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 id="2147483648" r:id="rId5"/>
    <p:sldMasterId id="2147483669" r:id="rId6"/>
    <p:sldMasterId id="2147483680" r:id="rId7"/>
  </p:sldMasterIdLst>
  <p:notesMasterIdLst>
    <p:notesMasterId r:id="rId42"/>
  </p:notesMasterIdLst>
  <p:handoutMasterIdLst>
    <p:handoutMasterId r:id="rId43"/>
  </p:handoutMasterIdLst>
  <p:sldIdLst>
    <p:sldId id="256" r:id="rId8"/>
    <p:sldId id="258" r:id="rId9"/>
    <p:sldId id="259" r:id="rId10"/>
    <p:sldId id="267" r:id="rId11"/>
    <p:sldId id="380" r:id="rId12"/>
    <p:sldId id="381" r:id="rId13"/>
    <p:sldId id="337" r:id="rId14"/>
    <p:sldId id="338" r:id="rId15"/>
    <p:sldId id="384" r:id="rId16"/>
    <p:sldId id="386" r:id="rId17"/>
    <p:sldId id="387" r:id="rId18"/>
    <p:sldId id="388" r:id="rId19"/>
    <p:sldId id="389" r:id="rId20"/>
    <p:sldId id="390" r:id="rId21"/>
    <p:sldId id="391" r:id="rId22"/>
    <p:sldId id="392" r:id="rId23"/>
    <p:sldId id="383" r:id="rId24"/>
    <p:sldId id="394" r:id="rId25"/>
    <p:sldId id="393" r:id="rId26"/>
    <p:sldId id="395" r:id="rId27"/>
    <p:sldId id="397" r:id="rId28"/>
    <p:sldId id="412" r:id="rId29"/>
    <p:sldId id="398" r:id="rId30"/>
    <p:sldId id="400" r:id="rId31"/>
    <p:sldId id="401" r:id="rId32"/>
    <p:sldId id="413" r:id="rId33"/>
    <p:sldId id="402" r:id="rId34"/>
    <p:sldId id="403" r:id="rId35"/>
    <p:sldId id="404" r:id="rId36"/>
    <p:sldId id="406" r:id="rId37"/>
    <p:sldId id="407" r:id="rId38"/>
    <p:sldId id="408" r:id="rId39"/>
    <p:sldId id="409" r:id="rId40"/>
    <p:sldId id="415"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4" userDrawn="1">
          <p15:clr>
            <a:srgbClr val="A4A3A4"/>
          </p15:clr>
        </p15:guide>
        <p15:guide id="2" pos="5472" userDrawn="1">
          <p15:clr>
            <a:srgbClr val="A4A3A4"/>
          </p15:clr>
        </p15:guide>
        <p15:guide id="3" pos="288" userDrawn="1">
          <p15:clr>
            <a:srgbClr val="A4A3A4"/>
          </p15:clr>
        </p15:guide>
        <p15:guide id="4" orient="horz" pos="132" userDrawn="1">
          <p15:clr>
            <a:srgbClr val="A4A3A4"/>
          </p15:clr>
        </p15:guide>
        <p15:guide id="5" orient="horz" pos="28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Shekhar" initials="AS" lastIdx="8" clrIdx="0">
    <p:extLst>
      <p:ext uri="{19B8F6BF-5375-455C-9EA6-DF929625EA0E}">
        <p15:presenceInfo xmlns:p15="http://schemas.microsoft.com/office/powerpoint/2012/main" userId="S-1-5-21-2393973392-930299080-4041974831-151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800000"/>
    <a:srgbClr val="0B1F65"/>
    <a:srgbClr val="988E66"/>
    <a:srgbClr val="857D59"/>
    <a:srgbClr val="C0BB9B"/>
    <a:srgbClr val="B69404"/>
    <a:srgbClr val="008E40"/>
    <a:srgbClr val="FEC600"/>
    <a:srgbClr val="5875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716" y="75"/>
      </p:cViewPr>
      <p:guideLst>
        <p:guide orient="horz" pos="564"/>
        <p:guide pos="5472"/>
        <p:guide pos="288"/>
        <p:guide orient="horz" pos="132"/>
        <p:guide orient="horz" pos="28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32744-F906-48BA-87EE-9B321CA99779}" type="datetimeFigureOut">
              <a:rPr lang="en-AU" smtClean="0"/>
              <a:t>13/11/2019</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Tree>
    <p:extLst>
      <p:ext uri="{BB962C8B-B14F-4D97-AF65-F5344CB8AC3E}">
        <p14:creationId xmlns:p14="http://schemas.microsoft.com/office/powerpoint/2010/main" val="18308587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FF6EB8-1456-42B0-9DEB-B9FFC078DDFB}" type="datetimeFigureOut">
              <a:rPr lang="en-US" smtClean="0"/>
              <a:t>11/13/2019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5DF3F0-98DB-4127-A6E4-C5B2BED85DB2}" type="slidenum">
              <a:rPr lang="en-US" smtClean="0"/>
              <a:t>‹#›</a:t>
            </a:fld>
            <a:endParaRPr lang="en-US"/>
          </a:p>
        </p:txBody>
      </p:sp>
    </p:spTree>
    <p:extLst>
      <p:ext uri="{BB962C8B-B14F-4D97-AF65-F5344CB8AC3E}">
        <p14:creationId xmlns:p14="http://schemas.microsoft.com/office/powerpoint/2010/main" val="397522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80496" y="1657350"/>
            <a:ext cx="8153400" cy="1219200"/>
          </a:xfrm>
          <a:prstGeom prst="rect">
            <a:avLst/>
          </a:prstGeom>
        </p:spPr>
        <p:txBody>
          <a:bodyPr anchor="ctr"/>
          <a:lstStyle>
            <a:lvl1pPr marL="0" indent="0" algn="ctr">
              <a:lnSpc>
                <a:spcPts val="4600"/>
              </a:lnSpc>
              <a:spcBef>
                <a:spcPts val="0"/>
              </a:spcBef>
              <a:buFontTx/>
              <a:buNone/>
              <a:defRPr sz="3600" baseline="0">
                <a:solidFill>
                  <a:srgbClr val="E2E1C0"/>
                </a:solidFill>
                <a:latin typeface="Segoe UI Semibold" panose="020B0702040204020203" pitchFamily="34" charset="0"/>
                <a:cs typeface="Segoe UI Semibold" panose="020B0702040204020203" pitchFamily="34"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a:t>Presentation Title</a:t>
            </a:r>
          </a:p>
        </p:txBody>
      </p:sp>
      <p:sp>
        <p:nvSpPr>
          <p:cNvPr id="12" name="Text Placeholder 11"/>
          <p:cNvSpPr>
            <a:spLocks noGrp="1"/>
          </p:cNvSpPr>
          <p:nvPr>
            <p:ph type="body" sz="quarter" idx="11" hasCustomPrompt="1"/>
          </p:nvPr>
        </p:nvSpPr>
        <p:spPr>
          <a:xfrm>
            <a:off x="2194996" y="2911494"/>
            <a:ext cx="4724400" cy="609600"/>
          </a:xfrm>
          <a:prstGeom prst="rect">
            <a:avLst/>
          </a:prstGeom>
        </p:spPr>
        <p:txBody>
          <a:bodyPr/>
          <a:lstStyle>
            <a:lvl1pPr marL="0" indent="0" algn="ctr">
              <a:lnSpc>
                <a:spcPts val="2000"/>
              </a:lnSpc>
              <a:spcBef>
                <a:spcPts val="0"/>
              </a:spcBef>
              <a:buNone/>
              <a:defRPr sz="1800" b="1" baseline="0">
                <a:solidFill>
                  <a:srgbClr val="E2E1C0"/>
                </a:solidFill>
                <a:latin typeface="Segoe UI Light" panose="020B0502040204020203" pitchFamily="34" charset="0"/>
                <a:cs typeface="Segoe UI Light" panose="020B0502040204020203" pitchFamily="34" charset="0"/>
              </a:defRPr>
            </a:lvl1pPr>
          </a:lstStyle>
          <a:p>
            <a:pPr lvl="0"/>
            <a:r>
              <a:rPr lang="en-US"/>
              <a:t>Presentation Subtitle</a:t>
            </a:r>
          </a:p>
        </p:txBody>
      </p:sp>
      <p:sp>
        <p:nvSpPr>
          <p:cNvPr id="15" name="Text Placeholder 11"/>
          <p:cNvSpPr>
            <a:spLocks noGrp="1"/>
          </p:cNvSpPr>
          <p:nvPr>
            <p:ph type="body" sz="quarter" idx="12" hasCustomPrompt="1"/>
          </p:nvPr>
        </p:nvSpPr>
        <p:spPr>
          <a:xfrm>
            <a:off x="2194996" y="3720574"/>
            <a:ext cx="4724400" cy="381000"/>
          </a:xfrm>
          <a:prstGeom prst="rect">
            <a:avLst/>
          </a:prstGeom>
        </p:spPr>
        <p:txBody>
          <a:bodyPr/>
          <a:lstStyle>
            <a:lvl1pPr marL="0" indent="0" algn="ctr">
              <a:lnSpc>
                <a:spcPts val="2000"/>
              </a:lnSpc>
              <a:spcBef>
                <a:spcPts val="0"/>
              </a:spcBef>
              <a:buNone/>
              <a:defRPr sz="1200" baseline="0">
                <a:solidFill>
                  <a:srgbClr val="E2E1C0"/>
                </a:solidFill>
                <a:latin typeface="Segoe UI Light" panose="020B0502040204020203" pitchFamily="34" charset="0"/>
                <a:cs typeface="Segoe UI Light" panose="020B0502040204020203" pitchFamily="34" charset="0"/>
              </a:defRPr>
            </a:lvl1pPr>
          </a:lstStyle>
          <a:p>
            <a:pPr lvl="0"/>
            <a:r>
              <a:rPr lang="en-US"/>
              <a:t>Miscellaneous (date, </a:t>
            </a:r>
            <a:r>
              <a:rPr lang="en-US" err="1"/>
              <a:t>url</a:t>
            </a:r>
            <a:r>
              <a:rPr lang="en-US"/>
              <a:t>, </a:t>
            </a:r>
            <a:r>
              <a:rPr lang="en-US" err="1"/>
              <a:t>etc</a:t>
            </a:r>
            <a:r>
              <a:rPr lang="en-US"/>
              <a:t>)</a:t>
            </a:r>
          </a:p>
        </p:txBody>
      </p:sp>
    </p:spTree>
    <p:extLst>
      <p:ext uri="{BB962C8B-B14F-4D97-AF65-F5344CB8AC3E}">
        <p14:creationId xmlns:p14="http://schemas.microsoft.com/office/powerpoint/2010/main" val="56836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7" name="Text Placeholder 3"/>
          <p:cNvSpPr>
            <a:spLocks noGrp="1"/>
          </p:cNvSpPr>
          <p:nvPr>
            <p:ph type="body" sz="quarter" idx="11" hasCustomPrompt="1"/>
          </p:nvPr>
        </p:nvSpPr>
        <p:spPr>
          <a:xfrm>
            <a:off x="457200" y="1428750"/>
            <a:ext cx="8229600" cy="914400"/>
          </a:xfrm>
          <a:prstGeom prst="rect">
            <a:avLst/>
          </a:prstGeom>
        </p:spPr>
        <p:txBody>
          <a:bodyPr anchor="ctr"/>
          <a:lstStyle>
            <a:lvl1pPr marL="0" indent="0" algn="ctr">
              <a:lnSpc>
                <a:spcPts val="3200"/>
              </a:lnSpc>
              <a:spcBef>
                <a:spcPts val="0"/>
              </a:spcBef>
              <a:buNone/>
              <a:defRPr spc="-100" baseline="0">
                <a:solidFill>
                  <a:srgbClr val="E2E1C0"/>
                </a:solidFill>
                <a:latin typeface="Segoe UI Semibold" panose="020B0702040204020203" pitchFamily="34" charset="0"/>
                <a:cs typeface="Segoe UI Semibold" panose="020B0702040204020203" pitchFamily="34" charset="0"/>
              </a:defRPr>
            </a:lvl1pPr>
          </a:lstStyle>
          <a:p>
            <a:pPr lvl="0"/>
            <a:r>
              <a:rPr lang="en-US"/>
              <a:t>Transition Slide Header</a:t>
            </a:r>
          </a:p>
        </p:txBody>
      </p:sp>
      <p:sp>
        <p:nvSpPr>
          <p:cNvPr id="8" name="Text Placeholder 3"/>
          <p:cNvSpPr>
            <a:spLocks noGrp="1"/>
          </p:cNvSpPr>
          <p:nvPr>
            <p:ph type="body" sz="quarter" idx="12" hasCustomPrompt="1"/>
          </p:nvPr>
        </p:nvSpPr>
        <p:spPr>
          <a:xfrm>
            <a:off x="456329" y="2343150"/>
            <a:ext cx="8229600" cy="685800"/>
          </a:xfrm>
          <a:prstGeom prst="rect">
            <a:avLst/>
          </a:prstGeom>
        </p:spPr>
        <p:txBody>
          <a:bodyPr anchor="ctr"/>
          <a:lstStyle>
            <a:lvl1pPr marL="0" indent="0" algn="ctr">
              <a:buNone/>
              <a:defRPr sz="2400" i="0" spc="-100" baseline="0">
                <a:solidFill>
                  <a:srgbClr val="E2E1C0"/>
                </a:solidFill>
                <a:latin typeface="Segoe UI Light" panose="020B0502040204020203" pitchFamily="34" charset="0"/>
                <a:cs typeface="Segoe UI Light" panose="020B0502040204020203" pitchFamily="34" charset="0"/>
              </a:defRPr>
            </a:lvl1pPr>
          </a:lstStyle>
          <a:p>
            <a:pPr lvl="0"/>
            <a:r>
              <a:rPr lang="en-US"/>
              <a:t>Slide sub-header</a:t>
            </a:r>
          </a:p>
        </p:txBody>
      </p:sp>
    </p:spTree>
    <p:extLst>
      <p:ext uri="{BB962C8B-B14F-4D97-AF65-F5344CB8AC3E}">
        <p14:creationId xmlns:p14="http://schemas.microsoft.com/office/powerpoint/2010/main" val="364597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457200" y="1504950"/>
            <a:ext cx="8229600" cy="2667000"/>
          </a:xfrm>
          <a:prstGeom prst="rect">
            <a:avLst/>
          </a:prstGeom>
        </p:spPr>
        <p:txBody>
          <a:bodyPr/>
          <a:lstStyle>
            <a:lvl1pPr marL="0" marR="0" indent="0" algn="ctr" defTabSz="914400" rtl="0" eaLnBrk="1" fontAlgn="auto" latinLnBrk="0" hangingPunct="1">
              <a:lnSpc>
                <a:spcPts val="2400"/>
              </a:lnSpc>
              <a:spcBef>
                <a:spcPts val="0"/>
              </a:spcBef>
              <a:spcAft>
                <a:spcPts val="0"/>
              </a:spcAft>
              <a:buClrTx/>
              <a:buSzTx/>
              <a:buFont typeface="Arial" panose="020B0604020202020204" pitchFamily="34" charset="0"/>
              <a:buNone/>
              <a:tabLst/>
              <a:defRPr sz="2400" baseline="0">
                <a:solidFill>
                  <a:srgbClr val="E2E1C0"/>
                </a:solidFill>
                <a:latin typeface="Segoe UI" panose="020B0502040204020203" pitchFamily="34" charset="0"/>
                <a:ea typeface="Segoe UI" panose="020B0502040204020203" pitchFamily="34" charset="0"/>
                <a:cs typeface="Segoe UI" panose="020B0502040204020203" pitchFamily="34" charset="0"/>
              </a:defRPr>
            </a:lvl1pPr>
            <a:lvl2pPr marL="457200" indent="0">
              <a:spcBef>
                <a:spcPts val="0"/>
              </a:spcBef>
              <a:buNone/>
              <a:defRPr sz="2000">
                <a:solidFill>
                  <a:srgbClr val="E2E1C0"/>
                </a:solidFill>
                <a:latin typeface="Segoe UI" panose="020B0502040204020203" pitchFamily="34" charset="0"/>
                <a:cs typeface="Segoe UI" panose="020B0502040204020203" pitchFamily="34" charset="0"/>
              </a:defRPr>
            </a:lvl2pPr>
            <a:lvl3pPr marL="914400" indent="0">
              <a:buNone/>
              <a:defRPr/>
            </a:lvl3pPr>
          </a:lstStyle>
          <a:p>
            <a:pPr lvl="0"/>
            <a:r>
              <a:rPr lang="en-US"/>
              <a:t>Agenda Item 1</a:t>
            </a:r>
            <a:br>
              <a:rPr lang="en-US"/>
            </a:br>
            <a:r>
              <a:rPr lang="en-US"/>
              <a:t>◦</a:t>
            </a:r>
            <a:br>
              <a:rPr lang="en-US"/>
            </a:br>
            <a:r>
              <a:rPr lang="en-US"/>
              <a:t>Agenda Item 2</a:t>
            </a:r>
            <a:br>
              <a:rPr lang="en-US"/>
            </a:br>
            <a:r>
              <a:rPr lang="en-US"/>
              <a:t>◦</a:t>
            </a:r>
            <a:br>
              <a:rPr lang="en-US"/>
            </a:br>
            <a:r>
              <a:rPr lang="en-US"/>
              <a:t>Agenda Item 3</a:t>
            </a:r>
            <a:br>
              <a:rPr lang="en-US"/>
            </a:br>
            <a:r>
              <a:rPr lang="en-US"/>
              <a:t>◦</a:t>
            </a:r>
            <a:br>
              <a:rPr lang="en-US"/>
            </a:br>
            <a:r>
              <a:rPr lang="en-US"/>
              <a:t>Agenda Item 4</a:t>
            </a:r>
          </a:p>
        </p:txBody>
      </p:sp>
      <p:sp>
        <p:nvSpPr>
          <p:cNvPr id="8" name="Text Placeholder 3"/>
          <p:cNvSpPr>
            <a:spLocks noGrp="1"/>
          </p:cNvSpPr>
          <p:nvPr>
            <p:ph type="body" sz="quarter" idx="11" hasCustomPrompt="1"/>
          </p:nvPr>
        </p:nvSpPr>
        <p:spPr>
          <a:xfrm>
            <a:off x="457200" y="742950"/>
            <a:ext cx="8229600" cy="685800"/>
          </a:xfrm>
          <a:prstGeom prst="rect">
            <a:avLst/>
          </a:prstGeom>
        </p:spPr>
        <p:txBody>
          <a:bodyPr/>
          <a:lstStyle>
            <a:lvl1pPr marL="0" indent="0" algn="ctr">
              <a:buNone/>
              <a:defRPr spc="-100" baseline="0">
                <a:solidFill>
                  <a:srgbClr val="E2E1C0"/>
                </a:solidFill>
                <a:latin typeface="Segoe UI Semibold" panose="020B0702040204020203" pitchFamily="34" charset="0"/>
                <a:cs typeface="Segoe UI Semibold" panose="020B0702040204020203" pitchFamily="34" charset="0"/>
              </a:defRPr>
            </a:lvl1pPr>
          </a:lstStyle>
          <a:p>
            <a:pPr lvl="0"/>
            <a:r>
              <a:rPr lang="en-US"/>
              <a:t>Agenda Slide Header</a:t>
            </a:r>
          </a:p>
        </p:txBody>
      </p:sp>
    </p:spTree>
    <p:extLst>
      <p:ext uri="{BB962C8B-B14F-4D97-AF65-F5344CB8AC3E}">
        <p14:creationId xmlns:p14="http://schemas.microsoft.com/office/powerpoint/2010/main" val="21166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457200" y="1428750"/>
            <a:ext cx="8229600" cy="914400"/>
          </a:xfrm>
          <a:prstGeom prst="rect">
            <a:avLst/>
          </a:prstGeom>
        </p:spPr>
        <p:txBody>
          <a:bodyPr anchor="ctr"/>
          <a:lstStyle>
            <a:lvl1pPr marL="0" indent="0" algn="ctr">
              <a:lnSpc>
                <a:spcPts val="3200"/>
              </a:lnSpc>
              <a:spcBef>
                <a:spcPts val="0"/>
              </a:spcBef>
              <a:buNone/>
              <a:defRPr spc="-100" baseline="0">
                <a:solidFill>
                  <a:srgbClr val="E2E1C0"/>
                </a:solidFill>
                <a:latin typeface="Segoe UI Semibold" panose="020B0702040204020203" pitchFamily="34" charset="0"/>
                <a:cs typeface="Segoe UI Semibold" panose="020B0702040204020203" pitchFamily="34" charset="0"/>
              </a:defRPr>
            </a:lvl1pPr>
          </a:lstStyle>
          <a:p>
            <a:pPr lvl="0"/>
            <a:r>
              <a:rPr lang="en-US"/>
              <a:t>Transition Slide Header</a:t>
            </a:r>
          </a:p>
        </p:txBody>
      </p:sp>
      <p:sp>
        <p:nvSpPr>
          <p:cNvPr id="6" name="Text Placeholder 3"/>
          <p:cNvSpPr>
            <a:spLocks noGrp="1"/>
          </p:cNvSpPr>
          <p:nvPr>
            <p:ph type="body" sz="quarter" idx="12" hasCustomPrompt="1"/>
          </p:nvPr>
        </p:nvSpPr>
        <p:spPr>
          <a:xfrm>
            <a:off x="456329" y="2343150"/>
            <a:ext cx="8229600" cy="685800"/>
          </a:xfrm>
          <a:prstGeom prst="rect">
            <a:avLst/>
          </a:prstGeom>
        </p:spPr>
        <p:txBody>
          <a:bodyPr anchor="ctr"/>
          <a:lstStyle>
            <a:lvl1pPr marL="0" indent="0" algn="ctr">
              <a:buNone/>
              <a:defRPr sz="2400" i="0" spc="-100" baseline="0">
                <a:solidFill>
                  <a:srgbClr val="E2E1C0"/>
                </a:solidFill>
                <a:latin typeface="Segoe UI Light" panose="020B0502040204020203" pitchFamily="34" charset="0"/>
                <a:cs typeface="Segoe UI Light" panose="020B0502040204020203" pitchFamily="34" charset="0"/>
              </a:defRPr>
            </a:lvl1pPr>
          </a:lstStyle>
          <a:p>
            <a:pPr lvl="0"/>
            <a:r>
              <a:rPr lang="en-US"/>
              <a:t>Slide sub-header</a:t>
            </a:r>
          </a:p>
        </p:txBody>
      </p:sp>
    </p:spTree>
    <p:extLst>
      <p:ext uri="{BB962C8B-B14F-4D97-AF65-F5344CB8AC3E}">
        <p14:creationId xmlns:p14="http://schemas.microsoft.com/office/powerpoint/2010/main" val="3589634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57200" y="1657350"/>
            <a:ext cx="8229600" cy="1066800"/>
          </a:xfrm>
          <a:prstGeom prst="rect">
            <a:avLst/>
          </a:prstGeom>
        </p:spPr>
        <p:txBody>
          <a:bodyPr anchor="ctr"/>
          <a:lstStyle>
            <a:lvl1pPr marL="0" indent="0" algn="ctr">
              <a:lnSpc>
                <a:spcPts val="4600"/>
              </a:lnSpc>
              <a:spcBef>
                <a:spcPts val="0"/>
              </a:spcBef>
              <a:buFontTx/>
              <a:buNone/>
              <a:defRPr sz="4400" baseline="0">
                <a:solidFill>
                  <a:srgbClr val="E2E1C0"/>
                </a:solidFill>
                <a:latin typeface="Segoe UI Semibold" panose="020B0702040204020203" pitchFamily="34" charset="0"/>
                <a:cs typeface="Segoe UI Semibold" panose="020B0702040204020203" pitchFamily="34" charset="0"/>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a:t>Thank You Message</a:t>
            </a:r>
          </a:p>
        </p:txBody>
      </p:sp>
      <p:sp>
        <p:nvSpPr>
          <p:cNvPr id="4" name="Text Placeholder 3"/>
          <p:cNvSpPr>
            <a:spLocks noGrp="1"/>
          </p:cNvSpPr>
          <p:nvPr>
            <p:ph type="body" sz="quarter" idx="11" hasCustomPrompt="1"/>
          </p:nvPr>
        </p:nvSpPr>
        <p:spPr>
          <a:xfrm>
            <a:off x="1846272" y="3068042"/>
            <a:ext cx="5410200" cy="381000"/>
          </a:xfrm>
          <a:prstGeom prst="rect">
            <a:avLst/>
          </a:prstGeom>
        </p:spPr>
        <p:txBody>
          <a:bodyPr/>
          <a:lstStyle>
            <a:lvl1pPr marL="0" indent="0" algn="ctr">
              <a:buNone/>
              <a:defRPr sz="1600">
                <a:solidFill>
                  <a:srgbClr val="E2E1C0"/>
                </a:solidFill>
                <a:latin typeface="Segoe UI Semilight" panose="020B0402040204020203" pitchFamily="34" charset="0"/>
                <a:cs typeface="Segoe UI Semilight" panose="020B0402040204020203" pitchFamily="34" charset="0"/>
              </a:defRPr>
            </a:lvl1pPr>
          </a:lstStyle>
          <a:p>
            <a:pPr lvl="0"/>
            <a:r>
              <a:rPr lang="en-US"/>
              <a:t>Email address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50000"/>
          <a:stretch/>
        </p:blipFill>
        <p:spPr>
          <a:xfrm>
            <a:off x="4400603" y="3539750"/>
            <a:ext cx="343423" cy="372041"/>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7683" r="50000"/>
          <a:stretch/>
        </p:blipFill>
        <p:spPr>
          <a:xfrm>
            <a:off x="4400603" y="2806174"/>
            <a:ext cx="290652" cy="372041"/>
          </a:xfrm>
          <a:prstGeom prst="rect">
            <a:avLst/>
          </a:prstGeom>
        </p:spPr>
      </p:pic>
      <p:sp>
        <p:nvSpPr>
          <p:cNvPr id="8" name="TextBox 7"/>
          <p:cNvSpPr txBox="1"/>
          <p:nvPr userDrawn="1"/>
        </p:nvSpPr>
        <p:spPr>
          <a:xfrm>
            <a:off x="3690482" y="3808298"/>
            <a:ext cx="167640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E2E1C0"/>
                </a:solidFill>
                <a:latin typeface="Segoe UI Semilight" panose="020B0402040204020203" pitchFamily="34" charset="0"/>
                <a:cs typeface="Segoe UI Semilight" panose="020B0402040204020203" pitchFamily="34" charset="0"/>
              </a:rPr>
              <a:t>@MuSigmaInc</a:t>
            </a:r>
          </a:p>
        </p:txBody>
      </p:sp>
    </p:spTree>
    <p:extLst>
      <p:ext uri="{BB962C8B-B14F-4D97-AF65-F5344CB8AC3E}">
        <p14:creationId xmlns:p14="http://schemas.microsoft.com/office/powerpoint/2010/main" val="320602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57200" y="1504950"/>
            <a:ext cx="8229600" cy="2667000"/>
          </a:xfrm>
          <a:prstGeom prst="rect">
            <a:avLst/>
          </a:prstGeom>
        </p:spPr>
        <p:txBody>
          <a:bodyPr/>
          <a:lstStyle>
            <a:lvl1pPr marL="0" marR="0" indent="0" algn="ctr" defTabSz="914400" rtl="0" eaLnBrk="1" fontAlgn="auto" latinLnBrk="0" hangingPunct="1">
              <a:lnSpc>
                <a:spcPts val="2400"/>
              </a:lnSpc>
              <a:spcBef>
                <a:spcPts val="0"/>
              </a:spcBef>
              <a:spcAft>
                <a:spcPts val="0"/>
              </a:spcAft>
              <a:buClrTx/>
              <a:buSzTx/>
              <a:buFont typeface="Arial" panose="020B0604020202020204" pitchFamily="34" charset="0"/>
              <a:buNone/>
              <a:tabLst/>
              <a:defRPr sz="2400" baseline="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marL="457200" indent="0">
              <a:spcBef>
                <a:spcPts val="0"/>
              </a:spcBef>
              <a:buNone/>
              <a:defRPr sz="2000">
                <a:solidFill>
                  <a:srgbClr val="E2E1C0"/>
                </a:solidFill>
                <a:latin typeface="Segoe UI" panose="020B0502040204020203" pitchFamily="34" charset="0"/>
                <a:cs typeface="Segoe UI" panose="020B0502040204020203" pitchFamily="34" charset="0"/>
              </a:defRPr>
            </a:lvl2pPr>
            <a:lvl3pPr marL="914400" indent="0">
              <a:buNone/>
              <a:defRPr/>
            </a:lvl3pPr>
          </a:lstStyle>
          <a:p>
            <a:pPr lvl="0"/>
            <a:r>
              <a:rPr lang="en-US"/>
              <a:t>Agenda Item 1</a:t>
            </a:r>
            <a:br>
              <a:rPr lang="en-US"/>
            </a:br>
            <a:r>
              <a:rPr lang="en-US"/>
              <a:t>◦</a:t>
            </a:r>
            <a:br>
              <a:rPr lang="en-US"/>
            </a:br>
            <a:r>
              <a:rPr lang="en-US"/>
              <a:t>Agenda Item 2</a:t>
            </a:r>
            <a:br>
              <a:rPr lang="en-US"/>
            </a:br>
            <a:r>
              <a:rPr lang="en-US"/>
              <a:t>◦</a:t>
            </a:r>
            <a:br>
              <a:rPr lang="en-US"/>
            </a:br>
            <a:r>
              <a:rPr lang="en-US"/>
              <a:t>Agenda Item 3</a:t>
            </a:r>
            <a:br>
              <a:rPr lang="en-US"/>
            </a:br>
            <a:r>
              <a:rPr lang="en-US"/>
              <a:t>◦</a:t>
            </a:r>
            <a:br>
              <a:rPr lang="en-US"/>
            </a:br>
            <a:r>
              <a:rPr lang="en-US"/>
              <a:t>Agenda Item 4</a:t>
            </a:r>
          </a:p>
        </p:txBody>
      </p:sp>
      <p:sp>
        <p:nvSpPr>
          <p:cNvPr id="3" name="Text Placeholder 3"/>
          <p:cNvSpPr>
            <a:spLocks noGrp="1"/>
          </p:cNvSpPr>
          <p:nvPr>
            <p:ph type="body" sz="quarter" idx="11" hasCustomPrompt="1"/>
          </p:nvPr>
        </p:nvSpPr>
        <p:spPr>
          <a:xfrm>
            <a:off x="457200" y="742950"/>
            <a:ext cx="8229600" cy="685800"/>
          </a:xfrm>
          <a:prstGeom prst="rect">
            <a:avLst/>
          </a:prstGeom>
        </p:spPr>
        <p:txBody>
          <a:bodyPr/>
          <a:lstStyle>
            <a:lvl1pPr marL="0" indent="0" algn="ctr">
              <a:buNone/>
              <a:defRPr spc="-100" baseline="0">
                <a:solidFill>
                  <a:srgbClr val="800000"/>
                </a:solidFill>
                <a:latin typeface="Segoe UI Semibold" panose="020B0702040204020203" pitchFamily="34" charset="0"/>
                <a:cs typeface="Segoe UI Semibold" panose="020B0702040204020203" pitchFamily="34" charset="0"/>
              </a:defRPr>
            </a:lvl1pPr>
          </a:lstStyle>
          <a:p>
            <a:pPr lvl="0"/>
            <a:r>
              <a:rPr lang="en-US"/>
              <a:t>Agenda Slide Header</a:t>
            </a:r>
          </a:p>
        </p:txBody>
      </p:sp>
    </p:spTree>
    <p:extLst>
      <p:ext uri="{BB962C8B-B14F-4D97-AF65-F5344CB8AC3E}">
        <p14:creationId xmlns:p14="http://schemas.microsoft.com/office/powerpoint/2010/main" val="104114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with sub bullets">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57200" y="819150"/>
            <a:ext cx="8229600" cy="3505200"/>
          </a:xfrm>
          <a:prstGeom prst="rect">
            <a:avLst/>
          </a:prstGeom>
        </p:spPr>
        <p:txBody>
          <a:bodyPr/>
          <a:lstStyle>
            <a:lvl1pPr marL="342900" indent="-342900">
              <a:spcBef>
                <a:spcPts val="600"/>
              </a:spcBef>
              <a:spcAft>
                <a:spcPts val="600"/>
              </a:spcAft>
              <a:buFont typeface="Arial" panose="020B0604020202020204" pitchFamily="34" charset="0"/>
              <a:buChar char="•"/>
              <a:defRPr sz="1800" baseline="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a:spcBef>
                <a:spcPts val="300"/>
              </a:spcBef>
              <a:spcAft>
                <a:spcPts val="300"/>
              </a:spcAft>
              <a:defRPr sz="1400">
                <a:solidFill>
                  <a:srgbClr val="006666"/>
                </a:solidFill>
                <a:latin typeface="Segoe UI Light" panose="020B0502040204020203" pitchFamily="34" charset="0"/>
                <a:cs typeface="Segoe UI Light" panose="020B0502040204020203" pitchFamily="34" charset="0"/>
              </a:defRPr>
            </a:lvl2pPr>
            <a:lvl3pPr marL="914400" indent="0">
              <a:buNone/>
              <a:defRPr/>
            </a:lvl3pPr>
          </a:lstStyle>
          <a:p>
            <a:pPr lvl="0"/>
            <a:r>
              <a:rPr lang="en-US"/>
              <a:t>Text First level 1</a:t>
            </a:r>
          </a:p>
          <a:p>
            <a:pPr lvl="1"/>
            <a:r>
              <a:rPr lang="en-US"/>
              <a:t>Text second level 1</a:t>
            </a:r>
          </a:p>
          <a:p>
            <a:pPr lvl="1"/>
            <a:r>
              <a:rPr lang="en-US"/>
              <a:t>Text second level 2</a:t>
            </a:r>
          </a:p>
          <a:p>
            <a:pPr lvl="0"/>
            <a:r>
              <a:rPr lang="en-US"/>
              <a:t>Text First level 2</a:t>
            </a:r>
          </a:p>
          <a:p>
            <a:pPr lvl="1"/>
            <a:r>
              <a:rPr lang="en-US"/>
              <a:t>Text second level 1</a:t>
            </a:r>
          </a:p>
          <a:p>
            <a:pPr lvl="1"/>
            <a:r>
              <a:rPr lang="en-US"/>
              <a:t>Text second level 2</a:t>
            </a:r>
          </a:p>
          <a:p>
            <a:pPr lvl="1"/>
            <a:endParaRPr lang="en-US"/>
          </a:p>
        </p:txBody>
      </p:sp>
      <p:sp>
        <p:nvSpPr>
          <p:cNvPr id="11" name="Text Placeholder 3"/>
          <p:cNvSpPr>
            <a:spLocks noGrp="1"/>
          </p:cNvSpPr>
          <p:nvPr>
            <p:ph type="body" sz="quarter" idx="11" hasCustomPrompt="1"/>
          </p:nvPr>
        </p:nvSpPr>
        <p:spPr>
          <a:xfrm>
            <a:off x="457200" y="133350"/>
            <a:ext cx="8229600" cy="685800"/>
          </a:xfrm>
          <a:prstGeom prst="rect">
            <a:avLst/>
          </a:prstGeom>
        </p:spPr>
        <p:txBody>
          <a:bodyPr anchor="ctr"/>
          <a:lstStyle>
            <a:lvl1pPr marL="0" indent="0" algn="ctr">
              <a:buNone/>
              <a:defRPr sz="2200" spc="-100" baseline="0">
                <a:solidFill>
                  <a:srgbClr val="800000"/>
                </a:solidFill>
                <a:latin typeface="Segoe UI Semibold" panose="020B0702040204020203" pitchFamily="34" charset="0"/>
                <a:cs typeface="Segoe UI Semibold" panose="020B0702040204020203" pitchFamily="34" charset="0"/>
              </a:defRPr>
            </a:lvl1pPr>
          </a:lstStyle>
          <a:p>
            <a:pPr lvl="0"/>
            <a:r>
              <a:rPr lang="en-US"/>
              <a:t>What is the key takeaway from the slide?</a:t>
            </a:r>
          </a:p>
        </p:txBody>
      </p:sp>
    </p:spTree>
    <p:extLst>
      <p:ext uri="{BB962C8B-B14F-4D97-AF65-F5344CB8AC3E}">
        <p14:creationId xmlns:p14="http://schemas.microsoft.com/office/powerpoint/2010/main" val="47342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457200" y="895350"/>
            <a:ext cx="3962400" cy="3429000"/>
          </a:xfrm>
          <a:prstGeom prst="rect">
            <a:avLst/>
          </a:prstGeom>
        </p:spPr>
        <p:txBody>
          <a:bodyPr/>
          <a:lstStyle>
            <a:lvl1pPr marL="0" indent="0">
              <a:spcBef>
                <a:spcPts val="600"/>
              </a:spcBef>
              <a:buFont typeface="Arial" panose="020B0604020202020204" pitchFamily="34" charset="0"/>
              <a:buNone/>
              <a:defRPr lang="en-US" sz="1800" kern="1200" baseline="0" dirty="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marL="800100" indent="-342900">
              <a:spcBef>
                <a:spcPts val="0"/>
              </a:spcBef>
              <a:buFont typeface="Arial" panose="020B0604020202020204" pitchFamily="34" charset="0"/>
              <a:buChar char="•"/>
              <a:defRPr lang="en-US" sz="1400" kern="1200" dirty="0">
                <a:solidFill>
                  <a:srgbClr val="006666"/>
                </a:solidFill>
                <a:latin typeface="Segoe UI Light" panose="020B0502040204020203" pitchFamily="34" charset="0"/>
                <a:ea typeface="+mn-ea"/>
                <a:cs typeface="Segoe UI Light" panose="020B0502040204020203" pitchFamily="34" charset="0"/>
              </a:defRPr>
            </a:lvl2pPr>
            <a:lvl3pPr marL="914400" indent="0">
              <a:buNone/>
              <a:defRPr/>
            </a:lvl3pPr>
          </a:lstStyle>
          <a:p>
            <a:pPr marL="342900" lvl="0" indent="-342900" algn="l" defTabSz="914400" rtl="0" eaLnBrk="1" latinLnBrk="0" hangingPunct="1">
              <a:spcBef>
                <a:spcPts val="600"/>
              </a:spcBef>
              <a:spcAft>
                <a:spcPts val="600"/>
              </a:spcAft>
              <a:buFont typeface="Arial" panose="020B0604020202020204" pitchFamily="34" charset="0"/>
              <a:buChar char="•"/>
            </a:pPr>
            <a:r>
              <a:rPr lang="en-US"/>
              <a:t>Column Text Header 1</a:t>
            </a:r>
          </a:p>
          <a:p>
            <a:pPr marL="742950" lvl="1" indent="-285750" algn="l" defTabSz="914400" rtl="0" eaLnBrk="1" latinLnBrk="0" hangingPunct="1">
              <a:spcBef>
                <a:spcPts val="300"/>
              </a:spcBef>
              <a:spcAft>
                <a:spcPts val="300"/>
              </a:spcAft>
              <a:buFont typeface="Arial" panose="020B0604020202020204" pitchFamily="34" charset="0"/>
              <a:buChar char="–"/>
            </a:pPr>
            <a:r>
              <a:rPr lang="en-US"/>
              <a:t>Text first level 1</a:t>
            </a:r>
          </a:p>
          <a:p>
            <a:pPr marL="742950" lvl="1" indent="-285750" algn="l" defTabSz="914400" rtl="0" eaLnBrk="1" latinLnBrk="0" hangingPunct="1">
              <a:spcBef>
                <a:spcPts val="300"/>
              </a:spcBef>
              <a:spcAft>
                <a:spcPts val="300"/>
              </a:spcAft>
              <a:buFont typeface="Arial" panose="020B0604020202020204" pitchFamily="34" charset="0"/>
              <a:buChar char="–"/>
            </a:pPr>
            <a:r>
              <a:rPr lang="en-US"/>
              <a:t>Text first level 2</a:t>
            </a:r>
          </a:p>
          <a:p>
            <a:pPr lvl="1"/>
            <a:endParaRPr lang="en-US"/>
          </a:p>
        </p:txBody>
      </p:sp>
      <p:sp>
        <p:nvSpPr>
          <p:cNvPr id="9" name="Text Placeholder 2"/>
          <p:cNvSpPr>
            <a:spLocks noGrp="1"/>
          </p:cNvSpPr>
          <p:nvPr>
            <p:ph type="body" sz="quarter" idx="12" hasCustomPrompt="1"/>
          </p:nvPr>
        </p:nvSpPr>
        <p:spPr>
          <a:xfrm>
            <a:off x="4724400" y="895350"/>
            <a:ext cx="3962400" cy="3429000"/>
          </a:xfrm>
          <a:prstGeom prst="rect">
            <a:avLst/>
          </a:prstGeom>
        </p:spPr>
        <p:txBody>
          <a:bodyPr/>
          <a:lstStyle>
            <a:lvl1pPr marL="0" indent="0">
              <a:spcBef>
                <a:spcPts val="600"/>
              </a:spcBef>
              <a:buFont typeface="Arial" panose="020B0604020202020204" pitchFamily="34" charset="0"/>
              <a:buNone/>
              <a:defRPr lang="en-US" sz="1800" kern="1200" baseline="0" dirty="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marL="800100" indent="-342900">
              <a:spcBef>
                <a:spcPts val="0"/>
              </a:spcBef>
              <a:buFont typeface="Arial" panose="020B0604020202020204" pitchFamily="34" charset="0"/>
              <a:buChar char="•"/>
              <a:defRPr lang="en-US" sz="1400" kern="1200" dirty="0">
                <a:solidFill>
                  <a:srgbClr val="006666"/>
                </a:solidFill>
                <a:latin typeface="Segoe UI Light" panose="020B0502040204020203" pitchFamily="34" charset="0"/>
                <a:ea typeface="+mn-ea"/>
                <a:cs typeface="Segoe UI Light" panose="020B0502040204020203" pitchFamily="34" charset="0"/>
              </a:defRPr>
            </a:lvl2pPr>
            <a:lvl3pPr marL="914400" indent="0">
              <a:buNone/>
              <a:defRPr/>
            </a:lvl3pPr>
          </a:lstStyle>
          <a:p>
            <a:pPr marL="342900" lvl="0" indent="-342900" algn="l" defTabSz="914400" rtl="0" eaLnBrk="1" latinLnBrk="0" hangingPunct="1">
              <a:spcBef>
                <a:spcPts val="600"/>
              </a:spcBef>
              <a:spcAft>
                <a:spcPts val="600"/>
              </a:spcAft>
              <a:buFont typeface="Arial" panose="020B0604020202020204" pitchFamily="34" charset="0"/>
              <a:buChar char="•"/>
            </a:pPr>
            <a:r>
              <a:rPr lang="en-US"/>
              <a:t>Column Text Header 2</a:t>
            </a:r>
          </a:p>
          <a:p>
            <a:pPr marL="742950" lvl="1" indent="-285750" algn="l" defTabSz="914400" rtl="0" eaLnBrk="1" latinLnBrk="0" hangingPunct="1">
              <a:spcBef>
                <a:spcPts val="300"/>
              </a:spcBef>
              <a:spcAft>
                <a:spcPts val="300"/>
              </a:spcAft>
              <a:buFont typeface="Arial" panose="020B0604020202020204" pitchFamily="34" charset="0"/>
              <a:buChar char="–"/>
            </a:pPr>
            <a:r>
              <a:rPr lang="en-US"/>
              <a:t>Text first level 1</a:t>
            </a:r>
          </a:p>
          <a:p>
            <a:pPr marL="742950" lvl="1" indent="-285750" algn="l" defTabSz="914400" rtl="0" eaLnBrk="1" latinLnBrk="0" hangingPunct="1">
              <a:spcBef>
                <a:spcPts val="300"/>
              </a:spcBef>
              <a:spcAft>
                <a:spcPts val="300"/>
              </a:spcAft>
              <a:buFont typeface="Arial" panose="020B0604020202020204" pitchFamily="34" charset="0"/>
              <a:buChar char="–"/>
            </a:pPr>
            <a:r>
              <a:rPr lang="en-US"/>
              <a:t>Text first level 2</a:t>
            </a:r>
          </a:p>
          <a:p>
            <a:pPr lvl="1"/>
            <a:endParaRPr lang="en-US"/>
          </a:p>
        </p:txBody>
      </p:sp>
      <p:sp>
        <p:nvSpPr>
          <p:cNvPr id="12" name="Text Placeholder 3"/>
          <p:cNvSpPr>
            <a:spLocks noGrp="1"/>
          </p:cNvSpPr>
          <p:nvPr>
            <p:ph type="body" sz="quarter" idx="11" hasCustomPrompt="1"/>
          </p:nvPr>
        </p:nvSpPr>
        <p:spPr>
          <a:xfrm>
            <a:off x="457200" y="133350"/>
            <a:ext cx="8229600" cy="685800"/>
          </a:xfrm>
          <a:prstGeom prst="rect">
            <a:avLst/>
          </a:prstGeom>
        </p:spPr>
        <p:txBody>
          <a:bodyPr anchor="ctr"/>
          <a:lstStyle>
            <a:lvl1pPr marL="0" indent="0" algn="ctr">
              <a:buNone/>
              <a:defRPr sz="2200" spc="-100" baseline="0">
                <a:solidFill>
                  <a:srgbClr val="800000"/>
                </a:solidFill>
                <a:latin typeface="Segoe UI Semibold" panose="020B0702040204020203" pitchFamily="34" charset="0"/>
                <a:cs typeface="Segoe UI Semibold" panose="020B0702040204020203" pitchFamily="34" charset="0"/>
              </a:defRPr>
            </a:lvl1pPr>
          </a:lstStyle>
          <a:p>
            <a:pPr lvl="0"/>
            <a:r>
              <a:rPr lang="en-US"/>
              <a:t>What is the key takeaway from the slide?</a:t>
            </a:r>
          </a:p>
        </p:txBody>
      </p:sp>
    </p:spTree>
    <p:extLst>
      <p:ext uri="{BB962C8B-B14F-4D97-AF65-F5344CB8AC3E}">
        <p14:creationId xmlns:p14="http://schemas.microsoft.com/office/powerpoint/2010/main" val="245744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no content">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9822BC28-5592-4978-BF9F-2291AAC4044B}"/>
              </a:ext>
            </a:extLst>
          </p:cNvPr>
          <p:cNvSpPr>
            <a:spLocks noGrp="1"/>
          </p:cNvSpPr>
          <p:nvPr>
            <p:ph type="body" sz="quarter" idx="11" hasCustomPrompt="1"/>
          </p:nvPr>
        </p:nvSpPr>
        <p:spPr>
          <a:xfrm>
            <a:off x="457200" y="133350"/>
            <a:ext cx="8229600" cy="685800"/>
          </a:xfrm>
          <a:prstGeom prst="rect">
            <a:avLst/>
          </a:prstGeom>
        </p:spPr>
        <p:txBody>
          <a:bodyPr anchor="ctr"/>
          <a:lstStyle>
            <a:lvl1pPr marL="0" indent="0" algn="ctr">
              <a:buNone/>
              <a:defRPr sz="2200" spc="-100" baseline="0">
                <a:solidFill>
                  <a:srgbClr val="800000"/>
                </a:solidFill>
                <a:latin typeface="Segoe UI Semibold" panose="020B0702040204020203" pitchFamily="34" charset="0"/>
                <a:cs typeface="Segoe UI Semibold" panose="020B0702040204020203" pitchFamily="34" charset="0"/>
              </a:defRPr>
            </a:lvl1pPr>
          </a:lstStyle>
          <a:p>
            <a:pPr lvl="0"/>
            <a:r>
              <a:rPr lang="en-US"/>
              <a:t>What is the key takeaway from the slide?</a:t>
            </a:r>
          </a:p>
        </p:txBody>
      </p:sp>
    </p:spTree>
    <p:extLst>
      <p:ext uri="{BB962C8B-B14F-4D97-AF65-F5344CB8AC3E}">
        <p14:creationId xmlns:p14="http://schemas.microsoft.com/office/powerpoint/2010/main" val="419475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67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7" name="Text Placeholder 3"/>
          <p:cNvSpPr>
            <a:spLocks noGrp="1"/>
          </p:cNvSpPr>
          <p:nvPr>
            <p:ph type="body" sz="quarter" idx="11" hasCustomPrompt="1"/>
          </p:nvPr>
        </p:nvSpPr>
        <p:spPr>
          <a:xfrm>
            <a:off x="457200" y="1428750"/>
            <a:ext cx="8229600" cy="914400"/>
          </a:xfrm>
          <a:prstGeom prst="rect">
            <a:avLst/>
          </a:prstGeom>
        </p:spPr>
        <p:txBody>
          <a:bodyPr anchor="ctr"/>
          <a:lstStyle>
            <a:lvl1pPr marL="0" indent="0" algn="ctr">
              <a:lnSpc>
                <a:spcPts val="3200"/>
              </a:lnSpc>
              <a:spcBef>
                <a:spcPts val="0"/>
              </a:spcBef>
              <a:buNone/>
              <a:defRPr spc="-100" baseline="0">
                <a:solidFill>
                  <a:schemeClr val="accent1"/>
                </a:solidFill>
                <a:latin typeface="Segoe UI Semibold" panose="020B0702040204020203" pitchFamily="34" charset="0"/>
                <a:cs typeface="Segoe UI Semibold" panose="020B0702040204020203" pitchFamily="34" charset="0"/>
              </a:defRPr>
            </a:lvl1pPr>
          </a:lstStyle>
          <a:p>
            <a:pPr lvl="0"/>
            <a:r>
              <a:rPr lang="en-US"/>
              <a:t>Transition Slide Header</a:t>
            </a:r>
          </a:p>
        </p:txBody>
      </p:sp>
      <p:sp>
        <p:nvSpPr>
          <p:cNvPr id="8" name="Text Placeholder 3"/>
          <p:cNvSpPr>
            <a:spLocks noGrp="1"/>
          </p:cNvSpPr>
          <p:nvPr>
            <p:ph type="body" sz="quarter" idx="12" hasCustomPrompt="1"/>
          </p:nvPr>
        </p:nvSpPr>
        <p:spPr>
          <a:xfrm>
            <a:off x="456329" y="2343150"/>
            <a:ext cx="8229600" cy="685800"/>
          </a:xfrm>
          <a:prstGeom prst="rect">
            <a:avLst/>
          </a:prstGeom>
        </p:spPr>
        <p:txBody>
          <a:bodyPr anchor="ctr"/>
          <a:lstStyle>
            <a:lvl1pPr marL="0" indent="0" algn="ctr">
              <a:buNone/>
              <a:defRPr sz="2400" i="0" spc="-100" baseline="0">
                <a:solidFill>
                  <a:schemeClr val="accent1"/>
                </a:solidFill>
                <a:latin typeface="Segoe UI Light" panose="020B0502040204020203" pitchFamily="34" charset="0"/>
                <a:cs typeface="Segoe UI Light" panose="020B0502040204020203" pitchFamily="34" charset="0"/>
              </a:defRPr>
            </a:lvl1pPr>
          </a:lstStyle>
          <a:p>
            <a:pPr lvl="0"/>
            <a:r>
              <a:rPr lang="en-US"/>
              <a:t>Slide sub-header</a:t>
            </a:r>
          </a:p>
        </p:txBody>
      </p:sp>
    </p:spTree>
    <p:extLst>
      <p:ext uri="{BB962C8B-B14F-4D97-AF65-F5344CB8AC3E}">
        <p14:creationId xmlns:p14="http://schemas.microsoft.com/office/powerpoint/2010/main" val="14531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2"/>
          <p:cNvSpPr>
            <a:spLocks noGrp="1"/>
          </p:cNvSpPr>
          <p:nvPr>
            <p:ph type="body" sz="quarter" idx="10" hasCustomPrompt="1"/>
          </p:nvPr>
        </p:nvSpPr>
        <p:spPr>
          <a:xfrm>
            <a:off x="457200" y="1504950"/>
            <a:ext cx="8229600" cy="2667000"/>
          </a:xfrm>
          <a:prstGeom prst="rect">
            <a:avLst/>
          </a:prstGeom>
        </p:spPr>
        <p:txBody>
          <a:bodyPr/>
          <a:lstStyle>
            <a:lvl1pPr marL="0" marR="0" indent="0" algn="ctr" defTabSz="914400" rtl="0" eaLnBrk="1" fontAlgn="auto" latinLnBrk="0" hangingPunct="1">
              <a:lnSpc>
                <a:spcPts val="2400"/>
              </a:lnSpc>
              <a:spcBef>
                <a:spcPts val="0"/>
              </a:spcBef>
              <a:spcAft>
                <a:spcPts val="0"/>
              </a:spcAft>
              <a:buClrTx/>
              <a:buSzTx/>
              <a:buFont typeface="Arial" panose="020B0604020202020204" pitchFamily="34" charset="0"/>
              <a:buNone/>
              <a:tabLst/>
              <a:defRPr sz="2400" baseline="0">
                <a:solidFill>
                  <a:srgbClr val="E2E1C0"/>
                </a:solidFill>
                <a:latin typeface="Segoe UI" panose="020B0502040204020203" pitchFamily="34" charset="0"/>
                <a:ea typeface="Segoe UI" panose="020B0502040204020203" pitchFamily="34" charset="0"/>
                <a:cs typeface="Segoe UI" panose="020B0502040204020203" pitchFamily="34" charset="0"/>
              </a:defRPr>
            </a:lvl1pPr>
            <a:lvl2pPr marL="457200" indent="0">
              <a:spcBef>
                <a:spcPts val="0"/>
              </a:spcBef>
              <a:buNone/>
              <a:defRPr sz="2000">
                <a:solidFill>
                  <a:srgbClr val="E2E1C0"/>
                </a:solidFill>
                <a:latin typeface="Segoe UI" panose="020B0502040204020203" pitchFamily="34" charset="0"/>
                <a:cs typeface="Segoe UI" panose="020B0502040204020203" pitchFamily="34" charset="0"/>
              </a:defRPr>
            </a:lvl2pPr>
            <a:lvl3pPr marL="914400" indent="0">
              <a:buNone/>
              <a:defRPr/>
            </a:lvl3pPr>
          </a:lstStyle>
          <a:p>
            <a:pPr lvl="0"/>
            <a:r>
              <a:rPr lang="en-US"/>
              <a:t>Agenda Item 1</a:t>
            </a:r>
            <a:br>
              <a:rPr lang="en-US"/>
            </a:br>
            <a:r>
              <a:rPr lang="en-US"/>
              <a:t>◦</a:t>
            </a:r>
            <a:br>
              <a:rPr lang="en-US"/>
            </a:br>
            <a:r>
              <a:rPr lang="en-US"/>
              <a:t>Agenda Item 2</a:t>
            </a:r>
            <a:br>
              <a:rPr lang="en-US"/>
            </a:br>
            <a:r>
              <a:rPr lang="en-US"/>
              <a:t>◦</a:t>
            </a:r>
            <a:br>
              <a:rPr lang="en-US"/>
            </a:br>
            <a:r>
              <a:rPr lang="en-US"/>
              <a:t>Agenda Item 3</a:t>
            </a:r>
            <a:br>
              <a:rPr lang="en-US"/>
            </a:br>
            <a:r>
              <a:rPr lang="en-US"/>
              <a:t>◦</a:t>
            </a:r>
            <a:br>
              <a:rPr lang="en-US"/>
            </a:br>
            <a:r>
              <a:rPr lang="en-US"/>
              <a:t>Agenda Item 4</a:t>
            </a:r>
          </a:p>
        </p:txBody>
      </p:sp>
      <p:sp>
        <p:nvSpPr>
          <p:cNvPr id="8" name="Text Placeholder 3"/>
          <p:cNvSpPr>
            <a:spLocks noGrp="1"/>
          </p:cNvSpPr>
          <p:nvPr>
            <p:ph type="body" sz="quarter" idx="11" hasCustomPrompt="1"/>
          </p:nvPr>
        </p:nvSpPr>
        <p:spPr>
          <a:xfrm>
            <a:off x="457200" y="742950"/>
            <a:ext cx="8229600" cy="685800"/>
          </a:xfrm>
          <a:prstGeom prst="rect">
            <a:avLst/>
          </a:prstGeom>
        </p:spPr>
        <p:txBody>
          <a:bodyPr/>
          <a:lstStyle>
            <a:lvl1pPr marL="0" indent="0" algn="ctr">
              <a:buNone/>
              <a:defRPr spc="-100" baseline="0">
                <a:solidFill>
                  <a:srgbClr val="E2E1C0"/>
                </a:solidFill>
                <a:latin typeface="Segoe UI Semibold" panose="020B0702040204020203" pitchFamily="34" charset="0"/>
                <a:cs typeface="Segoe UI Semibold" panose="020B0702040204020203" pitchFamily="34" charset="0"/>
              </a:defRPr>
            </a:lvl1pPr>
          </a:lstStyle>
          <a:p>
            <a:pPr lvl="0"/>
            <a:r>
              <a:rPr lang="en-US"/>
              <a:t>Agenda Slide Header</a:t>
            </a:r>
          </a:p>
        </p:txBody>
      </p:sp>
    </p:spTree>
    <p:extLst>
      <p:ext uri="{BB962C8B-B14F-4D97-AF65-F5344CB8AC3E}">
        <p14:creationId xmlns:p14="http://schemas.microsoft.com/office/powerpoint/2010/main" val="35320669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258643" y="4258143"/>
            <a:ext cx="626714" cy="846063"/>
          </a:xfrm>
          <a:prstGeom prst="rect">
            <a:avLst/>
          </a:prstGeom>
        </p:spPr>
      </p:pic>
    </p:spTree>
    <p:extLst>
      <p:ext uri="{BB962C8B-B14F-4D97-AF65-F5344CB8AC3E}">
        <p14:creationId xmlns:p14="http://schemas.microsoft.com/office/powerpoint/2010/main" val="3654428899"/>
      </p:ext>
    </p:extLst>
  </p:cSld>
  <p:clrMap bg1="lt1" tx1="dk1" bg2="lt2" tx2="dk2" accent1="accent1" accent2="accent2" accent3="accent3" accent4="accent4" accent5="accent5" accent6="accent6" hlink="hlink" folHlink="folHlink"/>
  <p:sldLayoutIdLst>
    <p:sldLayoutId id="2147483658" r:id="rId1"/>
    <p:sldLayoutId id="2147483667"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9" cstate="print">
            <a:extLst>
              <a:ext uri="{28A0092B-C50C-407E-A947-70E740481C1C}">
                <a14:useLocalDpi xmlns:a14="http://schemas.microsoft.com/office/drawing/2010/main" val="0"/>
              </a:ext>
            </a:extLst>
          </a:blip>
          <a:srcRect b="33669"/>
          <a:stretch/>
        </p:blipFill>
        <p:spPr>
          <a:xfrm>
            <a:off x="4308497" y="4476750"/>
            <a:ext cx="525262" cy="470346"/>
          </a:xfrm>
          <a:prstGeom prst="rect">
            <a:avLst/>
          </a:prstGeom>
        </p:spPr>
      </p:pic>
      <p:sp>
        <p:nvSpPr>
          <p:cNvPr id="9" name="Rectangle 8"/>
          <p:cNvSpPr/>
          <p:nvPr userDrawn="1"/>
        </p:nvSpPr>
        <p:spPr>
          <a:xfrm>
            <a:off x="3657600" y="4938758"/>
            <a:ext cx="2037737" cy="184666"/>
          </a:xfrm>
          <a:prstGeom prst="rect">
            <a:avLst/>
          </a:prstGeom>
        </p:spPr>
        <p:txBody>
          <a:bodyPr wrap="none">
            <a:spAutoFit/>
          </a:bodyPr>
          <a:lstStyle/>
          <a:p>
            <a:pPr algn="ctr">
              <a:spcAft>
                <a:spcPts val="600"/>
              </a:spcAft>
              <a:defRPr/>
            </a:pP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a:t>
            </a:r>
            <a:r>
              <a:rPr lang="en-US" sz="550">
                <a:solidFill>
                  <a:srgbClr val="E2E1C0"/>
                </a:solidFill>
                <a:latin typeface="Segoe UI" panose="020B0502040204020203" pitchFamily="34" charset="0"/>
                <a:ea typeface="Segoe UI" panose="020B0502040204020203" pitchFamily="34" charset="0"/>
                <a:cs typeface="Segoe UI" panose="020B0502040204020203" pitchFamily="34" charset="0"/>
              </a:rPr>
              <a:t>2016</a:t>
            </a: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Mu Sigma   |    </a:t>
            </a:r>
            <a:fld id="{F27D732B-E941-42A7-8556-E9F83371A585}" type="slidenum">
              <a:rPr lang="en-US" sz="550" smtClean="0">
                <a:solidFill>
                  <a:srgbClr val="E2E1C0"/>
                </a:solidFill>
                <a:latin typeface="Segoe UI" panose="020B0502040204020203" pitchFamily="34" charset="0"/>
                <a:ea typeface="Segoe UI" panose="020B0502040204020203" pitchFamily="34" charset="0"/>
                <a:cs typeface="Segoe UI" panose="020B0502040204020203" pitchFamily="34" charset="0"/>
              </a:rPr>
              <a:t>‹#›</a:t>
            </a:fld>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   Reproduction Prohibited</a:t>
            </a:r>
          </a:p>
        </p:txBody>
      </p:sp>
    </p:spTree>
    <p:extLst>
      <p:ext uri="{BB962C8B-B14F-4D97-AF65-F5344CB8AC3E}">
        <p14:creationId xmlns:p14="http://schemas.microsoft.com/office/powerpoint/2010/main" val="3246435723"/>
      </p:ext>
    </p:extLst>
  </p:cSld>
  <p:clrMap bg1="lt1" tx1="dk1" bg2="lt2" tx2="dk2" accent1="accent1" accent2="accent2" accent3="accent3" accent4="accent4" accent5="accent5" accent6="accent6" hlink="hlink" folHlink="folHlink"/>
  <p:sldLayoutIdLst>
    <p:sldLayoutId id="2147483691" r:id="rId1"/>
    <p:sldLayoutId id="2147483649" r:id="rId2"/>
    <p:sldLayoutId id="2147483652" r:id="rId3"/>
    <p:sldLayoutId id="2147483654" r:id="rId4"/>
    <p:sldLayoutId id="2147483655" r:id="rId5"/>
    <p:sldLayoutId id="2147483692"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3657600" y="4933950"/>
            <a:ext cx="2037737" cy="184666"/>
          </a:xfrm>
          <a:prstGeom prst="rect">
            <a:avLst/>
          </a:prstGeom>
        </p:spPr>
        <p:txBody>
          <a:bodyPr wrap="none">
            <a:spAutoFit/>
          </a:bodyPr>
          <a:lstStyle/>
          <a:p>
            <a:pPr algn="ctr">
              <a:spcAft>
                <a:spcPts val="600"/>
              </a:spcAft>
              <a:defRPr/>
            </a:pP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a:t>
            </a:r>
            <a:r>
              <a:rPr lang="en-US" sz="550">
                <a:solidFill>
                  <a:srgbClr val="E2E1C0"/>
                </a:solidFill>
                <a:latin typeface="Segoe UI" panose="020B0502040204020203" pitchFamily="34" charset="0"/>
                <a:ea typeface="Segoe UI" panose="020B0502040204020203" pitchFamily="34" charset="0"/>
                <a:cs typeface="Segoe UI" panose="020B0502040204020203" pitchFamily="34" charset="0"/>
              </a:rPr>
              <a:t>2015</a:t>
            </a: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Mu Sigma   |    </a:t>
            </a:r>
            <a:fld id="{F27D732B-E941-42A7-8556-E9F83371A585}" type="slidenum">
              <a:rPr lang="en-US" sz="550" smtClean="0">
                <a:solidFill>
                  <a:srgbClr val="E2E1C0"/>
                </a:solidFill>
                <a:latin typeface="Segoe UI" panose="020B0502040204020203" pitchFamily="34" charset="0"/>
                <a:ea typeface="Segoe UI" panose="020B0502040204020203" pitchFamily="34" charset="0"/>
                <a:cs typeface="Segoe UI" panose="020B0502040204020203" pitchFamily="34" charset="0"/>
              </a:rPr>
              <a:t>‹#›</a:t>
            </a:fld>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   Reproduction Prohibited</a:t>
            </a:r>
          </a:p>
        </p:txBody>
      </p:sp>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b="33669"/>
          <a:stretch/>
        </p:blipFill>
        <p:spPr>
          <a:xfrm>
            <a:off x="4308498" y="4487355"/>
            <a:ext cx="525262" cy="470346"/>
          </a:xfrm>
          <a:prstGeom prst="rect">
            <a:avLst/>
          </a:prstGeom>
        </p:spPr>
      </p:pic>
      <p:pic>
        <p:nvPicPr>
          <p:cNvPr id="13" name="Picture 12"/>
          <p:cNvPicPr>
            <a:picLocks noChangeAspect="1"/>
          </p:cNvPicPr>
          <p:nvPr userDrawn="1"/>
        </p:nvPicPr>
        <p:blipFill rotWithShape="1">
          <a:blip r:embed="rId5" cstate="print">
            <a:extLst>
              <a:ext uri="{28A0092B-C50C-407E-A947-70E740481C1C}">
                <a14:useLocalDpi xmlns:a14="http://schemas.microsoft.com/office/drawing/2010/main" val="0"/>
              </a:ext>
            </a:extLst>
          </a:blip>
          <a:srcRect b="33669"/>
          <a:stretch/>
        </p:blipFill>
        <p:spPr>
          <a:xfrm>
            <a:off x="4308497" y="4476750"/>
            <a:ext cx="525262" cy="470346"/>
          </a:xfrm>
          <a:prstGeom prst="rect">
            <a:avLst/>
          </a:prstGeom>
        </p:spPr>
      </p:pic>
    </p:spTree>
    <p:extLst>
      <p:ext uri="{BB962C8B-B14F-4D97-AF65-F5344CB8AC3E}">
        <p14:creationId xmlns:p14="http://schemas.microsoft.com/office/powerpoint/2010/main" val="1599012452"/>
      </p:ext>
    </p:extLst>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userDrawn="1"/>
        </p:nvSpPr>
        <p:spPr>
          <a:xfrm>
            <a:off x="3657600" y="4933950"/>
            <a:ext cx="2037737" cy="184666"/>
          </a:xfrm>
          <a:prstGeom prst="rect">
            <a:avLst/>
          </a:prstGeom>
        </p:spPr>
        <p:txBody>
          <a:bodyPr wrap="none">
            <a:spAutoFit/>
          </a:bodyPr>
          <a:lstStyle/>
          <a:p>
            <a:pPr algn="ctr">
              <a:spcAft>
                <a:spcPts val="600"/>
              </a:spcAft>
              <a:defRPr/>
            </a:pP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a:t>
            </a:r>
            <a:r>
              <a:rPr lang="en-US" sz="550">
                <a:solidFill>
                  <a:srgbClr val="E2E1C0"/>
                </a:solidFill>
                <a:latin typeface="Segoe UI" panose="020B0502040204020203" pitchFamily="34" charset="0"/>
                <a:ea typeface="Segoe UI" panose="020B0502040204020203" pitchFamily="34" charset="0"/>
                <a:cs typeface="Segoe UI" panose="020B0502040204020203" pitchFamily="34" charset="0"/>
              </a:rPr>
              <a:t>2015</a:t>
            </a:r>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Mu Sigma   |    </a:t>
            </a:r>
            <a:fld id="{F27D732B-E941-42A7-8556-E9F83371A585}" type="slidenum">
              <a:rPr lang="en-US" sz="550" smtClean="0">
                <a:solidFill>
                  <a:srgbClr val="E2E1C0"/>
                </a:solidFill>
                <a:latin typeface="Segoe UI" panose="020B0502040204020203" pitchFamily="34" charset="0"/>
                <a:ea typeface="Segoe UI" panose="020B0502040204020203" pitchFamily="34" charset="0"/>
                <a:cs typeface="Segoe UI" panose="020B0502040204020203" pitchFamily="34" charset="0"/>
              </a:rPr>
              <a:t>‹#›</a:t>
            </a:fld>
            <a:r>
              <a:rPr lang="en-US" sz="600">
                <a:solidFill>
                  <a:srgbClr val="E2E1C0"/>
                </a:solidFill>
                <a:latin typeface="Segoe UI" panose="020B0502040204020203" pitchFamily="34" charset="0"/>
                <a:ea typeface="Segoe UI" panose="020B0502040204020203" pitchFamily="34" charset="0"/>
                <a:cs typeface="Segoe UI" panose="020B0502040204020203" pitchFamily="34" charset="0"/>
              </a:rPr>
              <a:t>   |   Reproduction Prohibited</a:t>
            </a:r>
          </a:p>
        </p:txBody>
      </p:sp>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b="33669"/>
          <a:stretch/>
        </p:blipFill>
        <p:spPr>
          <a:xfrm>
            <a:off x="4308498" y="4487355"/>
            <a:ext cx="525262" cy="470346"/>
          </a:xfrm>
          <a:prstGeom prst="rect">
            <a:avLst/>
          </a:prstGeom>
        </p:spPr>
      </p:pic>
      <p:pic>
        <p:nvPicPr>
          <p:cNvPr id="5" name="Picture 4"/>
          <p:cNvPicPr>
            <a:picLocks noChangeAspect="1"/>
          </p:cNvPicPr>
          <p:nvPr userDrawn="1"/>
        </p:nvPicPr>
        <p:blipFill rotWithShape="1">
          <a:blip r:embed="rId5" cstate="print">
            <a:extLst>
              <a:ext uri="{28A0092B-C50C-407E-A947-70E740481C1C}">
                <a14:useLocalDpi xmlns:a14="http://schemas.microsoft.com/office/drawing/2010/main" val="0"/>
              </a:ext>
            </a:extLst>
          </a:blip>
          <a:srcRect b="33669"/>
          <a:stretch/>
        </p:blipFill>
        <p:spPr>
          <a:xfrm>
            <a:off x="4308497" y="4476750"/>
            <a:ext cx="525262" cy="470346"/>
          </a:xfrm>
          <a:prstGeom prst="rect">
            <a:avLst/>
          </a:prstGeom>
        </p:spPr>
      </p:pic>
    </p:spTree>
    <p:extLst>
      <p:ext uri="{BB962C8B-B14F-4D97-AF65-F5344CB8AC3E}">
        <p14:creationId xmlns:p14="http://schemas.microsoft.com/office/powerpoint/2010/main" val="4193529617"/>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8.xml"/><Relationship Id="rId1" Type="http://schemas.openxmlformats.org/officeDocument/2006/relationships/slideLayout" Target="../slideLayouts/slideLayout4.xml"/><Relationship Id="rId4" Type="http://schemas.openxmlformats.org/officeDocument/2006/relationships/slide" Target="slide26.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www.voidcn.com/article/p-ecqvisjm-em.html" TargetMode="External"/><Relationship Id="rId7" Type="http://schemas.openxmlformats.org/officeDocument/2006/relationships/hyperlink" Target="https://arxiv.org/pdf/1307.6814.pdf" TargetMode="External"/><Relationship Id="rId2" Type="http://schemas.openxmlformats.org/officeDocument/2006/relationships/hyperlink" Target="https://www.cc.gatech.edu/~afb/classes/CS7616-Spring2014/slides/CS7616-07.pdf" TargetMode="External"/><Relationship Id="rId1" Type="http://schemas.openxmlformats.org/officeDocument/2006/relationships/slideLayout" Target="../slideLayouts/slideLayout4.xml"/><Relationship Id="rId6" Type="http://schemas.openxmlformats.org/officeDocument/2006/relationships/hyperlink" Target="https://www.oreilly.com/library/view/matlab-for-machine/9781788398435/3fdcc6b9-86d1-4207-ab2b-446323b67b88.xhtml" TargetMode="External"/><Relationship Id="rId5" Type="http://schemas.openxmlformats.org/officeDocument/2006/relationships/hyperlink" Target="https://www.analyticsvidhya.com/blog/2019/08/11-important-model-evaluation-error-metrics/" TargetMode="External"/><Relationship Id="rId4" Type="http://schemas.openxmlformats.org/officeDocument/2006/relationships/hyperlink" Target="https://infogalactic.com/info/Regression_valid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7989B3-9C42-44D4-BCD2-B8384CAB2839}"/>
              </a:ext>
            </a:extLst>
          </p:cNvPr>
          <p:cNvSpPr>
            <a:spLocks noGrp="1"/>
          </p:cNvSpPr>
          <p:nvPr>
            <p:ph type="body" sz="quarter" idx="10"/>
          </p:nvPr>
        </p:nvSpPr>
        <p:spPr/>
        <p:txBody>
          <a:bodyPr/>
          <a:lstStyle/>
          <a:p>
            <a:r>
              <a:rPr lang="en-US" sz="2800" dirty="0"/>
              <a:t>Mu Sigma University</a:t>
            </a:r>
          </a:p>
          <a:p>
            <a:r>
              <a:rPr lang="en-US" sz="2800" dirty="0"/>
              <a:t>Model Validation</a:t>
            </a:r>
          </a:p>
        </p:txBody>
      </p:sp>
      <p:sp>
        <p:nvSpPr>
          <p:cNvPr id="3" name="Text Placeholder 2">
            <a:extLst>
              <a:ext uri="{FF2B5EF4-FFF2-40B4-BE49-F238E27FC236}">
                <a16:creationId xmlns:a16="http://schemas.microsoft.com/office/drawing/2014/main" id="{32831728-372B-4A66-9B31-EDDC1B601BB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104E379-E3AD-4AAE-9A2F-8AF875B07BFD}"/>
              </a:ext>
            </a:extLst>
          </p:cNvPr>
          <p:cNvSpPr>
            <a:spLocks noGrp="1"/>
          </p:cNvSpPr>
          <p:nvPr>
            <p:ph type="body" sz="quarter" idx="12"/>
          </p:nvPr>
        </p:nvSpPr>
        <p:spPr/>
        <p:txBody>
          <a:bodyPr/>
          <a:lstStyle/>
          <a:p>
            <a:r>
              <a:rPr lang="en-US"/>
              <a:t>September 2019</a:t>
            </a:r>
          </a:p>
        </p:txBody>
      </p:sp>
    </p:spTree>
    <p:extLst>
      <p:ext uri="{BB962C8B-B14F-4D97-AF65-F5344CB8AC3E}">
        <p14:creationId xmlns:p14="http://schemas.microsoft.com/office/powerpoint/2010/main" val="778319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F79461-7966-4CAA-9903-0F4881F37AE5}"/>
              </a:ext>
            </a:extLst>
          </p:cNvPr>
          <p:cNvSpPr>
            <a:spLocks noGrp="1"/>
          </p:cNvSpPr>
          <p:nvPr>
            <p:ph type="body" sz="quarter" idx="10"/>
          </p:nvPr>
        </p:nvSpPr>
        <p:spPr>
          <a:xfrm>
            <a:off x="457200" y="819150"/>
            <a:ext cx="4316819" cy="3019203"/>
          </a:xfrm>
        </p:spPr>
        <p:txBody>
          <a:bodyPr/>
          <a:lstStyle/>
          <a:p>
            <a:pPr marL="0" indent="0" algn="just">
              <a:buNone/>
            </a:pPr>
            <a:r>
              <a:rPr lang="en-US" b="1" dirty="0"/>
              <a:t>Random subsampling</a:t>
            </a:r>
            <a:r>
              <a:rPr lang="en-US" dirty="0"/>
              <a:t>, also known as </a:t>
            </a:r>
            <a:r>
              <a:rPr lang="en-US" b="1" dirty="0"/>
              <a:t>multiple holdout</a:t>
            </a:r>
            <a:r>
              <a:rPr lang="en-US" dirty="0"/>
              <a:t>,</a:t>
            </a:r>
            <a:r>
              <a:rPr lang="en-US" b="1" dirty="0"/>
              <a:t> </a:t>
            </a:r>
            <a:r>
              <a:rPr lang="en-US" dirty="0"/>
              <a:t>is based on randomly splitting the data into subsets. The random partitioning of the data is </a:t>
            </a:r>
            <a:r>
              <a:rPr lang="en-US" b="1" dirty="0"/>
              <a:t>repeated multiple times (denoted by k)</a:t>
            </a:r>
            <a:r>
              <a:rPr lang="en-US" dirty="0"/>
              <a:t>.</a:t>
            </a:r>
          </a:p>
          <a:p>
            <a:pPr marL="0" indent="0" algn="just">
              <a:buNone/>
            </a:pPr>
            <a:r>
              <a:rPr lang="en-US" dirty="0"/>
              <a:t>The model is separately trained for each split of data, and errors estimated using the validation set are retained. The final model error is calculated as the average of separate error estimates.</a:t>
            </a:r>
          </a:p>
        </p:txBody>
      </p:sp>
      <p:sp>
        <p:nvSpPr>
          <p:cNvPr id="3" name="Text Placeholder 2">
            <a:extLst>
              <a:ext uri="{FF2B5EF4-FFF2-40B4-BE49-F238E27FC236}">
                <a16:creationId xmlns:a16="http://schemas.microsoft.com/office/drawing/2014/main" id="{C5EBF542-EA32-4AAC-A10F-DBF343E2D879}"/>
              </a:ext>
            </a:extLst>
          </p:cNvPr>
          <p:cNvSpPr>
            <a:spLocks noGrp="1"/>
          </p:cNvSpPr>
          <p:nvPr>
            <p:ph type="body" sz="quarter" idx="11"/>
          </p:nvPr>
        </p:nvSpPr>
        <p:spPr/>
        <p:txBody>
          <a:bodyPr/>
          <a:lstStyle/>
          <a:p>
            <a:r>
              <a:rPr lang="en-US" b="1" dirty="0"/>
              <a:t>Random Subsampling</a:t>
            </a:r>
          </a:p>
        </p:txBody>
      </p:sp>
      <p:pic>
        <p:nvPicPr>
          <p:cNvPr id="4" name="Picture 3" descr="A screenshot of a cell phone&#10;&#10;Description automatically generated">
            <a:extLst>
              <a:ext uri="{FF2B5EF4-FFF2-40B4-BE49-F238E27FC236}">
                <a16:creationId xmlns:a16="http://schemas.microsoft.com/office/drawing/2014/main" id="{DE17B041-EEF5-4A07-8277-F95714818FD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99005" y="1444673"/>
            <a:ext cx="3909094" cy="2254154"/>
          </a:xfrm>
          <a:prstGeom prst="rect">
            <a:avLst/>
          </a:prstGeom>
          <a:solidFill>
            <a:srgbClr val="FFFFFF">
              <a:shade val="85000"/>
            </a:srgbClr>
          </a:solidFill>
          <a:ln w="88900" cap="sq">
            <a:solidFill>
              <a:srgbClr val="FFFFFF"/>
            </a:solidFill>
            <a:miter lim="800000"/>
          </a:ln>
          <a:effectLst/>
        </p:spPr>
      </p:pic>
      <p:sp>
        <p:nvSpPr>
          <p:cNvPr id="5" name="Rectangle 4">
            <a:extLst>
              <a:ext uri="{FF2B5EF4-FFF2-40B4-BE49-F238E27FC236}">
                <a16:creationId xmlns:a16="http://schemas.microsoft.com/office/drawing/2014/main" id="{5C90078D-BC8A-4132-9621-C46C36AD6C7E}"/>
              </a:ext>
            </a:extLst>
          </p:cNvPr>
          <p:cNvSpPr/>
          <p:nvPr/>
        </p:nvSpPr>
        <p:spPr>
          <a:xfrm>
            <a:off x="5668845" y="819150"/>
            <a:ext cx="2689700" cy="461665"/>
          </a:xfrm>
          <a:prstGeom prst="rect">
            <a:avLst/>
          </a:prstGeom>
        </p:spPr>
        <p:txBody>
          <a:bodyPr wrap="square">
            <a:spAutoFit/>
          </a:bodyPr>
          <a:lstStyle/>
          <a:p>
            <a:pPr algn="ctr"/>
            <a:r>
              <a:rPr lang="en-US" sz="1200" b="1" dirty="0"/>
              <a:t>Fig. An illustration of the random subsampling technique</a:t>
            </a:r>
          </a:p>
        </p:txBody>
      </p:sp>
    </p:spTree>
    <p:extLst>
      <p:ext uri="{BB962C8B-B14F-4D97-AF65-F5344CB8AC3E}">
        <p14:creationId xmlns:p14="http://schemas.microsoft.com/office/powerpoint/2010/main" val="301756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4744A5-CFE4-4624-88A4-8B3BE2786F4E}"/>
              </a:ext>
            </a:extLst>
          </p:cNvPr>
          <p:cNvSpPr>
            <a:spLocks noGrp="1"/>
          </p:cNvSpPr>
          <p:nvPr>
            <p:ph type="body" sz="quarter" idx="11"/>
          </p:nvPr>
        </p:nvSpPr>
        <p:spPr/>
        <p:txBody>
          <a:bodyPr/>
          <a:lstStyle/>
          <a:p>
            <a:r>
              <a:rPr lang="en-US" b="1" dirty="0"/>
              <a:t>K-Fold Cross Validation</a:t>
            </a:r>
          </a:p>
        </p:txBody>
      </p:sp>
      <p:pic>
        <p:nvPicPr>
          <p:cNvPr id="5" name="Picture 4" descr="A close up of a piece of paper&#10;&#10;Description automatically generated">
            <a:extLst>
              <a:ext uri="{FF2B5EF4-FFF2-40B4-BE49-F238E27FC236}">
                <a16:creationId xmlns:a16="http://schemas.microsoft.com/office/drawing/2014/main" id="{5630CCE7-A3BD-443E-A774-5CB0781F2B3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7396" y="1950098"/>
            <a:ext cx="4329404" cy="2499212"/>
          </a:xfrm>
          <a:prstGeom prst="rect">
            <a:avLst/>
          </a:prstGeom>
          <a:solidFill>
            <a:srgbClr val="FFFFFF">
              <a:shade val="85000"/>
            </a:srgbClr>
          </a:solidFill>
          <a:ln w="88900" cap="sq">
            <a:solidFill>
              <a:srgbClr val="FFFFFF"/>
            </a:solidFill>
            <a:miter lim="800000"/>
          </a:ln>
          <a:effectLst/>
        </p:spPr>
      </p:pic>
      <p:sp>
        <p:nvSpPr>
          <p:cNvPr id="8" name="Text Placeholder 1">
            <a:extLst>
              <a:ext uri="{FF2B5EF4-FFF2-40B4-BE49-F238E27FC236}">
                <a16:creationId xmlns:a16="http://schemas.microsoft.com/office/drawing/2014/main" id="{3C72CA19-3F6D-457A-B5B4-7BBFD1F52D28}"/>
              </a:ext>
            </a:extLst>
          </p:cNvPr>
          <p:cNvSpPr>
            <a:spLocks noGrp="1"/>
          </p:cNvSpPr>
          <p:nvPr>
            <p:ph type="body" sz="quarter" idx="10"/>
          </p:nvPr>
        </p:nvSpPr>
        <p:spPr>
          <a:xfrm>
            <a:off x="457200" y="819151"/>
            <a:ext cx="8304027" cy="685800"/>
          </a:xfrm>
        </p:spPr>
        <p:txBody>
          <a:bodyPr/>
          <a:lstStyle/>
          <a:p>
            <a:pPr marL="0" indent="0" algn="just">
              <a:buNone/>
            </a:pPr>
            <a:r>
              <a:rPr lang="en-US" dirty="0"/>
              <a:t>K-fold cross validation is performed when the data is </a:t>
            </a:r>
            <a:r>
              <a:rPr lang="en-US" b="1" dirty="0"/>
              <a:t>scarce</a:t>
            </a:r>
            <a:r>
              <a:rPr lang="en-US" dirty="0"/>
              <a:t>. A part of the available data is used to fit the model, and a different part is used to test it.</a:t>
            </a:r>
          </a:p>
        </p:txBody>
      </p:sp>
      <p:sp>
        <p:nvSpPr>
          <p:cNvPr id="10" name="Text Placeholder 1">
            <a:extLst>
              <a:ext uri="{FF2B5EF4-FFF2-40B4-BE49-F238E27FC236}">
                <a16:creationId xmlns:a16="http://schemas.microsoft.com/office/drawing/2014/main" id="{44964C91-F279-4DE5-96FA-6946E4A949D0}"/>
              </a:ext>
            </a:extLst>
          </p:cNvPr>
          <p:cNvSpPr txBox="1">
            <a:spLocks/>
          </p:cNvSpPr>
          <p:nvPr/>
        </p:nvSpPr>
        <p:spPr>
          <a:xfrm>
            <a:off x="457200" y="1504949"/>
            <a:ext cx="3657600" cy="3019203"/>
          </a:xfrm>
          <a:prstGeom prst="rect">
            <a:avLst/>
          </a:prstGeom>
        </p:spPr>
        <p:txBody>
          <a:bodyPr/>
          <a:lstStyle>
            <a:lvl1pPr marL="342900" indent="-342900" algn="l" defTabSz="914400" rtl="0" eaLnBrk="1" latinLnBrk="0" hangingPunct="1">
              <a:spcBef>
                <a:spcPts val="600"/>
              </a:spcBef>
              <a:spcAft>
                <a:spcPts val="600"/>
              </a:spcAft>
              <a:buFont typeface="Arial" panose="020B0604020202020204" pitchFamily="34" charset="0"/>
              <a:buChar char="•"/>
              <a:defRPr sz="1800" kern="1200" baseline="0">
                <a:solidFill>
                  <a:srgbClr val="006666"/>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ts val="300"/>
              </a:spcBef>
              <a:spcAft>
                <a:spcPts val="300"/>
              </a:spcAft>
              <a:buFont typeface="Arial" panose="020B0604020202020204" pitchFamily="34" charset="0"/>
              <a:buChar char="–"/>
              <a:defRPr sz="1400" kern="1200">
                <a:solidFill>
                  <a:srgbClr val="006666"/>
                </a:solidFill>
                <a:latin typeface="Segoe UI Light" panose="020B0502040204020203" pitchFamily="34" charset="0"/>
                <a:ea typeface="+mn-ea"/>
                <a:cs typeface="Segoe UI Light" panose="020B0502040204020203" pitchFamily="34" charset="0"/>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dirty="0"/>
              <a:t>The data is split into K equal-sized parts. In the first iteration, the model is trained using the first K−1 parts of the data, whereas the K</a:t>
            </a:r>
            <a:r>
              <a:rPr lang="en-US" baseline="30000" dirty="0"/>
              <a:t>th</a:t>
            </a:r>
            <a:r>
              <a:rPr lang="en-US" dirty="0"/>
              <a:t> part is used for validation i.e. calculating the prediction error. This “folding” process is repeated for each value of k (1, 2, ….. K) in each iteration. The average of K estimates is finally calculated as the prediction error.</a:t>
            </a:r>
          </a:p>
        </p:txBody>
      </p:sp>
      <p:sp>
        <p:nvSpPr>
          <p:cNvPr id="2" name="Rectangle 1">
            <a:extLst>
              <a:ext uri="{FF2B5EF4-FFF2-40B4-BE49-F238E27FC236}">
                <a16:creationId xmlns:a16="http://schemas.microsoft.com/office/drawing/2014/main" id="{8C2542B3-95A4-4A57-96E7-A2AB2C9169F0}"/>
              </a:ext>
            </a:extLst>
          </p:cNvPr>
          <p:cNvSpPr/>
          <p:nvPr/>
        </p:nvSpPr>
        <p:spPr>
          <a:xfrm>
            <a:off x="4809218" y="1589025"/>
            <a:ext cx="3425759" cy="276999"/>
          </a:xfrm>
          <a:prstGeom prst="rect">
            <a:avLst/>
          </a:prstGeom>
        </p:spPr>
        <p:txBody>
          <a:bodyPr wrap="square">
            <a:spAutoFit/>
          </a:bodyPr>
          <a:lstStyle/>
          <a:p>
            <a:pPr algn="ctr"/>
            <a:r>
              <a:rPr lang="en-US" sz="1200" b="1" dirty="0"/>
              <a:t>Fig. An illustration of K Fold Cross Validation</a:t>
            </a:r>
          </a:p>
        </p:txBody>
      </p:sp>
    </p:spTree>
    <p:extLst>
      <p:ext uri="{BB962C8B-B14F-4D97-AF65-F5344CB8AC3E}">
        <p14:creationId xmlns:p14="http://schemas.microsoft.com/office/powerpoint/2010/main" val="94092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0324A4-B2EA-4D9F-A1CA-83652142DDED}"/>
              </a:ext>
            </a:extLst>
          </p:cNvPr>
          <p:cNvSpPr>
            <a:spLocks noGrp="1"/>
          </p:cNvSpPr>
          <p:nvPr>
            <p:ph type="body" sz="quarter" idx="10"/>
          </p:nvPr>
        </p:nvSpPr>
        <p:spPr/>
        <p:txBody>
          <a:bodyPr/>
          <a:lstStyle/>
          <a:p>
            <a:pPr marL="0" indent="0" algn="just">
              <a:buNone/>
            </a:pPr>
            <a:r>
              <a:rPr lang="en-US" dirty="0"/>
              <a:t>In </a:t>
            </a:r>
            <a:r>
              <a:rPr lang="en-US" b="1" dirty="0"/>
              <a:t>stratified k-fold cross validation</a:t>
            </a:r>
            <a:r>
              <a:rPr lang="en-US" dirty="0"/>
              <a:t>, folds are selected is such a way that the </a:t>
            </a:r>
            <a:r>
              <a:rPr lang="en-US" b="1" dirty="0"/>
              <a:t>mean response value</a:t>
            </a:r>
            <a:r>
              <a:rPr lang="en-US" dirty="0"/>
              <a:t> is approximately </a:t>
            </a:r>
            <a:r>
              <a:rPr lang="en-US" b="1" dirty="0"/>
              <a:t>equal</a:t>
            </a:r>
            <a:r>
              <a:rPr lang="en-US" dirty="0"/>
              <a:t> in all the folds. In the case of binary classification, this would mean that each fold contains approximately the same proportions of the two class labels, thus ensuring that the training and validation subsets are true depictions of the original dataset.</a:t>
            </a:r>
          </a:p>
          <a:p>
            <a:pPr marL="0" indent="0" algn="just">
              <a:buNone/>
            </a:pPr>
            <a:r>
              <a:rPr lang="en-US" dirty="0"/>
              <a:t>The biggest </a:t>
            </a:r>
            <a:r>
              <a:rPr lang="en-US" b="1" dirty="0"/>
              <a:t>advantage</a:t>
            </a:r>
            <a:r>
              <a:rPr lang="en-US" dirty="0"/>
              <a:t> of stratified validation is that it </a:t>
            </a:r>
            <a:r>
              <a:rPr lang="en-US" b="1" dirty="0"/>
              <a:t>reduces selection bias</a:t>
            </a:r>
            <a:r>
              <a:rPr lang="en-US" dirty="0"/>
              <a:t>. Stratifying the entire population before applying random sampling methods helps to create a sample which accurately reflects the population being studied.</a:t>
            </a:r>
          </a:p>
          <a:p>
            <a:pPr marL="0" indent="0" algn="just">
              <a:buNone/>
            </a:pPr>
            <a:r>
              <a:rPr lang="en-US" b="1" dirty="0"/>
              <a:t>When should stratified k-fold cross validation be used?</a:t>
            </a:r>
            <a:r>
              <a:rPr lang="en-US" dirty="0"/>
              <a:t> When the target variable is unevenly distributed across classes</a:t>
            </a:r>
          </a:p>
        </p:txBody>
      </p:sp>
      <p:sp>
        <p:nvSpPr>
          <p:cNvPr id="3" name="Text Placeholder 2">
            <a:extLst>
              <a:ext uri="{FF2B5EF4-FFF2-40B4-BE49-F238E27FC236}">
                <a16:creationId xmlns:a16="http://schemas.microsoft.com/office/drawing/2014/main" id="{14273618-7E19-455E-B171-42FA10417C5C}"/>
              </a:ext>
            </a:extLst>
          </p:cNvPr>
          <p:cNvSpPr>
            <a:spLocks noGrp="1"/>
          </p:cNvSpPr>
          <p:nvPr>
            <p:ph type="body" sz="quarter" idx="11"/>
          </p:nvPr>
        </p:nvSpPr>
        <p:spPr/>
        <p:txBody>
          <a:bodyPr/>
          <a:lstStyle/>
          <a:p>
            <a:r>
              <a:rPr lang="en-US" b="1" dirty="0"/>
              <a:t>Stratified K-Fold Cross Validation</a:t>
            </a:r>
          </a:p>
        </p:txBody>
      </p:sp>
    </p:spTree>
    <p:extLst>
      <p:ext uri="{BB962C8B-B14F-4D97-AF65-F5344CB8AC3E}">
        <p14:creationId xmlns:p14="http://schemas.microsoft.com/office/powerpoint/2010/main" val="121913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7A4BAD0C-6C0D-4F71-BB71-163CCDE00EDB}"/>
                  </a:ext>
                </a:extLst>
              </p:cNvPr>
              <p:cNvSpPr>
                <a:spLocks noGrp="1"/>
              </p:cNvSpPr>
              <p:nvPr>
                <p:ph type="body" sz="quarter" idx="10"/>
              </p:nvPr>
            </p:nvSpPr>
            <p:spPr/>
            <p:txBody>
              <a:bodyPr/>
              <a:lstStyle/>
              <a:p>
                <a:pPr marL="0" indent="0" algn="just">
                  <a:buNone/>
                </a:pPr>
                <a:r>
                  <a:rPr lang="en-US" b="1" dirty="0"/>
                  <a:t>Leave-p-out cross validation </a:t>
                </a:r>
                <a:r>
                  <a:rPr lang="en-US" dirty="0"/>
                  <a:t>involves using p observations as the validation set and the remaining observations as the training set. This is repeated in all possible ways to cut the original sample on a validation set of </a:t>
                </a:r>
                <a:r>
                  <a:rPr lang="en-US" b="1" dirty="0"/>
                  <a:t>p</a:t>
                </a:r>
                <a:r>
                  <a:rPr lang="en-US" dirty="0"/>
                  <a:t> observations and a training set. </a:t>
                </a:r>
                <a:r>
                  <a:rPr lang="en-US" baseline="30000" dirty="0"/>
                  <a:t>[2]</a:t>
                </a:r>
              </a:p>
              <a:p>
                <a:pPr marL="0" indent="0" algn="just">
                  <a:buNone/>
                </a:pPr>
                <a:r>
                  <a:rPr lang="en-US" dirty="0" err="1"/>
                  <a:t>LpO</a:t>
                </a:r>
                <a:r>
                  <a:rPr lang="en-US" dirty="0"/>
                  <a:t> cross validation requires </a:t>
                </a:r>
                <a14:m>
                  <m:oMath xmlns:m="http://schemas.openxmlformats.org/officeDocument/2006/math">
                    <m:sSub>
                      <m:sSubPr>
                        <m:ctrlPr>
                          <a:rPr lang="en-US" b="1" i="1">
                            <a:latin typeface="Cambria Math" panose="02040503050406030204" pitchFamily="18" charset="0"/>
                          </a:rPr>
                        </m:ctrlPr>
                      </m:sSubPr>
                      <m:e>
                        <m:r>
                          <a:rPr lang="en-US" b="1" i="0">
                            <a:latin typeface="Cambria Math" panose="02040503050406030204" pitchFamily="18" charset="0"/>
                          </a:rPr>
                          <m:t>𝐧</m:t>
                        </m:r>
                      </m:e>
                      <m:sub>
                        <m:sSub>
                          <m:sSubPr>
                            <m:ctrlPr>
                              <a:rPr lang="en-US" b="1" i="1">
                                <a:latin typeface="Cambria Math" panose="02040503050406030204" pitchFamily="18" charset="0"/>
                              </a:rPr>
                            </m:ctrlPr>
                          </m:sSubPr>
                          <m:e>
                            <m:r>
                              <a:rPr lang="en-US" b="1" i="0">
                                <a:latin typeface="Cambria Math" panose="02040503050406030204" pitchFamily="18" charset="0"/>
                              </a:rPr>
                              <m:t>𝐂</m:t>
                            </m:r>
                          </m:e>
                          <m:sub>
                            <m:r>
                              <a:rPr lang="en-US" b="1" i="0">
                                <a:latin typeface="Cambria Math" panose="02040503050406030204" pitchFamily="18" charset="0"/>
                              </a:rPr>
                              <m:t>𝐩</m:t>
                            </m:r>
                          </m:sub>
                        </m:sSub>
                      </m:sub>
                    </m:sSub>
                  </m:oMath>
                </a14:m>
                <a:r>
                  <a:rPr lang="en-US" b="1" dirty="0"/>
                  <a:t> </a:t>
                </a:r>
                <a:r>
                  <a:rPr lang="en-US" dirty="0"/>
                  <a:t>training and validating sets, where n is the number of observations in the original sample. Thus, the drawback of </a:t>
                </a:r>
                <a:r>
                  <a:rPr lang="en-US" dirty="0" err="1"/>
                  <a:t>LpO</a:t>
                </a:r>
                <a:r>
                  <a:rPr lang="en-US" dirty="0"/>
                  <a:t> CV is that it becomes computationally infeasible for even moderately large values of n.</a:t>
                </a:r>
              </a:p>
            </p:txBody>
          </p:sp>
        </mc:Choice>
        <mc:Fallback xmlns="">
          <p:sp>
            <p:nvSpPr>
              <p:cNvPr id="2" name="Text Placeholder 1">
                <a:extLst>
                  <a:ext uri="{FF2B5EF4-FFF2-40B4-BE49-F238E27FC236}">
                    <a16:creationId xmlns:a16="http://schemas.microsoft.com/office/drawing/2014/main" id="{7A4BAD0C-6C0D-4F71-BB71-163CCDE00EDB}"/>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593" t="-696" r="-59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CD1EBA46-A383-4EF1-8ACF-37D015F3FD54}"/>
              </a:ext>
            </a:extLst>
          </p:cNvPr>
          <p:cNvSpPr>
            <a:spLocks noGrp="1"/>
          </p:cNvSpPr>
          <p:nvPr>
            <p:ph type="body" sz="quarter" idx="11"/>
          </p:nvPr>
        </p:nvSpPr>
        <p:spPr/>
        <p:txBody>
          <a:bodyPr/>
          <a:lstStyle/>
          <a:p>
            <a:r>
              <a:rPr lang="en-US" b="1" dirty="0"/>
              <a:t> Leave-p-Out Cross Validation (</a:t>
            </a:r>
            <a:r>
              <a:rPr lang="en-US" b="1" dirty="0" err="1"/>
              <a:t>LpO</a:t>
            </a:r>
            <a:r>
              <a:rPr lang="en-US" b="1" dirty="0"/>
              <a:t> CV)</a:t>
            </a:r>
          </a:p>
        </p:txBody>
      </p:sp>
    </p:spTree>
    <p:extLst>
      <p:ext uri="{BB962C8B-B14F-4D97-AF65-F5344CB8AC3E}">
        <p14:creationId xmlns:p14="http://schemas.microsoft.com/office/powerpoint/2010/main" val="370730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C9D0D32-2643-46E8-8192-AD3D0CD2A598}"/>
                  </a:ext>
                </a:extLst>
              </p:cNvPr>
              <p:cNvSpPr>
                <a:spLocks noGrp="1"/>
              </p:cNvSpPr>
              <p:nvPr>
                <p:ph type="body" sz="quarter" idx="10"/>
              </p:nvPr>
            </p:nvSpPr>
            <p:spPr/>
            <p:txBody>
              <a:bodyPr/>
              <a:lstStyle/>
              <a:p>
                <a:pPr marL="0" indent="0" algn="just">
                  <a:buNone/>
                </a:pPr>
                <a:r>
                  <a:rPr lang="en-US" b="1" dirty="0"/>
                  <a:t>Leave-one-out cross validation (LOOCV) </a:t>
                </a:r>
                <a:r>
                  <a:rPr lang="en-US" dirty="0"/>
                  <a:t>is a special case of leave-p-out cross validation with p = 1. It can also be considered as a special case of K-fold cross validation with k = n, where n is the number of observations. LOOCV does not have the same problem of excessive computational time compared to a generic </a:t>
                </a:r>
                <a:r>
                  <a:rPr lang="en-US" dirty="0" err="1"/>
                  <a:t>LpO</a:t>
                </a:r>
                <a:r>
                  <a:rPr lang="en-US" dirty="0"/>
                  <a:t> cross validation technique because </a:t>
                </a:r>
                <a14:m>
                  <m:oMath xmlns:m="http://schemas.openxmlformats.org/officeDocument/2006/math">
                    <m:sSub>
                      <m:sSubPr>
                        <m:ctrlPr>
                          <a:rPr lang="en-US" b="1" i="1">
                            <a:latin typeface="Cambria Math" panose="02040503050406030204" pitchFamily="18" charset="0"/>
                          </a:rPr>
                        </m:ctrlPr>
                      </m:sSubPr>
                      <m:e>
                        <m:r>
                          <a:rPr lang="en-US" b="1">
                            <a:latin typeface="Cambria Math" panose="02040503050406030204" pitchFamily="18" charset="0"/>
                          </a:rPr>
                          <m:t>𝐧</m:t>
                        </m:r>
                      </m:e>
                      <m:sub>
                        <m:sSub>
                          <m:sSubPr>
                            <m:ctrlPr>
                              <a:rPr lang="en-US" b="1" i="1">
                                <a:latin typeface="Cambria Math" panose="02040503050406030204" pitchFamily="18" charset="0"/>
                              </a:rPr>
                            </m:ctrlPr>
                          </m:sSubPr>
                          <m:e>
                            <m:r>
                              <a:rPr lang="en-US" b="1">
                                <a:latin typeface="Cambria Math" panose="02040503050406030204" pitchFamily="18" charset="0"/>
                              </a:rPr>
                              <m:t>𝐂</m:t>
                            </m:r>
                          </m:e>
                          <m:sub>
                            <m:r>
                              <a:rPr lang="en-US" b="1" i="1" smtClean="0">
                                <a:latin typeface="Cambria Math" panose="02040503050406030204" pitchFamily="18" charset="0"/>
                              </a:rPr>
                              <m:t>𝟏</m:t>
                            </m:r>
                          </m:sub>
                        </m:sSub>
                      </m:sub>
                    </m:sSub>
                    <m:r>
                      <a:rPr lang="en-US" b="1" i="1" smtClean="0">
                        <a:latin typeface="Cambria Math" panose="02040503050406030204" pitchFamily="18" charset="0"/>
                      </a:rPr>
                      <m:t>=</m:t>
                    </m:r>
                    <m:r>
                      <a:rPr lang="en-US" b="1" i="1" smtClean="0">
                        <a:latin typeface="Cambria Math" panose="02040503050406030204" pitchFamily="18" charset="0"/>
                      </a:rPr>
                      <m:t>𝒏</m:t>
                    </m:r>
                  </m:oMath>
                </a14:m>
                <a:endParaRPr lang="en-US" dirty="0"/>
              </a:p>
              <a:p>
                <a:pPr marL="0" indent="0" algn="just">
                  <a:buNone/>
                </a:pPr>
                <a:r>
                  <a:rPr lang="en-US" b="1" dirty="0"/>
                  <a:t>When is leave-one-out cross validation used?</a:t>
                </a:r>
                <a:r>
                  <a:rPr lang="en-US" dirty="0"/>
                  <a:t> LOOCV is used for datasets which are small enough to run n iterations and require a model with extremely high accuracy</a:t>
                </a:r>
              </a:p>
            </p:txBody>
          </p:sp>
        </mc:Choice>
        <mc:Fallback xmlns="">
          <p:sp>
            <p:nvSpPr>
              <p:cNvPr id="2" name="Text Placeholder 1">
                <a:extLst>
                  <a:ext uri="{FF2B5EF4-FFF2-40B4-BE49-F238E27FC236}">
                    <a16:creationId xmlns:a16="http://schemas.microsoft.com/office/drawing/2014/main" id="{AC9D0D32-2643-46E8-8192-AD3D0CD2A598}"/>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593" t="-696" r="-59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3E5E8FF7-D69A-46F2-9470-6FCE1DEFCBF3}"/>
              </a:ext>
            </a:extLst>
          </p:cNvPr>
          <p:cNvSpPr>
            <a:spLocks noGrp="1"/>
          </p:cNvSpPr>
          <p:nvPr>
            <p:ph type="body" sz="quarter" idx="11"/>
          </p:nvPr>
        </p:nvSpPr>
        <p:spPr/>
        <p:txBody>
          <a:bodyPr/>
          <a:lstStyle/>
          <a:p>
            <a:r>
              <a:rPr lang="en-US" b="1" dirty="0"/>
              <a:t>Leave-One-Out Cross Validation (LOOCV)</a:t>
            </a:r>
          </a:p>
        </p:txBody>
      </p:sp>
    </p:spTree>
    <p:extLst>
      <p:ext uri="{BB962C8B-B14F-4D97-AF65-F5344CB8AC3E}">
        <p14:creationId xmlns:p14="http://schemas.microsoft.com/office/powerpoint/2010/main" val="761612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50FF24-5AD0-48B6-B84B-A821EB023274}"/>
              </a:ext>
            </a:extLst>
          </p:cNvPr>
          <p:cNvSpPr>
            <a:spLocks noGrp="1"/>
          </p:cNvSpPr>
          <p:nvPr>
            <p:ph type="body" sz="quarter" idx="10"/>
          </p:nvPr>
        </p:nvSpPr>
        <p:spPr/>
        <p:txBody>
          <a:bodyPr/>
          <a:lstStyle/>
          <a:p>
            <a:pPr marL="0" indent="0" algn="just">
              <a:buNone/>
            </a:pPr>
            <a:r>
              <a:rPr lang="en-US" b="1" dirty="0"/>
              <a:t>Bootstrapping</a:t>
            </a:r>
            <a:r>
              <a:rPr lang="en-US" dirty="0"/>
              <a:t> is a resampling technique which involves selecting m observations are selected out of a dataset with n observations, as the training dataset. The remaining (m-n) observations are used for validation. This process is repeated k times. The true error is estimated as the </a:t>
            </a:r>
            <a:r>
              <a:rPr lang="en-US" b="1" dirty="0"/>
              <a:t>average error of all k iterations</a:t>
            </a:r>
            <a:r>
              <a:rPr lang="en-US" dirty="0"/>
              <a:t>.</a:t>
            </a:r>
          </a:p>
          <a:p>
            <a:pPr marL="0" indent="0" algn="just">
              <a:buNone/>
            </a:pPr>
            <a:r>
              <a:rPr lang="en-US" b="1" dirty="0"/>
              <a:t>When is bootstrapping use?</a:t>
            </a:r>
            <a:endParaRPr lang="en-US" dirty="0"/>
          </a:p>
          <a:p>
            <a:pPr algn="just"/>
            <a:r>
              <a:rPr lang="en-US" dirty="0"/>
              <a:t>Bootstrapping is ideal for very small datasets or for special or rare datasets</a:t>
            </a:r>
          </a:p>
          <a:p>
            <a:pPr algn="just"/>
            <a:r>
              <a:rPr lang="en-US" dirty="0"/>
              <a:t>Bootstrapping is generally employed when randomness is required</a:t>
            </a:r>
          </a:p>
        </p:txBody>
      </p:sp>
      <p:sp>
        <p:nvSpPr>
          <p:cNvPr id="3" name="Text Placeholder 2">
            <a:extLst>
              <a:ext uri="{FF2B5EF4-FFF2-40B4-BE49-F238E27FC236}">
                <a16:creationId xmlns:a16="http://schemas.microsoft.com/office/drawing/2014/main" id="{74C7E858-4AE0-418B-A36F-4F0F456ED0FF}"/>
              </a:ext>
            </a:extLst>
          </p:cNvPr>
          <p:cNvSpPr>
            <a:spLocks noGrp="1"/>
          </p:cNvSpPr>
          <p:nvPr>
            <p:ph type="body" sz="quarter" idx="11"/>
          </p:nvPr>
        </p:nvSpPr>
        <p:spPr/>
        <p:txBody>
          <a:bodyPr/>
          <a:lstStyle/>
          <a:p>
            <a:r>
              <a:rPr lang="en-US" dirty="0"/>
              <a:t>Bootstrapping</a:t>
            </a:r>
          </a:p>
        </p:txBody>
      </p:sp>
    </p:spTree>
    <p:extLst>
      <p:ext uri="{BB962C8B-B14F-4D97-AF65-F5344CB8AC3E}">
        <p14:creationId xmlns:p14="http://schemas.microsoft.com/office/powerpoint/2010/main" val="281095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EA6AE8-5C72-4AB8-96D5-6D56F5174382}"/>
              </a:ext>
            </a:extLst>
          </p:cNvPr>
          <p:cNvSpPr>
            <a:spLocks noGrp="1"/>
          </p:cNvSpPr>
          <p:nvPr>
            <p:ph type="body" sz="quarter" idx="10"/>
          </p:nvPr>
        </p:nvSpPr>
        <p:spPr/>
        <p:txBody>
          <a:bodyPr/>
          <a:lstStyle/>
          <a:p>
            <a:pPr marL="0" indent="0" algn="just">
              <a:buNone/>
            </a:pPr>
            <a:r>
              <a:rPr lang="en-US" dirty="0"/>
              <a:t>In </a:t>
            </a:r>
            <a:r>
              <a:rPr lang="en-US" b="1" dirty="0"/>
              <a:t>out of sample validation</a:t>
            </a:r>
            <a:r>
              <a:rPr lang="en-US" dirty="0"/>
              <a:t>, a dataset which is </a:t>
            </a:r>
            <a:r>
              <a:rPr lang="en-US" b="1" dirty="0"/>
              <a:t>not part of the training dataset</a:t>
            </a:r>
            <a:r>
              <a:rPr lang="en-US" dirty="0"/>
              <a:t> is used for validation. For example – a model trained on observations from North America is validated on observations from South America.</a:t>
            </a:r>
          </a:p>
          <a:p>
            <a:pPr marL="0" indent="0" algn="just">
              <a:buNone/>
            </a:pPr>
            <a:r>
              <a:rPr lang="en-US" b="1" dirty="0"/>
              <a:t>Out-of-time validation </a:t>
            </a:r>
            <a:r>
              <a:rPr lang="en-US" dirty="0"/>
              <a:t>involves a similar concept as out-of-sample validation, except that the validation is performed using a </a:t>
            </a:r>
            <a:r>
              <a:rPr lang="en-US" b="1" dirty="0"/>
              <a:t>dataset in a later timeframe</a:t>
            </a:r>
            <a:r>
              <a:rPr lang="en-US" dirty="0"/>
              <a:t> compared to the training dataset</a:t>
            </a:r>
            <a:r>
              <a:rPr lang="en-US" b="1" dirty="0"/>
              <a:t> </a:t>
            </a:r>
            <a:r>
              <a:rPr lang="en-US" dirty="0"/>
              <a:t>on which the model was fit. For example – A model trained on records from Jan 2016 to Oct 2016 and is validated using records from Nov 2016 to Dec 2016.</a:t>
            </a:r>
          </a:p>
          <a:p>
            <a:pPr marL="0" indent="0" algn="just">
              <a:buNone/>
            </a:pPr>
            <a:r>
              <a:rPr lang="en-US" b="1" dirty="0"/>
              <a:t>When to use out-of-time validation?</a:t>
            </a:r>
            <a:r>
              <a:rPr lang="en-US" dirty="0"/>
              <a:t> This validation technique is used when a change over time is the concern</a:t>
            </a:r>
          </a:p>
        </p:txBody>
      </p:sp>
      <p:sp>
        <p:nvSpPr>
          <p:cNvPr id="3" name="Text Placeholder 2">
            <a:extLst>
              <a:ext uri="{FF2B5EF4-FFF2-40B4-BE49-F238E27FC236}">
                <a16:creationId xmlns:a16="http://schemas.microsoft.com/office/drawing/2014/main" id="{0884D843-3901-405B-B6AD-90778E081744}"/>
              </a:ext>
            </a:extLst>
          </p:cNvPr>
          <p:cNvSpPr>
            <a:spLocks noGrp="1"/>
          </p:cNvSpPr>
          <p:nvPr>
            <p:ph type="body" sz="quarter" idx="11"/>
          </p:nvPr>
        </p:nvSpPr>
        <p:spPr/>
        <p:txBody>
          <a:bodyPr/>
          <a:lstStyle/>
          <a:p>
            <a:r>
              <a:rPr lang="en-US" b="1" dirty="0"/>
              <a:t>Out of Sample and Out of Time Validation</a:t>
            </a:r>
          </a:p>
        </p:txBody>
      </p:sp>
    </p:spTree>
    <p:extLst>
      <p:ext uri="{BB962C8B-B14F-4D97-AF65-F5344CB8AC3E}">
        <p14:creationId xmlns:p14="http://schemas.microsoft.com/office/powerpoint/2010/main" val="2686524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03BF16-1B86-477F-88A9-4190FC94EDCF}"/>
              </a:ext>
            </a:extLst>
          </p:cNvPr>
          <p:cNvSpPr>
            <a:spLocks noGrp="1"/>
          </p:cNvSpPr>
          <p:nvPr>
            <p:ph type="body" sz="quarter" idx="11"/>
          </p:nvPr>
        </p:nvSpPr>
        <p:spPr/>
        <p:txBody>
          <a:bodyPr/>
          <a:lstStyle/>
          <a:p>
            <a:r>
              <a:rPr lang="en-US" dirty="0"/>
              <a:t>In this section, validation techniques specific to the class of algorithms being used have been discussed</a:t>
            </a:r>
          </a:p>
        </p:txBody>
      </p:sp>
      <p:sp>
        <p:nvSpPr>
          <p:cNvPr id="4" name="Rectangle: Rounded Corners 3">
            <a:extLst>
              <a:ext uri="{FF2B5EF4-FFF2-40B4-BE49-F238E27FC236}">
                <a16:creationId xmlns:a16="http://schemas.microsoft.com/office/drawing/2014/main" id="{697FDAAC-8CF1-43E7-921C-966F7F5B46C4}"/>
              </a:ext>
            </a:extLst>
          </p:cNvPr>
          <p:cNvSpPr/>
          <p:nvPr/>
        </p:nvSpPr>
        <p:spPr>
          <a:xfrm>
            <a:off x="3484821" y="1229836"/>
            <a:ext cx="2174358"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p>
        </p:txBody>
      </p:sp>
      <p:sp>
        <p:nvSpPr>
          <p:cNvPr id="5" name="Rectangle: Rounded Corners 4">
            <a:hlinkClick r:id="rId2" action="ppaction://hlinksldjump"/>
            <a:extLst>
              <a:ext uri="{FF2B5EF4-FFF2-40B4-BE49-F238E27FC236}">
                <a16:creationId xmlns:a16="http://schemas.microsoft.com/office/drawing/2014/main" id="{E38D378B-519E-4AC2-A6EF-B51E1DCEB148}"/>
              </a:ext>
            </a:extLst>
          </p:cNvPr>
          <p:cNvSpPr/>
          <p:nvPr/>
        </p:nvSpPr>
        <p:spPr>
          <a:xfrm>
            <a:off x="1041662" y="2919526"/>
            <a:ext cx="2174358"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6" name="Rectangle: Rounded Corners 5">
            <a:hlinkClick r:id="rId3" action="ppaction://hlinksldjump"/>
            <a:extLst>
              <a:ext uri="{FF2B5EF4-FFF2-40B4-BE49-F238E27FC236}">
                <a16:creationId xmlns:a16="http://schemas.microsoft.com/office/drawing/2014/main" id="{789C3E16-6A2A-4D4E-906B-59A696E9299A}"/>
              </a:ext>
            </a:extLst>
          </p:cNvPr>
          <p:cNvSpPr/>
          <p:nvPr/>
        </p:nvSpPr>
        <p:spPr>
          <a:xfrm>
            <a:off x="3495128" y="2919526"/>
            <a:ext cx="2174358"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a:t>
            </a:r>
          </a:p>
        </p:txBody>
      </p:sp>
      <p:sp>
        <p:nvSpPr>
          <p:cNvPr id="8" name="Rectangle: Rounded Corners 7">
            <a:hlinkClick r:id="rId4" action="ppaction://hlinksldjump"/>
            <a:extLst>
              <a:ext uri="{FF2B5EF4-FFF2-40B4-BE49-F238E27FC236}">
                <a16:creationId xmlns:a16="http://schemas.microsoft.com/office/drawing/2014/main" id="{5FCA0C79-7EEC-4221-B327-8E03BFBEA436}"/>
              </a:ext>
            </a:extLst>
          </p:cNvPr>
          <p:cNvSpPr/>
          <p:nvPr/>
        </p:nvSpPr>
        <p:spPr>
          <a:xfrm>
            <a:off x="6134658" y="2919526"/>
            <a:ext cx="2174358" cy="4572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Clustering</a:t>
            </a:r>
          </a:p>
        </p:txBody>
      </p:sp>
      <p:sp>
        <p:nvSpPr>
          <p:cNvPr id="9" name="Rectangle: Rounded Corners 8">
            <a:extLst>
              <a:ext uri="{FF2B5EF4-FFF2-40B4-BE49-F238E27FC236}">
                <a16:creationId xmlns:a16="http://schemas.microsoft.com/office/drawing/2014/main" id="{9016AFC9-6575-4AA2-BA81-CC948114E5D1}"/>
              </a:ext>
            </a:extLst>
          </p:cNvPr>
          <p:cNvSpPr/>
          <p:nvPr/>
        </p:nvSpPr>
        <p:spPr>
          <a:xfrm>
            <a:off x="2268395" y="2114550"/>
            <a:ext cx="2174358" cy="4572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Supervised</a:t>
            </a:r>
          </a:p>
        </p:txBody>
      </p:sp>
      <p:sp>
        <p:nvSpPr>
          <p:cNvPr id="10" name="Rectangle: Rounded Corners 9">
            <a:extLst>
              <a:ext uri="{FF2B5EF4-FFF2-40B4-BE49-F238E27FC236}">
                <a16:creationId xmlns:a16="http://schemas.microsoft.com/office/drawing/2014/main" id="{16553C14-2114-4DD5-977E-93A97D070B19}"/>
              </a:ext>
            </a:extLst>
          </p:cNvPr>
          <p:cNvSpPr/>
          <p:nvPr/>
        </p:nvSpPr>
        <p:spPr>
          <a:xfrm>
            <a:off x="4627492" y="2114550"/>
            <a:ext cx="2174358" cy="457200"/>
          </a:xfrm>
          <a:prstGeom prst="round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cxnSp>
        <p:nvCxnSpPr>
          <p:cNvPr id="13" name="Connector: Elbow 12">
            <a:extLst>
              <a:ext uri="{FF2B5EF4-FFF2-40B4-BE49-F238E27FC236}">
                <a16:creationId xmlns:a16="http://schemas.microsoft.com/office/drawing/2014/main" id="{25D0BF93-DFA1-4324-92EA-63EF72F41AF3}"/>
              </a:ext>
            </a:extLst>
          </p:cNvPr>
          <p:cNvCxnSpPr>
            <a:stCxn id="4" idx="2"/>
            <a:endCxn id="9" idx="0"/>
          </p:cNvCxnSpPr>
          <p:nvPr/>
        </p:nvCxnSpPr>
        <p:spPr>
          <a:xfrm rot="5400000">
            <a:off x="3750030" y="1292580"/>
            <a:ext cx="427514" cy="121642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8249A45-47EB-4E11-80BB-DB123F0073EF}"/>
              </a:ext>
            </a:extLst>
          </p:cNvPr>
          <p:cNvCxnSpPr>
            <a:cxnSpLocks/>
            <a:stCxn id="10" idx="2"/>
            <a:endCxn id="8" idx="0"/>
          </p:cNvCxnSpPr>
          <p:nvPr/>
        </p:nvCxnSpPr>
        <p:spPr>
          <a:xfrm rot="16200000" flipH="1">
            <a:off x="6294366" y="1992055"/>
            <a:ext cx="347776" cy="150716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899A3D8-0E33-4B49-89F9-7A39CB75DC96}"/>
              </a:ext>
            </a:extLst>
          </p:cNvPr>
          <p:cNvCxnSpPr>
            <a:cxnSpLocks/>
            <a:stCxn id="4" idx="2"/>
            <a:endCxn id="10" idx="0"/>
          </p:cNvCxnSpPr>
          <p:nvPr/>
        </p:nvCxnSpPr>
        <p:spPr>
          <a:xfrm rot="16200000" flipH="1">
            <a:off x="4929578" y="1329457"/>
            <a:ext cx="427514" cy="114267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B2E0446-34D3-4068-9431-22CC43C93366}"/>
              </a:ext>
            </a:extLst>
          </p:cNvPr>
          <p:cNvCxnSpPr>
            <a:cxnSpLocks/>
            <a:stCxn id="9" idx="2"/>
            <a:endCxn id="5" idx="0"/>
          </p:cNvCxnSpPr>
          <p:nvPr/>
        </p:nvCxnSpPr>
        <p:spPr>
          <a:xfrm rot="5400000">
            <a:off x="2568320" y="2132272"/>
            <a:ext cx="347776" cy="122673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CEBE04D-C55C-4FE5-A266-4579E7C5931F}"/>
              </a:ext>
            </a:extLst>
          </p:cNvPr>
          <p:cNvCxnSpPr>
            <a:cxnSpLocks/>
            <a:stCxn id="9" idx="2"/>
            <a:endCxn id="6" idx="0"/>
          </p:cNvCxnSpPr>
          <p:nvPr/>
        </p:nvCxnSpPr>
        <p:spPr>
          <a:xfrm rot="16200000" flipH="1">
            <a:off x="3795052" y="2132271"/>
            <a:ext cx="347776" cy="122673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137CD28-A777-4859-A0BA-9870300C9BEF}"/>
              </a:ext>
            </a:extLst>
          </p:cNvPr>
          <p:cNvSpPr txBox="1"/>
          <p:nvPr/>
        </p:nvSpPr>
        <p:spPr>
          <a:xfrm>
            <a:off x="411682" y="4061037"/>
            <a:ext cx="8431619" cy="307777"/>
          </a:xfrm>
          <a:prstGeom prst="rect">
            <a:avLst/>
          </a:prstGeom>
          <a:noFill/>
        </p:spPr>
        <p:txBody>
          <a:bodyPr wrap="square" rtlCol="0">
            <a:spAutoFit/>
          </a:bodyPr>
          <a:lstStyle/>
          <a:p>
            <a:pPr algn="ctr"/>
            <a:r>
              <a:rPr lang="en-US" sz="1400" dirty="0"/>
              <a:t>The boxes at the lowest level can be used for navigating to the respective sections</a:t>
            </a:r>
          </a:p>
        </p:txBody>
      </p:sp>
    </p:spTree>
    <p:extLst>
      <p:ext uri="{BB962C8B-B14F-4D97-AF65-F5344CB8AC3E}">
        <p14:creationId xmlns:p14="http://schemas.microsoft.com/office/powerpoint/2010/main" val="4285505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D2050B-3DD4-4B64-9549-0B31B60CD3CF}"/>
              </a:ext>
            </a:extLst>
          </p:cNvPr>
          <p:cNvSpPr>
            <a:spLocks noGrp="1"/>
          </p:cNvSpPr>
          <p:nvPr>
            <p:ph type="body" sz="quarter" idx="11"/>
          </p:nvPr>
        </p:nvSpPr>
        <p:spPr/>
        <p:txBody>
          <a:bodyPr/>
          <a:lstStyle/>
          <a:p>
            <a:r>
              <a:rPr lang="en-GB" dirty="0"/>
              <a:t>Regression Validation</a:t>
            </a:r>
          </a:p>
        </p:txBody>
      </p:sp>
      <p:sp>
        <p:nvSpPr>
          <p:cNvPr id="5" name="Text Placeholder 4">
            <a:extLst>
              <a:ext uri="{FF2B5EF4-FFF2-40B4-BE49-F238E27FC236}">
                <a16:creationId xmlns:a16="http://schemas.microsoft.com/office/drawing/2014/main" id="{25352F5A-A4A6-48BB-B39A-6EC2A473FF74}"/>
              </a:ext>
            </a:extLst>
          </p:cNvPr>
          <p:cNvSpPr>
            <a:spLocks noGrp="1"/>
          </p:cNvSpPr>
          <p:nvPr>
            <p:ph type="body" sz="quarter" idx="12"/>
          </p:nvPr>
        </p:nvSpPr>
        <p:spPr/>
        <p:txBody>
          <a:bodyPr/>
          <a:lstStyle/>
          <a:p>
            <a:endParaRPr lang="en-GB" dirty="0"/>
          </a:p>
        </p:txBody>
      </p:sp>
      <p:sp>
        <p:nvSpPr>
          <p:cNvPr id="6" name="Arrow: Left 5">
            <a:hlinkClick r:id="rId2" action="ppaction://hlinksldjump"/>
            <a:extLst>
              <a:ext uri="{FF2B5EF4-FFF2-40B4-BE49-F238E27FC236}">
                <a16:creationId xmlns:a16="http://schemas.microsoft.com/office/drawing/2014/main" id="{24F9BC3F-DFD1-4D88-B94C-02168C8C94F9}"/>
              </a:ext>
            </a:extLst>
          </p:cNvPr>
          <p:cNvSpPr/>
          <p:nvPr/>
        </p:nvSpPr>
        <p:spPr>
          <a:xfrm>
            <a:off x="8173616" y="-1"/>
            <a:ext cx="970384" cy="58782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Back to ML validation</a:t>
            </a:r>
          </a:p>
        </p:txBody>
      </p:sp>
    </p:spTree>
    <p:extLst>
      <p:ext uri="{BB962C8B-B14F-4D97-AF65-F5344CB8AC3E}">
        <p14:creationId xmlns:p14="http://schemas.microsoft.com/office/powerpoint/2010/main" val="213030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DA29A2-2545-45AE-90B5-729810663274}"/>
              </a:ext>
            </a:extLst>
          </p:cNvPr>
          <p:cNvSpPr>
            <a:spLocks noGrp="1"/>
          </p:cNvSpPr>
          <p:nvPr>
            <p:ph type="body" sz="quarter" idx="10"/>
          </p:nvPr>
        </p:nvSpPr>
        <p:spPr/>
        <p:txBody>
          <a:bodyPr/>
          <a:lstStyle/>
          <a:p>
            <a:pPr marL="0" indent="0" algn="just">
              <a:buNone/>
            </a:pPr>
            <a:r>
              <a:rPr lang="en-US" b="1" dirty="0"/>
              <a:t>Regression validation</a:t>
            </a:r>
            <a:r>
              <a:rPr lang="en-US" dirty="0"/>
              <a:t> is the process of deciding whether the numerical results quantifying hypothesized relationships between variables, obtained from regression analysis, are acceptable as descriptions of the data. The validation process can involve </a:t>
            </a:r>
            <a:r>
              <a:rPr lang="en-US" baseline="30000" dirty="0"/>
              <a:t>[3] </a:t>
            </a:r>
          </a:p>
          <a:p>
            <a:pPr algn="just"/>
            <a:r>
              <a:rPr lang="en-US" dirty="0"/>
              <a:t>Analyzing the goodness of fit of the regression </a:t>
            </a:r>
            <a:r>
              <a:rPr lang="en-US" baseline="30000" dirty="0"/>
              <a:t>[3] </a:t>
            </a:r>
            <a:endParaRPr lang="en-US" dirty="0"/>
          </a:p>
          <a:p>
            <a:pPr algn="just"/>
            <a:r>
              <a:rPr lang="en-US" dirty="0"/>
              <a:t>Analyzing whether the regression residuals are random </a:t>
            </a:r>
            <a:r>
              <a:rPr lang="en-US" baseline="30000" dirty="0"/>
              <a:t>[3] </a:t>
            </a:r>
            <a:endParaRPr lang="en-US" dirty="0"/>
          </a:p>
          <a:p>
            <a:pPr algn="just"/>
            <a:r>
              <a:rPr lang="en-US" dirty="0"/>
              <a:t>Checking whether the assumptions of modelling algorithm are met </a:t>
            </a:r>
            <a:r>
              <a:rPr lang="en-US" baseline="30000" dirty="0"/>
              <a:t>[3] </a:t>
            </a:r>
            <a:endParaRPr lang="en-US" dirty="0"/>
          </a:p>
          <a:p>
            <a:pPr marL="0" indent="0" algn="just">
              <a:buNone/>
            </a:pPr>
            <a:r>
              <a:rPr lang="en-US" dirty="0"/>
              <a:t>Checking whether the model’s predictive performance deteriorates substantially when applied to data that were not used in model estimation (</a:t>
            </a:r>
            <a:r>
              <a:rPr lang="en-US" b="1" dirty="0"/>
              <a:t>model generalization</a:t>
            </a:r>
            <a:r>
              <a:rPr lang="en-US" dirty="0"/>
              <a:t>) </a:t>
            </a:r>
            <a:r>
              <a:rPr lang="en-US" baseline="30000" dirty="0"/>
              <a:t>[3] </a:t>
            </a:r>
          </a:p>
          <a:p>
            <a:pPr marL="0" indent="0" algn="just">
              <a:buNone/>
            </a:pPr>
            <a:r>
              <a:rPr lang="en-US" dirty="0"/>
              <a:t> </a:t>
            </a:r>
          </a:p>
        </p:txBody>
      </p:sp>
      <p:sp>
        <p:nvSpPr>
          <p:cNvPr id="3" name="Text Placeholder 2">
            <a:extLst>
              <a:ext uri="{FF2B5EF4-FFF2-40B4-BE49-F238E27FC236}">
                <a16:creationId xmlns:a16="http://schemas.microsoft.com/office/drawing/2014/main" id="{31F381B0-5FE7-4872-8AF3-42A6002EF10B}"/>
              </a:ext>
            </a:extLst>
          </p:cNvPr>
          <p:cNvSpPr>
            <a:spLocks noGrp="1"/>
          </p:cNvSpPr>
          <p:nvPr>
            <p:ph type="body" sz="quarter" idx="11"/>
          </p:nvPr>
        </p:nvSpPr>
        <p:spPr/>
        <p:txBody>
          <a:bodyPr/>
          <a:lstStyle/>
          <a:p>
            <a:r>
              <a:rPr lang="en-GB" dirty="0"/>
              <a:t>Introduction to regression validation</a:t>
            </a:r>
            <a:endParaRPr lang="en-US" dirty="0"/>
          </a:p>
        </p:txBody>
      </p:sp>
    </p:spTree>
    <p:extLst>
      <p:ext uri="{BB962C8B-B14F-4D97-AF65-F5344CB8AC3E}">
        <p14:creationId xmlns:p14="http://schemas.microsoft.com/office/powerpoint/2010/main" val="250978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D2050B-3DD4-4B64-9549-0B31B60CD3CF}"/>
              </a:ext>
            </a:extLst>
          </p:cNvPr>
          <p:cNvSpPr>
            <a:spLocks noGrp="1"/>
          </p:cNvSpPr>
          <p:nvPr>
            <p:ph type="body" sz="quarter" idx="10"/>
          </p:nvPr>
        </p:nvSpPr>
        <p:spPr/>
        <p:txBody>
          <a:bodyPr/>
          <a:lstStyle/>
          <a:p>
            <a:pPr marL="457200" indent="-457200" algn="l">
              <a:buFont typeface="+mj-lt"/>
              <a:buAutoNum type="arabicPeriod"/>
            </a:pPr>
            <a:r>
              <a:rPr lang="en-GB" dirty="0"/>
              <a:t>What is Model Validation?</a:t>
            </a:r>
          </a:p>
          <a:p>
            <a:pPr marL="457200" indent="-457200" algn="l">
              <a:buFont typeface="+mj-lt"/>
              <a:buAutoNum type="arabicPeriod"/>
            </a:pPr>
            <a:r>
              <a:rPr lang="en-GB" dirty="0"/>
              <a:t>Common techniques</a:t>
            </a:r>
          </a:p>
          <a:p>
            <a:pPr marL="457200" indent="-457200" algn="l">
              <a:buFont typeface="+mj-lt"/>
              <a:buAutoNum type="arabicPeriod"/>
            </a:pPr>
            <a:r>
              <a:rPr lang="en-GB" dirty="0"/>
              <a:t>Regression Validation</a:t>
            </a:r>
          </a:p>
          <a:p>
            <a:pPr marL="457200" indent="-457200" algn="l">
              <a:buFont typeface="+mj-lt"/>
              <a:buAutoNum type="arabicPeriod"/>
            </a:pPr>
            <a:r>
              <a:rPr lang="en-GB" dirty="0"/>
              <a:t>Classification Validation</a:t>
            </a:r>
          </a:p>
          <a:p>
            <a:pPr marL="457200" indent="-457200" algn="l">
              <a:buFont typeface="+mj-lt"/>
              <a:buAutoNum type="arabicPeriod"/>
            </a:pPr>
            <a:r>
              <a:rPr lang="en-GB" dirty="0"/>
              <a:t>Clustering Validation</a:t>
            </a:r>
          </a:p>
        </p:txBody>
      </p:sp>
      <p:sp>
        <p:nvSpPr>
          <p:cNvPr id="5" name="Text Placeholder 4">
            <a:extLst>
              <a:ext uri="{FF2B5EF4-FFF2-40B4-BE49-F238E27FC236}">
                <a16:creationId xmlns:a16="http://schemas.microsoft.com/office/drawing/2014/main" id="{25352F5A-A4A6-48BB-B39A-6EC2A473FF74}"/>
              </a:ext>
            </a:extLst>
          </p:cNvPr>
          <p:cNvSpPr>
            <a:spLocks noGrp="1"/>
          </p:cNvSpPr>
          <p:nvPr>
            <p:ph type="body" sz="quarter" idx="11"/>
          </p:nvPr>
        </p:nvSpPr>
        <p:spPr/>
        <p:txBody>
          <a:bodyPr/>
          <a:lstStyle/>
          <a:p>
            <a:r>
              <a:rPr lang="en-US" dirty="0"/>
              <a:t>Agenda</a:t>
            </a:r>
          </a:p>
        </p:txBody>
      </p:sp>
    </p:spTree>
    <p:extLst>
      <p:ext uri="{BB962C8B-B14F-4D97-AF65-F5344CB8AC3E}">
        <p14:creationId xmlns:p14="http://schemas.microsoft.com/office/powerpoint/2010/main" val="367215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B56CA3-DBDB-4B7B-9001-8A1235FF41AF}"/>
              </a:ext>
            </a:extLst>
          </p:cNvPr>
          <p:cNvSpPr>
            <a:spLocks noGrp="1"/>
          </p:cNvSpPr>
          <p:nvPr>
            <p:ph type="body" sz="quarter" idx="10"/>
          </p:nvPr>
        </p:nvSpPr>
        <p:spPr/>
        <p:txBody>
          <a:bodyPr/>
          <a:lstStyle/>
          <a:p>
            <a:pPr marL="0" indent="0" algn="just">
              <a:buNone/>
            </a:pPr>
            <a:r>
              <a:rPr lang="en-US" sz="1600" dirty="0"/>
              <a:t>The general approach for validating regression models is:</a:t>
            </a:r>
          </a:p>
          <a:p>
            <a:pPr algn="just">
              <a:buFont typeface="+mj-lt"/>
              <a:buAutoNum type="arabicPeriod"/>
            </a:pPr>
            <a:r>
              <a:rPr lang="en-US" sz="1600" dirty="0"/>
              <a:t>Randomly divide the dataset into training and validation samples</a:t>
            </a:r>
          </a:p>
          <a:p>
            <a:pPr algn="just">
              <a:buFont typeface="+mj-lt"/>
              <a:buAutoNum type="arabicPeriod"/>
            </a:pPr>
            <a:r>
              <a:rPr lang="en-US" sz="1600" dirty="0"/>
              <a:t>Apply regression algorithm on the training dataset</a:t>
            </a:r>
          </a:p>
          <a:p>
            <a:pPr algn="just">
              <a:buFont typeface="+mj-lt"/>
              <a:buAutoNum type="arabicPeriod"/>
            </a:pPr>
            <a:r>
              <a:rPr lang="en-US" sz="1600" dirty="0"/>
              <a:t>Use the fitted model to score all records present in validation dataset</a:t>
            </a:r>
          </a:p>
          <a:p>
            <a:pPr algn="just">
              <a:buFont typeface="+mj-lt"/>
              <a:buAutoNum type="arabicPeriod"/>
            </a:pPr>
            <a:r>
              <a:rPr lang="en-US" sz="1600" dirty="0"/>
              <a:t>Calculate and compare different validation measures for both the training and the validation sample</a:t>
            </a:r>
          </a:p>
          <a:p>
            <a:pPr marL="0" indent="0" algn="just">
              <a:buNone/>
            </a:pPr>
            <a:r>
              <a:rPr lang="en-US" sz="1600" dirty="0"/>
              <a:t>The measures computed for training sample should be in agreement with the acceptable values of the respective measure</a:t>
            </a:r>
          </a:p>
          <a:p>
            <a:pPr marL="0" indent="0" algn="just">
              <a:buNone/>
            </a:pPr>
            <a:r>
              <a:rPr lang="en-GB" sz="1600" b="1" dirty="0"/>
              <a:t>Note:</a:t>
            </a:r>
            <a:r>
              <a:rPr lang="en-GB" sz="1600" dirty="0"/>
              <a:t> The steps above are common with holdout validation. Apart from holdout, other methods like K-fold cross validation, LOOCV, </a:t>
            </a:r>
            <a:r>
              <a:rPr lang="en-GB" sz="1600" dirty="0" err="1"/>
              <a:t>LpO</a:t>
            </a:r>
            <a:r>
              <a:rPr lang="en-GB" sz="1600" dirty="0"/>
              <a:t> CV, random resampling and bootstrapping can also be used.</a:t>
            </a:r>
          </a:p>
        </p:txBody>
      </p:sp>
      <p:sp>
        <p:nvSpPr>
          <p:cNvPr id="3" name="Text Placeholder 2">
            <a:extLst>
              <a:ext uri="{FF2B5EF4-FFF2-40B4-BE49-F238E27FC236}">
                <a16:creationId xmlns:a16="http://schemas.microsoft.com/office/drawing/2014/main" id="{31798F8F-863D-40F9-A776-7F9C277CA364}"/>
              </a:ext>
            </a:extLst>
          </p:cNvPr>
          <p:cNvSpPr>
            <a:spLocks noGrp="1"/>
          </p:cNvSpPr>
          <p:nvPr>
            <p:ph type="body" sz="quarter" idx="11"/>
          </p:nvPr>
        </p:nvSpPr>
        <p:spPr/>
        <p:txBody>
          <a:bodyPr/>
          <a:lstStyle/>
          <a:p>
            <a:r>
              <a:rPr lang="en-GB" dirty="0"/>
              <a:t>Regression validation</a:t>
            </a:r>
            <a:r>
              <a:rPr lang="en-US" dirty="0"/>
              <a:t> methodology</a:t>
            </a:r>
          </a:p>
        </p:txBody>
      </p:sp>
    </p:spTree>
    <p:extLst>
      <p:ext uri="{BB962C8B-B14F-4D97-AF65-F5344CB8AC3E}">
        <p14:creationId xmlns:p14="http://schemas.microsoft.com/office/powerpoint/2010/main" val="312846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6A3F34-4284-4648-858E-C72EBC022F71}"/>
              </a:ext>
            </a:extLst>
          </p:cNvPr>
          <p:cNvSpPr>
            <a:spLocks noGrp="1"/>
          </p:cNvSpPr>
          <p:nvPr>
            <p:ph type="body" sz="quarter" idx="10"/>
          </p:nvPr>
        </p:nvSpPr>
        <p:spPr/>
        <p:txBody>
          <a:bodyPr/>
          <a:lstStyle/>
          <a:p>
            <a:pPr algn="just"/>
            <a:r>
              <a:rPr lang="en-US" b="1" dirty="0"/>
              <a:t>Root Mean Square Error (RMSE): </a:t>
            </a:r>
            <a:r>
              <a:rPr lang="en-US" dirty="0"/>
              <a:t>RMSE is calculated as the sum of the standard deviation of the difference between each predicted and observed value</a:t>
            </a:r>
          </a:p>
          <a:p>
            <a:pPr algn="just"/>
            <a:r>
              <a:rPr lang="en-US" b="1" dirty="0"/>
              <a:t>Coefficient of Determination (R</a:t>
            </a:r>
            <a:r>
              <a:rPr lang="en-US" b="1" baseline="30000" dirty="0"/>
              <a:t>2</a:t>
            </a:r>
            <a:r>
              <a:rPr lang="en-US" b="1" dirty="0"/>
              <a:t>): </a:t>
            </a:r>
            <a:r>
              <a:rPr lang="en-US" dirty="0"/>
              <a:t>It is the proportion of the variance of the dependent variable which is predicted using the independent variable(s). R</a:t>
            </a:r>
            <a:r>
              <a:rPr lang="en-US" baseline="30000" dirty="0"/>
              <a:t>2</a:t>
            </a:r>
            <a:r>
              <a:rPr lang="en-US" dirty="0"/>
              <a:t> value varies in the range of [0, 1], with a higher value denoting a better model. However, it must be noted that a very high R</a:t>
            </a:r>
            <a:r>
              <a:rPr lang="en-US" baseline="30000" dirty="0"/>
              <a:t>2</a:t>
            </a:r>
            <a:r>
              <a:rPr lang="en-US" dirty="0"/>
              <a:t> hints overfitting.</a:t>
            </a:r>
          </a:p>
          <a:p>
            <a:pPr algn="just"/>
            <a:r>
              <a:rPr lang="en-US" b="1" dirty="0"/>
              <a:t>Adjusted R</a:t>
            </a:r>
            <a:r>
              <a:rPr lang="en-US" b="1" baseline="30000" dirty="0"/>
              <a:t>2 </a:t>
            </a:r>
            <a:r>
              <a:rPr lang="en-US" b="1" dirty="0"/>
              <a:t>: </a:t>
            </a:r>
            <a:r>
              <a:rPr lang="en-US" dirty="0"/>
              <a:t>A drawback of R</a:t>
            </a:r>
            <a:r>
              <a:rPr lang="en-US" baseline="30000" dirty="0"/>
              <a:t>2 </a:t>
            </a:r>
            <a:r>
              <a:rPr lang="en-US" dirty="0"/>
              <a:t>is that it is biased towards the number of variables, i.e. a model with more independent variables appears to have a better R</a:t>
            </a:r>
            <a:r>
              <a:rPr lang="en-US" baseline="30000" dirty="0"/>
              <a:t>2 </a:t>
            </a:r>
            <a:r>
              <a:rPr lang="en-US" dirty="0"/>
              <a:t>simply because it has more terms. Adjusted R</a:t>
            </a:r>
            <a:r>
              <a:rPr lang="en-US" baseline="30000" dirty="0"/>
              <a:t>2</a:t>
            </a:r>
            <a:r>
              <a:rPr lang="en-US" dirty="0"/>
              <a:t> is a modified version which accounts for the number of variables in the model.</a:t>
            </a:r>
            <a:r>
              <a:rPr lang="en-US" b="1" baseline="30000" dirty="0"/>
              <a:t> </a:t>
            </a:r>
            <a:endParaRPr lang="en-US" dirty="0"/>
          </a:p>
          <a:p>
            <a:pPr algn="just"/>
            <a:endParaRPr lang="en-US" dirty="0"/>
          </a:p>
          <a:p>
            <a:pPr marL="0" indent="0" algn="just">
              <a:buNone/>
            </a:pPr>
            <a:endParaRPr lang="en-US" dirty="0"/>
          </a:p>
          <a:p>
            <a:pPr marL="0" indent="0" algn="just">
              <a:buNone/>
            </a:pPr>
            <a:endParaRPr lang="en-US" dirty="0"/>
          </a:p>
        </p:txBody>
      </p:sp>
      <p:sp>
        <p:nvSpPr>
          <p:cNvPr id="3" name="Text Placeholder 2">
            <a:extLst>
              <a:ext uri="{FF2B5EF4-FFF2-40B4-BE49-F238E27FC236}">
                <a16:creationId xmlns:a16="http://schemas.microsoft.com/office/drawing/2014/main" id="{E22B4AD5-1A63-420E-BE83-A41A0506AD5A}"/>
              </a:ext>
            </a:extLst>
          </p:cNvPr>
          <p:cNvSpPr>
            <a:spLocks noGrp="1"/>
          </p:cNvSpPr>
          <p:nvPr>
            <p:ph type="body" sz="quarter" idx="11"/>
          </p:nvPr>
        </p:nvSpPr>
        <p:spPr/>
        <p:txBody>
          <a:bodyPr/>
          <a:lstStyle/>
          <a:p>
            <a:r>
              <a:rPr lang="en-US" dirty="0"/>
              <a:t>Commonly used regression validation measures</a:t>
            </a:r>
          </a:p>
        </p:txBody>
      </p:sp>
    </p:spTree>
    <p:extLst>
      <p:ext uri="{BB962C8B-B14F-4D97-AF65-F5344CB8AC3E}">
        <p14:creationId xmlns:p14="http://schemas.microsoft.com/office/powerpoint/2010/main" val="456169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44883-39D1-408D-BFF3-452007071242}"/>
              </a:ext>
            </a:extLst>
          </p:cNvPr>
          <p:cNvSpPr>
            <a:spLocks noGrp="1"/>
          </p:cNvSpPr>
          <p:nvPr>
            <p:ph type="body" sz="quarter" idx="11"/>
          </p:nvPr>
        </p:nvSpPr>
        <p:spPr/>
        <p:txBody>
          <a:bodyPr/>
          <a:lstStyle/>
          <a:p>
            <a:r>
              <a:rPr lang="en-US" dirty="0"/>
              <a:t>Classification Validation</a:t>
            </a:r>
          </a:p>
        </p:txBody>
      </p:sp>
      <p:sp>
        <p:nvSpPr>
          <p:cNvPr id="3" name="Text Placeholder 2">
            <a:extLst>
              <a:ext uri="{FF2B5EF4-FFF2-40B4-BE49-F238E27FC236}">
                <a16:creationId xmlns:a16="http://schemas.microsoft.com/office/drawing/2014/main" id="{01614F70-9F96-43BF-9B68-2C539AAD49A6}"/>
              </a:ext>
            </a:extLst>
          </p:cNvPr>
          <p:cNvSpPr>
            <a:spLocks noGrp="1"/>
          </p:cNvSpPr>
          <p:nvPr>
            <p:ph type="body" sz="quarter" idx="12"/>
          </p:nvPr>
        </p:nvSpPr>
        <p:spPr/>
        <p:txBody>
          <a:bodyPr/>
          <a:lstStyle/>
          <a:p>
            <a:endParaRPr lang="en-US"/>
          </a:p>
        </p:txBody>
      </p:sp>
      <p:sp>
        <p:nvSpPr>
          <p:cNvPr id="4" name="Arrow: Left 3">
            <a:hlinkClick r:id="rId2" action="ppaction://hlinksldjump"/>
            <a:extLst>
              <a:ext uri="{FF2B5EF4-FFF2-40B4-BE49-F238E27FC236}">
                <a16:creationId xmlns:a16="http://schemas.microsoft.com/office/drawing/2014/main" id="{81AF557F-635B-421A-BD0F-AA9E137B1F72}"/>
              </a:ext>
            </a:extLst>
          </p:cNvPr>
          <p:cNvSpPr/>
          <p:nvPr/>
        </p:nvSpPr>
        <p:spPr>
          <a:xfrm>
            <a:off x="8173616" y="-1"/>
            <a:ext cx="970384" cy="58782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Back to ML validation</a:t>
            </a:r>
          </a:p>
        </p:txBody>
      </p:sp>
    </p:spTree>
    <p:extLst>
      <p:ext uri="{BB962C8B-B14F-4D97-AF65-F5344CB8AC3E}">
        <p14:creationId xmlns:p14="http://schemas.microsoft.com/office/powerpoint/2010/main" val="355274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EAAF43-4515-4A66-B34F-EE31EFE53136}"/>
              </a:ext>
            </a:extLst>
          </p:cNvPr>
          <p:cNvSpPr>
            <a:spLocks noGrp="1"/>
          </p:cNvSpPr>
          <p:nvPr>
            <p:ph type="body" sz="quarter" idx="10"/>
          </p:nvPr>
        </p:nvSpPr>
        <p:spPr/>
        <p:txBody>
          <a:bodyPr/>
          <a:lstStyle/>
          <a:p>
            <a:pPr marL="0" indent="0" algn="just">
              <a:buNone/>
            </a:pPr>
            <a:r>
              <a:rPr lang="en-US" sz="1600" dirty="0"/>
              <a:t>Classification validation is concerned with the </a:t>
            </a:r>
            <a:r>
              <a:rPr lang="en-US" sz="1600" b="1" dirty="0"/>
              <a:t>quality of fit</a:t>
            </a:r>
            <a:r>
              <a:rPr lang="en-US" sz="1600" dirty="0"/>
              <a:t> and </a:t>
            </a:r>
            <a:r>
              <a:rPr lang="en-US" sz="1600" b="1" dirty="0"/>
              <a:t>generalization</a:t>
            </a:r>
            <a:r>
              <a:rPr lang="en-US" sz="1600" dirty="0"/>
              <a:t>. Classification validation is of prime importance as most classification algorithms have an innate tendency to overfit training data.</a:t>
            </a:r>
          </a:p>
          <a:p>
            <a:pPr marL="0" indent="0" algn="just">
              <a:buNone/>
            </a:pPr>
            <a:r>
              <a:rPr lang="en-US" sz="1600" dirty="0"/>
              <a:t>The two main dimensions of a model’s performance are:</a:t>
            </a:r>
          </a:p>
          <a:p>
            <a:pPr algn="just"/>
            <a:r>
              <a:rPr lang="en-US" sz="1600" b="1" dirty="0"/>
              <a:t>Discrimination:</a:t>
            </a:r>
            <a:r>
              <a:rPr lang="en-US" sz="1600" dirty="0"/>
              <a:t> It refers to a model’s ability to distinguish class outcomes correctly. A perfect discrimination results in non-overlapping distributions of predicted probabilities for the sub-groups (classes). A few examples of discrimination measures are – sensitivity, specificity, AUC – ROC.</a:t>
            </a:r>
          </a:p>
          <a:p>
            <a:pPr algn="just"/>
            <a:r>
              <a:rPr lang="en-US" sz="1600" b="1" dirty="0"/>
              <a:t>Calibration:</a:t>
            </a:r>
            <a:r>
              <a:rPr lang="en-US" sz="1600" dirty="0"/>
              <a:t> Calibration is a measure of how close the predicted probabilities are to the observed rate of the positive outcome for any given configuration of the independent variables of the model. A few examples of calibration measures are – Hosmer and </a:t>
            </a:r>
            <a:r>
              <a:rPr lang="en-US" sz="1600" dirty="0" err="1"/>
              <a:t>Lemeshow</a:t>
            </a:r>
            <a:r>
              <a:rPr lang="en-US" sz="1600" dirty="0"/>
              <a:t> χ</a:t>
            </a:r>
            <a:r>
              <a:rPr lang="en-US" sz="1600" baseline="30000" dirty="0"/>
              <a:t>2</a:t>
            </a:r>
            <a:r>
              <a:rPr lang="en-US" sz="1600" dirty="0"/>
              <a:t> , </a:t>
            </a:r>
            <a:r>
              <a:rPr lang="en-US" sz="1600" dirty="0" err="1"/>
              <a:t>GoF</a:t>
            </a:r>
            <a:r>
              <a:rPr lang="en-US" sz="1600" dirty="0"/>
              <a:t> test, and bias.</a:t>
            </a:r>
          </a:p>
        </p:txBody>
      </p:sp>
      <p:sp>
        <p:nvSpPr>
          <p:cNvPr id="3" name="Text Placeholder 2">
            <a:extLst>
              <a:ext uri="{FF2B5EF4-FFF2-40B4-BE49-F238E27FC236}">
                <a16:creationId xmlns:a16="http://schemas.microsoft.com/office/drawing/2014/main" id="{C683529A-CFF0-49AD-88CD-5BF766FFD723}"/>
              </a:ext>
            </a:extLst>
          </p:cNvPr>
          <p:cNvSpPr>
            <a:spLocks noGrp="1"/>
          </p:cNvSpPr>
          <p:nvPr>
            <p:ph type="body" sz="quarter" idx="11"/>
          </p:nvPr>
        </p:nvSpPr>
        <p:spPr/>
        <p:txBody>
          <a:bodyPr/>
          <a:lstStyle/>
          <a:p>
            <a:r>
              <a:rPr lang="en-US" dirty="0"/>
              <a:t>Introduction to classification validation</a:t>
            </a:r>
          </a:p>
        </p:txBody>
      </p:sp>
    </p:spTree>
    <p:extLst>
      <p:ext uri="{BB962C8B-B14F-4D97-AF65-F5344CB8AC3E}">
        <p14:creationId xmlns:p14="http://schemas.microsoft.com/office/powerpoint/2010/main" val="462627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9C1D9B-762C-49D4-836F-1D743C75BCF9}"/>
              </a:ext>
            </a:extLst>
          </p:cNvPr>
          <p:cNvSpPr>
            <a:spLocks noGrp="1"/>
          </p:cNvSpPr>
          <p:nvPr>
            <p:ph type="body" sz="quarter" idx="10"/>
          </p:nvPr>
        </p:nvSpPr>
        <p:spPr>
          <a:xfrm>
            <a:off x="457200" y="819150"/>
            <a:ext cx="8229600" cy="3505200"/>
          </a:xfrm>
        </p:spPr>
        <p:txBody>
          <a:bodyPr/>
          <a:lstStyle/>
          <a:p>
            <a:pPr algn="just">
              <a:buFont typeface="+mj-lt"/>
              <a:buAutoNum type="arabicPeriod"/>
            </a:pPr>
            <a:r>
              <a:rPr lang="en-US" dirty="0"/>
              <a:t>Randomly split the dataset into training and validation samples – Holdout, bootstrapping and K-fold cross validation are few common techniques used for data splitting</a:t>
            </a:r>
          </a:p>
          <a:p>
            <a:pPr algn="just">
              <a:buFont typeface="+mj-lt"/>
              <a:buAutoNum type="arabicPeriod"/>
            </a:pPr>
            <a:r>
              <a:rPr lang="en-US" dirty="0"/>
              <a:t>Apply the classification algorithm on the training dataset</a:t>
            </a:r>
          </a:p>
          <a:p>
            <a:pPr algn="just">
              <a:buFont typeface="+mj-lt"/>
              <a:buAutoNum type="arabicPeriod"/>
            </a:pPr>
            <a:r>
              <a:rPr lang="en-US" dirty="0"/>
              <a:t>Use the fitted model to estimate the probability of a positive outcome for each of the records in both the training and the validation samples</a:t>
            </a:r>
          </a:p>
          <a:p>
            <a:pPr algn="just">
              <a:buFont typeface="+mj-lt"/>
              <a:buAutoNum type="arabicPeriod"/>
            </a:pPr>
            <a:r>
              <a:rPr lang="en-US" dirty="0"/>
              <a:t>Calculate and compare different validation measures for both the training and the validation samples</a:t>
            </a:r>
          </a:p>
          <a:p>
            <a:pPr algn="just">
              <a:buFont typeface="+mj-lt"/>
              <a:buAutoNum type="arabicPeriod"/>
            </a:pPr>
            <a:r>
              <a:rPr lang="en-US" dirty="0"/>
              <a:t>Repeated steps 1 through 4 multiple times to increase randomness in the two datasets and improve the model’s fit</a:t>
            </a:r>
          </a:p>
        </p:txBody>
      </p:sp>
      <p:sp>
        <p:nvSpPr>
          <p:cNvPr id="3" name="Text Placeholder 2">
            <a:extLst>
              <a:ext uri="{FF2B5EF4-FFF2-40B4-BE49-F238E27FC236}">
                <a16:creationId xmlns:a16="http://schemas.microsoft.com/office/drawing/2014/main" id="{5563F7FE-0E1A-4732-ADE2-55A4F3A1F124}"/>
              </a:ext>
            </a:extLst>
          </p:cNvPr>
          <p:cNvSpPr>
            <a:spLocks noGrp="1"/>
          </p:cNvSpPr>
          <p:nvPr>
            <p:ph type="body" sz="quarter" idx="11"/>
          </p:nvPr>
        </p:nvSpPr>
        <p:spPr/>
        <p:txBody>
          <a:bodyPr/>
          <a:lstStyle/>
          <a:p>
            <a:r>
              <a:rPr lang="en-US" dirty="0"/>
              <a:t>Classification </a:t>
            </a:r>
            <a:r>
              <a:rPr lang="en-GB" dirty="0"/>
              <a:t>validation</a:t>
            </a:r>
            <a:r>
              <a:rPr lang="en-US" dirty="0"/>
              <a:t> methodology</a:t>
            </a:r>
          </a:p>
        </p:txBody>
      </p:sp>
    </p:spTree>
    <p:extLst>
      <p:ext uri="{BB962C8B-B14F-4D97-AF65-F5344CB8AC3E}">
        <p14:creationId xmlns:p14="http://schemas.microsoft.com/office/powerpoint/2010/main" val="61053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CC9094-05E1-4DED-AEC1-0FDE6C760F6E}"/>
              </a:ext>
            </a:extLst>
          </p:cNvPr>
          <p:cNvSpPr>
            <a:spLocks noGrp="1"/>
          </p:cNvSpPr>
          <p:nvPr>
            <p:ph type="body" sz="quarter" idx="10"/>
          </p:nvPr>
        </p:nvSpPr>
        <p:spPr/>
        <p:txBody>
          <a:bodyPr/>
          <a:lstStyle/>
          <a:p>
            <a:pPr algn="just"/>
            <a:r>
              <a:rPr lang="en-US" b="1" dirty="0"/>
              <a:t>Accuracy:</a:t>
            </a:r>
            <a:r>
              <a:rPr lang="en-US" dirty="0"/>
              <a:t> The number of correctly predicted observations out of the total number of observations</a:t>
            </a:r>
          </a:p>
          <a:p>
            <a:pPr algn="just"/>
            <a:r>
              <a:rPr lang="en-US" b="1" dirty="0"/>
              <a:t>Area under the ROC curve (AUC – ROC):</a:t>
            </a:r>
            <a:r>
              <a:rPr lang="en-US" dirty="0"/>
              <a:t> A receiver operating characteristic or ROC curve, is a graphical plot which illustrates the diagnostic ability of a classifier as its discrimination threshold is varied. The ROC curve is the plot between sensitivity and (1- specificity). AUC lies within the interval [0, 1]. </a:t>
            </a:r>
            <a:r>
              <a:rPr lang="en-US" baseline="30000" dirty="0"/>
              <a:t>[4]</a:t>
            </a:r>
          </a:p>
          <a:p>
            <a:pPr algn="just"/>
            <a:r>
              <a:rPr lang="en-US" b="1" dirty="0"/>
              <a:t>F–measure: </a:t>
            </a:r>
            <a:r>
              <a:rPr lang="en-US" dirty="0"/>
              <a:t>The F-measure combines the concepts of precision and recall. Its value lies within the interval [0, 1], with a larger value indicating higher classification quality.</a:t>
            </a:r>
          </a:p>
        </p:txBody>
      </p:sp>
      <p:sp>
        <p:nvSpPr>
          <p:cNvPr id="3" name="Text Placeholder 2">
            <a:extLst>
              <a:ext uri="{FF2B5EF4-FFF2-40B4-BE49-F238E27FC236}">
                <a16:creationId xmlns:a16="http://schemas.microsoft.com/office/drawing/2014/main" id="{606C4154-D6C9-41E2-891C-8EC41BAF5DB8}"/>
              </a:ext>
            </a:extLst>
          </p:cNvPr>
          <p:cNvSpPr>
            <a:spLocks noGrp="1"/>
          </p:cNvSpPr>
          <p:nvPr>
            <p:ph type="body" sz="quarter" idx="11"/>
          </p:nvPr>
        </p:nvSpPr>
        <p:spPr/>
        <p:txBody>
          <a:bodyPr/>
          <a:lstStyle/>
          <a:p>
            <a:r>
              <a:rPr lang="en-US" dirty="0"/>
              <a:t>Popular classification validation measures</a:t>
            </a:r>
          </a:p>
        </p:txBody>
      </p:sp>
    </p:spTree>
    <p:extLst>
      <p:ext uri="{BB962C8B-B14F-4D97-AF65-F5344CB8AC3E}">
        <p14:creationId xmlns:p14="http://schemas.microsoft.com/office/powerpoint/2010/main" val="278850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F44883-39D1-408D-BFF3-452007071242}"/>
              </a:ext>
            </a:extLst>
          </p:cNvPr>
          <p:cNvSpPr>
            <a:spLocks noGrp="1"/>
          </p:cNvSpPr>
          <p:nvPr>
            <p:ph type="body" sz="quarter" idx="11"/>
          </p:nvPr>
        </p:nvSpPr>
        <p:spPr/>
        <p:txBody>
          <a:bodyPr/>
          <a:lstStyle/>
          <a:p>
            <a:r>
              <a:rPr lang="en-US" dirty="0"/>
              <a:t>Clustering Validation</a:t>
            </a:r>
          </a:p>
        </p:txBody>
      </p:sp>
      <p:sp>
        <p:nvSpPr>
          <p:cNvPr id="3" name="Text Placeholder 2">
            <a:extLst>
              <a:ext uri="{FF2B5EF4-FFF2-40B4-BE49-F238E27FC236}">
                <a16:creationId xmlns:a16="http://schemas.microsoft.com/office/drawing/2014/main" id="{01614F70-9F96-43BF-9B68-2C539AAD49A6}"/>
              </a:ext>
            </a:extLst>
          </p:cNvPr>
          <p:cNvSpPr>
            <a:spLocks noGrp="1"/>
          </p:cNvSpPr>
          <p:nvPr>
            <p:ph type="body" sz="quarter" idx="12"/>
          </p:nvPr>
        </p:nvSpPr>
        <p:spPr/>
        <p:txBody>
          <a:bodyPr/>
          <a:lstStyle/>
          <a:p>
            <a:endParaRPr lang="en-US"/>
          </a:p>
        </p:txBody>
      </p:sp>
      <p:sp>
        <p:nvSpPr>
          <p:cNvPr id="4" name="Arrow: Left 3">
            <a:hlinkClick r:id="rId2" action="ppaction://hlinksldjump"/>
            <a:extLst>
              <a:ext uri="{FF2B5EF4-FFF2-40B4-BE49-F238E27FC236}">
                <a16:creationId xmlns:a16="http://schemas.microsoft.com/office/drawing/2014/main" id="{AFD15C2B-4D3E-4260-8653-BE75FC726EDD}"/>
              </a:ext>
            </a:extLst>
          </p:cNvPr>
          <p:cNvSpPr/>
          <p:nvPr/>
        </p:nvSpPr>
        <p:spPr>
          <a:xfrm>
            <a:off x="8173616" y="-1"/>
            <a:ext cx="970384" cy="587829"/>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dirty="0"/>
              <a:t>Back to ML validation</a:t>
            </a:r>
          </a:p>
        </p:txBody>
      </p:sp>
    </p:spTree>
    <p:extLst>
      <p:ext uri="{BB962C8B-B14F-4D97-AF65-F5344CB8AC3E}">
        <p14:creationId xmlns:p14="http://schemas.microsoft.com/office/powerpoint/2010/main" val="286586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94C426-CEE4-4600-914E-E35B7AE98533}"/>
              </a:ext>
            </a:extLst>
          </p:cNvPr>
          <p:cNvSpPr>
            <a:spLocks noGrp="1"/>
          </p:cNvSpPr>
          <p:nvPr>
            <p:ph type="body" sz="quarter" idx="10"/>
          </p:nvPr>
        </p:nvSpPr>
        <p:spPr/>
        <p:txBody>
          <a:bodyPr/>
          <a:lstStyle/>
          <a:p>
            <a:pPr marL="0" indent="0" algn="just">
              <a:buNone/>
            </a:pPr>
            <a:r>
              <a:rPr lang="en-US" sz="1600" b="1" dirty="0"/>
              <a:t>Clustering validation </a:t>
            </a:r>
            <a:r>
              <a:rPr lang="en-US" sz="1600" dirty="0"/>
              <a:t>is measures the quality of clusters generated by a clustering algorithm. Given the partitioning of a data set, it attempts to identify the following:</a:t>
            </a:r>
          </a:p>
          <a:p>
            <a:pPr algn="just">
              <a:spcBef>
                <a:spcPts val="300"/>
              </a:spcBef>
            </a:pPr>
            <a:r>
              <a:rPr lang="en-US" sz="1600" dirty="0"/>
              <a:t>Clustering tendency of the data – </a:t>
            </a:r>
            <a:r>
              <a:rPr lang="en-GB" sz="1600" dirty="0"/>
              <a:t>Clustering tendency assessment determines whether a given dataset contains meaningful clusters i.e. the data has a non-random structure. This should be performed as an initial test, before attempting clustering.</a:t>
            </a:r>
            <a:endParaRPr lang="en-US" sz="1600" dirty="0"/>
          </a:p>
          <a:p>
            <a:pPr algn="just">
              <a:spcBef>
                <a:spcPts val="300"/>
              </a:spcBef>
            </a:pPr>
            <a:r>
              <a:rPr lang="en-US" sz="1600" dirty="0"/>
              <a:t>Cluster structure – Adhesion and Cohesion</a:t>
            </a:r>
          </a:p>
          <a:p>
            <a:pPr algn="just">
              <a:spcBef>
                <a:spcPts val="300"/>
              </a:spcBef>
            </a:pPr>
            <a:r>
              <a:rPr lang="en-US" sz="1600" dirty="0"/>
              <a:t>The best clustering algorithm compared to others</a:t>
            </a:r>
            <a:endParaRPr lang="en-US" sz="400" dirty="0"/>
          </a:p>
          <a:p>
            <a:pPr marL="0" indent="0">
              <a:buNone/>
            </a:pPr>
            <a:br>
              <a:rPr lang="en-US" sz="1600" b="1" dirty="0"/>
            </a:br>
            <a:r>
              <a:rPr lang="en-US" sz="1600" b="1" dirty="0"/>
              <a:t>Types of Cluster Validation:</a:t>
            </a:r>
          </a:p>
          <a:p>
            <a:pPr algn="just">
              <a:buFont typeface="+mj-lt"/>
              <a:buAutoNum type="arabicPeriod"/>
            </a:pPr>
            <a:r>
              <a:rPr lang="en-US" sz="1600" dirty="0"/>
              <a:t>Relative clustering validation</a:t>
            </a:r>
          </a:p>
          <a:p>
            <a:pPr algn="just">
              <a:buFont typeface="+mj-lt"/>
              <a:buAutoNum type="arabicPeriod"/>
            </a:pPr>
            <a:r>
              <a:rPr lang="en-US" sz="1600" dirty="0"/>
              <a:t>Internal clustering validation</a:t>
            </a:r>
          </a:p>
        </p:txBody>
      </p:sp>
      <p:sp>
        <p:nvSpPr>
          <p:cNvPr id="3" name="Text Placeholder 2">
            <a:extLst>
              <a:ext uri="{FF2B5EF4-FFF2-40B4-BE49-F238E27FC236}">
                <a16:creationId xmlns:a16="http://schemas.microsoft.com/office/drawing/2014/main" id="{D0C8AA7B-B0B7-4E33-BD41-4CF7473CB98A}"/>
              </a:ext>
            </a:extLst>
          </p:cNvPr>
          <p:cNvSpPr>
            <a:spLocks noGrp="1"/>
          </p:cNvSpPr>
          <p:nvPr>
            <p:ph type="body" sz="quarter" idx="11"/>
          </p:nvPr>
        </p:nvSpPr>
        <p:spPr/>
        <p:txBody>
          <a:bodyPr/>
          <a:lstStyle/>
          <a:p>
            <a:r>
              <a:rPr lang="en-US" dirty="0"/>
              <a:t>Introduction to clustering </a:t>
            </a:r>
            <a:r>
              <a:rPr lang="en-GB" dirty="0"/>
              <a:t>validation</a:t>
            </a:r>
            <a:endParaRPr lang="en-US" dirty="0"/>
          </a:p>
        </p:txBody>
      </p:sp>
      <p:sp>
        <p:nvSpPr>
          <p:cNvPr id="5" name="Rectangle 4">
            <a:extLst>
              <a:ext uri="{FF2B5EF4-FFF2-40B4-BE49-F238E27FC236}">
                <a16:creationId xmlns:a16="http://schemas.microsoft.com/office/drawing/2014/main" id="{2E06078F-67DC-46FD-822B-C6E0A3C57516}"/>
              </a:ext>
            </a:extLst>
          </p:cNvPr>
          <p:cNvSpPr/>
          <p:nvPr/>
        </p:nvSpPr>
        <p:spPr>
          <a:xfrm>
            <a:off x="4301412" y="3661877"/>
            <a:ext cx="3526971" cy="738664"/>
          </a:xfrm>
          <a:prstGeom prst="rect">
            <a:avLst/>
          </a:prstGeom>
        </p:spPr>
        <p:txBody>
          <a:bodyPr wrap="square">
            <a:spAutoFit/>
          </a:bodyPr>
          <a:lstStyle/>
          <a:p>
            <a:pPr marL="342900" indent="-342900" algn="just">
              <a:spcBef>
                <a:spcPts val="600"/>
              </a:spcBef>
              <a:spcAft>
                <a:spcPts val="600"/>
              </a:spcAft>
              <a:buFont typeface="+mj-lt"/>
              <a:buAutoNum type="arabicPeriod" startAt="3"/>
            </a:pPr>
            <a:r>
              <a:rPr lang="en-US" sz="1600" dirty="0">
                <a:solidFill>
                  <a:srgbClr val="006666"/>
                </a:solidFill>
                <a:latin typeface="Segoe UI" panose="020B0502040204020203" pitchFamily="34" charset="0"/>
                <a:cs typeface="Segoe UI" panose="020B0502040204020203" pitchFamily="34" charset="0"/>
              </a:rPr>
              <a:t>External clustering validation</a:t>
            </a:r>
          </a:p>
          <a:p>
            <a:pPr marL="342900" indent="-342900" algn="just">
              <a:spcBef>
                <a:spcPts val="600"/>
              </a:spcBef>
              <a:spcAft>
                <a:spcPts val="600"/>
              </a:spcAft>
              <a:buFont typeface="+mj-lt"/>
              <a:buAutoNum type="arabicPeriod" startAt="3"/>
            </a:pPr>
            <a:r>
              <a:rPr lang="en-US" sz="1600" dirty="0">
                <a:solidFill>
                  <a:srgbClr val="006666"/>
                </a:solidFill>
                <a:latin typeface="Segoe UI" panose="020B0502040204020203" pitchFamily="34" charset="0"/>
                <a:cs typeface="Segoe UI" panose="020B0502040204020203" pitchFamily="34" charset="0"/>
              </a:rPr>
              <a:t>Clustering stability validation</a:t>
            </a:r>
          </a:p>
        </p:txBody>
      </p:sp>
    </p:spTree>
    <p:extLst>
      <p:ext uri="{BB962C8B-B14F-4D97-AF65-F5344CB8AC3E}">
        <p14:creationId xmlns:p14="http://schemas.microsoft.com/office/powerpoint/2010/main" val="2728481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5BD33-79C0-4436-92A4-14C22741C721}"/>
              </a:ext>
            </a:extLst>
          </p:cNvPr>
          <p:cNvSpPr>
            <a:spLocks noGrp="1"/>
          </p:cNvSpPr>
          <p:nvPr>
            <p:ph type="body" sz="quarter" idx="10"/>
          </p:nvPr>
        </p:nvSpPr>
        <p:spPr/>
        <p:txBody>
          <a:bodyPr/>
          <a:lstStyle/>
          <a:p>
            <a:pPr algn="just">
              <a:buFont typeface="+mj-lt"/>
              <a:buAutoNum type="arabicPeriod"/>
            </a:pPr>
            <a:r>
              <a:rPr lang="en-US" dirty="0"/>
              <a:t>Split the data into two subset of almost similar size, dataset ‘A’ for training and dataset ‘B’ for validation</a:t>
            </a:r>
          </a:p>
          <a:p>
            <a:pPr algn="just">
              <a:buFont typeface="+mj-lt"/>
              <a:buAutoNum type="arabicPeriod"/>
            </a:pPr>
            <a:r>
              <a:rPr lang="en-US" dirty="0"/>
              <a:t>Apply clustering algorithm on training dataset ‘A’ to get ‘c’ clusters</a:t>
            </a:r>
          </a:p>
          <a:p>
            <a:pPr algn="just">
              <a:buFont typeface="+mj-lt"/>
              <a:buAutoNum type="arabicPeriod"/>
            </a:pPr>
            <a:r>
              <a:rPr lang="en-US" dirty="0"/>
              <a:t>Score records in dataset ‘B’ to clustering model derived from dataset ‘A’</a:t>
            </a:r>
          </a:p>
          <a:p>
            <a:pPr algn="just">
              <a:buFont typeface="+mj-lt"/>
              <a:buAutoNum type="arabicPeriod"/>
            </a:pPr>
            <a:r>
              <a:rPr lang="en-US" dirty="0"/>
              <a:t>Apply the same clustering algorithm on validation dataset ‘B’ to get ‘c’ clusters</a:t>
            </a:r>
          </a:p>
          <a:p>
            <a:pPr algn="just">
              <a:buFont typeface="+mj-lt"/>
              <a:buAutoNum type="arabicPeriod"/>
            </a:pPr>
            <a:r>
              <a:rPr lang="en-US" dirty="0"/>
              <a:t>Find corresponding clusters by mapping ‘c’ clusters created in step-4 to ‘c’ clusters created in step-2</a:t>
            </a:r>
          </a:p>
          <a:p>
            <a:pPr algn="just">
              <a:buFont typeface="+mj-lt"/>
              <a:buAutoNum type="arabicPeriod"/>
            </a:pPr>
            <a:r>
              <a:rPr lang="en-US" dirty="0"/>
              <a:t>For every record in the dataset ‘B’, cluster labels from step-3 and step-5 are then compared</a:t>
            </a:r>
          </a:p>
        </p:txBody>
      </p:sp>
      <p:sp>
        <p:nvSpPr>
          <p:cNvPr id="3" name="Text Placeholder 2">
            <a:extLst>
              <a:ext uri="{FF2B5EF4-FFF2-40B4-BE49-F238E27FC236}">
                <a16:creationId xmlns:a16="http://schemas.microsoft.com/office/drawing/2014/main" id="{DBAB4F7E-6B37-41F1-AB81-7AC2BCBA3FD3}"/>
              </a:ext>
            </a:extLst>
          </p:cNvPr>
          <p:cNvSpPr>
            <a:spLocks noGrp="1"/>
          </p:cNvSpPr>
          <p:nvPr>
            <p:ph type="body" sz="quarter" idx="11"/>
          </p:nvPr>
        </p:nvSpPr>
        <p:spPr/>
        <p:txBody>
          <a:bodyPr/>
          <a:lstStyle/>
          <a:p>
            <a:r>
              <a:rPr lang="en-US" dirty="0"/>
              <a:t>Clustering </a:t>
            </a:r>
            <a:r>
              <a:rPr lang="en-GB" dirty="0"/>
              <a:t>validation </a:t>
            </a:r>
            <a:r>
              <a:rPr lang="en-US" dirty="0"/>
              <a:t>methodology</a:t>
            </a:r>
          </a:p>
        </p:txBody>
      </p:sp>
    </p:spTree>
    <p:extLst>
      <p:ext uri="{BB962C8B-B14F-4D97-AF65-F5344CB8AC3E}">
        <p14:creationId xmlns:p14="http://schemas.microsoft.com/office/powerpoint/2010/main" val="33272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819180-A786-4FDC-83CB-21A6C9A55BE7}"/>
              </a:ext>
            </a:extLst>
          </p:cNvPr>
          <p:cNvSpPr>
            <a:spLocks noGrp="1"/>
          </p:cNvSpPr>
          <p:nvPr>
            <p:ph type="body" sz="quarter" idx="10"/>
          </p:nvPr>
        </p:nvSpPr>
        <p:spPr/>
        <p:txBody>
          <a:bodyPr/>
          <a:lstStyle/>
          <a:p>
            <a:pPr marL="0" indent="0" algn="just">
              <a:buNone/>
            </a:pPr>
            <a:r>
              <a:rPr lang="en-US" dirty="0"/>
              <a:t>It is preferred that models have a </a:t>
            </a:r>
            <a:r>
              <a:rPr lang="en-US" b="1" dirty="0"/>
              <a:t>high agreement</a:t>
            </a:r>
            <a:r>
              <a:rPr lang="en-US" dirty="0"/>
              <a:t> between two clusters for observations in ‘B’. The Adjusted Rand Index (</a:t>
            </a:r>
            <a:r>
              <a:rPr lang="en-US" b="1" dirty="0"/>
              <a:t>ARI</a:t>
            </a:r>
            <a:r>
              <a:rPr lang="en-US" dirty="0"/>
              <a:t>) (or any similar metric such as Rand Index, </a:t>
            </a:r>
            <a:r>
              <a:rPr lang="en-US" dirty="0" err="1"/>
              <a:t>Meila’s</a:t>
            </a:r>
            <a:r>
              <a:rPr lang="en-US" dirty="0"/>
              <a:t> VI, etc.) is used to calculate the agreement between two cluster sets. ARI value ranges between [-1, +1], with a high value denoting greater agreement:</a:t>
            </a:r>
          </a:p>
          <a:p>
            <a:pPr algn="just"/>
            <a:r>
              <a:rPr lang="en-US" dirty="0"/>
              <a:t>1 stands for perfect match while 0 stands for random labeling</a:t>
            </a:r>
          </a:p>
          <a:p>
            <a:pPr algn="just"/>
            <a:r>
              <a:rPr lang="en-US" dirty="0"/>
              <a:t>Negative ARI denotes the agreement is less than what is expected from a random result</a:t>
            </a:r>
          </a:p>
          <a:p>
            <a:pPr marL="0" indent="0" algn="just">
              <a:buNone/>
            </a:pPr>
            <a:r>
              <a:rPr lang="en-US" dirty="0"/>
              <a:t>A high agreement indicates the ability of the clustering model to predict the clusters of another dataset sampled from the same source. This proves that the </a:t>
            </a:r>
            <a:r>
              <a:rPr lang="en-US" b="1" dirty="0"/>
              <a:t>population is stable and model is generalized</a:t>
            </a:r>
            <a:r>
              <a:rPr lang="en-US" dirty="0"/>
              <a:t>.</a:t>
            </a:r>
          </a:p>
        </p:txBody>
      </p:sp>
      <p:sp>
        <p:nvSpPr>
          <p:cNvPr id="3" name="Text Placeholder 2">
            <a:extLst>
              <a:ext uri="{FF2B5EF4-FFF2-40B4-BE49-F238E27FC236}">
                <a16:creationId xmlns:a16="http://schemas.microsoft.com/office/drawing/2014/main" id="{8C8C27F5-7D4B-4C81-A294-6F85491084BB}"/>
              </a:ext>
            </a:extLst>
          </p:cNvPr>
          <p:cNvSpPr>
            <a:spLocks noGrp="1"/>
          </p:cNvSpPr>
          <p:nvPr>
            <p:ph type="body" sz="quarter" idx="11"/>
          </p:nvPr>
        </p:nvSpPr>
        <p:spPr/>
        <p:txBody>
          <a:bodyPr/>
          <a:lstStyle/>
          <a:p>
            <a:r>
              <a:rPr lang="en-US" dirty="0"/>
              <a:t>Clustering validation measure – Adjusted Rand Index (ARI)</a:t>
            </a:r>
          </a:p>
        </p:txBody>
      </p:sp>
    </p:spTree>
    <p:extLst>
      <p:ext uri="{BB962C8B-B14F-4D97-AF65-F5344CB8AC3E}">
        <p14:creationId xmlns:p14="http://schemas.microsoft.com/office/powerpoint/2010/main" val="27255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D2050B-3DD4-4B64-9549-0B31B60CD3CF}"/>
              </a:ext>
            </a:extLst>
          </p:cNvPr>
          <p:cNvSpPr>
            <a:spLocks noGrp="1"/>
          </p:cNvSpPr>
          <p:nvPr>
            <p:ph type="body" sz="quarter" idx="11"/>
          </p:nvPr>
        </p:nvSpPr>
        <p:spPr/>
        <p:txBody>
          <a:bodyPr/>
          <a:lstStyle/>
          <a:p>
            <a:r>
              <a:rPr lang="en-GB" dirty="0"/>
              <a:t>Importance of model validation</a:t>
            </a:r>
          </a:p>
        </p:txBody>
      </p:sp>
      <p:sp>
        <p:nvSpPr>
          <p:cNvPr id="5" name="Text Placeholder 4">
            <a:extLst>
              <a:ext uri="{FF2B5EF4-FFF2-40B4-BE49-F238E27FC236}">
                <a16:creationId xmlns:a16="http://schemas.microsoft.com/office/drawing/2014/main" id="{25352F5A-A4A6-48BB-B39A-6EC2A473FF74}"/>
              </a:ext>
            </a:extLst>
          </p:cNvPr>
          <p:cNvSpPr>
            <a:spLocks noGrp="1"/>
          </p:cNvSpPr>
          <p:nvPr>
            <p:ph type="body" sz="quarter" idx="12"/>
          </p:nvPr>
        </p:nvSpPr>
        <p:spPr/>
        <p:txBody>
          <a:bodyPr/>
          <a:lstStyle/>
          <a:p>
            <a:r>
              <a:rPr lang="en-US" dirty="0"/>
              <a:t>What is model validation? Why is it done?</a:t>
            </a:r>
          </a:p>
        </p:txBody>
      </p:sp>
    </p:spTree>
    <p:extLst>
      <p:ext uri="{BB962C8B-B14F-4D97-AF65-F5344CB8AC3E}">
        <p14:creationId xmlns:p14="http://schemas.microsoft.com/office/powerpoint/2010/main" val="1584066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F66AE2-1DBF-40B8-8ACA-0F63DC54C39E}"/>
              </a:ext>
            </a:extLst>
          </p:cNvPr>
          <p:cNvSpPr>
            <a:spLocks noGrp="1"/>
          </p:cNvSpPr>
          <p:nvPr>
            <p:ph type="body" sz="quarter" idx="10"/>
          </p:nvPr>
        </p:nvSpPr>
        <p:spPr/>
        <p:txBody>
          <a:bodyPr/>
          <a:lstStyle/>
          <a:p>
            <a:pPr marL="0" indent="0" algn="just">
              <a:buNone/>
            </a:pPr>
            <a:r>
              <a:rPr lang="en-US" b="1" dirty="0"/>
              <a:t>Internal validation </a:t>
            </a:r>
            <a:r>
              <a:rPr lang="en-US" dirty="0"/>
              <a:t>measures reflect the compactness, the connectedness and the separation of the cluster partitions, i.e. the average distance within clusters should be as small as possible; and the average distance between clusters should be as large as possible.</a:t>
            </a:r>
          </a:p>
          <a:p>
            <a:pPr algn="just"/>
            <a:r>
              <a:rPr lang="en-US" b="1" dirty="0"/>
              <a:t>Compactness</a:t>
            </a:r>
            <a:r>
              <a:rPr lang="en-US" dirty="0"/>
              <a:t> measures evaluate how close the objects within the same cluster are, hence </a:t>
            </a:r>
            <a:r>
              <a:rPr lang="en-US" b="1" dirty="0"/>
              <a:t>lower the compactness better the model</a:t>
            </a:r>
          </a:p>
          <a:p>
            <a:pPr algn="just"/>
            <a:r>
              <a:rPr lang="en-US" b="1" dirty="0"/>
              <a:t>Separation</a:t>
            </a:r>
            <a:r>
              <a:rPr lang="en-US" dirty="0"/>
              <a:t> measures determine how well-separated a cluster is from other clusters, i.e. </a:t>
            </a:r>
            <a:r>
              <a:rPr lang="en-US" b="1" dirty="0"/>
              <a:t>higher the separation better the model</a:t>
            </a:r>
          </a:p>
          <a:p>
            <a:pPr algn="just"/>
            <a:r>
              <a:rPr lang="en-US" b="1" dirty="0"/>
              <a:t>Connectivity</a:t>
            </a:r>
            <a:r>
              <a:rPr lang="en-US" dirty="0"/>
              <a:t> corresponds to what extent points are placed in the same cluster as their nearest neighbors in the data space. Connectivity has a value between [0, ∞) and should be minimal.</a:t>
            </a:r>
            <a:endParaRPr lang="en-US" b="1" dirty="0"/>
          </a:p>
        </p:txBody>
      </p:sp>
      <p:sp>
        <p:nvSpPr>
          <p:cNvPr id="3" name="Text Placeholder 2">
            <a:extLst>
              <a:ext uri="{FF2B5EF4-FFF2-40B4-BE49-F238E27FC236}">
                <a16:creationId xmlns:a16="http://schemas.microsoft.com/office/drawing/2014/main" id="{F295F19A-B288-4724-998B-76499233B58C}"/>
              </a:ext>
            </a:extLst>
          </p:cNvPr>
          <p:cNvSpPr>
            <a:spLocks noGrp="1"/>
          </p:cNvSpPr>
          <p:nvPr>
            <p:ph type="body" sz="quarter" idx="11"/>
          </p:nvPr>
        </p:nvSpPr>
        <p:spPr/>
        <p:txBody>
          <a:bodyPr/>
          <a:lstStyle/>
          <a:p>
            <a:r>
              <a:rPr lang="en-US" dirty="0"/>
              <a:t>Internal cluster validation</a:t>
            </a:r>
          </a:p>
        </p:txBody>
      </p:sp>
    </p:spTree>
    <p:extLst>
      <p:ext uri="{BB962C8B-B14F-4D97-AF65-F5344CB8AC3E}">
        <p14:creationId xmlns:p14="http://schemas.microsoft.com/office/powerpoint/2010/main" val="309756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5388D-1360-40B5-8361-13E9F826C8EB}"/>
              </a:ext>
            </a:extLst>
          </p:cNvPr>
          <p:cNvSpPr>
            <a:spLocks noGrp="1"/>
          </p:cNvSpPr>
          <p:nvPr>
            <p:ph type="body" sz="quarter" idx="10"/>
          </p:nvPr>
        </p:nvSpPr>
        <p:spPr/>
        <p:txBody>
          <a:bodyPr/>
          <a:lstStyle/>
          <a:p>
            <a:pPr algn="just"/>
            <a:r>
              <a:rPr lang="en-US" b="1" dirty="0"/>
              <a:t>Silhouette Index/Width: </a:t>
            </a:r>
            <a:r>
              <a:rPr lang="en-US" dirty="0"/>
              <a:t>Silhouette index measures how well an observation is clustered and it estimates the average distance between clusters </a:t>
            </a:r>
            <a:r>
              <a:rPr lang="en-US" baseline="30000" dirty="0"/>
              <a:t>[5]</a:t>
            </a:r>
            <a:r>
              <a:rPr lang="en-US" dirty="0"/>
              <a:t>. The silhouette plot displays a measure of how close each point in one cluster is to points in neighboring clusters. Silhouette width ranges in the interval [-1, 1] and it should be maximized.</a:t>
            </a:r>
          </a:p>
          <a:p>
            <a:pPr algn="just"/>
            <a:r>
              <a:rPr lang="en-US" b="1" dirty="0"/>
              <a:t>Davies-Bouldin Index: </a:t>
            </a:r>
            <a:r>
              <a:rPr lang="en-US" dirty="0"/>
              <a:t>This index aims to identify sets of clusters that are compact and well separated. Smaller value of DB indicate better clustering.</a:t>
            </a:r>
            <a:r>
              <a:rPr lang="en-US" baseline="30000" dirty="0"/>
              <a:t>[6]</a:t>
            </a:r>
            <a:endParaRPr lang="en-US" dirty="0"/>
          </a:p>
          <a:p>
            <a:pPr algn="just"/>
            <a:r>
              <a:rPr lang="en-US" b="1" dirty="0"/>
              <a:t>BIC Index:</a:t>
            </a:r>
            <a:r>
              <a:rPr lang="en-US" dirty="0"/>
              <a:t> The Bayesian information criterion (BIC) is devised to avoid overfitting. The BIC index takes into account both fit of the model to the data and the complexity of the model. A model having a smaller BIC is preferred.</a:t>
            </a:r>
          </a:p>
        </p:txBody>
      </p:sp>
      <p:sp>
        <p:nvSpPr>
          <p:cNvPr id="3" name="Text Placeholder 2">
            <a:extLst>
              <a:ext uri="{FF2B5EF4-FFF2-40B4-BE49-F238E27FC236}">
                <a16:creationId xmlns:a16="http://schemas.microsoft.com/office/drawing/2014/main" id="{A27D1BB0-8A6A-4B28-AE82-BCA977B7C53C}"/>
              </a:ext>
            </a:extLst>
          </p:cNvPr>
          <p:cNvSpPr>
            <a:spLocks noGrp="1"/>
          </p:cNvSpPr>
          <p:nvPr>
            <p:ph type="body" sz="quarter" idx="11"/>
          </p:nvPr>
        </p:nvSpPr>
        <p:spPr/>
        <p:txBody>
          <a:bodyPr/>
          <a:lstStyle/>
          <a:p>
            <a:r>
              <a:rPr lang="en-US" dirty="0"/>
              <a:t>Popular internal cluster validation measures</a:t>
            </a:r>
          </a:p>
        </p:txBody>
      </p:sp>
    </p:spTree>
    <p:extLst>
      <p:ext uri="{BB962C8B-B14F-4D97-AF65-F5344CB8AC3E}">
        <p14:creationId xmlns:p14="http://schemas.microsoft.com/office/powerpoint/2010/main" val="3743822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D634C6C-42E7-4166-AA42-A88876723DE6}"/>
              </a:ext>
            </a:extLst>
          </p:cNvPr>
          <p:cNvSpPr>
            <a:spLocks noGrp="1"/>
          </p:cNvSpPr>
          <p:nvPr>
            <p:ph type="body" sz="quarter" idx="10"/>
          </p:nvPr>
        </p:nvSpPr>
        <p:spPr/>
        <p:txBody>
          <a:bodyPr/>
          <a:lstStyle/>
          <a:p>
            <a:pPr marL="0" indent="0" algn="just">
              <a:buNone/>
            </a:pPr>
            <a:r>
              <a:rPr lang="en-US" dirty="0"/>
              <a:t>In external validation, clustering results are validated based on data that was not used for clustering, such as known class labels and external benchmarks. Such benchmarks consist of a set of pre-classified items, and these sets are often created by experts. Thus, benchmark sets can be considered as a gold standard for evaluation. External cluster validation measures how close cluster results are to predetermined benchmark classes.</a:t>
            </a:r>
          </a:p>
          <a:p>
            <a:pPr marL="0" indent="0" algn="just">
              <a:buNone/>
            </a:pPr>
            <a:r>
              <a:rPr lang="en-US" dirty="0"/>
              <a:t>A few popular external cluster validation measures are –</a:t>
            </a:r>
          </a:p>
          <a:p>
            <a:pPr algn="just"/>
            <a:r>
              <a:rPr lang="en-US" b="1" dirty="0"/>
              <a:t>Purity</a:t>
            </a:r>
            <a:r>
              <a:rPr lang="en-US" dirty="0"/>
              <a:t>,</a:t>
            </a:r>
          </a:p>
          <a:p>
            <a:pPr algn="just"/>
            <a:r>
              <a:rPr lang="en-US" b="1" dirty="0"/>
              <a:t>Entropy</a:t>
            </a:r>
            <a:r>
              <a:rPr lang="en-US" dirty="0"/>
              <a:t>, and</a:t>
            </a:r>
          </a:p>
          <a:p>
            <a:pPr algn="just"/>
            <a:r>
              <a:rPr lang="en-US" b="1" dirty="0"/>
              <a:t>Rand Index</a:t>
            </a:r>
            <a:endParaRPr lang="en-US" dirty="0"/>
          </a:p>
        </p:txBody>
      </p:sp>
      <p:sp>
        <p:nvSpPr>
          <p:cNvPr id="3" name="Text Placeholder 2">
            <a:extLst>
              <a:ext uri="{FF2B5EF4-FFF2-40B4-BE49-F238E27FC236}">
                <a16:creationId xmlns:a16="http://schemas.microsoft.com/office/drawing/2014/main" id="{4F393605-815A-4385-A69E-1E54E630C8E1}"/>
              </a:ext>
            </a:extLst>
          </p:cNvPr>
          <p:cNvSpPr>
            <a:spLocks noGrp="1"/>
          </p:cNvSpPr>
          <p:nvPr>
            <p:ph type="body" sz="quarter" idx="11"/>
          </p:nvPr>
        </p:nvSpPr>
        <p:spPr/>
        <p:txBody>
          <a:bodyPr/>
          <a:lstStyle/>
          <a:p>
            <a:r>
              <a:rPr lang="en-US" dirty="0"/>
              <a:t>External cluster validation</a:t>
            </a:r>
          </a:p>
        </p:txBody>
      </p:sp>
    </p:spTree>
    <p:extLst>
      <p:ext uri="{BB962C8B-B14F-4D97-AF65-F5344CB8AC3E}">
        <p14:creationId xmlns:p14="http://schemas.microsoft.com/office/powerpoint/2010/main" val="1446006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537A35-E15A-4013-B59D-B85DC34FA062}"/>
              </a:ext>
            </a:extLst>
          </p:cNvPr>
          <p:cNvSpPr>
            <a:spLocks noGrp="1"/>
          </p:cNvSpPr>
          <p:nvPr>
            <p:ph type="body" sz="quarter" idx="10"/>
          </p:nvPr>
        </p:nvSpPr>
        <p:spPr/>
        <p:txBody>
          <a:bodyPr/>
          <a:lstStyle/>
          <a:p>
            <a:pPr marL="285750" indent="-285750" algn="just">
              <a:buFont typeface="Arial" panose="020B0604020202020204" pitchFamily="34" charset="0"/>
              <a:buChar char="•"/>
            </a:pPr>
            <a:r>
              <a:rPr lang="en-US" sz="1600" dirty="0"/>
              <a:t>Stability measures compare the results from clustering on the entire dataset to clustering on removing each column, one at a time. This is performed because of the assumption that samples in the same cluster should possess similar pattern vectors for additional features that were not considered in the clustering process.</a:t>
            </a:r>
          </a:p>
          <a:p>
            <a:pPr marL="285750" indent="-285750" algn="just">
              <a:buFont typeface="Arial" panose="020B0604020202020204" pitchFamily="34" charset="0"/>
              <a:buChar char="•"/>
            </a:pPr>
            <a:r>
              <a:rPr lang="en-US" sz="1600" dirty="0"/>
              <a:t>Stability measures work especially well if input variables are highly correlated, which is often the case in real world data. In all cases, the average is taken over all the deleted columns, and all measures are minimized.</a:t>
            </a:r>
          </a:p>
        </p:txBody>
      </p:sp>
      <p:sp>
        <p:nvSpPr>
          <p:cNvPr id="4" name="Text Placeholder 3">
            <a:extLst>
              <a:ext uri="{FF2B5EF4-FFF2-40B4-BE49-F238E27FC236}">
                <a16:creationId xmlns:a16="http://schemas.microsoft.com/office/drawing/2014/main" id="{F4D72FC7-59B9-4E31-834E-4034E5834236}"/>
              </a:ext>
            </a:extLst>
          </p:cNvPr>
          <p:cNvSpPr>
            <a:spLocks noGrp="1"/>
          </p:cNvSpPr>
          <p:nvPr>
            <p:ph type="body" sz="quarter" idx="12"/>
          </p:nvPr>
        </p:nvSpPr>
        <p:spPr/>
        <p:txBody>
          <a:bodyPr/>
          <a:lstStyle/>
          <a:p>
            <a:pPr algn="just"/>
            <a:r>
              <a:rPr lang="en-GB" sz="1600" dirty="0"/>
              <a:t>Two popular cluster stability validation measures are –</a:t>
            </a:r>
          </a:p>
          <a:p>
            <a:pPr marL="285750" indent="-285750" algn="just">
              <a:buFont typeface="Arial" panose="020B0604020202020204" pitchFamily="34" charset="0"/>
              <a:buChar char="•"/>
            </a:pPr>
            <a:r>
              <a:rPr lang="en-GB" sz="1600" b="1" dirty="0"/>
              <a:t>Average Proportion of Non-overlap (APN):</a:t>
            </a:r>
            <a:r>
              <a:rPr lang="en-GB" sz="1600" dirty="0"/>
              <a:t> APN measures the average proportion of observations not placed in the same cluster. APN lies in the interval [0, 1], with values close to zero corresponding to highly consistent clustering results.</a:t>
            </a:r>
          </a:p>
          <a:p>
            <a:pPr marL="285750" indent="-285750" algn="just">
              <a:buFont typeface="Arial" panose="020B0604020202020204" pitchFamily="34" charset="0"/>
              <a:buChar char="•"/>
            </a:pPr>
            <a:r>
              <a:rPr lang="en-GB" sz="1600" b="1" dirty="0"/>
              <a:t>Average Distance between Means (ADM):</a:t>
            </a:r>
            <a:r>
              <a:rPr lang="en-GB" sz="1600" dirty="0"/>
              <a:t> ADM measures the average distance between cluster centres. ADM has a value between 0 and ∞, with smaller values being preferred.</a:t>
            </a:r>
          </a:p>
        </p:txBody>
      </p:sp>
      <p:sp>
        <p:nvSpPr>
          <p:cNvPr id="3" name="Text Placeholder 2">
            <a:extLst>
              <a:ext uri="{FF2B5EF4-FFF2-40B4-BE49-F238E27FC236}">
                <a16:creationId xmlns:a16="http://schemas.microsoft.com/office/drawing/2014/main" id="{AA30D7A7-7D93-4DC1-975C-F53A7144F544}"/>
              </a:ext>
            </a:extLst>
          </p:cNvPr>
          <p:cNvSpPr>
            <a:spLocks noGrp="1"/>
          </p:cNvSpPr>
          <p:nvPr>
            <p:ph type="body" sz="quarter" idx="11"/>
          </p:nvPr>
        </p:nvSpPr>
        <p:spPr/>
        <p:txBody>
          <a:bodyPr/>
          <a:lstStyle/>
          <a:p>
            <a:r>
              <a:rPr lang="en-US" b="1" dirty="0"/>
              <a:t>Clustering stability validation</a:t>
            </a:r>
          </a:p>
        </p:txBody>
      </p:sp>
    </p:spTree>
    <p:extLst>
      <p:ext uri="{BB962C8B-B14F-4D97-AF65-F5344CB8AC3E}">
        <p14:creationId xmlns:p14="http://schemas.microsoft.com/office/powerpoint/2010/main" val="43436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3B0E84-6F47-4076-9855-98E77E64C537}"/>
              </a:ext>
            </a:extLst>
          </p:cNvPr>
          <p:cNvSpPr>
            <a:spLocks noGrp="1"/>
          </p:cNvSpPr>
          <p:nvPr>
            <p:ph type="body" sz="quarter" idx="10"/>
          </p:nvPr>
        </p:nvSpPr>
        <p:spPr/>
        <p:txBody>
          <a:bodyPr/>
          <a:lstStyle/>
          <a:p>
            <a:r>
              <a:rPr lang="en-US" dirty="0"/>
              <a:t>[1] </a:t>
            </a:r>
            <a:r>
              <a:rPr lang="en-US" dirty="0">
                <a:hlinkClick r:id="rId2"/>
              </a:rPr>
              <a:t>https://www.cc.gatech.edu/~afb/classes/CS7616-Spring2014/slides/CS7616-07.pdf</a:t>
            </a:r>
            <a:endParaRPr lang="en-US" dirty="0"/>
          </a:p>
          <a:p>
            <a:r>
              <a:rPr lang="en-US" dirty="0"/>
              <a:t>[2] </a:t>
            </a:r>
            <a:r>
              <a:rPr lang="en-US" dirty="0">
                <a:hlinkClick r:id="rId3"/>
              </a:rPr>
              <a:t>http://www.voidcn.com/article/p-ecqvisjm-em.html</a:t>
            </a:r>
            <a:endParaRPr lang="en-US" dirty="0"/>
          </a:p>
          <a:p>
            <a:r>
              <a:rPr lang="en-US" dirty="0"/>
              <a:t>[3] </a:t>
            </a:r>
            <a:r>
              <a:rPr lang="en-US" dirty="0">
                <a:hlinkClick r:id="rId4"/>
              </a:rPr>
              <a:t>https://infogalactic.com/info/Regression_validation</a:t>
            </a:r>
            <a:endParaRPr lang="en-US" dirty="0"/>
          </a:p>
          <a:p>
            <a:r>
              <a:rPr lang="en-US" dirty="0"/>
              <a:t>[4] </a:t>
            </a:r>
            <a:r>
              <a:rPr lang="en-US" dirty="0">
                <a:hlinkClick r:id="rId5"/>
              </a:rPr>
              <a:t>https://www.analyticsvidhya.com/blog/2019/08/11-important-model-evaluation-error-metrics/</a:t>
            </a:r>
            <a:endParaRPr lang="en-US" dirty="0"/>
          </a:p>
          <a:p>
            <a:r>
              <a:rPr lang="en-US" dirty="0"/>
              <a:t>[5] </a:t>
            </a:r>
            <a:r>
              <a:rPr lang="en-US" dirty="0">
                <a:hlinkClick r:id="rId6"/>
              </a:rPr>
              <a:t>https://www.oreilly.com/library/view/matlab-for-machine/9781788398435/3fdcc6b9-86d1-4207-ab2b-446323b67b88.xhtml</a:t>
            </a:r>
            <a:endParaRPr lang="en-US" dirty="0"/>
          </a:p>
          <a:p>
            <a:r>
              <a:rPr lang="en-US" dirty="0"/>
              <a:t>[6] </a:t>
            </a:r>
            <a:r>
              <a:rPr lang="en-US" dirty="0">
                <a:hlinkClick r:id="rId7"/>
              </a:rPr>
              <a:t>https://arxiv.org/pdf/1307.6814.pdf</a:t>
            </a:r>
            <a:endParaRPr lang="en-US" dirty="0"/>
          </a:p>
        </p:txBody>
      </p:sp>
      <p:sp>
        <p:nvSpPr>
          <p:cNvPr id="3" name="Text Placeholder 2">
            <a:extLst>
              <a:ext uri="{FF2B5EF4-FFF2-40B4-BE49-F238E27FC236}">
                <a16:creationId xmlns:a16="http://schemas.microsoft.com/office/drawing/2014/main" id="{AE39D03C-A2F0-4E29-99F0-A10AB280D808}"/>
              </a:ext>
            </a:extLst>
          </p:cNvPr>
          <p:cNvSpPr>
            <a:spLocks noGrp="1"/>
          </p:cNvSpPr>
          <p:nvPr>
            <p:ph type="body" sz="quarter" idx="11"/>
          </p:nvPr>
        </p:nvSpPr>
        <p:spPr/>
        <p:txBody>
          <a:bodyPr/>
          <a:lstStyle/>
          <a:p>
            <a:r>
              <a:rPr lang="en-US" dirty="0"/>
              <a:t>References</a:t>
            </a:r>
          </a:p>
        </p:txBody>
      </p:sp>
    </p:spTree>
    <p:extLst>
      <p:ext uri="{BB962C8B-B14F-4D97-AF65-F5344CB8AC3E}">
        <p14:creationId xmlns:p14="http://schemas.microsoft.com/office/powerpoint/2010/main" val="1156966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A6B88C-ECD3-43F2-8CAB-4A15EB058565}"/>
              </a:ext>
            </a:extLst>
          </p:cNvPr>
          <p:cNvSpPr>
            <a:spLocks noGrp="1"/>
          </p:cNvSpPr>
          <p:nvPr>
            <p:ph type="body" sz="quarter" idx="10"/>
          </p:nvPr>
        </p:nvSpPr>
        <p:spPr/>
        <p:txBody>
          <a:bodyPr/>
          <a:lstStyle/>
          <a:p>
            <a:pPr marL="0" indent="0" algn="just">
              <a:buNone/>
            </a:pPr>
            <a:r>
              <a:rPr lang="en-US" b="1" dirty="0"/>
              <a:t>Model validation </a:t>
            </a:r>
            <a:r>
              <a:rPr lang="en-US" dirty="0"/>
              <a:t>is intended to verify that models are performing in line with their design objectives and business uses. Effective validation:</a:t>
            </a:r>
          </a:p>
          <a:p>
            <a:pPr algn="just"/>
            <a:r>
              <a:rPr lang="en-US" dirty="0"/>
              <a:t>ensures that models are sound,</a:t>
            </a:r>
          </a:p>
          <a:p>
            <a:pPr algn="just"/>
            <a:r>
              <a:rPr lang="en-US" dirty="0"/>
              <a:t>identifies potential limitations and assumptions, and</a:t>
            </a:r>
          </a:p>
          <a:p>
            <a:pPr algn="just"/>
            <a:r>
              <a:rPr lang="en-US" dirty="0"/>
              <a:t>assesses the possible impact of the model</a:t>
            </a:r>
          </a:p>
          <a:p>
            <a:pPr marL="0" indent="0" algn="just">
              <a:buNone/>
            </a:pPr>
            <a:r>
              <a:rPr lang="en-US" dirty="0"/>
              <a:t>Model validation has two objectives:</a:t>
            </a:r>
          </a:p>
          <a:p>
            <a:pPr algn="just"/>
            <a:r>
              <a:rPr lang="en-US" b="1" dirty="0"/>
              <a:t>Model selection:</a:t>
            </a:r>
            <a:r>
              <a:rPr lang="en-US" dirty="0"/>
              <a:t> Estimating the performance of different models in order to choose the best one </a:t>
            </a:r>
            <a:r>
              <a:rPr lang="en-US" baseline="30000" dirty="0"/>
              <a:t>[1]</a:t>
            </a:r>
          </a:p>
          <a:p>
            <a:pPr algn="just"/>
            <a:r>
              <a:rPr lang="en-US" b="1" dirty="0"/>
              <a:t>Model assessment:</a:t>
            </a:r>
            <a:r>
              <a:rPr lang="en-US" dirty="0"/>
              <a:t> After choosing a final model, estimating its prediction (generalization) error on new data</a:t>
            </a:r>
          </a:p>
        </p:txBody>
      </p:sp>
      <p:sp>
        <p:nvSpPr>
          <p:cNvPr id="5" name="Text Placeholder 4">
            <a:extLst>
              <a:ext uri="{FF2B5EF4-FFF2-40B4-BE49-F238E27FC236}">
                <a16:creationId xmlns:a16="http://schemas.microsoft.com/office/drawing/2014/main" id="{F8C1C008-2379-4DE7-8AC0-0483E2D22EE1}"/>
              </a:ext>
            </a:extLst>
          </p:cNvPr>
          <p:cNvSpPr>
            <a:spLocks noGrp="1"/>
          </p:cNvSpPr>
          <p:nvPr>
            <p:ph type="body" sz="quarter" idx="11"/>
          </p:nvPr>
        </p:nvSpPr>
        <p:spPr/>
        <p:txBody>
          <a:bodyPr/>
          <a:lstStyle/>
          <a:p>
            <a:r>
              <a:rPr lang="en-US" dirty="0"/>
              <a:t>Model validation is an essential step which determines if the trained model is performing as expected</a:t>
            </a:r>
          </a:p>
        </p:txBody>
      </p:sp>
    </p:spTree>
    <p:extLst>
      <p:ext uri="{BB962C8B-B14F-4D97-AF65-F5344CB8AC3E}">
        <p14:creationId xmlns:p14="http://schemas.microsoft.com/office/powerpoint/2010/main" val="3304148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679DB3-5E2B-40ED-94B5-4BD79E2F6125}"/>
              </a:ext>
            </a:extLst>
          </p:cNvPr>
          <p:cNvSpPr>
            <a:spLocks noGrp="1"/>
          </p:cNvSpPr>
          <p:nvPr>
            <p:ph type="body" sz="quarter" idx="10"/>
          </p:nvPr>
        </p:nvSpPr>
        <p:spPr/>
        <p:txBody>
          <a:bodyPr/>
          <a:lstStyle/>
          <a:p>
            <a:pPr marL="0" indent="0">
              <a:buNone/>
            </a:pPr>
            <a:r>
              <a:rPr lang="en-US" dirty="0"/>
              <a:t>The validation process can involve:</a:t>
            </a:r>
          </a:p>
          <a:p>
            <a:r>
              <a:rPr lang="en-US" dirty="0"/>
              <a:t>Analyzing the goodness of fit of the model</a:t>
            </a:r>
          </a:p>
          <a:p>
            <a:r>
              <a:rPr lang="en-US" dirty="0"/>
              <a:t>Analyzing whether the residuals are random</a:t>
            </a:r>
          </a:p>
          <a:p>
            <a:r>
              <a:rPr lang="en-US" dirty="0"/>
              <a:t>Checking if the model is not overfitting or under fitting the data</a:t>
            </a:r>
          </a:p>
          <a:p>
            <a:r>
              <a:rPr lang="en-US" dirty="0"/>
              <a:t>Checking whether the model’s predictive performance does not deteriorate substantially when applied to data that were not used in model estimation</a:t>
            </a:r>
          </a:p>
        </p:txBody>
      </p:sp>
      <p:sp>
        <p:nvSpPr>
          <p:cNvPr id="3" name="Text Placeholder 2">
            <a:extLst>
              <a:ext uri="{FF2B5EF4-FFF2-40B4-BE49-F238E27FC236}">
                <a16:creationId xmlns:a16="http://schemas.microsoft.com/office/drawing/2014/main" id="{C927DDC7-5685-4A9F-A727-C35E92CABE6B}"/>
              </a:ext>
            </a:extLst>
          </p:cNvPr>
          <p:cNvSpPr>
            <a:spLocks noGrp="1"/>
          </p:cNvSpPr>
          <p:nvPr>
            <p:ph type="body" sz="quarter" idx="11"/>
          </p:nvPr>
        </p:nvSpPr>
        <p:spPr/>
        <p:txBody>
          <a:bodyPr/>
          <a:lstStyle/>
          <a:p>
            <a:r>
              <a:rPr lang="en-US" dirty="0"/>
              <a:t>How is model validation performed?</a:t>
            </a:r>
          </a:p>
        </p:txBody>
      </p:sp>
    </p:spTree>
    <p:extLst>
      <p:ext uri="{BB962C8B-B14F-4D97-AF65-F5344CB8AC3E}">
        <p14:creationId xmlns:p14="http://schemas.microsoft.com/office/powerpoint/2010/main" val="127314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3F53A-AB82-4AA7-8356-C0BA66A39FCE}"/>
              </a:ext>
            </a:extLst>
          </p:cNvPr>
          <p:cNvSpPr>
            <a:spLocks noGrp="1"/>
          </p:cNvSpPr>
          <p:nvPr>
            <p:ph type="body" sz="quarter" idx="11"/>
          </p:nvPr>
        </p:nvSpPr>
        <p:spPr/>
        <p:txBody>
          <a:bodyPr/>
          <a:lstStyle/>
          <a:p>
            <a:r>
              <a:rPr lang="en-US" dirty="0"/>
              <a:t>Why is model validation required?</a:t>
            </a:r>
          </a:p>
        </p:txBody>
      </p:sp>
      <p:sp>
        <p:nvSpPr>
          <p:cNvPr id="4" name="Rectangle 3">
            <a:extLst>
              <a:ext uri="{FF2B5EF4-FFF2-40B4-BE49-F238E27FC236}">
                <a16:creationId xmlns:a16="http://schemas.microsoft.com/office/drawing/2014/main" id="{C29FB402-E8EA-4CA1-A1A2-7C6E10EC6300}"/>
              </a:ext>
            </a:extLst>
          </p:cNvPr>
          <p:cNvSpPr/>
          <p:nvPr/>
        </p:nvSpPr>
        <p:spPr>
          <a:xfrm>
            <a:off x="627322" y="2114550"/>
            <a:ext cx="2292877" cy="914400"/>
          </a:xfrm>
          <a:prstGeom prst="rect">
            <a:avLst/>
          </a:prstGeom>
          <a:solidFill>
            <a:srgbClr val="00666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solidFill>
                  <a:schemeClr val="bg1"/>
                </a:solidFill>
              </a:rPr>
              <a:t>Overfitting</a:t>
            </a:r>
            <a:endParaRPr lang="en-US" dirty="0">
              <a:solidFill>
                <a:schemeClr val="bg1"/>
              </a:solidFill>
            </a:endParaRPr>
          </a:p>
        </p:txBody>
      </p:sp>
      <p:sp>
        <p:nvSpPr>
          <p:cNvPr id="5" name="Rectangle 4">
            <a:extLst>
              <a:ext uri="{FF2B5EF4-FFF2-40B4-BE49-F238E27FC236}">
                <a16:creationId xmlns:a16="http://schemas.microsoft.com/office/drawing/2014/main" id="{1CA9FD94-06D4-490D-8404-997943FA1BAF}"/>
              </a:ext>
            </a:extLst>
          </p:cNvPr>
          <p:cNvSpPr/>
          <p:nvPr/>
        </p:nvSpPr>
        <p:spPr>
          <a:xfrm>
            <a:off x="627322" y="926240"/>
            <a:ext cx="2292877" cy="914400"/>
          </a:xfrm>
          <a:prstGeom prst="rect">
            <a:avLst/>
          </a:prstGeom>
          <a:solidFill>
            <a:srgbClr val="0B1F65"/>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chemeClr val="bg1"/>
                </a:solidFill>
              </a:rPr>
              <a:t>Generalization</a:t>
            </a:r>
            <a:endParaRPr lang="en-US" dirty="0">
              <a:solidFill>
                <a:schemeClr val="bg1"/>
              </a:solidFill>
            </a:endParaRPr>
          </a:p>
        </p:txBody>
      </p:sp>
      <p:sp>
        <p:nvSpPr>
          <p:cNvPr id="6" name="Rectangle 5">
            <a:extLst>
              <a:ext uri="{FF2B5EF4-FFF2-40B4-BE49-F238E27FC236}">
                <a16:creationId xmlns:a16="http://schemas.microsoft.com/office/drawing/2014/main" id="{EB8FD7AC-6065-44DF-B76E-00ED811BD2AE}"/>
              </a:ext>
            </a:extLst>
          </p:cNvPr>
          <p:cNvSpPr/>
          <p:nvPr/>
        </p:nvSpPr>
        <p:spPr>
          <a:xfrm>
            <a:off x="627322" y="3302860"/>
            <a:ext cx="2292877" cy="914400"/>
          </a:xfrm>
          <a:prstGeom prst="rect">
            <a:avLst/>
          </a:prstGeom>
          <a:solidFill>
            <a:srgbClr val="8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bg1"/>
                </a:solidFill>
              </a:rPr>
              <a:t>Parameter Optimization</a:t>
            </a:r>
            <a:endParaRPr lang="en-US" dirty="0">
              <a:solidFill>
                <a:schemeClr val="bg1"/>
              </a:solidFill>
            </a:endParaRPr>
          </a:p>
        </p:txBody>
      </p:sp>
      <p:sp>
        <p:nvSpPr>
          <p:cNvPr id="9" name="Rectangle 8">
            <a:extLst>
              <a:ext uri="{FF2B5EF4-FFF2-40B4-BE49-F238E27FC236}">
                <a16:creationId xmlns:a16="http://schemas.microsoft.com/office/drawing/2014/main" id="{732C510B-0ADD-4638-B31C-A9ECE95D149E}"/>
              </a:ext>
            </a:extLst>
          </p:cNvPr>
          <p:cNvSpPr/>
          <p:nvPr/>
        </p:nvSpPr>
        <p:spPr>
          <a:xfrm>
            <a:off x="2936400" y="2119758"/>
            <a:ext cx="5805466"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Model validation is used to detect if a model is overfitting</a:t>
            </a:r>
          </a:p>
        </p:txBody>
      </p:sp>
      <p:sp>
        <p:nvSpPr>
          <p:cNvPr id="10" name="Rectangle 9">
            <a:extLst>
              <a:ext uri="{FF2B5EF4-FFF2-40B4-BE49-F238E27FC236}">
                <a16:creationId xmlns:a16="http://schemas.microsoft.com/office/drawing/2014/main" id="{43FC5E57-A68D-4FB3-BB6C-7431000D4859}"/>
              </a:ext>
            </a:extLst>
          </p:cNvPr>
          <p:cNvSpPr/>
          <p:nvPr/>
        </p:nvSpPr>
        <p:spPr>
          <a:xfrm>
            <a:off x="2936400" y="931448"/>
            <a:ext cx="5805466"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Model validation is used for performance assessment of different models and choose the “best fit” model</a:t>
            </a:r>
          </a:p>
        </p:txBody>
      </p:sp>
      <p:sp>
        <p:nvSpPr>
          <p:cNvPr id="11" name="Rectangle 10">
            <a:extLst>
              <a:ext uri="{FF2B5EF4-FFF2-40B4-BE49-F238E27FC236}">
                <a16:creationId xmlns:a16="http://schemas.microsoft.com/office/drawing/2014/main" id="{5D47C6EE-FB52-4B4E-802A-31F5F816D2EA}"/>
              </a:ext>
            </a:extLst>
          </p:cNvPr>
          <p:cNvSpPr/>
          <p:nvPr/>
        </p:nvSpPr>
        <p:spPr>
          <a:xfrm>
            <a:off x="2936400" y="3308068"/>
            <a:ext cx="5805466"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Model validation is used to tune the parameters to achieve higher accuracy</a:t>
            </a:r>
          </a:p>
        </p:txBody>
      </p:sp>
    </p:spTree>
    <p:extLst>
      <p:ext uri="{BB962C8B-B14F-4D97-AF65-F5344CB8AC3E}">
        <p14:creationId xmlns:p14="http://schemas.microsoft.com/office/powerpoint/2010/main" val="329607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D2050B-3DD4-4B64-9549-0B31B60CD3CF}"/>
              </a:ext>
            </a:extLst>
          </p:cNvPr>
          <p:cNvSpPr>
            <a:spLocks noGrp="1"/>
          </p:cNvSpPr>
          <p:nvPr>
            <p:ph type="body" sz="quarter" idx="11"/>
          </p:nvPr>
        </p:nvSpPr>
        <p:spPr/>
        <p:txBody>
          <a:bodyPr/>
          <a:lstStyle/>
          <a:p>
            <a:r>
              <a:rPr lang="en-GB" dirty="0"/>
              <a:t>Common Techniques</a:t>
            </a:r>
          </a:p>
        </p:txBody>
      </p:sp>
      <p:sp>
        <p:nvSpPr>
          <p:cNvPr id="5" name="Text Placeholder 4">
            <a:extLst>
              <a:ext uri="{FF2B5EF4-FFF2-40B4-BE49-F238E27FC236}">
                <a16:creationId xmlns:a16="http://schemas.microsoft.com/office/drawing/2014/main" id="{25352F5A-A4A6-48BB-B39A-6EC2A473FF74}"/>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1302777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7B614A-A034-4A1D-AF36-8D673A7F8597}"/>
              </a:ext>
            </a:extLst>
          </p:cNvPr>
          <p:cNvSpPr>
            <a:spLocks noGrp="1"/>
          </p:cNvSpPr>
          <p:nvPr>
            <p:ph type="body" sz="quarter" idx="10"/>
          </p:nvPr>
        </p:nvSpPr>
        <p:spPr/>
        <p:txBody>
          <a:bodyPr/>
          <a:lstStyle/>
          <a:p>
            <a:pPr marL="0" indent="0" algn="just">
              <a:buNone/>
            </a:pPr>
            <a:r>
              <a:rPr lang="en-US" dirty="0"/>
              <a:t>The following five techniques are covered in this module:</a:t>
            </a:r>
          </a:p>
          <a:p>
            <a:pPr>
              <a:buFont typeface="+mj-lt"/>
              <a:buAutoNum type="arabicPeriod"/>
            </a:pPr>
            <a:r>
              <a:rPr lang="en-US" dirty="0"/>
              <a:t>Holdout</a:t>
            </a:r>
          </a:p>
          <a:p>
            <a:pPr>
              <a:buFont typeface="+mj-lt"/>
              <a:buAutoNum type="arabicPeriod"/>
            </a:pPr>
            <a:r>
              <a:rPr lang="en-US" dirty="0"/>
              <a:t>Random Subsampling</a:t>
            </a:r>
          </a:p>
          <a:p>
            <a:pPr>
              <a:buFont typeface="+mj-lt"/>
              <a:buAutoNum type="arabicPeriod"/>
            </a:pPr>
            <a:r>
              <a:rPr lang="en-US" dirty="0"/>
              <a:t>Cross Validation</a:t>
            </a:r>
            <a:br>
              <a:rPr lang="en-US" dirty="0"/>
            </a:br>
            <a:r>
              <a:rPr lang="en-US" dirty="0"/>
              <a:t>a) K Fold Cross Validation</a:t>
            </a:r>
            <a:br>
              <a:rPr lang="en-US" dirty="0"/>
            </a:br>
            <a:r>
              <a:rPr lang="en-US" dirty="0"/>
              <a:t>b) Stratified K Fold Cross Validation</a:t>
            </a:r>
            <a:br>
              <a:rPr lang="en-US" dirty="0"/>
            </a:br>
            <a:r>
              <a:rPr lang="en-US" dirty="0"/>
              <a:t>c) Leave-p-Out Cross Validation (</a:t>
            </a:r>
            <a:r>
              <a:rPr lang="en-US" dirty="0" err="1"/>
              <a:t>LpO</a:t>
            </a:r>
            <a:r>
              <a:rPr lang="en-US" dirty="0"/>
              <a:t> CV)</a:t>
            </a:r>
            <a:br>
              <a:rPr lang="en-US" dirty="0"/>
            </a:br>
            <a:r>
              <a:rPr lang="en-US" dirty="0"/>
              <a:t>d) Leave-One-Out Cross Validation (LOOCV)</a:t>
            </a:r>
          </a:p>
          <a:p>
            <a:pPr>
              <a:buFont typeface="+mj-lt"/>
              <a:buAutoNum type="arabicPeriod"/>
            </a:pPr>
            <a:r>
              <a:rPr lang="en-US" dirty="0"/>
              <a:t>Bootstrapping</a:t>
            </a:r>
          </a:p>
          <a:p>
            <a:pPr>
              <a:buFont typeface="+mj-lt"/>
              <a:buAutoNum type="arabicPeriod"/>
            </a:pPr>
            <a:r>
              <a:rPr lang="en-US" dirty="0"/>
              <a:t>Out of Sample and Out of Time Validation</a:t>
            </a:r>
          </a:p>
        </p:txBody>
      </p:sp>
      <p:sp>
        <p:nvSpPr>
          <p:cNvPr id="5" name="Text Placeholder 4">
            <a:extLst>
              <a:ext uri="{FF2B5EF4-FFF2-40B4-BE49-F238E27FC236}">
                <a16:creationId xmlns:a16="http://schemas.microsoft.com/office/drawing/2014/main" id="{357772CF-43F7-4640-B966-911B964C34A8}"/>
              </a:ext>
            </a:extLst>
          </p:cNvPr>
          <p:cNvSpPr>
            <a:spLocks noGrp="1"/>
          </p:cNvSpPr>
          <p:nvPr>
            <p:ph type="body" sz="quarter" idx="11"/>
          </p:nvPr>
        </p:nvSpPr>
        <p:spPr/>
        <p:txBody>
          <a:bodyPr/>
          <a:lstStyle/>
          <a:p>
            <a:r>
              <a:rPr lang="en-US" dirty="0"/>
              <a:t>Common techniques</a:t>
            </a:r>
          </a:p>
        </p:txBody>
      </p:sp>
    </p:spTree>
    <p:extLst>
      <p:ext uri="{BB962C8B-B14F-4D97-AF65-F5344CB8AC3E}">
        <p14:creationId xmlns:p14="http://schemas.microsoft.com/office/powerpoint/2010/main" val="119840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A84A82-0569-4788-B0C4-2E2BF7B34CE4}"/>
              </a:ext>
            </a:extLst>
          </p:cNvPr>
          <p:cNvSpPr>
            <a:spLocks noGrp="1"/>
          </p:cNvSpPr>
          <p:nvPr>
            <p:ph type="body" sz="quarter" idx="10"/>
          </p:nvPr>
        </p:nvSpPr>
        <p:spPr/>
        <p:txBody>
          <a:bodyPr/>
          <a:lstStyle/>
          <a:p>
            <a:pPr marL="0" indent="0">
              <a:buNone/>
            </a:pPr>
            <a:r>
              <a:rPr lang="en-US" dirty="0"/>
              <a:t>If the data is </a:t>
            </a:r>
            <a:r>
              <a:rPr lang="en-US" b="1" dirty="0"/>
              <a:t>adequate</a:t>
            </a:r>
            <a:r>
              <a:rPr lang="en-US" dirty="0"/>
              <a:t>, the best approach is to randomly </a:t>
            </a:r>
            <a:r>
              <a:rPr lang="en-US" b="1" dirty="0"/>
              <a:t>split</a:t>
            </a:r>
            <a:r>
              <a:rPr lang="en-US" dirty="0"/>
              <a:t> the dataset into three parts: </a:t>
            </a:r>
          </a:p>
          <a:p>
            <a:pPr>
              <a:buFont typeface="+mj-lt"/>
              <a:buAutoNum type="arabicPeriod"/>
            </a:pPr>
            <a:r>
              <a:rPr lang="en-US" b="1" dirty="0"/>
              <a:t>Training dataset </a:t>
            </a:r>
            <a:r>
              <a:rPr lang="en-US" dirty="0"/>
              <a:t>– used to fit models</a:t>
            </a:r>
          </a:p>
          <a:p>
            <a:pPr>
              <a:buFont typeface="+mj-lt"/>
              <a:buAutoNum type="arabicPeriod"/>
            </a:pPr>
            <a:r>
              <a:rPr lang="en-US" b="1" dirty="0"/>
              <a:t>Validation dataset </a:t>
            </a:r>
            <a:r>
              <a:rPr lang="en-US" dirty="0"/>
              <a:t>– used to estimate prediction error for a selected model</a:t>
            </a:r>
          </a:p>
          <a:p>
            <a:pPr>
              <a:buFont typeface="+mj-lt"/>
              <a:buAutoNum type="arabicPeriod"/>
            </a:pPr>
            <a:r>
              <a:rPr lang="en-US" b="1" dirty="0"/>
              <a:t>Test dataset </a:t>
            </a:r>
            <a:r>
              <a:rPr lang="en-US" dirty="0"/>
              <a:t>– used for assessing the generalization error of the final chosen model</a:t>
            </a:r>
          </a:p>
          <a:p>
            <a:pPr marL="0" indent="0">
              <a:buNone/>
            </a:pPr>
            <a:r>
              <a:rPr lang="en-US" dirty="0"/>
              <a:t>A common application of the holdout method is to determine a stopping point for the back propagation error</a:t>
            </a:r>
          </a:p>
          <a:p>
            <a:pPr marL="0" indent="0">
              <a:buNone/>
            </a:pPr>
            <a:r>
              <a:rPr lang="en-US" b="1" dirty="0"/>
              <a:t>When should the holdout method be used?</a:t>
            </a:r>
            <a:r>
              <a:rPr lang="en-US" dirty="0"/>
              <a:t> In case of huge datasets</a:t>
            </a:r>
          </a:p>
        </p:txBody>
      </p:sp>
      <p:sp>
        <p:nvSpPr>
          <p:cNvPr id="3" name="Text Placeholder 2">
            <a:extLst>
              <a:ext uri="{FF2B5EF4-FFF2-40B4-BE49-F238E27FC236}">
                <a16:creationId xmlns:a16="http://schemas.microsoft.com/office/drawing/2014/main" id="{BDD66F14-E0CD-4409-8DE1-4C8A975437A2}"/>
              </a:ext>
            </a:extLst>
          </p:cNvPr>
          <p:cNvSpPr>
            <a:spLocks noGrp="1"/>
          </p:cNvSpPr>
          <p:nvPr>
            <p:ph type="body" sz="quarter" idx="11"/>
          </p:nvPr>
        </p:nvSpPr>
        <p:spPr/>
        <p:txBody>
          <a:bodyPr/>
          <a:lstStyle/>
          <a:p>
            <a:r>
              <a:rPr lang="en-US" dirty="0"/>
              <a:t>Holdout Method</a:t>
            </a:r>
          </a:p>
        </p:txBody>
      </p:sp>
    </p:spTree>
    <p:extLst>
      <p:ext uri="{BB962C8B-B14F-4D97-AF65-F5344CB8AC3E}">
        <p14:creationId xmlns:p14="http://schemas.microsoft.com/office/powerpoint/2010/main" val="489457053"/>
      </p:ext>
    </p:extLst>
  </p:cSld>
  <p:clrMapOvr>
    <a:masterClrMapping/>
  </p:clrMapOvr>
</p:sld>
</file>

<file path=ppt/theme/theme1.xml><?xml version="1.0" encoding="utf-8"?>
<a:theme xmlns:a="http://schemas.openxmlformats.org/drawingml/2006/main" name="Title &amp; Thank You">
  <a:themeElements>
    <a:clrScheme name="Mu Sigma">
      <a:dk1>
        <a:sysClr val="windowText" lastClr="000000"/>
      </a:dk1>
      <a:lt1>
        <a:sysClr val="window" lastClr="FFFFFF"/>
      </a:lt1>
      <a:dk2>
        <a:srgbClr val="1F497D"/>
      </a:dk2>
      <a:lt2>
        <a:srgbClr val="EEECE1"/>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mple deck for background" id="{42312AA3-2187-4CC5-8C27-BCF2D0E381EE}" vid="{53B5D162-9918-4FDB-B649-B701192EC09B}"/>
    </a:ext>
  </a:extLst>
</a:theme>
</file>

<file path=ppt/theme/theme2.xml><?xml version="1.0" encoding="utf-8"?>
<a:theme xmlns:a="http://schemas.openxmlformats.org/drawingml/2006/main" name="Analysis - Beige">
  <a:themeElements>
    <a:clrScheme name="Mu Sigma">
      <a:dk1>
        <a:sysClr val="windowText" lastClr="000000"/>
      </a:dk1>
      <a:lt1>
        <a:sysClr val="window" lastClr="FFFFFF"/>
      </a:lt1>
      <a:dk2>
        <a:srgbClr val="1F497D"/>
      </a:dk2>
      <a:lt2>
        <a:srgbClr val="EEECE1"/>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mple deck for background" id="{42312AA3-2187-4CC5-8C27-BCF2D0E381EE}" vid="{0CEF53F2-CC94-4B35-8E87-48958BB02290}"/>
    </a:ext>
  </a:extLst>
</a:theme>
</file>

<file path=ppt/theme/theme3.xml><?xml version="1.0" encoding="utf-8"?>
<a:theme xmlns:a="http://schemas.openxmlformats.org/drawingml/2006/main" name="Red Background">
  <a:themeElements>
    <a:clrScheme name="Mu Sigma">
      <a:dk1>
        <a:sysClr val="windowText" lastClr="000000"/>
      </a:dk1>
      <a:lt1>
        <a:sysClr val="window" lastClr="FFFFFF"/>
      </a:lt1>
      <a:dk2>
        <a:srgbClr val="1F497D"/>
      </a:dk2>
      <a:lt2>
        <a:srgbClr val="EEECE1"/>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mple deck for background" id="{42312AA3-2187-4CC5-8C27-BCF2D0E381EE}" vid="{3F304344-294A-4C20-8C84-FE07FB29B4B6}"/>
    </a:ext>
  </a:extLst>
</a:theme>
</file>

<file path=ppt/theme/theme4.xml><?xml version="1.0" encoding="utf-8"?>
<a:theme xmlns:a="http://schemas.openxmlformats.org/drawingml/2006/main" name="Green Background">
  <a:themeElements>
    <a:clrScheme name="Mu Sigma">
      <a:dk1>
        <a:sysClr val="windowText" lastClr="000000"/>
      </a:dk1>
      <a:lt1>
        <a:sysClr val="window" lastClr="FFFFFF"/>
      </a:lt1>
      <a:dk2>
        <a:srgbClr val="1F497D"/>
      </a:dk2>
      <a:lt2>
        <a:srgbClr val="EEECE1"/>
      </a:lt2>
      <a:accent1>
        <a:srgbClr val="800000"/>
      </a:accent1>
      <a:accent2>
        <a:srgbClr val="006666"/>
      </a:accent2>
      <a:accent3>
        <a:srgbClr val="E2E1C0"/>
      </a:accent3>
      <a:accent4>
        <a:srgbClr val="0B1F65"/>
      </a:accent4>
      <a:accent5>
        <a:srgbClr val="B69404"/>
      </a:accent5>
      <a:accent6>
        <a:srgbClr val="FFFF00"/>
      </a:accent6>
      <a:hlink>
        <a:srgbClr val="0B1F65"/>
      </a:hlink>
      <a:folHlink>
        <a:srgbClr val="800080"/>
      </a:folHlink>
    </a:clrScheme>
    <a:fontScheme name="Mu Sigma 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ample deck for background" id="{42312AA3-2187-4CC5-8C27-BCF2D0E381EE}" vid="{BD819493-5F26-40CF-94BE-B5263DCFE8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B4597448F63884FBE9E50CF303FD1BE" ma:contentTypeVersion="2" ma:contentTypeDescription="Create a new document." ma:contentTypeScope="" ma:versionID="dc6f2ddfc784ef6918905d7d9a8e84b9">
  <xsd:schema xmlns:xsd="http://www.w3.org/2001/XMLSchema" xmlns:xs="http://www.w3.org/2001/XMLSchema" xmlns:p="http://schemas.microsoft.com/office/2006/metadata/properties" xmlns:ns2="e2430df3-0cd0-4659-8324-58e18b9b8a2c" targetNamespace="http://schemas.microsoft.com/office/2006/metadata/properties" ma:root="true" ma:fieldsID="e4b54c487423f6cc23418e1f06c9c5e5" ns2:_="">
    <xsd:import namespace="e2430df3-0cd0-4659-8324-58e18b9b8a2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30df3-0cd0-4659-8324-58e18b9b8a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D1653-90E9-4D50-ADFD-DE0A5C35DE00}">
  <ds:schemaRefs>
    <ds:schemaRef ds:uri="e2430df3-0cd0-4659-8324-58e18b9b8a2c"/>
    <ds:schemaRef ds:uri="http://www.w3.org/XML/1998/namespace"/>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1E69AFD4-064A-49DA-8C89-3AEC64D8AC2B}">
  <ds:schemaRefs>
    <ds:schemaRef ds:uri="http://schemas.microsoft.com/sharepoint/v3/contenttype/forms"/>
  </ds:schemaRefs>
</ds:datastoreItem>
</file>

<file path=customXml/itemProps3.xml><?xml version="1.0" encoding="utf-8"?>
<ds:datastoreItem xmlns:ds="http://schemas.openxmlformats.org/officeDocument/2006/customXml" ds:itemID="{473E5D0C-A587-4A30-A697-474136A0CEC8}">
  <ds:schemaRefs>
    <ds:schemaRef ds:uri="e2430df3-0cd0-4659-8324-58e18b9b8a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MuSigma_Template_PPT1</Template>
  <TotalTime>3618</TotalTime>
  <Words>2099</Words>
  <Application>Microsoft Office PowerPoint</Application>
  <PresentationFormat>On-screen Show (16:9)</PresentationFormat>
  <Paragraphs>173</Paragraphs>
  <Slides>34</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34</vt:i4>
      </vt:variant>
    </vt:vector>
  </HeadingPairs>
  <TitlesOfParts>
    <vt:vector size="45" baseType="lpstr">
      <vt:lpstr>Arial</vt:lpstr>
      <vt:lpstr>Calibri</vt:lpstr>
      <vt:lpstr>Cambria Math</vt:lpstr>
      <vt:lpstr>Segoe UI</vt:lpstr>
      <vt:lpstr>Segoe UI Light</vt:lpstr>
      <vt:lpstr>Segoe UI Semibold</vt:lpstr>
      <vt:lpstr>Segoe UI Semilight</vt:lpstr>
      <vt:lpstr>Title &amp; Thank You</vt:lpstr>
      <vt:lpstr>Analysis - Beige</vt:lpstr>
      <vt:lpstr>Red Background</vt:lpstr>
      <vt:lpstr>Green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Kaushik G</dc:creator>
  <cp:lastModifiedBy>Renuka CS</cp:lastModifiedBy>
  <cp:revision>70</cp:revision>
  <dcterms:created xsi:type="dcterms:W3CDTF">2019-09-10T08:29:28Z</dcterms:created>
  <dcterms:modified xsi:type="dcterms:W3CDTF">2019-11-13T08:04:48Z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0x010100BB4597448F63884FBE9E50CF303FD1BE</vt:lpwstr>
  </property>
</Properties>
</file>