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7"/>
  </p:notesMasterIdLst>
  <p:sldIdLst>
    <p:sldId id="265" r:id="rId2"/>
    <p:sldId id="266" r:id="rId3"/>
    <p:sldId id="264" r:id="rId4"/>
    <p:sldId id="263" r:id="rId5"/>
    <p:sldId id="258" r:id="rId6"/>
    <p:sldId id="259" r:id="rId7"/>
    <p:sldId id="260" r:id="rId8"/>
    <p:sldId id="275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4"/>
    <p:restoredTop sz="94710"/>
  </p:normalViewPr>
  <p:slideViewPr>
    <p:cSldViewPr>
      <p:cViewPr varScale="1">
        <p:scale>
          <a:sx n="150" d="100"/>
          <a:sy n="150" d="100"/>
        </p:scale>
        <p:origin x="1504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6EEF8-D586-4FC8-9819-EF01FCA3BF9A}" type="datetimeFigureOut">
              <a:rPr lang="en-IN" smtClean="0"/>
              <a:t>06/05/25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80F05-C741-4142-9016-7BB267DE2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044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80F05-C741-4142-9016-7BB267DE2CE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88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E406-A9B9-466E-9CF9-D4FFFA44A84D}" type="datetimeFigureOut">
              <a:rPr lang="en-IN" smtClean="0"/>
              <a:t>06/05/25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8874-624C-4D1B-B6DD-4F37F7469A45}" type="slidenum">
              <a:rPr lang="en-IN" smtClean="0"/>
              <a:t>‹#›</a:t>
            </a:fld>
            <a:endParaRPr lang="en-IN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E406-A9B9-466E-9CF9-D4FFFA44A84D}" type="datetimeFigureOut">
              <a:rPr lang="en-IN" smtClean="0"/>
              <a:t>06/05/25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8874-624C-4D1B-B6DD-4F37F7469A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E406-A9B9-466E-9CF9-D4FFFA44A84D}" type="datetimeFigureOut">
              <a:rPr lang="en-IN" smtClean="0"/>
              <a:t>06/05/25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8874-624C-4D1B-B6DD-4F37F7469A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E406-A9B9-466E-9CF9-D4FFFA44A84D}" type="datetimeFigureOut">
              <a:rPr lang="en-IN" smtClean="0"/>
              <a:t>06/05/25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8874-624C-4D1B-B6DD-4F37F7469A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E406-A9B9-466E-9CF9-D4FFFA44A84D}" type="datetimeFigureOut">
              <a:rPr lang="en-IN" smtClean="0"/>
              <a:t>06/05/25</a:t>
            </a:fld>
            <a:endParaRPr lang="en-IN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8874-624C-4D1B-B6DD-4F37F7469A4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E406-A9B9-466E-9CF9-D4FFFA44A84D}" type="datetimeFigureOut">
              <a:rPr lang="en-IN" smtClean="0"/>
              <a:t>06/05/25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8874-624C-4D1B-B6DD-4F37F7469A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E406-A9B9-466E-9CF9-D4FFFA44A84D}" type="datetimeFigureOut">
              <a:rPr lang="en-IN" smtClean="0"/>
              <a:t>06/05/25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8874-624C-4D1B-B6DD-4F37F7469A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E406-A9B9-466E-9CF9-D4FFFA44A84D}" type="datetimeFigureOut">
              <a:rPr lang="en-IN" smtClean="0"/>
              <a:t>06/05/25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8874-624C-4D1B-B6DD-4F37F7469A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E406-A9B9-466E-9CF9-D4FFFA44A84D}" type="datetimeFigureOut">
              <a:rPr lang="en-IN" smtClean="0"/>
              <a:t>06/05/25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8874-624C-4D1B-B6DD-4F37F7469A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E406-A9B9-466E-9CF9-D4FFFA44A84D}" type="datetimeFigureOut">
              <a:rPr lang="en-IN" smtClean="0"/>
              <a:t>06/05/25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8874-624C-4D1B-B6DD-4F37F7469A45}" type="slidenum">
              <a:rPr lang="en-IN" smtClean="0"/>
              <a:t>‹#›</a:t>
            </a:fld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E406-A9B9-466E-9CF9-D4FFFA44A84D}" type="datetimeFigureOut">
              <a:rPr lang="en-IN" smtClean="0"/>
              <a:t>06/05/25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8874-624C-4D1B-B6DD-4F37F7469A45}" type="slidenum">
              <a:rPr lang="en-IN" smtClean="0"/>
              <a:t>‹#›</a:t>
            </a:fld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9A7E406-A9B9-466E-9CF9-D4FFFA44A84D}" type="datetimeFigureOut">
              <a:rPr lang="en-IN" smtClean="0"/>
              <a:t>06/05/25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0558874-624C-4D1B-B6DD-4F37F7469A45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psing21@unh.newhaven.edu" TargetMode="External"/><Relationship Id="rId4" Type="http://schemas.openxmlformats.org/officeDocument/2006/relationships/hyperlink" Target="mailto:hsure2@unh.newhaven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352928" cy="3960440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Mini Game with ML-Driven Difficulty Prediction</a:t>
            </a:r>
            <a:endParaRPr lang="en-IN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805264"/>
            <a:ext cx="8229600" cy="792088"/>
          </a:xfrm>
        </p:spPr>
        <p:txBody>
          <a:bodyPr>
            <a:normAutofit/>
          </a:bodyPr>
          <a:lstStyle/>
          <a:p>
            <a:pPr marL="114300" indent="0" algn="r">
              <a:buNone/>
            </a:pPr>
            <a:r>
              <a:rPr lang="en-US" sz="3600" dirty="0">
                <a:sym typeface="Montserrat Bold"/>
              </a:rPr>
              <a:t>University of New Haven</a:t>
            </a:r>
          </a:p>
          <a:p>
            <a:pPr marL="11430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99511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pPr algn="ctr"/>
            <a:r>
              <a:rPr lang="en-IN" dirty="0"/>
              <a:t>3Cs - Curiosity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4525963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What We Explored: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Different ML models (tested SVM, Logistic Regression).</a:t>
            </a:r>
          </a:p>
          <a:p>
            <a:pPr>
              <a:lnSpc>
                <a:spcPct val="200000"/>
              </a:lnSpc>
            </a:pPr>
            <a:r>
              <a:rPr lang="en-US" dirty="0"/>
              <a:t>Gameplay tweaks (timer-only vs. moves + timer).</a:t>
            </a:r>
          </a:p>
          <a:p>
            <a:pPr>
              <a:lnSpc>
                <a:spcPct val="200000"/>
              </a:lnSpc>
            </a:pPr>
            <a:r>
              <a:rPr lang="en-US" dirty="0"/>
              <a:t>Found that </a:t>
            </a:r>
            <a:r>
              <a:rPr lang="en-US" b="1" dirty="0"/>
              <a:t>Random Forest + Time tracking</a:t>
            </a:r>
            <a:r>
              <a:rPr lang="en-US" dirty="0"/>
              <a:t> gave best results.</a:t>
            </a:r>
          </a:p>
          <a:p>
            <a:endParaRPr lang="en-IN" dirty="0"/>
          </a:p>
        </p:txBody>
      </p:sp>
      <p:pic>
        <p:nvPicPr>
          <p:cNvPr id="1028" name="Picture 4" descr="questions adhesive note papers with question mark and w questions hanging on the rope Curiosity Stock Photo">
            <a:extLst>
              <a:ext uri="{FF2B5EF4-FFF2-40B4-BE49-F238E27FC236}">
                <a16:creationId xmlns:a16="http://schemas.microsoft.com/office/drawing/2014/main" id="{90198760-7C8D-CF5A-8276-C42DAC0CB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628800"/>
            <a:ext cx="2046272" cy="132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90034" y="63813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Heli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4930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3Cs - Connections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69" y="220486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Integration of Knowledge:</a:t>
            </a:r>
            <a:endParaRPr lang="en-US" dirty="0"/>
          </a:p>
          <a:p>
            <a:pPr algn="just">
              <a:lnSpc>
                <a:spcPct val="200000"/>
              </a:lnSpc>
            </a:pPr>
            <a:r>
              <a:rPr lang="en-US" dirty="0"/>
              <a:t>Merged game design, AI modeling, user testing.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Took inspiration from existing games + ML research.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Managed risks by using cross-validation and testing extensively.</a:t>
            </a:r>
          </a:p>
          <a:p>
            <a:endParaRPr lang="en-IN" dirty="0"/>
          </a:p>
        </p:txBody>
      </p:sp>
      <p:pic>
        <p:nvPicPr>
          <p:cNvPr id="5126" name="Picture 6" descr="Two luminescent polygonal wireframe human hands stretching towards each other">
            <a:extLst>
              <a:ext uri="{FF2B5EF4-FFF2-40B4-BE49-F238E27FC236}">
                <a16:creationId xmlns:a16="http://schemas.microsoft.com/office/drawing/2014/main" id="{0BEE53B8-ACD9-CF66-4B3D-2582CCE97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340768"/>
            <a:ext cx="1695905" cy="129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90034" y="640560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Heli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997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3Cs - Creating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4525963"/>
          </a:xfrm>
        </p:spPr>
        <p:txBody>
          <a:bodyPr/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b="1" dirty="0"/>
              <a:t>Value Delivered:</a:t>
            </a:r>
            <a:endParaRPr lang="en-US" dirty="0"/>
          </a:p>
          <a:p>
            <a:pPr algn="just">
              <a:lnSpc>
                <a:spcPct val="200000"/>
              </a:lnSpc>
            </a:pPr>
            <a:r>
              <a:rPr lang="en-US" dirty="0"/>
              <a:t>Unique game that </a:t>
            </a:r>
            <a:r>
              <a:rPr lang="en-US" b="1" dirty="0"/>
              <a:t>adapts</a:t>
            </a:r>
            <a:r>
              <a:rPr lang="en-US" dirty="0"/>
              <a:t> to user skills.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The ML model provides </a:t>
            </a:r>
            <a:r>
              <a:rPr lang="en-US" b="1" dirty="0"/>
              <a:t>personalized challenge levels.</a:t>
            </a:r>
            <a:endParaRPr lang="en-US" dirty="0"/>
          </a:p>
          <a:p>
            <a:pPr algn="just">
              <a:lnSpc>
                <a:spcPct val="200000"/>
              </a:lnSpc>
            </a:pPr>
            <a:r>
              <a:rPr lang="en-US" dirty="0"/>
              <a:t>Learned from failures: Early versions were too hard/easy; we iterated quickly.</a:t>
            </a:r>
          </a:p>
          <a:p>
            <a:endParaRPr lang="en-IN" dirty="0"/>
          </a:p>
        </p:txBody>
      </p:sp>
      <p:pic>
        <p:nvPicPr>
          <p:cNvPr id="6146" name="Picture 2" descr="Shared Value: Creating Value for ...">
            <a:extLst>
              <a:ext uri="{FF2B5EF4-FFF2-40B4-BE49-F238E27FC236}">
                <a16:creationId xmlns:a16="http://schemas.microsoft.com/office/drawing/2014/main" id="{7958D439-D780-D494-6DAE-EFAD0A4F0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916832"/>
            <a:ext cx="2055966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90034" y="640560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Heli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8189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Multiplayer Mode:</a:t>
            </a:r>
            <a:r>
              <a:rPr lang="en-US" dirty="0"/>
              <a:t> Allow players to compete and compare scores.</a:t>
            </a:r>
          </a:p>
          <a:p>
            <a:endParaRPr lang="en-US" dirty="0"/>
          </a:p>
          <a:p>
            <a:r>
              <a:rPr lang="en-US" b="1" dirty="0"/>
              <a:t>Leaderboard:</a:t>
            </a:r>
            <a:r>
              <a:rPr lang="en-US" dirty="0"/>
              <a:t> Display global high scores and fastest times.</a:t>
            </a:r>
          </a:p>
          <a:p>
            <a:endParaRPr lang="en-US" dirty="0"/>
          </a:p>
          <a:p>
            <a:r>
              <a:rPr lang="en-US" b="1" dirty="0"/>
              <a:t>Dynamic Difficulty:</a:t>
            </a:r>
            <a:r>
              <a:rPr lang="en-US" dirty="0"/>
              <a:t> Use ML predictions to </a:t>
            </a:r>
            <a:r>
              <a:rPr lang="en-US" b="1" dirty="0"/>
              <a:t>auto-adjust</a:t>
            </a:r>
            <a:r>
              <a:rPr lang="en-US" dirty="0"/>
              <a:t> puzzle complexity for each player.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UI Enhancements:</a:t>
            </a:r>
            <a:r>
              <a:rPr lang="en-US" dirty="0"/>
              <a:t> Shift from console-based to a graphical interface (e.g., using </a:t>
            </a:r>
            <a:r>
              <a:rPr lang="en-US" dirty="0" err="1"/>
              <a:t>Pygame</a:t>
            </a:r>
            <a:r>
              <a:rPr lang="en-US" dirty="0"/>
              <a:t> or </a:t>
            </a:r>
            <a:r>
              <a:rPr lang="en-US" dirty="0" err="1"/>
              <a:t>Tkinter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b="1" dirty="0"/>
              <a:t>More Data Features:</a:t>
            </a:r>
            <a:r>
              <a:rPr lang="en-US" dirty="0"/>
              <a:t> Add tracking for player hints used, pause time, increase grid size, etc.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490034" y="640560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Heli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3005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Why It’s Fun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IN" b="1" dirty="0"/>
              <a:t>Challenging:</a:t>
            </a:r>
            <a:r>
              <a:rPr lang="en-IN" dirty="0"/>
              <a:t> Adaptive difficulty keeps players on their toes.</a:t>
            </a:r>
          </a:p>
          <a:p>
            <a:pPr algn="just">
              <a:lnSpc>
                <a:spcPct val="150000"/>
              </a:lnSpc>
            </a:pPr>
            <a:r>
              <a:rPr lang="en-IN" b="1" dirty="0"/>
              <a:t>Fresh:</a:t>
            </a:r>
            <a:r>
              <a:rPr lang="en-IN" dirty="0"/>
              <a:t> Randomly generated puzzles mean endless variety.</a:t>
            </a:r>
          </a:p>
          <a:p>
            <a:pPr algn="just">
              <a:lnSpc>
                <a:spcPct val="150000"/>
              </a:lnSpc>
            </a:pPr>
            <a:r>
              <a:rPr lang="en-IN" b="1" dirty="0"/>
              <a:t>Engaging:</a:t>
            </a:r>
            <a:r>
              <a:rPr lang="en-IN" dirty="0"/>
              <a:t> Tracks your skill and responds dynamically.</a:t>
            </a:r>
          </a:p>
          <a:p>
            <a:endParaRPr lang="en-IN" dirty="0"/>
          </a:p>
        </p:txBody>
      </p:sp>
      <p:pic>
        <p:nvPicPr>
          <p:cNvPr id="5122" name="Picture 2" descr="Artificial Intelligence AI Concept with a Robot's Hand Playing Chess with Computer Code Artificial Intelligence AI Concept with a Robot's Hand Playing Chess with Computer Code. 3D Render Artificial Stock Photo">
            <a:extLst>
              <a:ext uri="{FF2B5EF4-FFF2-40B4-BE49-F238E27FC236}">
                <a16:creationId xmlns:a16="http://schemas.microsoft.com/office/drawing/2014/main" id="{314F9B0D-A009-88CA-1FEA-C86193794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22919" y="4293096"/>
            <a:ext cx="1698162" cy="127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90034" y="640560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Heli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8296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76056" y="5733256"/>
            <a:ext cx="38879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Montserrat"/>
                <a:ea typeface="Montserrat"/>
                <a:cs typeface="Montserrat"/>
              </a:rPr>
              <a:t>Under Guidance of: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Montserrat"/>
                <a:ea typeface="Montserrat"/>
                <a:cs typeface="Montserrat"/>
              </a:rPr>
              <a:t> Prof. </a:t>
            </a:r>
            <a:r>
              <a:rPr lang="en-IN" dirty="0"/>
              <a:t>Mohamed </a:t>
            </a:r>
            <a:r>
              <a:rPr lang="en-IN" dirty="0" err="1"/>
              <a:t>Nassar</a:t>
            </a:r>
            <a:endParaRPr lang="en-IN" dirty="0"/>
          </a:p>
          <a:p>
            <a:pPr algn="ctr"/>
            <a:r>
              <a:rPr lang="en-US" dirty="0">
                <a:solidFill>
                  <a:srgbClr val="FFFFFF"/>
                </a:solidFill>
                <a:latin typeface="Montserrat"/>
                <a:ea typeface="Montserrat"/>
                <a:cs typeface="Montserrat"/>
              </a:rPr>
              <a:t> </a:t>
            </a:r>
            <a:endParaRPr lang="en-US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5656" y="836712"/>
            <a:ext cx="65527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i="1" dirty="0">
                <a:solidFill>
                  <a:srgbClr val="FFFFFF"/>
                </a:solidFill>
                <a:latin typeface="Segoe Print" pitchFamily="2" charset="0"/>
                <a:ea typeface="Mokoto"/>
                <a:cs typeface="Mokoto"/>
                <a:sym typeface="Mokoto"/>
              </a:rPr>
              <a:t>Thank you!</a:t>
            </a:r>
          </a:p>
        </p:txBody>
      </p:sp>
      <p:pic>
        <p:nvPicPr>
          <p:cNvPr id="8" name="Graphic 14" descr="Email with solid fill">
            <a:extLst>
              <a:ext uri="{FF2B5EF4-FFF2-40B4-BE49-F238E27FC236}">
                <a16:creationId xmlns:a16="http://schemas.microsoft.com/office/drawing/2014/main" id="{15458DD5-2987-A7AF-641C-B0157CE17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3688" y="2708920"/>
            <a:ext cx="914400" cy="914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94076" y="1863876"/>
            <a:ext cx="7306315" cy="3600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ts val="3574"/>
              </a:lnSpc>
            </a:pPr>
            <a:r>
              <a:rPr lang="en-US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If you have any questions, please reach us out at :</a:t>
            </a:r>
          </a:p>
          <a:p>
            <a:pPr algn="ctr">
              <a:lnSpc>
                <a:spcPts val="3574"/>
              </a:lnSpc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  <a:hlinkClick r:id="rId4"/>
              </a:rPr>
              <a:t>hsure2@unh.newhaven.edu</a:t>
            </a: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ts val="3574"/>
              </a:lnSpc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  <a:hlinkClick r:id="rId5"/>
              </a:rPr>
              <a:t>psing21@unh.newhaven.edu</a:t>
            </a: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ts val="3574"/>
              </a:lnSpc>
            </a:pPr>
            <a:r>
              <a:rPr lang="en-US" u="sng" dirty="0">
                <a:solidFill>
                  <a:schemeClr val="bg2">
                    <a:lumMod val="50000"/>
                    <a:lumOff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tpate17@unh.newhaven.edu</a:t>
            </a:r>
          </a:p>
          <a:p>
            <a:pPr algn="ctr">
              <a:lnSpc>
                <a:spcPts val="3574"/>
              </a:lnSpc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ts val="3574"/>
              </a:lnSpc>
            </a:pPr>
            <a:r>
              <a:rPr lang="en-US" dirty="0" err="1">
                <a:latin typeface="Montserrat"/>
                <a:ea typeface="Montserrat"/>
                <a:cs typeface="Montserrat"/>
                <a:sym typeface="Montserrat"/>
              </a:rPr>
              <a:t>Github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link - https://github.com/ml-project-game/ml-project-game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527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Meet the team</a:t>
            </a:r>
            <a:br>
              <a:rPr lang="en-US" dirty="0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</a:br>
            <a:endParaRPr lang="en-IN" dirty="0"/>
          </a:p>
        </p:txBody>
      </p:sp>
      <p:pic>
        <p:nvPicPr>
          <p:cNvPr id="4" name="Content Placeholder 3" descr="A person standing in front of a painting&#10;&#10;AI-generated content may be incorrect.">
            <a:extLst>
              <a:ext uri="{FF2B5EF4-FFF2-40B4-BE49-F238E27FC236}">
                <a16:creationId xmlns:a16="http://schemas.microsoft.com/office/drawing/2014/main" id="{5B50C49F-47DB-ED95-9170-D6ACDCF5D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838" y="2204864"/>
            <a:ext cx="1738364" cy="2119818"/>
          </a:xfrm>
          <a:prstGeom prst="rect">
            <a:avLst/>
          </a:prstGeom>
        </p:spPr>
      </p:pic>
      <p:pic>
        <p:nvPicPr>
          <p:cNvPr id="5" name="Picture Placeholder 2" descr="A person sitting at a table&#10;&#10;AI-generated content may be incorrect.">
            <a:extLst>
              <a:ext uri="{FF2B5EF4-FFF2-40B4-BE49-F238E27FC236}">
                <a16:creationId xmlns:a16="http://schemas.microsoft.com/office/drawing/2014/main" id="{1FE3A394-766E-7A80-D70C-B687FE4098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486" r="31401" b="23624"/>
          <a:stretch>
            <a:fillRect/>
          </a:stretch>
        </p:blipFill>
        <p:spPr>
          <a:xfrm>
            <a:off x="6444208" y="2204864"/>
            <a:ext cx="1688614" cy="2088628"/>
          </a:xfrm>
          <a:prstGeom prst="rect">
            <a:avLst/>
          </a:prstGeom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9334294B-A4B8-3C6E-3882-20259EE7A063}"/>
              </a:ext>
            </a:extLst>
          </p:cNvPr>
          <p:cNvSpPr txBox="1"/>
          <p:nvPr/>
        </p:nvSpPr>
        <p:spPr>
          <a:xfrm>
            <a:off x="6067953" y="4897964"/>
            <a:ext cx="2232249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51"/>
              </a:lnSpc>
              <a:spcBef>
                <a:spcPct val="0"/>
              </a:spcBef>
            </a:pPr>
            <a:r>
              <a:rPr lang="en-US" sz="2108" dirty="0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Priyanka Singh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23BF30F7-388B-F844-36D4-6D3697B315CE}"/>
              </a:ext>
            </a:extLst>
          </p:cNvPr>
          <p:cNvSpPr txBox="1"/>
          <p:nvPr/>
        </p:nvSpPr>
        <p:spPr>
          <a:xfrm>
            <a:off x="3779912" y="4883562"/>
            <a:ext cx="1944216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51"/>
              </a:lnSpc>
              <a:spcBef>
                <a:spcPct val="0"/>
              </a:spcBef>
            </a:pPr>
            <a:r>
              <a:rPr lang="en-US" sz="2108" dirty="0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Heli sureja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23BF30F7-388B-F844-36D4-6D3697B315CE}"/>
              </a:ext>
            </a:extLst>
          </p:cNvPr>
          <p:cNvSpPr txBox="1"/>
          <p:nvPr/>
        </p:nvSpPr>
        <p:spPr>
          <a:xfrm>
            <a:off x="1115616" y="4869160"/>
            <a:ext cx="2232248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51"/>
              </a:lnSpc>
              <a:spcBef>
                <a:spcPct val="0"/>
              </a:spcBef>
            </a:pPr>
            <a:r>
              <a:rPr lang="en-US" sz="2108" dirty="0" err="1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Tanak</a:t>
            </a:r>
            <a:r>
              <a:rPr lang="en-US" sz="2108" dirty="0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 Patel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417" y="2204864"/>
            <a:ext cx="1649760" cy="2199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891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ctr"/>
            <a:r>
              <a:rPr lang="en-IN" dirty="0"/>
              <a:t>Introduction to Our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Game Name:</a:t>
            </a:r>
            <a:r>
              <a:rPr lang="en-US" dirty="0"/>
              <a:t> </a:t>
            </a:r>
            <a:r>
              <a:rPr lang="en-US" i="1" dirty="0"/>
              <a:t>Country &amp; Capital Memory Match</a:t>
            </a:r>
            <a:endParaRPr lang="en-US" dirty="0"/>
          </a:p>
          <a:p>
            <a:r>
              <a:rPr lang="en-US" b="1" dirty="0"/>
              <a:t>Concept: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/>
              <a:t>memory game</a:t>
            </a:r>
            <a:r>
              <a:rPr lang="en-US" dirty="0"/>
              <a:t> where players must </a:t>
            </a:r>
            <a:r>
              <a:rPr lang="en-US" b="1" dirty="0"/>
              <a:t>match countries with their correct capitals</a:t>
            </a:r>
            <a:r>
              <a:rPr lang="en-US" dirty="0"/>
              <a:t> on a 4x4 board. Each game round contains 8 country-capital pairs (16 tiles total).</a:t>
            </a:r>
          </a:p>
          <a:p>
            <a:r>
              <a:rPr lang="en-US" b="1" dirty="0"/>
              <a:t>Game Rules: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The board starts with all tiles </a:t>
            </a:r>
            <a:r>
              <a:rPr lang="en-US" b="1" dirty="0"/>
              <a:t>face down.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Players select two tiles per turn: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If a </a:t>
            </a:r>
            <a:r>
              <a:rPr lang="en-US" b="1" dirty="0"/>
              <a:t>Country and its Capital</a:t>
            </a:r>
            <a:r>
              <a:rPr lang="en-US" dirty="0"/>
              <a:t> are matched → they stay revealed.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If not → both tiles are flipped back.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game ends when all pairs are matched.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911981" y="642245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Priyanka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87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936104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Game Mechanics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774635"/>
          </a:xfrm>
        </p:spPr>
        <p:txBody>
          <a:bodyPr>
            <a:normAutofit fontScale="92500"/>
          </a:bodyPr>
          <a:lstStyle/>
          <a:p>
            <a:r>
              <a:rPr lang="en-US" dirty="0"/>
              <a:t>Board is displayed as a </a:t>
            </a:r>
            <a:r>
              <a:rPr lang="en-US" b="1" dirty="0"/>
              <a:t>4x4 grid.</a:t>
            </a:r>
            <a:endParaRPr lang="en-US" dirty="0"/>
          </a:p>
          <a:p>
            <a:r>
              <a:rPr lang="en-US" dirty="0"/>
              <a:t>Uses </a:t>
            </a:r>
            <a:r>
              <a:rPr lang="en-US" b="1" dirty="0"/>
              <a:t>random sampling</a:t>
            </a:r>
            <a:r>
              <a:rPr lang="en-US" dirty="0"/>
              <a:t> to pick 8 unique pairs from a full CSV of countries &amp; capitals.</a:t>
            </a:r>
          </a:p>
          <a:p>
            <a:r>
              <a:rPr lang="en-US" dirty="0"/>
              <a:t>Tracks:</a:t>
            </a:r>
          </a:p>
          <a:p>
            <a:pPr lvl="1"/>
            <a:r>
              <a:rPr lang="en-US" b="1" dirty="0"/>
              <a:t>Moves made</a:t>
            </a:r>
            <a:endParaRPr lang="en-US" dirty="0"/>
          </a:p>
          <a:p>
            <a:pPr lvl="1"/>
            <a:r>
              <a:rPr lang="en-US" b="1" dirty="0"/>
              <a:t>Time taken</a:t>
            </a:r>
            <a:endParaRPr lang="en-US" dirty="0"/>
          </a:p>
          <a:p>
            <a:pPr lvl="1"/>
            <a:r>
              <a:rPr lang="en-US" b="1" dirty="0"/>
              <a:t>Incorrect attempts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Example Code Features:</a:t>
            </a:r>
          </a:p>
          <a:p>
            <a:r>
              <a:rPr lang="en-US" b="1" dirty="0"/>
              <a:t>Board Setup:</a:t>
            </a:r>
            <a:endParaRPr lang="en-US" dirty="0"/>
          </a:p>
          <a:p>
            <a:pPr lvl="1"/>
            <a:r>
              <a:rPr lang="en-US" dirty="0"/>
              <a:t>Randomly shuffle country-capital pairs for every new game.</a:t>
            </a:r>
          </a:p>
          <a:p>
            <a:r>
              <a:rPr lang="en-US" b="1" dirty="0"/>
              <a:t>Display Board:</a:t>
            </a:r>
            <a:endParaRPr lang="en-US" dirty="0"/>
          </a:p>
          <a:p>
            <a:pPr lvl="1"/>
            <a:r>
              <a:rPr lang="en-US" dirty="0"/>
              <a:t>Only matched or currently revealed tiles are shown; others display as “X”.</a:t>
            </a:r>
          </a:p>
          <a:p>
            <a:r>
              <a:rPr lang="en-US" b="1" dirty="0"/>
              <a:t>Game Loop:</a:t>
            </a:r>
            <a:endParaRPr lang="en-US" dirty="0"/>
          </a:p>
          <a:p>
            <a:pPr lvl="1"/>
            <a:r>
              <a:rPr lang="en-US" dirty="0"/>
              <a:t>Players input their tile choices by index.</a:t>
            </a:r>
          </a:p>
          <a:p>
            <a:pPr lvl="1"/>
            <a:r>
              <a:rPr lang="en-US" dirty="0"/>
              <a:t>Board updates after every move.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200" dirty="0"/>
          </a:p>
        </p:txBody>
      </p:sp>
      <p:pic>
        <p:nvPicPr>
          <p:cNvPr id="3078" name="Picture 6" descr="Memory Matching Game">
            <a:extLst>
              <a:ext uri="{FF2B5EF4-FFF2-40B4-BE49-F238E27FC236}">
                <a16:creationId xmlns:a16="http://schemas.microsoft.com/office/drawing/2014/main" id="{EB553989-D0E4-8255-6F73-B9F38EC75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780928"/>
            <a:ext cx="2049283" cy="107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11981" y="642245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Priyanka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977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ctr"/>
            <a:r>
              <a:rPr lang="en-IN" dirty="0"/>
              <a:t>Machine Learning Component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1845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Purpose of ML Integration:</a:t>
            </a:r>
            <a:endParaRPr lang="en-US" dirty="0"/>
          </a:p>
          <a:p>
            <a:r>
              <a:rPr lang="en-US" dirty="0"/>
              <a:t>To predict the difficulty level of a game session based on user performance data.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Why It Matters:</a:t>
            </a:r>
            <a:endParaRPr lang="en-US" dirty="0"/>
          </a:p>
          <a:p>
            <a:r>
              <a:rPr lang="en-US" dirty="0"/>
              <a:t>Makes the game adaptive — it can dynamically assign harder/easier levels next time based on a player’s capability.</a:t>
            </a:r>
          </a:p>
          <a:p>
            <a:r>
              <a:rPr lang="en-US" dirty="0"/>
              <a:t>Balances fun vs. frustration.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ML Inputs:</a:t>
            </a:r>
            <a:endParaRPr lang="en-US" dirty="0"/>
          </a:p>
          <a:p>
            <a:r>
              <a:rPr lang="en-US" dirty="0"/>
              <a:t>Time to solve</a:t>
            </a:r>
          </a:p>
          <a:p>
            <a:r>
              <a:rPr lang="en-US" dirty="0"/>
              <a:t>Number of moves</a:t>
            </a:r>
          </a:p>
          <a:p>
            <a:r>
              <a:rPr lang="en-US" dirty="0"/>
              <a:t>Incorrect attempts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911981" y="642245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Priyanka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6092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ctr"/>
            <a:r>
              <a:rPr lang="en-IN" dirty="0"/>
              <a:t>Data Collection &amp; CSV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How We Record Data:</a:t>
            </a:r>
            <a:endParaRPr lang="en-US" dirty="0"/>
          </a:p>
          <a:p>
            <a:r>
              <a:rPr lang="en-US" dirty="0"/>
              <a:t>After each level, we log: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/>
              <a:t>Time taken in seconds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b="1" dirty="0"/>
              <a:t>Total moves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b="1" dirty="0"/>
              <a:t>Incorrect moves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b="1" dirty="0"/>
              <a:t>Label (</a:t>
            </a:r>
            <a:r>
              <a:rPr lang="en-IN" dirty="0">
                <a:solidFill>
                  <a:srgbClr val="92D050"/>
                </a:solidFill>
              </a:rPr>
              <a:t>🟠   </a:t>
            </a:r>
            <a:r>
              <a:rPr lang="en-IN" dirty="0"/>
              <a:t> </a:t>
            </a:r>
            <a:r>
              <a:rPr lang="en-US" b="1" dirty="0"/>
              <a:t>Easy/</a:t>
            </a:r>
            <a:r>
              <a:rPr lang="en-IN" dirty="0">
                <a:solidFill>
                  <a:schemeClr val="accent5"/>
                </a:solidFill>
              </a:rPr>
              <a:t>🟠   </a:t>
            </a:r>
            <a:r>
              <a:rPr lang="en-IN" dirty="0"/>
              <a:t> </a:t>
            </a:r>
            <a:r>
              <a:rPr lang="en-US" b="1" dirty="0"/>
              <a:t>Medium/</a:t>
            </a:r>
            <a:r>
              <a:rPr lang="en-IN" dirty="0">
                <a:solidFill>
                  <a:srgbClr val="FF0000"/>
                </a:solidFill>
              </a:rPr>
              <a:t>🟠   </a:t>
            </a:r>
            <a:r>
              <a:rPr lang="en-IN" dirty="0"/>
              <a:t> </a:t>
            </a:r>
            <a:r>
              <a:rPr lang="en-US" b="1" dirty="0"/>
              <a:t>Hard)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/>
              <a:t>Timestamp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2" y="4869160"/>
            <a:ext cx="8460432" cy="1501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911981" y="642245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Priyanka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54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652934"/>
          </a:xfrm>
        </p:spPr>
        <p:txBody>
          <a:bodyPr/>
          <a:lstStyle/>
          <a:p>
            <a:pPr algn="ctr"/>
            <a:r>
              <a:rPr lang="en-IN" dirty="0"/>
              <a:t>Why Random Forest Classifier?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Nonlinear Handling: </a:t>
            </a:r>
            <a:r>
              <a:rPr lang="en-US" dirty="0"/>
              <a:t>Game performance metrics are not linear — Random Forest captures complex relationships.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/>
              <a:t>Mixed Data Types:</a:t>
            </a:r>
            <a:r>
              <a:rPr lang="en-US" dirty="0"/>
              <a:t> Works well whether data is continuous (time) or discrete (errors).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Outlier Robustness:</a:t>
            </a:r>
            <a:r>
              <a:rPr lang="en-US" dirty="0"/>
              <a:t> Players might make mistakes or rush — the model handles noise.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Feature Importance:</a:t>
            </a:r>
            <a:r>
              <a:rPr lang="en-US" dirty="0"/>
              <a:t> Shows which metric (Time? Moves?) matters most.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Strong Baseline:</a:t>
            </a:r>
            <a:r>
              <a:rPr lang="en-US" dirty="0"/>
              <a:t> Performs well even without a lot of </a:t>
            </a:r>
            <a:r>
              <a:rPr lang="en-US" dirty="0" err="1"/>
              <a:t>hyperparameter</a:t>
            </a:r>
            <a:r>
              <a:rPr lang="en-US" dirty="0"/>
              <a:t> tweaking.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911981" y="642245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Priyanka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296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ML Model Workflow</a:t>
            </a:r>
          </a:p>
        </p:txBody>
      </p:sp>
      <p:pic>
        <p:nvPicPr>
          <p:cNvPr id="1026" name="Picture 2" descr="C:\Users\Admin\Downloads\ChatGPT Image May 6, 2025, 04_07_53 P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18" y="908720"/>
            <a:ext cx="3737926" cy="560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139952" y="1449490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b="1" dirty="0"/>
              <a:t>Step-by-Step Flow:</a:t>
            </a:r>
          </a:p>
          <a:p>
            <a:br>
              <a:rPr lang="en-IN" dirty="0"/>
            </a:br>
            <a:r>
              <a:rPr lang="en-IN" b="1" dirty="0"/>
              <a:t>Data Collection:</a:t>
            </a:r>
            <a:r>
              <a:rPr lang="en-IN" dirty="0"/>
              <a:t> Track user performance (time, moves, </a:t>
            </a:r>
            <a:r>
              <a:rPr lang="en-IN" dirty="0" err="1"/>
              <a:t>incorrects</a:t>
            </a:r>
            <a:r>
              <a:rPr lang="en-IN" dirty="0"/>
              <a:t>).</a:t>
            </a:r>
          </a:p>
          <a:p>
            <a:br>
              <a:rPr lang="en-IN" dirty="0"/>
            </a:br>
            <a:r>
              <a:rPr lang="en-IN" b="1" dirty="0" err="1"/>
              <a:t>Preprocessing</a:t>
            </a:r>
            <a:r>
              <a:rPr lang="en-IN" b="1" dirty="0"/>
              <a:t>:</a:t>
            </a:r>
            <a:r>
              <a:rPr lang="en-IN" dirty="0"/>
              <a:t> Clean &amp; format the data.</a:t>
            </a:r>
          </a:p>
          <a:p>
            <a:br>
              <a:rPr lang="en-IN" dirty="0"/>
            </a:br>
            <a:r>
              <a:rPr lang="en-IN" b="1" dirty="0"/>
              <a:t>Model Training:</a:t>
            </a:r>
            <a:r>
              <a:rPr lang="en-IN" dirty="0"/>
              <a:t> Fit Random Forest using our dataset.</a:t>
            </a:r>
          </a:p>
          <a:p>
            <a:br>
              <a:rPr lang="en-IN" dirty="0"/>
            </a:br>
            <a:r>
              <a:rPr lang="en-IN" b="1" dirty="0"/>
              <a:t>Prediction:</a:t>
            </a:r>
            <a:r>
              <a:rPr lang="en-IN" dirty="0"/>
              <a:t> New game data → Difficulty prediction.</a:t>
            </a:r>
          </a:p>
          <a:p>
            <a:br>
              <a:rPr lang="en-IN" dirty="0"/>
            </a:br>
            <a:r>
              <a:rPr lang="en-IN" b="1" dirty="0"/>
              <a:t>Feedback Loop:</a:t>
            </a:r>
            <a:r>
              <a:rPr lang="en-IN" dirty="0"/>
              <a:t> Use predictions to refine future levels.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90034" y="640560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Heli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5551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8229600" cy="724942"/>
          </a:xfrm>
        </p:spPr>
        <p:txBody>
          <a:bodyPr/>
          <a:lstStyle/>
          <a:p>
            <a:r>
              <a:rPr lang="en-IN" dirty="0"/>
              <a:t>Model Performance &amp; Interpretation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71727"/>
            <a:ext cx="4104456" cy="3089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068863"/>
            <a:ext cx="3860463" cy="2695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90034" y="640560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Heli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482116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396</TotalTime>
  <Words>743</Words>
  <Application>Microsoft Macintosh PowerPoint</Application>
  <PresentationFormat>On-screen Show (4:3)</PresentationFormat>
  <Paragraphs>120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Mokoto</vt:lpstr>
      <vt:lpstr>Montserrat</vt:lpstr>
      <vt:lpstr>Montserrat Bold</vt:lpstr>
      <vt:lpstr>Segoe Print</vt:lpstr>
      <vt:lpstr>Tw Cen MT</vt:lpstr>
      <vt:lpstr>Wingdings</vt:lpstr>
      <vt:lpstr>Thatch</vt:lpstr>
      <vt:lpstr>Mini Game with ML-Driven Difficulty Prediction</vt:lpstr>
      <vt:lpstr>Meet the team </vt:lpstr>
      <vt:lpstr>Introduction to Our Game</vt:lpstr>
      <vt:lpstr>   Game Mechanics </vt:lpstr>
      <vt:lpstr>Machine Learning Component </vt:lpstr>
      <vt:lpstr>Data Collection &amp; CSV File</vt:lpstr>
      <vt:lpstr>Why Random Forest Classifier?</vt:lpstr>
      <vt:lpstr>ML Model Workflow</vt:lpstr>
      <vt:lpstr>Model Performance &amp; Interpretation</vt:lpstr>
      <vt:lpstr>3Cs - Curiosity</vt:lpstr>
      <vt:lpstr>3Cs - Connections</vt:lpstr>
      <vt:lpstr>3Cs - Creating Value</vt:lpstr>
      <vt:lpstr>Future Improvements</vt:lpstr>
      <vt:lpstr>Why It’s Fun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Patel, Tanak Akshaybhai</cp:lastModifiedBy>
  <cp:revision>28</cp:revision>
  <dcterms:created xsi:type="dcterms:W3CDTF">2025-04-07T01:26:58Z</dcterms:created>
  <dcterms:modified xsi:type="dcterms:W3CDTF">2025-05-07T00:39:23Z</dcterms:modified>
</cp:coreProperties>
</file>