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60" r:id="rId7"/>
    <p:sldId id="258" r:id="rId8"/>
    <p:sldId id="261" r:id="rId9"/>
    <p:sldId id="286" r:id="rId10"/>
    <p:sldId id="287" r:id="rId11"/>
    <p:sldId id="285" r:id="rId12"/>
    <p:sldId id="284" r:id="rId13"/>
    <p:sldId id="283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82" autoAdjust="0"/>
    <p:restoredTop sz="95501" autoAdjust="0"/>
  </p:normalViewPr>
  <p:slideViewPr>
    <p:cSldViewPr snapToGrid="0">
      <p:cViewPr varScale="1">
        <p:scale>
          <a:sx n="92" d="100"/>
          <a:sy n="92" d="100"/>
        </p:scale>
        <p:origin x="109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10/2/2020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10/2/2020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Automated Bone Age Assessment.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2422" y="6094812"/>
            <a:ext cx="4919578" cy="7380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19MCA027 – Parth A. Patel</a:t>
            </a:r>
          </a:p>
          <a:p>
            <a:pPr marL="0" indent="0">
              <a:buNone/>
            </a:pPr>
            <a:r>
              <a:rPr lang="en-US" dirty="0" smtClean="0"/>
              <a:t>19MCA031 – Taki Rushnaiwala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 txBox="1">
            <a:spLocks/>
          </p:cNvSpPr>
          <p:nvPr/>
        </p:nvSpPr>
        <p:spPr>
          <a:xfrm>
            <a:off x="0" y="6492240"/>
            <a:ext cx="6803136" cy="365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Created By</a:t>
            </a:r>
            <a:r>
              <a:rPr lang="en-IN" dirty="0" smtClean="0"/>
              <a:t>: Simpler_20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346" y="143348"/>
            <a:ext cx="5488709" cy="646331"/>
          </a:xfrm>
        </p:spPr>
        <p:txBody>
          <a:bodyPr/>
          <a:lstStyle/>
          <a:p>
            <a:pPr algn="ctr"/>
            <a:r>
              <a:rPr lang="en-US" sz="4000" dirty="0" smtClean="0"/>
              <a:t>Datasets</a:t>
            </a:r>
            <a:endParaRPr lang="en-US" sz="400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1144" y="1599986"/>
            <a:ext cx="3293306" cy="2973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Boneage-test-dataset.csv</a:t>
            </a:r>
          </a:p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63219" y="1599986"/>
            <a:ext cx="3293306" cy="2973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Boneage-train-dataset.csv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65294" y="1599986"/>
            <a:ext cx="3293306" cy="2973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Boneage-train/test-Images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 txBox="1">
            <a:spLocks/>
          </p:cNvSpPr>
          <p:nvPr/>
        </p:nvSpPr>
        <p:spPr>
          <a:xfrm>
            <a:off x="187037" y="6315075"/>
            <a:ext cx="6803136" cy="365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References</a:t>
            </a:r>
            <a:r>
              <a:rPr lang="en-IN" dirty="0" smtClean="0"/>
              <a:t>: </a:t>
            </a:r>
            <a:r>
              <a:rPr lang="en-US" dirty="0"/>
              <a:t>https://www.kaggle.com/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73" y="2047198"/>
            <a:ext cx="3428077" cy="21815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206" y="2047199"/>
            <a:ext cx="4012971" cy="21815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912" y="2040938"/>
            <a:ext cx="2575338" cy="25694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 txBox="1">
            <a:spLocks/>
          </p:cNvSpPr>
          <p:nvPr/>
        </p:nvSpPr>
        <p:spPr>
          <a:xfrm>
            <a:off x="8365294" y="4753954"/>
            <a:ext cx="3379106" cy="1561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pc="0" dirty="0" smtClean="0"/>
              <a:t>Train Image Size:</a:t>
            </a:r>
            <a:r>
              <a:rPr lang="en-GB" b="1" dirty="0" smtClean="0"/>
              <a:t> 12.6K </a:t>
            </a:r>
          </a:p>
          <a:p>
            <a:r>
              <a:rPr lang="en-GB" spc="0" dirty="0" smtClean="0"/>
              <a:t>Test Image Size:</a:t>
            </a:r>
            <a:r>
              <a:rPr lang="en-GB" b="1" dirty="0" smtClean="0"/>
              <a:t> 200</a:t>
            </a:r>
          </a:p>
          <a:p>
            <a:r>
              <a:rPr lang="en-GB" sz="1400" spc="0" dirty="0"/>
              <a:t>Train Images also Consist of </a:t>
            </a:r>
            <a:r>
              <a:rPr lang="en-GB" sz="1400" spc="0" dirty="0" smtClean="0"/>
              <a:t>80</a:t>
            </a:r>
            <a:r>
              <a:rPr lang="en-GB" sz="1400" spc="0" dirty="0"/>
              <a:t>% trainable images and 20% validation images.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572" y="1236519"/>
            <a:ext cx="7551057" cy="72736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Total 90% of Project Completed.</a:t>
            </a:r>
            <a:endParaRPr lang="en-US" sz="3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xmlns="" id="{A4CD37D6-FE32-48E3-A3AD-F07BE6A19FA1}"/>
              </a:ext>
            </a:extLst>
          </p:cNvPr>
          <p:cNvSpPr txBox="1">
            <a:spLocks/>
          </p:cNvSpPr>
          <p:nvPr/>
        </p:nvSpPr>
        <p:spPr>
          <a:xfrm>
            <a:off x="2850572" y="1963883"/>
            <a:ext cx="7270174" cy="12746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200" b="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And 10% Consists of Testing and Deploying the Model.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solidFill>
                  <a:schemeClr val="accent2"/>
                </a:solidFill>
              </a:rPr>
              <a:t>Thank </a:t>
            </a:r>
            <a:r>
              <a:rPr lang="en-US" sz="6000" dirty="0" smtClean="0">
                <a:solidFill>
                  <a:schemeClr val="accent2"/>
                </a:solidFill>
              </a:rPr>
              <a:t>You</a:t>
            </a:r>
            <a:endParaRPr lang="en-GB" sz="6000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537F64-4C96-4AA8-BB21-E8053A3186DD}"/>
              </a:ext>
            </a:extLst>
          </p:cNvPr>
          <p:cNvSpPr txBox="1">
            <a:spLocks/>
          </p:cNvSpPr>
          <p:nvPr/>
        </p:nvSpPr>
        <p:spPr>
          <a:xfrm>
            <a:off x="7045037" y="5774772"/>
            <a:ext cx="5146963" cy="11087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19MCA027 – Parth A. Patel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19MCA031 – Taki Rushnaiwala</a:t>
            </a:r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 txBox="1">
            <a:spLocks/>
          </p:cNvSpPr>
          <p:nvPr/>
        </p:nvSpPr>
        <p:spPr>
          <a:xfrm>
            <a:off x="2109355" y="6517731"/>
            <a:ext cx="4250887" cy="365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Created By</a:t>
            </a:r>
            <a:r>
              <a:rPr lang="en-IN" dirty="0" smtClean="0"/>
              <a:t>: Simpler_20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1068" y="166254"/>
            <a:ext cx="7781544" cy="85905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1444336"/>
            <a:ext cx="7761433" cy="4177146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spc="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200" spc="0" dirty="0" smtClean="0">
                <a:latin typeface="Calibri" panose="020F0502020204030204" pitchFamily="34" charset="0"/>
                <a:cs typeface="Calibri" panose="020F0502020204030204" pitchFamily="34" charset="0"/>
              </a:rPr>
              <a:t>one age assessment is essential topic in the clinical practice for evaluating the maturity of the children.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spc="0" dirty="0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2200" spc="0" dirty="0" smtClean="0">
                <a:latin typeface="Calibri" panose="020F0502020204030204" pitchFamily="34" charset="0"/>
                <a:cs typeface="Calibri" panose="020F0502020204030204" pitchFamily="34" charset="0"/>
              </a:rPr>
              <a:t> surgeons </a:t>
            </a:r>
            <a:r>
              <a:rPr lang="en-US" sz="2200" spc="0" dirty="0">
                <a:latin typeface="Calibri" panose="020F0502020204030204" pitchFamily="34" charset="0"/>
                <a:cs typeface="Calibri" panose="020F0502020204030204" pitchFamily="34" charset="0"/>
              </a:rPr>
              <a:t>can estimate a child’s </a:t>
            </a:r>
            <a:r>
              <a:rPr lang="en-US" sz="2200" spc="0" dirty="0" smtClean="0">
                <a:latin typeface="Calibri" panose="020F0502020204030204" pitchFamily="34" charset="0"/>
                <a:cs typeface="Calibri" panose="020F0502020204030204" pitchFamily="34" charset="0"/>
              </a:rPr>
              <a:t>growth by determining their ‘Bone Age’.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spc="0" dirty="0" smtClean="0">
                <a:latin typeface="Calibri" panose="020F0502020204030204" pitchFamily="34" charset="0"/>
                <a:cs typeface="Calibri" panose="020F0502020204030204" pitchFamily="34" charset="0"/>
              </a:rPr>
              <a:t>They do this by taking an X-Ray of the hand wrist to see which growth plates are still open.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spc="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bone age may be different from the child’s actual age.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u="sng" spc="0" dirty="0" smtClean="0">
                <a:latin typeface="Calibri" panose="020F0502020204030204" pitchFamily="34" charset="0"/>
                <a:cs typeface="Calibri" panose="020F0502020204030204" pitchFamily="34" charset="0"/>
              </a:rPr>
              <a:t>Like Example</a:t>
            </a:r>
            <a:r>
              <a:rPr lang="en-US" sz="2200" spc="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GB" sz="2200" spc="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sz="2200" spc="0" dirty="0">
                <a:latin typeface="Calibri" panose="020F0502020204030204" pitchFamily="34" charset="0"/>
                <a:cs typeface="Calibri" panose="020F0502020204030204" pitchFamily="34" charset="0"/>
              </a:rPr>
              <a:t>age of the </a:t>
            </a:r>
            <a:r>
              <a:rPr lang="en-GB" sz="2200" spc="0" dirty="0" smtClean="0">
                <a:latin typeface="Calibri" panose="020F0502020204030204" pitchFamily="34" charset="0"/>
                <a:cs typeface="Calibri" panose="020F0502020204030204" pitchFamily="34" charset="0"/>
              </a:rPr>
              <a:t>boy is </a:t>
            </a:r>
            <a:r>
              <a:rPr lang="en-GB" sz="2200" spc="0" dirty="0">
                <a:latin typeface="Calibri" panose="020F0502020204030204" pitchFamily="34" charset="0"/>
                <a:cs typeface="Calibri" panose="020F0502020204030204" pitchFamily="34" charset="0"/>
              </a:rPr>
              <a:t>3 years indicates </a:t>
            </a:r>
            <a:r>
              <a:rPr lang="en-GB" sz="2200" spc="0" dirty="0" smtClean="0">
                <a:latin typeface="Calibri" panose="020F0502020204030204" pitchFamily="34" charset="0"/>
                <a:cs typeface="Calibri" panose="020F0502020204030204" pitchFamily="34" charset="0"/>
              </a:rPr>
              <a:t>their 			 average adults height </a:t>
            </a:r>
            <a:r>
              <a:rPr lang="en-GB" sz="2200" spc="0" dirty="0">
                <a:latin typeface="Calibri" panose="020F0502020204030204" pitchFamily="34" charset="0"/>
                <a:cs typeface="Calibri" panose="020F0502020204030204" pitchFamily="34" charset="0"/>
              </a:rPr>
              <a:t>bone range </a:t>
            </a:r>
            <a:r>
              <a:rPr lang="en-GB" sz="2200" spc="0" dirty="0" smtClean="0">
                <a:latin typeface="Calibri" panose="020F0502020204030204" pitchFamily="34" charset="0"/>
                <a:cs typeface="Calibri" panose="020F0502020204030204" pitchFamily="34" charset="0"/>
              </a:rPr>
              <a:t>between </a:t>
            </a:r>
            <a:r>
              <a:rPr lang="en-GB" sz="2200" spc="0" dirty="0">
                <a:latin typeface="Calibri" panose="020F0502020204030204" pitchFamily="34" charset="0"/>
                <a:cs typeface="Calibri" panose="020F0502020204030204" pitchFamily="34" charset="0"/>
              </a:rPr>
              <a:t>165 to </a:t>
            </a:r>
            <a:r>
              <a:rPr lang="en-GB" sz="2200" spc="0" dirty="0" smtClean="0">
                <a:latin typeface="Calibri" panose="020F0502020204030204" pitchFamily="34" charset="0"/>
                <a:cs typeface="Calibri" panose="020F0502020204030204" pitchFamily="34" charset="0"/>
              </a:rPr>
              <a:t>		 180 cm.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6255"/>
            <a:ext cx="4529859" cy="859055"/>
          </a:xfrm>
        </p:spPr>
        <p:txBody>
          <a:bodyPr/>
          <a:lstStyle/>
          <a:p>
            <a:r>
              <a:rPr lang="en-US" dirty="0" smtClean="0"/>
              <a:t>Social Impact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xmlns="" id="{0A95F4DE-39B7-4CE2-BC1E-8B8AE662A895}"/>
              </a:ext>
            </a:extLst>
          </p:cNvPr>
          <p:cNvSpPr txBox="1">
            <a:spLocks/>
          </p:cNvSpPr>
          <p:nvPr/>
        </p:nvSpPr>
        <p:spPr>
          <a:xfrm>
            <a:off x="831849" y="1444336"/>
            <a:ext cx="7761433" cy="4135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200" spc="0" dirty="0" smtClean="0">
                <a:latin typeface="Calibri" panose="020F0502020204030204" pitchFamily="34" charset="0"/>
                <a:cs typeface="Calibri" panose="020F0502020204030204" pitchFamily="34" charset="0"/>
              </a:rPr>
              <a:t>Manual method is time-consuming </a:t>
            </a:r>
            <a:r>
              <a:rPr lang="en-GB" sz="2200" spc="0" dirty="0">
                <a:latin typeface="Calibri" panose="020F0502020204030204" pitchFamily="34" charset="0"/>
                <a:cs typeface="Calibri" panose="020F0502020204030204" pitchFamily="34" charset="0"/>
              </a:rPr>
              <a:t>and prone to observer </a:t>
            </a:r>
            <a:r>
              <a:rPr lang="en-GB" sz="2200" spc="0" dirty="0" smtClean="0">
                <a:latin typeface="Calibri" panose="020F0502020204030204" pitchFamily="34" charset="0"/>
                <a:cs typeface="Calibri" panose="020F0502020204030204" pitchFamily="34" charset="0"/>
              </a:rPr>
              <a:t>variability (it </a:t>
            </a:r>
            <a:r>
              <a:rPr lang="en-GB" sz="2200" spc="0" dirty="0">
                <a:latin typeface="Calibri" panose="020F0502020204030204" pitchFamily="34" charset="0"/>
                <a:cs typeface="Calibri" panose="020F0502020204030204" pitchFamily="34" charset="0"/>
              </a:rPr>
              <a:t>means </a:t>
            </a:r>
            <a:r>
              <a:rPr lang="en-GB" sz="2200" spc="0" dirty="0" smtClean="0">
                <a:latin typeface="Calibri" panose="020F0502020204030204" pitchFamily="34" charset="0"/>
                <a:cs typeface="Calibri" panose="020F0502020204030204" pitchFamily="34" charset="0"/>
              </a:rPr>
              <a:t>failure by the observer in a test </a:t>
            </a:r>
            <a:r>
              <a:rPr lang="en-GB" sz="2200" spc="0" dirty="0">
                <a:latin typeface="Calibri" panose="020F0502020204030204" pitchFamily="34" charset="0"/>
                <a:cs typeface="Calibri" panose="020F0502020204030204" pitchFamily="34" charset="0"/>
              </a:rPr>
              <a:t>to measure accurately</a:t>
            </a:r>
            <a:r>
              <a:rPr lang="en-GB" sz="2200" spc="0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200" spc="0" dirty="0" smtClean="0">
                <a:latin typeface="Calibri" panose="020F0502020204030204" pitchFamily="34" charset="0"/>
                <a:cs typeface="Calibri" panose="020F0502020204030204" pitchFamily="34" charset="0"/>
              </a:rPr>
              <a:t>That’s </a:t>
            </a:r>
            <a:r>
              <a:rPr lang="en-GB" sz="2200" spc="0" dirty="0">
                <a:latin typeface="Calibri" panose="020F0502020204030204" pitchFamily="34" charset="0"/>
                <a:cs typeface="Calibri" panose="020F0502020204030204" pitchFamily="34" charset="0"/>
              </a:rPr>
              <a:t>why it is attractive to </a:t>
            </a:r>
            <a:r>
              <a:rPr lang="en-GB" sz="2200" spc="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developed </a:t>
            </a:r>
            <a:r>
              <a:rPr lang="en-GB" sz="2200" spc="0" dirty="0">
                <a:latin typeface="Calibri" panose="020F0502020204030204" pitchFamily="34" charset="0"/>
                <a:cs typeface="Calibri" panose="020F0502020204030204" pitchFamily="34" charset="0"/>
              </a:rPr>
              <a:t>computer-aided and automated methods for </a:t>
            </a:r>
            <a:r>
              <a:rPr lang="en-GB" sz="2200" spc="0" dirty="0" smtClean="0">
                <a:latin typeface="Calibri" panose="020F0502020204030204" pitchFamily="34" charset="0"/>
                <a:cs typeface="Calibri" panose="020F0502020204030204" pitchFamily="34" charset="0"/>
              </a:rPr>
              <a:t>‘Bone Age Assessment’. </a:t>
            </a:r>
            <a:r>
              <a:rPr lang="en-GB" sz="2200" spc="0" dirty="0">
                <a:latin typeface="Calibri" panose="020F0502020204030204" pitchFamily="34" charset="0"/>
                <a:cs typeface="Calibri" panose="020F0502020204030204" pitchFamily="34" charset="0"/>
              </a:rPr>
              <a:t>In this we present a fully </a:t>
            </a:r>
            <a:r>
              <a:rPr lang="en-GB" sz="2200" spc="0" dirty="0" smtClean="0">
                <a:latin typeface="Calibri" panose="020F0502020204030204" pitchFamily="34" charset="0"/>
                <a:cs typeface="Calibri" panose="020F0502020204030204" pitchFamily="34" charset="0"/>
              </a:rPr>
              <a:t>‘Automated Bone </a:t>
            </a:r>
            <a:r>
              <a:rPr lang="en-GB" sz="2200" spc="0" dirty="0">
                <a:latin typeface="Calibri" panose="020F0502020204030204" pitchFamily="34" charset="0"/>
                <a:cs typeface="Calibri" panose="020F0502020204030204" pitchFamily="34" charset="0"/>
              </a:rPr>
              <a:t>Age </a:t>
            </a:r>
            <a:r>
              <a:rPr lang="en-GB" sz="2200" spc="0" dirty="0" smtClean="0">
                <a:latin typeface="Calibri" panose="020F0502020204030204" pitchFamily="34" charset="0"/>
                <a:cs typeface="Calibri" panose="020F0502020204030204" pitchFamily="34" charset="0"/>
              </a:rPr>
              <a:t>Assessment’ system.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200" spc="0" dirty="0" smtClean="0">
                <a:latin typeface="Calibri" panose="020F0502020204030204" pitchFamily="34" charset="0"/>
                <a:cs typeface="Calibri" panose="020F0502020204030204" pitchFamily="34" charset="0"/>
              </a:rPr>
              <a:t>So, using this system the </a:t>
            </a:r>
            <a:r>
              <a:rPr lang="en-US" sz="2200" spc="0" dirty="0">
                <a:latin typeface="Calibri" panose="020F0502020204030204" pitchFamily="34" charset="0"/>
                <a:cs typeface="Calibri" panose="020F0502020204030204" pitchFamily="34" charset="0"/>
              </a:rPr>
              <a:t>surgeons </a:t>
            </a:r>
            <a:r>
              <a:rPr lang="en-US" sz="2200" spc="0" dirty="0" smtClean="0">
                <a:latin typeface="Calibri" panose="020F0502020204030204" pitchFamily="34" charset="0"/>
                <a:cs typeface="Calibri" panose="020F0502020204030204" pitchFamily="34" charset="0"/>
              </a:rPr>
              <a:t>can easily and immediately identified the maturity of the children.</a:t>
            </a:r>
            <a:endParaRPr lang="en-GB" sz="2200" spc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6777182" cy="978729"/>
          </a:xfrm>
        </p:spPr>
        <p:txBody>
          <a:bodyPr/>
          <a:lstStyle/>
          <a:p>
            <a:r>
              <a:rPr lang="en-US" dirty="0" smtClean="0"/>
              <a:t>Differentiate between Hands with different aged boy.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990725"/>
            <a:ext cx="9658350" cy="432435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12500"/>
          </a:effectLst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 txBox="1">
            <a:spLocks/>
          </p:cNvSpPr>
          <p:nvPr/>
        </p:nvSpPr>
        <p:spPr>
          <a:xfrm>
            <a:off x="-1" y="6492240"/>
            <a:ext cx="10193483" cy="36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GB" sz="1050" b="1" spc="0" dirty="0" smtClean="0"/>
              <a:t>References</a:t>
            </a:r>
            <a:r>
              <a:rPr lang="en-GB" sz="800" b="1" spc="0" dirty="0" smtClean="0"/>
              <a:t>: </a:t>
            </a:r>
            <a:r>
              <a:rPr lang="en-US" sz="1000" spc="0" dirty="0" smtClean="0"/>
              <a:t>https</a:t>
            </a:r>
            <a:r>
              <a:rPr lang="en-US" sz="1000" spc="0" dirty="0"/>
              <a:t>://www.semanticscholar.org/paper/Using-Convolutional-Neural-Networks-and-Transfer-Zhou-Li/ce5ac584230d3f2b6a9642b23cca277db0271b72/figure/0</a:t>
            </a:r>
            <a:r>
              <a:rPr lang="en-GB" sz="1000" b="1" spc="0" dirty="0" smtClean="0"/>
              <a:t> </a:t>
            </a:r>
            <a:endParaRPr lang="en-IN" sz="600" spc="0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6361545" cy="535531"/>
          </a:xfrm>
        </p:spPr>
        <p:txBody>
          <a:bodyPr/>
          <a:lstStyle/>
          <a:p>
            <a:r>
              <a:rPr lang="en-US" dirty="0" smtClean="0"/>
              <a:t>Automated Bone Age Assessment.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1444336"/>
            <a:ext cx="10420351" cy="4727864"/>
          </a:xfrm>
        </p:spPr>
        <p:txBody>
          <a:bodyPr>
            <a:noAutofit/>
          </a:bodyPr>
          <a:lstStyle/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200" b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Learning is a part of machine learning which makes the computation of </a:t>
            </a:r>
            <a:r>
              <a:rPr lang="en-GB" sz="2200" b="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 layer </a:t>
            </a:r>
            <a:r>
              <a:rPr lang="en-GB" sz="2200" b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neural network.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200" b="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Convolutional Neural Network </a:t>
            </a:r>
            <a:r>
              <a:rPr lang="en-GB" sz="2200" b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a class of </a:t>
            </a:r>
            <a:r>
              <a:rPr lang="en-GB" sz="2200" b="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Neural Networks.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200" b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this Automated bone age assessment project we use Transfer Learning to reach minimum loss and </a:t>
            </a:r>
            <a:r>
              <a:rPr lang="en-GB" sz="2200" b="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better accuracy.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2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Xception</a:t>
            </a:r>
            <a:r>
              <a:rPr lang="en-GB" sz="2200" b="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its a Depthwise Seperable Convolution, better than </a:t>
            </a:r>
            <a:r>
              <a:rPr lang="en-GB" sz="2200" b="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Inception-V3(</a:t>
            </a:r>
            <a:r>
              <a:rPr lang="en-GB" sz="2200" b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GB" sz="2200" b="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oogle).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200" b="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GB" sz="2200" b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GB" sz="2200" b="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pre-trained </a:t>
            </a:r>
            <a:r>
              <a:rPr lang="en-GB" sz="2200" b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Xception model with no Fully Connected Layer </a:t>
            </a:r>
            <a:r>
              <a:rPr lang="en-GB" sz="2200" b="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with ‘</a:t>
            </a:r>
            <a:r>
              <a:rPr lang="en-GB" sz="22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ImageNet</a:t>
            </a:r>
            <a:r>
              <a:rPr lang="en-GB" sz="2200" b="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 features.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ImageNet</a:t>
            </a:r>
            <a:r>
              <a:rPr lang="en-GB" sz="2200" b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is a dataset of over 15 millions labeled high-resolution images with around 22,000 </a:t>
            </a:r>
            <a:r>
              <a:rPr lang="en-GB" sz="2200" b="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categories, and </a:t>
            </a:r>
            <a:r>
              <a:rPr lang="en-GB" sz="2200" b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its Highest accuracy is between 0.79 to 0.94</a:t>
            </a:r>
            <a:endParaRPr lang="en-GB" sz="2200" b="0" dirty="0" smtClean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200" b="0" dirty="0" smtClean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 txBox="1">
            <a:spLocks/>
          </p:cNvSpPr>
          <p:nvPr/>
        </p:nvSpPr>
        <p:spPr>
          <a:xfrm>
            <a:off x="187037" y="6315074"/>
            <a:ext cx="10676906" cy="542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spc="0" dirty="0" smtClean="0"/>
              <a:t>References</a:t>
            </a:r>
            <a:r>
              <a:rPr lang="en-IN" dirty="0" smtClean="0"/>
              <a:t>:1</a:t>
            </a:r>
            <a:r>
              <a:rPr lang="en-IN" dirty="0"/>
              <a:t>. </a:t>
            </a:r>
            <a:r>
              <a:rPr lang="en-IN" spc="0" dirty="0"/>
              <a:t>https://</a:t>
            </a:r>
            <a:r>
              <a:rPr lang="en-IN" spc="0" dirty="0" smtClean="0"/>
              <a:t>towardsdatascience.com/review-xception-with-depthwise-separable-convolution-better-than-inception-v3-image-dc967dd42568</a:t>
            </a:r>
          </a:p>
          <a:p>
            <a:r>
              <a:rPr lang="en-IN" b="1" spc="0" dirty="0" smtClean="0"/>
              <a:t>References</a:t>
            </a:r>
            <a:r>
              <a:rPr lang="en-IN" dirty="0" smtClean="0"/>
              <a:t>:2.</a:t>
            </a:r>
            <a:r>
              <a:rPr lang="en-GB" spc="0" dirty="0"/>
              <a:t> https://</a:t>
            </a:r>
            <a:r>
              <a:rPr lang="en-GB" spc="0" dirty="0" smtClean="0"/>
              <a:t>www.tensorflow.org   	</a:t>
            </a:r>
            <a:r>
              <a:rPr lang="en-IN" b="1" spc="0" dirty="0" smtClean="0"/>
              <a:t>References</a:t>
            </a:r>
            <a:r>
              <a:rPr lang="en-IN" dirty="0"/>
              <a:t>:3 </a:t>
            </a:r>
            <a:r>
              <a:rPr lang="en-IN" spc="0" dirty="0"/>
              <a:t>https://arxiv.org/abs/1505.04597</a:t>
            </a:r>
            <a:r>
              <a:rPr lang="en-GB" spc="0" dirty="0" smtClean="0"/>
              <a:t> </a:t>
            </a:r>
            <a:endParaRPr lang="en-IN" spc="0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209" y="532534"/>
            <a:ext cx="11214100" cy="535531"/>
          </a:xfrm>
        </p:spPr>
        <p:txBody>
          <a:bodyPr/>
          <a:lstStyle/>
          <a:p>
            <a:r>
              <a:rPr lang="en-GB" dirty="0" smtClean="0"/>
              <a:t>Convolutional Neural Network Image Classification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85" y="1666566"/>
            <a:ext cx="10498015" cy="44392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 txBox="1">
            <a:spLocks/>
          </p:cNvSpPr>
          <p:nvPr/>
        </p:nvSpPr>
        <p:spPr>
          <a:xfrm>
            <a:off x="187037" y="6315074"/>
            <a:ext cx="10676906" cy="54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spc="0" dirty="0" smtClean="0"/>
              <a:t>References</a:t>
            </a:r>
            <a:r>
              <a:rPr lang="en-IN" dirty="0" smtClean="0"/>
              <a:t>:1.</a:t>
            </a:r>
            <a:r>
              <a:rPr lang="en-IN" sz="1200" spc="0" dirty="0" smtClean="0"/>
              <a:t>https</a:t>
            </a:r>
            <a:r>
              <a:rPr lang="en-IN" sz="1200" spc="0" dirty="0"/>
              <a:t>://www.hindawi.com/journals/ijbi/2020/8460493/</a:t>
            </a:r>
            <a:endParaRPr lang="en-IN" spc="0" dirty="0"/>
          </a:p>
        </p:txBody>
      </p:sp>
    </p:spTree>
    <p:extLst>
      <p:ext uri="{BB962C8B-B14F-4D97-AF65-F5344CB8AC3E}">
        <p14:creationId xmlns:p14="http://schemas.microsoft.com/office/powerpoint/2010/main" val="17039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209" y="532534"/>
            <a:ext cx="11214100" cy="535531"/>
          </a:xfrm>
        </p:spPr>
        <p:txBody>
          <a:bodyPr/>
          <a:lstStyle/>
          <a:p>
            <a:r>
              <a:rPr lang="en-GB" dirty="0" smtClean="0"/>
              <a:t>Xception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46" y="1953257"/>
            <a:ext cx="5725390" cy="4081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"/>
          <a:stretch/>
        </p:blipFill>
        <p:spPr>
          <a:xfrm>
            <a:off x="6348846" y="1953257"/>
            <a:ext cx="5590310" cy="4081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 txBox="1">
            <a:spLocks/>
          </p:cNvSpPr>
          <p:nvPr/>
        </p:nvSpPr>
        <p:spPr>
          <a:xfrm>
            <a:off x="187037" y="6315074"/>
            <a:ext cx="10676906" cy="54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spc="0" dirty="0" smtClean="0"/>
              <a:t>References</a:t>
            </a:r>
            <a:r>
              <a:rPr lang="en-IN" dirty="0" smtClean="0"/>
              <a:t>:1.</a:t>
            </a:r>
            <a:r>
              <a:rPr lang="en-IN" sz="1200" spc="0" dirty="0" smtClean="0"/>
              <a:t>https</a:t>
            </a:r>
            <a:r>
              <a:rPr lang="en-IN" sz="1200" spc="0" dirty="0"/>
              <a:t>://</a:t>
            </a:r>
            <a:r>
              <a:rPr lang="en-IN" sz="1200" spc="0" dirty="0" smtClean="0"/>
              <a:t>www.google.com/</a:t>
            </a:r>
            <a:endParaRPr lang="en-IN" spc="0" dirty="0"/>
          </a:p>
        </p:txBody>
      </p:sp>
    </p:spTree>
    <p:extLst>
      <p:ext uri="{BB962C8B-B14F-4D97-AF65-F5344CB8AC3E}">
        <p14:creationId xmlns:p14="http://schemas.microsoft.com/office/powerpoint/2010/main" val="2765205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6361545" cy="535531"/>
          </a:xfrm>
        </p:spPr>
        <p:txBody>
          <a:bodyPr/>
          <a:lstStyle/>
          <a:p>
            <a:r>
              <a:rPr lang="en-US" dirty="0" smtClean="0"/>
              <a:t>Automated Bone Age Assessment.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1444336"/>
            <a:ext cx="10420351" cy="4727864"/>
          </a:xfrm>
        </p:spPr>
        <p:txBody>
          <a:bodyPr>
            <a:noAutofit/>
          </a:bodyPr>
          <a:lstStyle/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200" b="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system is support supervised learning method, that’s why we use linear regression </a:t>
            </a:r>
            <a:r>
              <a:rPr lang="en-GB" sz="2200" b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 to classifying the </a:t>
            </a:r>
            <a:r>
              <a:rPr lang="en-GB" sz="2200" b="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</a:t>
            </a:r>
            <a:r>
              <a:rPr lang="en-GB" sz="2200" b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 the mean height of the </a:t>
            </a:r>
            <a:r>
              <a:rPr lang="en-GB" sz="2200" b="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bones for the age of the children in the datasets.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200" b="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use ‘Mean Squared Error’ to reach minimum loss function.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200" b="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20/50 Epoch our loss</a:t>
            </a:r>
            <a:r>
              <a:rPr lang="en-GB" sz="2200" b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0.0145 and  </a:t>
            </a:r>
            <a:r>
              <a:rPr lang="en-GB" sz="2200" b="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validation_loss</a:t>
            </a:r>
            <a:r>
              <a:rPr lang="en-GB" sz="2200" b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GB" sz="2200" b="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0.0894.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200" b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model train run time </a:t>
            </a:r>
            <a:r>
              <a:rPr lang="en-GB" sz="2200" b="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7612 seconds (</a:t>
            </a:r>
            <a:r>
              <a:rPr lang="en-GB" sz="2200" b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126 minutes) with GPU acceleration so, its not </a:t>
            </a:r>
            <a:r>
              <a:rPr lang="en-GB" sz="2200" b="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supported </a:t>
            </a:r>
            <a:r>
              <a:rPr lang="en-GB" sz="2200" b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our system, </a:t>
            </a:r>
            <a:r>
              <a:rPr lang="en-GB" sz="2200" b="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 we </a:t>
            </a:r>
            <a:r>
              <a:rPr lang="en-GB" sz="2200" b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GB" sz="2200" b="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pre-trained </a:t>
            </a:r>
            <a:r>
              <a:rPr lang="en-GB" sz="2200" b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Weights for validate </a:t>
            </a:r>
            <a:r>
              <a:rPr lang="en-GB" sz="2200" b="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sz="2200" b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n-GB" sz="2200" b="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sz="2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088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/ Validation Error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41" y="1234848"/>
            <a:ext cx="11409218" cy="56231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499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Tahoma</vt:lpstr>
      <vt:lpstr>Trade Gothic LT Pro</vt:lpstr>
      <vt:lpstr>Trebuchet MS</vt:lpstr>
      <vt:lpstr>Wingdings</vt:lpstr>
      <vt:lpstr>Office Theme</vt:lpstr>
      <vt:lpstr>Automated Bone Age Assessment.</vt:lpstr>
      <vt:lpstr>Introduction</vt:lpstr>
      <vt:lpstr>Social Impact</vt:lpstr>
      <vt:lpstr>Differentiate between Hands with different aged boy.</vt:lpstr>
      <vt:lpstr>Automated Bone Age Assessment.</vt:lpstr>
      <vt:lpstr>Convolutional Neural Network Image Classification</vt:lpstr>
      <vt:lpstr>Xception</vt:lpstr>
      <vt:lpstr>Automated Bone Age Assessment.</vt:lpstr>
      <vt:lpstr>Train / Validation Error</vt:lpstr>
      <vt:lpstr>Datasets</vt:lpstr>
      <vt:lpstr>Total 90% of Project Completed.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2020-10-02T08:39:50Z</dcterms:created>
  <dcterms:modified xsi:type="dcterms:W3CDTF">2020-10-02T12:44:22Z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