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418" r:id="rId2"/>
    <p:sldId id="406" r:id="rId3"/>
    <p:sldId id="268" r:id="rId4"/>
    <p:sldId id="420" r:id="rId5"/>
    <p:sldId id="394" r:id="rId6"/>
    <p:sldId id="262" r:id="rId7"/>
    <p:sldId id="300" r:id="rId8"/>
    <p:sldId id="366" r:id="rId9"/>
    <p:sldId id="301" r:id="rId10"/>
    <p:sldId id="359" r:id="rId11"/>
    <p:sldId id="381" r:id="rId12"/>
    <p:sldId id="382" r:id="rId13"/>
    <p:sldId id="383" r:id="rId14"/>
    <p:sldId id="384" r:id="rId15"/>
    <p:sldId id="363" r:id="rId16"/>
    <p:sldId id="364" r:id="rId17"/>
    <p:sldId id="423" r:id="rId18"/>
    <p:sldId id="424" r:id="rId19"/>
    <p:sldId id="425" r:id="rId20"/>
    <p:sldId id="426" r:id="rId21"/>
    <p:sldId id="427" r:id="rId22"/>
    <p:sldId id="395" r:id="rId23"/>
    <p:sldId id="397" r:id="rId24"/>
    <p:sldId id="335" r:id="rId25"/>
    <p:sldId id="351" r:id="rId26"/>
    <p:sldId id="295" r:id="rId27"/>
    <p:sldId id="325" r:id="rId28"/>
    <p:sldId id="407" r:id="rId29"/>
    <p:sldId id="408" r:id="rId30"/>
    <p:sldId id="284" r:id="rId31"/>
    <p:sldId id="324" r:id="rId32"/>
    <p:sldId id="403" r:id="rId33"/>
    <p:sldId id="404" r:id="rId34"/>
    <p:sldId id="409" r:id="rId35"/>
    <p:sldId id="405" r:id="rId36"/>
    <p:sldId id="286" r:id="rId37"/>
    <p:sldId id="412" r:id="rId38"/>
    <p:sldId id="413" r:id="rId39"/>
    <p:sldId id="296" r:id="rId40"/>
    <p:sldId id="297" r:id="rId41"/>
    <p:sldId id="410" r:id="rId42"/>
    <p:sldId id="414" r:id="rId43"/>
    <p:sldId id="298" r:id="rId44"/>
    <p:sldId id="376" r:id="rId45"/>
    <p:sldId id="401" r:id="rId46"/>
    <p:sldId id="400" r:id="rId47"/>
    <p:sldId id="346" r:id="rId48"/>
    <p:sldId id="419" r:id="rId49"/>
    <p:sldId id="355" r:id="rId5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851D531-B0F7-42D1-BC0D-8501A03ECEDA}">
          <p14:sldIdLst>
            <p14:sldId id="418"/>
          </p14:sldIdLst>
        </p14:section>
        <p14:section name="Sección predeterminada" id="{68270A08-9530-45B3-BE0A-B27D0544FD23}">
          <p14:sldIdLst>
            <p14:sldId id="406"/>
            <p14:sldId id="268"/>
            <p14:sldId id="420"/>
            <p14:sldId id="394"/>
            <p14:sldId id="262"/>
            <p14:sldId id="300"/>
            <p14:sldId id="366"/>
            <p14:sldId id="301"/>
          </p14:sldIdLst>
        </p14:section>
        <p14:section name="AD - metodos" id="{C36A2C1E-0B5E-4D09-8934-F7EED976288D}">
          <p14:sldIdLst>
            <p14:sldId id="359"/>
            <p14:sldId id="381"/>
            <p14:sldId id="382"/>
            <p14:sldId id="383"/>
            <p14:sldId id="384"/>
            <p14:sldId id="363"/>
            <p14:sldId id="364"/>
            <p14:sldId id="423"/>
            <p14:sldId id="424"/>
            <p14:sldId id="425"/>
            <p14:sldId id="426"/>
            <p14:sldId id="427"/>
            <p14:sldId id="395"/>
            <p14:sldId id="397"/>
            <p14:sldId id="335"/>
          </p14:sldIdLst>
        </p14:section>
        <p14:section name="AD en Clasificación" id="{9FD39A29-0E6D-4426-9237-7A1A678FF867}">
          <p14:sldIdLst>
            <p14:sldId id="351"/>
            <p14:sldId id="295"/>
            <p14:sldId id="325"/>
            <p14:sldId id="407"/>
            <p14:sldId id="408"/>
            <p14:sldId id="284"/>
            <p14:sldId id="324"/>
            <p14:sldId id="403"/>
            <p14:sldId id="404"/>
            <p14:sldId id="409"/>
            <p14:sldId id="405"/>
            <p14:sldId id="286"/>
          </p14:sldIdLst>
        </p14:section>
        <p14:section name="AD Regresion" id="{2F5FF6D4-BBB7-4DED-B1FD-1480599FF62B}">
          <p14:sldIdLst>
            <p14:sldId id="412"/>
            <p14:sldId id="413"/>
          </p14:sldIdLst>
        </p14:section>
        <p14:section name="Mejoras en AD" id="{1F87D608-8FB4-453E-820A-4A0B9FFD0B46}">
          <p14:sldIdLst>
            <p14:sldId id="296"/>
            <p14:sldId id="297"/>
            <p14:sldId id="410"/>
            <p14:sldId id="414"/>
            <p14:sldId id="298"/>
            <p14:sldId id="376"/>
            <p14:sldId id="401"/>
            <p14:sldId id="400"/>
          </p14:sldIdLst>
        </p14:section>
        <p14:section name="Actividades" id="{1C210DDC-8D73-4780-8528-F251927F5181}">
          <p14:sldIdLst>
            <p14:sldId id="346"/>
          </p14:sldIdLst>
        </p14:section>
        <p14:section name="Generalidades de ML" id="{7B13F276-A36D-4F3A-B025-35EFDCD25E5C}">
          <p14:sldIdLst>
            <p14:sldId id="419"/>
            <p14:sldId id="355"/>
          </p14:sldIdLst>
        </p14:section>
        <p14:section name="Referencias" id="{1B019994-085A-453E-9BC4-75AFE7827A4F}">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5521" autoAdjust="0"/>
  </p:normalViewPr>
  <p:slideViewPr>
    <p:cSldViewPr snapToGrid="0">
      <p:cViewPr varScale="1">
        <p:scale>
          <a:sx n="94" d="100"/>
          <a:sy n="94" d="100"/>
        </p:scale>
        <p:origin x="168" y="86"/>
      </p:cViewPr>
      <p:guideLst>
        <p:guide orient="horz" pos="2160"/>
        <p:guide pos="3840"/>
      </p:guideLst>
    </p:cSldViewPr>
  </p:slideViewPr>
  <p:outlineViewPr>
    <p:cViewPr>
      <p:scale>
        <a:sx n="33" d="100"/>
        <a:sy n="33" d="100"/>
      </p:scale>
      <p:origin x="0" y="26220"/>
    </p:cViewPr>
  </p:outlineViewPr>
  <p:notesTextViewPr>
    <p:cViewPr>
      <p:scale>
        <a:sx n="1" d="1"/>
        <a:sy n="1" d="1"/>
      </p:scale>
      <p:origin x="0" y="0"/>
    </p:cViewPr>
  </p:notesTextViewPr>
  <p:sorterViewPr>
    <p:cViewPr>
      <p:scale>
        <a:sx n="100" d="100"/>
        <a:sy n="100" d="100"/>
      </p:scale>
      <p:origin x="0" y="9192"/>
    </p:cViewPr>
  </p:sorterViewPr>
  <p:notesViewPr>
    <p:cSldViewPr snapToGrid="0">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79BB0-DBBD-4CDE-920F-63696D047A87}" type="datetimeFigureOut">
              <a:rPr lang="es-AR" smtClean="0"/>
              <a:pPr/>
              <a:t>19/9/2023</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B4F1A-6089-43CE-88C7-EA0C36355DCC}" type="slidenum">
              <a:rPr lang="es-AR" smtClean="0"/>
              <a:pPr/>
              <a:t>‹Nº›</a:t>
            </a:fld>
            <a:endParaRPr lang="es-AR"/>
          </a:p>
        </p:txBody>
      </p:sp>
    </p:spTree>
    <p:extLst>
      <p:ext uri="{BB962C8B-B14F-4D97-AF65-F5344CB8AC3E}">
        <p14:creationId xmlns:p14="http://schemas.microsoft.com/office/powerpoint/2010/main" val="159228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3BB4F1A-6089-43CE-88C7-EA0C36355DCC}" type="slidenum">
              <a:rPr lang="es-AR" smtClean="0"/>
              <a:pPr/>
              <a:t>17</a:t>
            </a:fld>
            <a:endParaRPr lang="es-AR"/>
          </a:p>
        </p:txBody>
      </p:sp>
    </p:spTree>
    <p:extLst>
      <p:ext uri="{BB962C8B-B14F-4D97-AF65-F5344CB8AC3E}">
        <p14:creationId xmlns:p14="http://schemas.microsoft.com/office/powerpoint/2010/main" val="16665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63BB4F1A-6089-43CE-88C7-EA0C36355DCC}" type="slidenum">
              <a:rPr lang="es-AR" smtClean="0"/>
              <a:pPr/>
              <a:t>37</a:t>
            </a:fld>
            <a:endParaRPr lang="es-AR"/>
          </a:p>
        </p:txBody>
      </p:sp>
    </p:spTree>
    <p:extLst>
      <p:ext uri="{BB962C8B-B14F-4D97-AF65-F5344CB8AC3E}">
        <p14:creationId xmlns:p14="http://schemas.microsoft.com/office/powerpoint/2010/main" val="39253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F6807-6464-8F1B-73CB-6DB24C667F8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292A63F1-1211-5B40-FFD1-81C6C85FC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538932C-3F76-15F0-4422-3FD6C42E0816}"/>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5" name="Marcador de pie de página 4">
            <a:extLst>
              <a:ext uri="{FF2B5EF4-FFF2-40B4-BE49-F238E27FC236}">
                <a16:creationId xmlns:a16="http://schemas.microsoft.com/office/drawing/2014/main" id="{BC1826F5-9DE8-00DF-DE48-72220849E2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5F440DB-4331-0F5C-D3F4-6774639910E6}"/>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241105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F32F9-2CCE-D502-C4C8-4513D277575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F73BC49-65E4-EBE5-2581-719A785E23A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BBA588F-68EE-3A10-CD66-7BE2821DE814}"/>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5" name="Marcador de pie de página 4">
            <a:extLst>
              <a:ext uri="{FF2B5EF4-FFF2-40B4-BE49-F238E27FC236}">
                <a16:creationId xmlns:a16="http://schemas.microsoft.com/office/drawing/2014/main" id="{BE3BFCB2-0422-59AA-A2A0-8FF54E37AC9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A06628F-F68C-92A8-CF50-68CF829F5BCF}"/>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38134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61FC1B-8581-FA4C-B186-AD04DD4546C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412000C-A69F-B9C0-316F-2D8FD09349F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77A95E7-FF37-1BB1-8C17-0B62FEFDABE7}"/>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5" name="Marcador de pie de página 4">
            <a:extLst>
              <a:ext uri="{FF2B5EF4-FFF2-40B4-BE49-F238E27FC236}">
                <a16:creationId xmlns:a16="http://schemas.microsoft.com/office/drawing/2014/main" id="{8646F1D9-13D6-A9B3-E6FE-9C1594CD5FC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F9DCBBD-0437-7F6F-4009-561B3DC50E11}"/>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98561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55D32-29D1-C557-E905-E59540E63618}"/>
              </a:ext>
            </a:extLst>
          </p:cNvPr>
          <p:cNvSpPr>
            <a:spLocks noGrp="1"/>
          </p:cNvSpPr>
          <p:nvPr>
            <p:ph type="title"/>
          </p:nvPr>
        </p:nvSpPr>
        <p:spPr>
          <a:xfrm>
            <a:off x="838200" y="365125"/>
            <a:ext cx="10515600" cy="619613"/>
          </a:xfrm>
        </p:spPr>
        <p:txBody>
          <a:bodyPr>
            <a:noAutofit/>
          </a:bodyPr>
          <a:lstStyle>
            <a:lvl1pPr>
              <a:defRPr sz="3600"/>
            </a:lvl1pPr>
          </a:lstStyle>
          <a:p>
            <a:r>
              <a:rPr lang="es-ES" dirty="0"/>
              <a:t>Haga clic para modificar el estilo de título del patrón</a:t>
            </a:r>
            <a:endParaRPr lang="es-AR" dirty="0"/>
          </a:p>
        </p:txBody>
      </p:sp>
      <p:sp>
        <p:nvSpPr>
          <p:cNvPr id="3" name="Marcador de contenido 2">
            <a:extLst>
              <a:ext uri="{FF2B5EF4-FFF2-40B4-BE49-F238E27FC236}">
                <a16:creationId xmlns:a16="http://schemas.microsoft.com/office/drawing/2014/main" id="{22415C42-EAD8-0354-7D78-339C63FB93BA}"/>
              </a:ext>
            </a:extLst>
          </p:cNvPr>
          <p:cNvSpPr>
            <a:spLocks noGrp="1"/>
          </p:cNvSpPr>
          <p:nvPr>
            <p:ph idx="1"/>
          </p:nvPr>
        </p:nvSpPr>
        <p:spPr>
          <a:xfrm>
            <a:off x="838200" y="1213338"/>
            <a:ext cx="10515600" cy="496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4" name="Marcador de fecha 3">
            <a:extLst>
              <a:ext uri="{FF2B5EF4-FFF2-40B4-BE49-F238E27FC236}">
                <a16:creationId xmlns:a16="http://schemas.microsoft.com/office/drawing/2014/main" id="{D8FA79C9-BAD1-5412-01F8-7604A635FE7C}"/>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5" name="Marcador de pie de página 4">
            <a:extLst>
              <a:ext uri="{FF2B5EF4-FFF2-40B4-BE49-F238E27FC236}">
                <a16:creationId xmlns:a16="http://schemas.microsoft.com/office/drawing/2014/main" id="{62B90108-9D2E-8FDE-FBB5-FA1EC8F801B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6D93E24-63A2-966C-100D-D774574883A8}"/>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189863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24BAF-C4BF-ABF3-01EE-6FC7534D88F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B01BE58-03E0-6A8F-75D7-49FB4230B4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F986957-3E49-12E2-C3A2-709EC19E4FF7}"/>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5" name="Marcador de pie de página 4">
            <a:extLst>
              <a:ext uri="{FF2B5EF4-FFF2-40B4-BE49-F238E27FC236}">
                <a16:creationId xmlns:a16="http://schemas.microsoft.com/office/drawing/2014/main" id="{6902AB3E-4DBD-9B0E-B545-E90466EA779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469A813-FD57-2A68-CCDA-ED5152EFC08E}"/>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364085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CC900-27C1-C5C1-6A8F-FDE794DF393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31D64BB-CF73-6ED3-2FD0-8879D803D13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186B5917-F477-31B9-198B-37A88FD07AA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1E1B902-825D-8947-DE30-35A92AF35904}"/>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6" name="Marcador de pie de página 5">
            <a:extLst>
              <a:ext uri="{FF2B5EF4-FFF2-40B4-BE49-F238E27FC236}">
                <a16:creationId xmlns:a16="http://schemas.microsoft.com/office/drawing/2014/main" id="{F4B62887-1E1E-EDCE-AC7E-C9265269D29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A0059FE-8ED4-09E9-7FCD-A06D5854F9CB}"/>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297408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EF4042-D8E9-1DA6-1A2A-BB87E3FFB14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1D705D5-9238-E591-C1CB-E489646687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6B08F22-6E9F-CC71-0127-557CE65AC8B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F2768C42-4198-DFFB-83D6-3D21D8C61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B7941AA-EDD2-4F61-6FDE-4F373AA9FC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FE2508C9-2C31-315E-523D-728EC4664CCA}"/>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8" name="Marcador de pie de página 7">
            <a:extLst>
              <a:ext uri="{FF2B5EF4-FFF2-40B4-BE49-F238E27FC236}">
                <a16:creationId xmlns:a16="http://schemas.microsoft.com/office/drawing/2014/main" id="{BBF5FF77-D7BC-DB68-CB12-DE1EE62E7B50}"/>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ACCC3943-1810-6676-5662-F30B543C14AC}"/>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327975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19CC4BAA-5FEA-57C5-E747-F3BBE40A5CEF}"/>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4" name="Marcador de pie de página 3">
            <a:extLst>
              <a:ext uri="{FF2B5EF4-FFF2-40B4-BE49-F238E27FC236}">
                <a16:creationId xmlns:a16="http://schemas.microsoft.com/office/drawing/2014/main" id="{52BB2001-A705-069B-10C6-85F09BAD4621}"/>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18D60693-2169-B239-EFEF-A3BAAA003E76}"/>
              </a:ext>
            </a:extLst>
          </p:cNvPr>
          <p:cNvSpPr>
            <a:spLocks noGrp="1"/>
          </p:cNvSpPr>
          <p:nvPr>
            <p:ph type="sldNum" sz="quarter" idx="12"/>
          </p:nvPr>
        </p:nvSpPr>
        <p:spPr/>
        <p:txBody>
          <a:bodyPr/>
          <a:lstStyle/>
          <a:p>
            <a:fld id="{4557D363-7AC5-42AC-AA73-584B41AA401D}" type="slidenum">
              <a:rPr lang="es-AR" smtClean="0"/>
              <a:pPr/>
              <a:t>‹Nº›</a:t>
            </a:fld>
            <a:endParaRPr lang="es-AR"/>
          </a:p>
        </p:txBody>
      </p:sp>
      <p:sp>
        <p:nvSpPr>
          <p:cNvPr id="6" name="Título 1">
            <a:extLst>
              <a:ext uri="{FF2B5EF4-FFF2-40B4-BE49-F238E27FC236}">
                <a16:creationId xmlns:a16="http://schemas.microsoft.com/office/drawing/2014/main" id="{A41DD0AE-AE2E-ED75-EB92-AD0E4520395A}"/>
              </a:ext>
            </a:extLst>
          </p:cNvPr>
          <p:cNvSpPr txBox="1">
            <a:spLocks/>
          </p:cNvSpPr>
          <p:nvPr userDrawn="1"/>
        </p:nvSpPr>
        <p:spPr>
          <a:xfrm>
            <a:off x="838200" y="365125"/>
            <a:ext cx="10515600" cy="6196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s-ES" sz="3200" dirty="0">
                <a:latin typeface="Arial" panose="020B0604020202020204" pitchFamily="34" charset="0"/>
                <a:cs typeface="Arial" panose="020B0604020202020204" pitchFamily="34" charset="0"/>
              </a:rPr>
              <a:t>Haga clic para modificar el estilo de título del patrón</a:t>
            </a:r>
            <a:endParaRPr lang="es-AR" sz="3200" dirty="0">
              <a:latin typeface="Arial" panose="020B0604020202020204" pitchFamily="34" charset="0"/>
              <a:cs typeface="Arial" panose="020B0604020202020204" pitchFamily="34" charset="0"/>
            </a:endParaRPr>
          </a:p>
        </p:txBody>
      </p:sp>
      <p:sp>
        <p:nvSpPr>
          <p:cNvPr id="7" name="Marcador de contenido 2">
            <a:extLst>
              <a:ext uri="{FF2B5EF4-FFF2-40B4-BE49-F238E27FC236}">
                <a16:creationId xmlns:a16="http://schemas.microsoft.com/office/drawing/2014/main" id="{E084EE0D-BCFF-D1FD-D87A-21663DE5A4FB}"/>
              </a:ext>
            </a:extLst>
          </p:cNvPr>
          <p:cNvSpPr>
            <a:spLocks noGrp="1"/>
          </p:cNvSpPr>
          <p:nvPr>
            <p:ph idx="1"/>
          </p:nvPr>
        </p:nvSpPr>
        <p:spPr>
          <a:xfrm>
            <a:off x="838200" y="1213338"/>
            <a:ext cx="10515600" cy="496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Tree>
    <p:extLst>
      <p:ext uri="{BB962C8B-B14F-4D97-AF65-F5344CB8AC3E}">
        <p14:creationId xmlns:p14="http://schemas.microsoft.com/office/powerpoint/2010/main" val="330139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586E5F-E01C-3E12-76D1-AF16D48DDF63}"/>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3" name="Marcador de pie de página 2">
            <a:extLst>
              <a:ext uri="{FF2B5EF4-FFF2-40B4-BE49-F238E27FC236}">
                <a16:creationId xmlns:a16="http://schemas.microsoft.com/office/drawing/2014/main" id="{355DAA2F-FC8A-9CDC-F2FE-0675BC3168C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739D9749-1AF1-23EB-607B-C31D2EB3C7D0}"/>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185567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B4EFD-6138-CADC-1A7C-8DE33889D41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47CA6D9-0722-3B49-2CB4-60BF28561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018B4C92-699A-D16F-0AF9-ED05BDB6B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2977BB-7688-B58C-617C-0F9ABB8E8DEB}"/>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6" name="Marcador de pie de página 5">
            <a:extLst>
              <a:ext uri="{FF2B5EF4-FFF2-40B4-BE49-F238E27FC236}">
                <a16:creationId xmlns:a16="http://schemas.microsoft.com/office/drawing/2014/main" id="{FA31D7E0-D7EE-95D8-EEF7-F615AD18E66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8B872D2-A027-2635-21B5-BD444FA0887E}"/>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247402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5B729-13C0-75F2-293B-DC176084A17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561593C-16F2-3F88-BD13-658CB8E56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DE8703D-ED29-E630-A152-F8BD41E10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4F09627-5AA1-7E15-E9BB-C32CC51437AE}"/>
              </a:ext>
            </a:extLst>
          </p:cNvPr>
          <p:cNvSpPr>
            <a:spLocks noGrp="1"/>
          </p:cNvSpPr>
          <p:nvPr>
            <p:ph type="dt" sz="half" idx="10"/>
          </p:nvPr>
        </p:nvSpPr>
        <p:spPr/>
        <p:txBody>
          <a:bodyPr/>
          <a:lstStyle/>
          <a:p>
            <a:fld id="{23F1C7A7-5166-4FA6-B05F-5579B26C4495}" type="datetimeFigureOut">
              <a:rPr lang="es-AR" smtClean="0"/>
              <a:pPr/>
              <a:t>19/9/2023</a:t>
            </a:fld>
            <a:endParaRPr lang="es-AR"/>
          </a:p>
        </p:txBody>
      </p:sp>
      <p:sp>
        <p:nvSpPr>
          <p:cNvPr id="6" name="Marcador de pie de página 5">
            <a:extLst>
              <a:ext uri="{FF2B5EF4-FFF2-40B4-BE49-F238E27FC236}">
                <a16:creationId xmlns:a16="http://schemas.microsoft.com/office/drawing/2014/main" id="{8F42DFCE-88E6-759B-90C9-4937F09AAD1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A67D0EF-9610-98B7-F78A-39DC86F885A1}"/>
              </a:ext>
            </a:extLst>
          </p:cNvPr>
          <p:cNvSpPr>
            <a:spLocks noGrp="1"/>
          </p:cNvSpPr>
          <p:nvPr>
            <p:ph type="sldNum" sz="quarter" idx="12"/>
          </p:nvPr>
        </p:nvSpPr>
        <p:spPr/>
        <p:txBody>
          <a:bodyPr/>
          <a:lstStyle/>
          <a:p>
            <a:fld id="{4557D363-7AC5-42AC-AA73-584B41AA401D}" type="slidenum">
              <a:rPr lang="es-AR" smtClean="0"/>
              <a:pPr/>
              <a:t>‹Nº›</a:t>
            </a:fld>
            <a:endParaRPr lang="es-AR"/>
          </a:p>
        </p:txBody>
      </p:sp>
    </p:spTree>
    <p:extLst>
      <p:ext uri="{BB962C8B-B14F-4D97-AF65-F5344CB8AC3E}">
        <p14:creationId xmlns:p14="http://schemas.microsoft.com/office/powerpoint/2010/main" val="238711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F046C64-6DD3-91D6-E591-592008940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5A54602-944C-F416-6383-21BB18A01E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56E370B-80A9-34AF-D238-29495EC7B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1C7A7-5166-4FA6-B05F-5579B26C4495}" type="datetimeFigureOut">
              <a:rPr lang="es-AR" smtClean="0"/>
              <a:pPr/>
              <a:t>19/9/2023</a:t>
            </a:fld>
            <a:endParaRPr lang="es-AR"/>
          </a:p>
        </p:txBody>
      </p:sp>
      <p:sp>
        <p:nvSpPr>
          <p:cNvPr id="5" name="Marcador de pie de página 4">
            <a:extLst>
              <a:ext uri="{FF2B5EF4-FFF2-40B4-BE49-F238E27FC236}">
                <a16:creationId xmlns:a16="http://schemas.microsoft.com/office/drawing/2014/main" id="{D823240D-0138-4113-FD4E-BC523B884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B5AEB9F-BAFA-19AF-B44C-1F88DA82D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7D363-7AC5-42AC-AA73-584B41AA401D}" type="slidenum">
              <a:rPr lang="es-AR" smtClean="0"/>
              <a:pPr/>
              <a:t>‹Nº›</a:t>
            </a:fld>
            <a:endParaRPr lang="es-AR"/>
          </a:p>
        </p:txBody>
      </p:sp>
    </p:spTree>
    <p:extLst>
      <p:ext uri="{BB962C8B-B14F-4D97-AF65-F5344CB8AC3E}">
        <p14:creationId xmlns:p14="http://schemas.microsoft.com/office/powerpoint/2010/main" val="8742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colab.research.google.com/drive/1l25lOPseyFabMr1sL-DlnzQUR8S4K6FH?authuser=1"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drive/1l25lOPseyFabMr1sL-DlnzQUR8S4K6FH?authuser=1"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drive/1l25lOPseyFabMr1sL-DlnzQUR8S4K6FH?authuser=1"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lab.research.google.com/drive/1l25lOPseyFabMr1sL-DlnzQUR8S4K6FH?authuser=1"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drive/1l25lOPseyFabMr1sL-DlnzQUR8S4K6FH?authuser=1"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22201/fi.25940732e.2020.21.3.02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doi.org/10.36790/epistemus.v16i33.220"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E0996-297B-EB43-B16B-6C6A63C5B679}"/>
              </a:ext>
            </a:extLst>
          </p:cNvPr>
          <p:cNvSpPr>
            <a:spLocks noGrp="1"/>
          </p:cNvSpPr>
          <p:nvPr>
            <p:ph type="ctrTitle"/>
          </p:nvPr>
        </p:nvSpPr>
        <p:spPr>
          <a:xfrm>
            <a:off x="960664" y="1216478"/>
            <a:ext cx="10069287" cy="2596243"/>
          </a:xfrm>
        </p:spPr>
        <p:txBody>
          <a:bodyPr>
            <a:normAutofit/>
          </a:bodyPr>
          <a:lstStyle/>
          <a:p>
            <a:pPr>
              <a:lnSpc>
                <a:spcPct val="150000"/>
              </a:lnSpc>
            </a:pPr>
            <a:r>
              <a:rPr lang="es-AR" sz="3200" b="0" i="0" u="none" strike="noStrike" baseline="0" dirty="0">
                <a:latin typeface="NimbusSanL-Regu"/>
              </a:rPr>
              <a:t>Curso: Técnicas de Aprendizaje Automático – </a:t>
            </a:r>
            <a:br>
              <a:rPr lang="es-AR" sz="3200" b="0" i="0" u="none" strike="noStrike" baseline="0" dirty="0">
                <a:latin typeface="NimbusSanL-Regu"/>
              </a:rPr>
            </a:br>
            <a:r>
              <a:rPr lang="es-AR" sz="3200" b="0" i="0" u="none" strike="noStrike" baseline="0" dirty="0">
                <a:latin typeface="NimbusSanL-Regu"/>
              </a:rPr>
              <a:t>Machine Learning</a:t>
            </a:r>
            <a:br>
              <a:rPr lang="es-AR" sz="3200" b="0" i="0" u="none" strike="noStrike" baseline="0" dirty="0">
                <a:latin typeface="NimbusSanL-Regu"/>
              </a:rPr>
            </a:br>
            <a:r>
              <a:rPr lang="es-AR" sz="3200" b="0" i="0" u="none" strike="noStrike" baseline="0" dirty="0">
                <a:latin typeface="NimbusSanL-Regu"/>
              </a:rPr>
              <a:t>Tema 4: Arboles y Bosques Aleatorios</a:t>
            </a:r>
            <a:endParaRPr lang="es-AR" sz="8800" dirty="0"/>
          </a:p>
        </p:txBody>
      </p:sp>
      <p:sp>
        <p:nvSpPr>
          <p:cNvPr id="3" name="Subtítulo 2">
            <a:extLst>
              <a:ext uri="{FF2B5EF4-FFF2-40B4-BE49-F238E27FC236}">
                <a16:creationId xmlns:a16="http://schemas.microsoft.com/office/drawing/2014/main" id="{C183C44B-B51E-8982-7EA1-5E00D639E373}"/>
              </a:ext>
            </a:extLst>
          </p:cNvPr>
          <p:cNvSpPr>
            <a:spLocks noGrp="1"/>
          </p:cNvSpPr>
          <p:nvPr>
            <p:ph type="subTitle" idx="1"/>
          </p:nvPr>
        </p:nvSpPr>
        <p:spPr>
          <a:xfrm>
            <a:off x="2634343" y="6025243"/>
            <a:ext cx="9144000" cy="693964"/>
          </a:xfrm>
        </p:spPr>
        <p:txBody>
          <a:bodyPr/>
          <a:lstStyle/>
          <a:p>
            <a:pPr algn="r"/>
            <a:r>
              <a:rPr lang="es-AR" sz="2400" b="0" i="0" u="none" strike="noStrike" baseline="0" dirty="0" err="1">
                <a:solidFill>
                  <a:srgbClr val="000000"/>
                </a:solidFill>
                <a:latin typeface="NimbusSanL-Regu"/>
              </a:rPr>
              <a:t>FaCENA</a:t>
            </a:r>
            <a:r>
              <a:rPr lang="es-AR" sz="2400" b="0" i="0" u="none" strike="noStrike" baseline="0" dirty="0">
                <a:solidFill>
                  <a:srgbClr val="000000"/>
                </a:solidFill>
                <a:latin typeface="NimbusSanL-Regu"/>
              </a:rPr>
              <a:t> - UNNE - 2023</a:t>
            </a:r>
            <a:endParaRPr lang="es-AR" dirty="0"/>
          </a:p>
        </p:txBody>
      </p:sp>
      <p:sp>
        <p:nvSpPr>
          <p:cNvPr id="5" name="CuadroTexto 4">
            <a:extLst>
              <a:ext uri="{FF2B5EF4-FFF2-40B4-BE49-F238E27FC236}">
                <a16:creationId xmlns:a16="http://schemas.microsoft.com/office/drawing/2014/main" id="{CC777478-A8C5-15DA-3A81-BDB3F5A23C27}"/>
              </a:ext>
            </a:extLst>
          </p:cNvPr>
          <p:cNvSpPr txBox="1"/>
          <p:nvPr/>
        </p:nvSpPr>
        <p:spPr>
          <a:xfrm>
            <a:off x="2955472" y="5252749"/>
            <a:ext cx="8760278" cy="461665"/>
          </a:xfrm>
          <a:prstGeom prst="rect">
            <a:avLst/>
          </a:prstGeom>
          <a:noFill/>
        </p:spPr>
        <p:txBody>
          <a:bodyPr wrap="square">
            <a:spAutoFit/>
          </a:bodyPr>
          <a:lstStyle/>
          <a:p>
            <a:pPr algn="r"/>
            <a:r>
              <a:rPr lang="it-IT" sz="2400" dirty="0">
                <a:solidFill>
                  <a:srgbClr val="000000"/>
                </a:solidFill>
                <a:latin typeface="NimbusSanL-Regu"/>
              </a:rPr>
              <a:t>Sonia I. Mariño, Rafael Perez, Leonardo Gomez Chavez</a:t>
            </a:r>
            <a:endParaRPr lang="es-AR" sz="2400" dirty="0">
              <a:solidFill>
                <a:srgbClr val="000000"/>
              </a:solidFill>
              <a:latin typeface="NimbusSanL-Regu"/>
            </a:endParaRPr>
          </a:p>
        </p:txBody>
      </p:sp>
    </p:spTree>
    <p:extLst>
      <p:ext uri="{BB962C8B-B14F-4D97-AF65-F5344CB8AC3E}">
        <p14:creationId xmlns:p14="http://schemas.microsoft.com/office/powerpoint/2010/main" val="160241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373289"/>
            <a:ext cx="10515600" cy="619613"/>
          </a:xfrm>
        </p:spPr>
        <p:txBody>
          <a:bodyPr/>
          <a:lstStyle/>
          <a:p>
            <a:r>
              <a:rPr lang="es-AR" b="1" dirty="0">
                <a:effectLst>
                  <a:outerShdw blurRad="38100" dist="38100" dir="2700000" algn="tl">
                    <a:srgbClr val="000000">
                      <a:alpha val="43137"/>
                    </a:srgbClr>
                  </a:outerShdw>
                </a:effectLst>
              </a:rPr>
              <a:t>Algoritmos en AD</a:t>
            </a:r>
            <a:endParaRPr lang="es-ES" b="1"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normAutofit/>
          </a:bodyPr>
          <a:lstStyle/>
          <a:p>
            <a:pPr>
              <a:lnSpc>
                <a:spcPct val="200000"/>
              </a:lnSpc>
            </a:pPr>
            <a:r>
              <a:rPr lang="en-US" dirty="0"/>
              <a:t>ID3 (Iterative </a:t>
            </a:r>
            <a:r>
              <a:rPr lang="en-US" dirty="0" err="1"/>
              <a:t>Dichotomiser</a:t>
            </a:r>
            <a:r>
              <a:rPr lang="en-US" dirty="0"/>
              <a:t> 3)</a:t>
            </a:r>
          </a:p>
          <a:p>
            <a:pPr>
              <a:lnSpc>
                <a:spcPct val="200000"/>
              </a:lnSpc>
            </a:pPr>
            <a:r>
              <a:rPr lang="en-US" dirty="0"/>
              <a:t>C4.5</a:t>
            </a:r>
          </a:p>
          <a:p>
            <a:pPr>
              <a:lnSpc>
                <a:spcPct val="200000"/>
              </a:lnSpc>
            </a:pPr>
            <a:r>
              <a:rPr lang="en-US" dirty="0"/>
              <a:t>C5.0</a:t>
            </a:r>
          </a:p>
          <a:p>
            <a:pPr>
              <a:lnSpc>
                <a:spcPct val="200000"/>
              </a:lnSpc>
            </a:pPr>
            <a:r>
              <a:rPr lang="en-US" dirty="0"/>
              <a:t>CART (Classification and Regression Trees) similar a C4.5</a:t>
            </a:r>
          </a:p>
        </p:txBody>
      </p:sp>
    </p:spTree>
    <p:extLst>
      <p:ext uri="{BB962C8B-B14F-4D97-AF65-F5344CB8AC3E}">
        <p14:creationId xmlns:p14="http://schemas.microsoft.com/office/powerpoint/2010/main" val="402502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en AD</a:t>
            </a:r>
            <a:endParaRPr lang="es-ES" b="1" dirty="0"/>
          </a:p>
        </p:txBody>
      </p:sp>
      <p:sp>
        <p:nvSpPr>
          <p:cNvPr id="3" name="2 Marcador de contenido"/>
          <p:cNvSpPr>
            <a:spLocks noGrp="1"/>
          </p:cNvSpPr>
          <p:nvPr>
            <p:ph idx="1"/>
          </p:nvPr>
        </p:nvSpPr>
        <p:spPr/>
        <p:txBody>
          <a:bodyPr>
            <a:normAutofit/>
          </a:bodyPr>
          <a:lstStyle/>
          <a:p>
            <a:pPr>
              <a:lnSpc>
                <a:spcPct val="200000"/>
              </a:lnSpc>
              <a:buNone/>
            </a:pPr>
            <a:r>
              <a:rPr lang="en-US" dirty="0"/>
              <a:t>ID3 (Iterative </a:t>
            </a:r>
            <a:r>
              <a:rPr lang="en-US" dirty="0" err="1"/>
              <a:t>Dichotomiser</a:t>
            </a:r>
            <a:r>
              <a:rPr lang="en-US" dirty="0"/>
              <a:t> 3)</a:t>
            </a:r>
          </a:p>
          <a:p>
            <a:pPr marL="192600" indent="457200">
              <a:lnSpc>
                <a:spcPct val="200000"/>
              </a:lnSpc>
              <a:spcBef>
                <a:spcPts val="0"/>
              </a:spcBef>
            </a:pPr>
            <a:r>
              <a:rPr lang="en-US" dirty="0"/>
              <a:t>Ross Quinlan, 1986</a:t>
            </a:r>
          </a:p>
          <a:p>
            <a:pPr marL="192600" indent="457200">
              <a:lnSpc>
                <a:spcPct val="200000"/>
              </a:lnSpc>
              <a:spcBef>
                <a:spcPts val="0"/>
              </a:spcBef>
            </a:pPr>
            <a:r>
              <a:rPr lang="es-ES" dirty="0"/>
              <a:t>Utiliza técnicas matemáticas y probabilísticas</a:t>
            </a:r>
          </a:p>
          <a:p>
            <a:pPr marL="192600" indent="457200">
              <a:lnSpc>
                <a:spcPct val="200000"/>
              </a:lnSpc>
              <a:spcBef>
                <a:spcPts val="0"/>
              </a:spcBef>
            </a:pPr>
            <a:r>
              <a:rPr lang="es-ES" dirty="0"/>
              <a:t>Introduce el concepto de entropía, como medida de incertidumbre o de desorden</a:t>
            </a:r>
          </a:p>
          <a:p>
            <a:pPr marL="192600" indent="457200">
              <a:lnSpc>
                <a:spcPct val="200000"/>
              </a:lnSpc>
              <a:spcBef>
                <a:spcPts val="0"/>
              </a:spcBef>
            </a:pPr>
            <a:r>
              <a:rPr lang="es-ES" dirty="0"/>
              <a:t>Apoya toma de decisiones para determinar qué atributo debe seleccionarse.</a:t>
            </a:r>
            <a:endParaRPr lang="en-US" dirty="0"/>
          </a:p>
        </p:txBody>
      </p:sp>
    </p:spTree>
    <p:extLst>
      <p:ext uri="{BB962C8B-B14F-4D97-AF65-F5344CB8AC3E}">
        <p14:creationId xmlns:p14="http://schemas.microsoft.com/office/powerpoint/2010/main" val="162113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en AD</a:t>
            </a:r>
            <a:endParaRPr lang="es-ES" b="1" dirty="0"/>
          </a:p>
        </p:txBody>
      </p:sp>
      <p:sp>
        <p:nvSpPr>
          <p:cNvPr id="3" name="2 Marcador de contenido"/>
          <p:cNvSpPr>
            <a:spLocks noGrp="1"/>
          </p:cNvSpPr>
          <p:nvPr>
            <p:ph idx="1"/>
          </p:nvPr>
        </p:nvSpPr>
        <p:spPr>
          <a:xfrm>
            <a:off x="838200" y="1186177"/>
            <a:ext cx="10515600" cy="4963625"/>
          </a:xfrm>
        </p:spPr>
        <p:txBody>
          <a:bodyPr>
            <a:normAutofit fontScale="92500" lnSpcReduction="10000"/>
          </a:bodyPr>
          <a:lstStyle/>
          <a:p>
            <a:pPr>
              <a:lnSpc>
                <a:spcPct val="150000"/>
              </a:lnSpc>
              <a:buNone/>
            </a:pPr>
            <a:r>
              <a:rPr lang="en-US" dirty="0"/>
              <a:t>C4.5</a:t>
            </a:r>
          </a:p>
          <a:p>
            <a:pPr>
              <a:lnSpc>
                <a:spcPct val="150000"/>
              </a:lnSpc>
            </a:pPr>
            <a:r>
              <a:rPr lang="en-US" dirty="0" err="1"/>
              <a:t>Algoritmo</a:t>
            </a:r>
            <a:r>
              <a:rPr lang="en-US" dirty="0"/>
              <a:t> </a:t>
            </a:r>
            <a:r>
              <a:rPr lang="en-US" dirty="0" err="1"/>
              <a:t>sucesor</a:t>
            </a:r>
            <a:r>
              <a:rPr lang="en-US" dirty="0"/>
              <a:t> de ID3 </a:t>
            </a:r>
          </a:p>
          <a:p>
            <a:pPr>
              <a:lnSpc>
                <a:spcPct val="150000"/>
              </a:lnSpc>
            </a:pPr>
            <a:r>
              <a:rPr lang="es-ES" dirty="0"/>
              <a:t>Carece de restricciones sobre las características deben ser categóricas, definiendo dinámicamente un atributo discreto (basado en variables numéricas) que divide el valor del atributo continuo en un conjunto discreto de intervalos. </a:t>
            </a:r>
          </a:p>
          <a:p>
            <a:pPr>
              <a:lnSpc>
                <a:spcPct val="150000"/>
              </a:lnSpc>
            </a:pPr>
            <a:r>
              <a:rPr lang="es-ES" dirty="0"/>
              <a:t>C4.5 –a partir de los AD entrenados con ID3- brinda un conjunto de reglas </a:t>
            </a:r>
            <a:r>
              <a:rPr lang="es-ES" i="1" dirty="0"/>
              <a:t>si-entonces</a:t>
            </a:r>
            <a:r>
              <a:rPr lang="es-ES" dirty="0"/>
              <a:t>. Y, evalúa la precisión de cada regla para determinar el orden en el que deben aplicarse. </a:t>
            </a:r>
          </a:p>
          <a:p>
            <a:pPr>
              <a:lnSpc>
                <a:spcPct val="150000"/>
              </a:lnSpc>
            </a:pPr>
            <a:r>
              <a:rPr lang="es-ES" dirty="0"/>
              <a:t>La poda se realiza eliminando la condición previa de una regla si la precisión de la regla mejora sin ella.</a:t>
            </a:r>
          </a:p>
          <a:p>
            <a:pPr>
              <a:lnSpc>
                <a:spcPct val="150000"/>
              </a:lnSpc>
            </a:pPr>
            <a:r>
              <a:rPr lang="es-AR" dirty="0"/>
              <a:t>Aplican como criterio de división: </a:t>
            </a:r>
            <a:r>
              <a:rPr lang="es-AR" dirty="0" err="1"/>
              <a:t>information</a:t>
            </a:r>
            <a:r>
              <a:rPr lang="es-AR" dirty="0"/>
              <a:t> </a:t>
            </a:r>
            <a:r>
              <a:rPr lang="es-AR" dirty="0" err="1"/>
              <a:t>gain</a:t>
            </a:r>
            <a:endParaRPr lang="es-ES" dirty="0"/>
          </a:p>
          <a:p>
            <a:pPr>
              <a:lnSpc>
                <a:spcPct val="150000"/>
              </a:lnSpc>
            </a:pPr>
            <a:endParaRPr lang="en-US" dirty="0"/>
          </a:p>
        </p:txBody>
      </p:sp>
    </p:spTree>
    <p:extLst>
      <p:ext uri="{BB962C8B-B14F-4D97-AF65-F5344CB8AC3E}">
        <p14:creationId xmlns:p14="http://schemas.microsoft.com/office/powerpoint/2010/main" val="209834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en AD</a:t>
            </a:r>
            <a:endParaRPr lang="es-ES" b="1" dirty="0"/>
          </a:p>
        </p:txBody>
      </p:sp>
      <p:sp>
        <p:nvSpPr>
          <p:cNvPr id="3" name="2 Marcador de contenido"/>
          <p:cNvSpPr>
            <a:spLocks noGrp="1"/>
          </p:cNvSpPr>
          <p:nvPr>
            <p:ph idx="1"/>
          </p:nvPr>
        </p:nvSpPr>
        <p:spPr/>
        <p:txBody>
          <a:bodyPr>
            <a:normAutofit/>
          </a:bodyPr>
          <a:lstStyle/>
          <a:p>
            <a:pPr>
              <a:lnSpc>
                <a:spcPct val="200000"/>
              </a:lnSpc>
              <a:buNone/>
            </a:pPr>
            <a:r>
              <a:rPr lang="en-US" dirty="0"/>
              <a:t>C5.0</a:t>
            </a:r>
          </a:p>
          <a:p>
            <a:pPr>
              <a:lnSpc>
                <a:spcPct val="200000"/>
              </a:lnSpc>
            </a:pPr>
            <a:r>
              <a:rPr lang="en-US" dirty="0"/>
              <a:t>Ultima </a:t>
            </a:r>
            <a:r>
              <a:rPr lang="en-US" dirty="0" err="1"/>
              <a:t>versión</a:t>
            </a:r>
            <a:r>
              <a:rPr lang="en-US" dirty="0"/>
              <a:t>, </a:t>
            </a:r>
            <a:r>
              <a:rPr lang="en-US" dirty="0" err="1"/>
              <a:t>licencia</a:t>
            </a:r>
            <a:r>
              <a:rPr lang="en-US" dirty="0"/>
              <a:t> </a:t>
            </a:r>
            <a:r>
              <a:rPr lang="en-US" dirty="0" err="1"/>
              <a:t>propietaria</a:t>
            </a:r>
            <a:endParaRPr lang="en-US" dirty="0"/>
          </a:p>
          <a:p>
            <a:pPr>
              <a:lnSpc>
                <a:spcPct val="200000"/>
              </a:lnSpc>
            </a:pPr>
            <a:r>
              <a:rPr lang="en-US" dirty="0" err="1"/>
              <a:t>Mejora</a:t>
            </a:r>
            <a:r>
              <a:rPr lang="en-US" dirty="0"/>
              <a:t> </a:t>
            </a:r>
            <a:r>
              <a:rPr lang="en-US" dirty="0" err="1"/>
              <a:t>en</a:t>
            </a:r>
            <a:r>
              <a:rPr lang="en-US" dirty="0"/>
              <a:t> </a:t>
            </a:r>
            <a:r>
              <a:rPr lang="en-US" dirty="0" err="1"/>
              <a:t>precisión</a:t>
            </a:r>
            <a:r>
              <a:rPr lang="en-US" dirty="0"/>
              <a:t>, </a:t>
            </a:r>
            <a:r>
              <a:rPr lang="en-US" dirty="0" err="1"/>
              <a:t>utiliza</a:t>
            </a:r>
            <a:r>
              <a:rPr lang="en-US" dirty="0"/>
              <a:t> </a:t>
            </a:r>
            <a:r>
              <a:rPr lang="en-US" dirty="0" err="1"/>
              <a:t>menos</a:t>
            </a:r>
            <a:r>
              <a:rPr lang="en-US" dirty="0"/>
              <a:t> </a:t>
            </a:r>
            <a:r>
              <a:rPr lang="en-US" dirty="0" err="1"/>
              <a:t>memoria</a:t>
            </a:r>
            <a:r>
              <a:rPr lang="en-US" dirty="0"/>
              <a:t> y </a:t>
            </a:r>
            <a:r>
              <a:rPr lang="en-US" dirty="0" err="1"/>
              <a:t>construye</a:t>
            </a:r>
            <a:r>
              <a:rPr lang="en-US" dirty="0"/>
              <a:t> </a:t>
            </a:r>
            <a:r>
              <a:rPr lang="en-US" dirty="0" err="1"/>
              <a:t>menores</a:t>
            </a:r>
            <a:r>
              <a:rPr lang="en-US" dirty="0"/>
              <a:t> conjunto de </a:t>
            </a:r>
            <a:r>
              <a:rPr lang="en-US" dirty="0" err="1"/>
              <a:t>reglas</a:t>
            </a:r>
            <a:r>
              <a:rPr lang="en-US" dirty="0"/>
              <a:t> que C4.5.0</a:t>
            </a:r>
          </a:p>
          <a:p>
            <a:pPr>
              <a:lnSpc>
                <a:spcPct val="200000"/>
              </a:lnSpc>
            </a:pPr>
            <a:r>
              <a:rPr lang="es-AR" dirty="0"/>
              <a:t>Aplican como criterio de división: </a:t>
            </a:r>
            <a:r>
              <a:rPr lang="es-AR" dirty="0" err="1"/>
              <a:t>information</a:t>
            </a:r>
            <a:r>
              <a:rPr lang="es-AR" dirty="0"/>
              <a:t> </a:t>
            </a:r>
            <a:r>
              <a:rPr lang="es-AR" dirty="0" err="1"/>
              <a:t>gain</a:t>
            </a:r>
            <a:endParaRPr lang="es-ES" dirty="0"/>
          </a:p>
          <a:p>
            <a:pPr>
              <a:lnSpc>
                <a:spcPct val="200000"/>
              </a:lnSpc>
            </a:pPr>
            <a:endParaRPr lang="en-US" dirty="0"/>
          </a:p>
        </p:txBody>
      </p:sp>
    </p:spTree>
    <p:extLst>
      <p:ext uri="{BB962C8B-B14F-4D97-AF65-F5344CB8AC3E}">
        <p14:creationId xmlns:p14="http://schemas.microsoft.com/office/powerpoint/2010/main" val="295544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Algoritmos en AD</a:t>
            </a:r>
            <a:endParaRPr lang="es-ES" b="1" dirty="0"/>
          </a:p>
        </p:txBody>
      </p:sp>
      <p:sp>
        <p:nvSpPr>
          <p:cNvPr id="3" name="2 Marcador de contenido"/>
          <p:cNvSpPr>
            <a:spLocks noGrp="1"/>
          </p:cNvSpPr>
          <p:nvPr>
            <p:ph idx="1"/>
          </p:nvPr>
        </p:nvSpPr>
        <p:spPr>
          <a:xfrm>
            <a:off x="838199" y="1213338"/>
            <a:ext cx="11073493" cy="5279537"/>
          </a:xfrm>
        </p:spPr>
        <p:txBody>
          <a:bodyPr>
            <a:noAutofit/>
          </a:bodyPr>
          <a:lstStyle/>
          <a:p>
            <a:pPr>
              <a:lnSpc>
                <a:spcPct val="150000"/>
              </a:lnSpc>
              <a:buNone/>
            </a:pPr>
            <a:r>
              <a:rPr lang="en-US" sz="1800" dirty="0"/>
              <a:t>CART (Classification and Regression Trees)</a:t>
            </a:r>
          </a:p>
          <a:p>
            <a:pPr>
              <a:lnSpc>
                <a:spcPct val="150000"/>
              </a:lnSpc>
            </a:pPr>
            <a:r>
              <a:rPr lang="en-US" sz="1800" dirty="0"/>
              <a:t>D</a:t>
            </a:r>
            <a:r>
              <a:rPr lang="es-ES" sz="1800" dirty="0" err="1"/>
              <a:t>iferencia</a:t>
            </a:r>
            <a:r>
              <a:rPr lang="es-ES" sz="1800" dirty="0"/>
              <a:t> de C4.5, admite variables objetivo numéricas (regresión) y no calcula conjuntos de reglas.</a:t>
            </a:r>
          </a:p>
          <a:p>
            <a:pPr>
              <a:lnSpc>
                <a:spcPct val="150000"/>
              </a:lnSpc>
            </a:pPr>
            <a:r>
              <a:rPr lang="es-AR" sz="1800" b="0" i="0" dirty="0">
                <a:effectLst/>
              </a:rPr>
              <a:t>Genera automáticamente las particiones, cada una con las agrupaciones más homogéneas posible.</a:t>
            </a:r>
            <a:r>
              <a:rPr lang="es-ES" sz="1800" dirty="0"/>
              <a:t> </a:t>
            </a:r>
          </a:p>
          <a:p>
            <a:pPr>
              <a:lnSpc>
                <a:spcPct val="150000"/>
              </a:lnSpc>
            </a:pPr>
            <a:r>
              <a:rPr lang="es-ES" sz="1800" dirty="0"/>
              <a:t>Los AD binarios se construyen utilizando la característica y el umbral que producen la mayor ganancia de información en cada nodo.</a:t>
            </a:r>
          </a:p>
          <a:p>
            <a:pPr>
              <a:lnSpc>
                <a:spcPct val="150000"/>
              </a:lnSpc>
            </a:pPr>
            <a:r>
              <a:rPr lang="es-AR" sz="1800" b="0" i="0" dirty="0">
                <a:effectLst/>
              </a:rPr>
              <a:t>Desventaja: CART es un algoritmo codicioso: para calcular el umbral óptimo en cada partición evalúa todas las posibles opciones. Es decir, a mayor número de características y más datos, se requiere más tiempo de entrenamiento.</a:t>
            </a:r>
            <a:endParaRPr lang="es-ES" sz="1800" dirty="0"/>
          </a:p>
          <a:p>
            <a:pPr marL="228600" lvl="1">
              <a:lnSpc>
                <a:spcPct val="150000"/>
              </a:lnSpc>
              <a:spcBef>
                <a:spcPts val="1000"/>
              </a:spcBef>
            </a:pPr>
            <a:r>
              <a:rPr lang="es-AR" sz="1800" i="1" dirty="0" err="1"/>
              <a:t>scikit-learn</a:t>
            </a:r>
            <a:r>
              <a:rPr lang="es-AR" sz="1800" dirty="0"/>
              <a:t> utiliza una versión optimizada del algoritmo CART. no acepta variables categóricas</a:t>
            </a:r>
          </a:p>
          <a:p>
            <a:pPr>
              <a:lnSpc>
                <a:spcPct val="150000"/>
              </a:lnSpc>
            </a:pPr>
            <a:endParaRPr lang="es-ES" sz="1800" dirty="0"/>
          </a:p>
          <a:p>
            <a:pPr>
              <a:lnSpc>
                <a:spcPct val="150000"/>
              </a:lnSpc>
              <a:buNone/>
            </a:pPr>
            <a:endParaRPr lang="en-US" sz="1800" dirty="0"/>
          </a:p>
        </p:txBody>
      </p:sp>
    </p:spTree>
    <p:extLst>
      <p:ext uri="{BB962C8B-B14F-4D97-AF65-F5344CB8AC3E}">
        <p14:creationId xmlns:p14="http://schemas.microsoft.com/office/powerpoint/2010/main" val="1620956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effectLst>
                  <a:outerShdw blurRad="38100" dist="38100" dir="2700000" algn="tl">
                    <a:srgbClr val="000000">
                      <a:alpha val="43137"/>
                    </a:srgbClr>
                  </a:outerShdw>
                </a:effectLst>
              </a:rPr>
              <a:t>AD, cómo se define / decide la ramificación</a:t>
            </a:r>
            <a:endParaRPr lang="es-ES" b="1"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normAutofit/>
          </a:bodyPr>
          <a:lstStyle/>
          <a:p>
            <a:pPr>
              <a:lnSpc>
                <a:spcPct val="150000"/>
              </a:lnSpc>
            </a:pPr>
            <a:r>
              <a:rPr lang="es-ES" dirty="0"/>
              <a:t>En AD, se debe decidir donde dividir estratégicamente las ramas, influye en la precisión de la predicción.</a:t>
            </a:r>
          </a:p>
          <a:p>
            <a:pPr>
              <a:lnSpc>
                <a:spcPct val="150000"/>
              </a:lnSpc>
            </a:pPr>
            <a:r>
              <a:rPr lang="es-AR" dirty="0"/>
              <a:t>El objetivo es encontrar nodos más puros/homogéneos posible. </a:t>
            </a:r>
          </a:p>
          <a:p>
            <a:pPr lvl="1">
              <a:lnSpc>
                <a:spcPct val="150000"/>
              </a:lnSpc>
            </a:pPr>
            <a:r>
              <a:rPr lang="es-ES" dirty="0"/>
              <a:t>Crear </a:t>
            </a:r>
            <a:r>
              <a:rPr lang="es-ES" dirty="0" err="1"/>
              <a:t>subnodos</a:t>
            </a:r>
            <a:r>
              <a:rPr lang="es-ES" dirty="0"/>
              <a:t> mejora la homogeneidad/pureza de los </a:t>
            </a:r>
            <a:r>
              <a:rPr lang="es-ES" dirty="0" err="1"/>
              <a:t>subnodos</a:t>
            </a:r>
            <a:r>
              <a:rPr lang="es-ES" dirty="0"/>
              <a:t> resultantes, en referencia</a:t>
            </a:r>
            <a:r>
              <a:rPr lang="es-ES" b="1" dirty="0"/>
              <a:t> a la variable objetivo.</a:t>
            </a:r>
            <a:endParaRPr lang="es-ES" dirty="0"/>
          </a:p>
          <a:p>
            <a:pPr lvl="1">
              <a:lnSpc>
                <a:spcPct val="150000"/>
              </a:lnSpc>
            </a:pPr>
            <a:r>
              <a:rPr lang="es-ES" dirty="0"/>
              <a:t>En general, los algoritmos prueban la división con todas las variables, y elige aquella que produce </a:t>
            </a:r>
            <a:r>
              <a:rPr lang="es-ES" dirty="0" err="1"/>
              <a:t>subnodos</a:t>
            </a:r>
            <a:r>
              <a:rPr lang="es-ES" dirty="0"/>
              <a:t> más homogéneos.</a:t>
            </a:r>
          </a:p>
          <a:p>
            <a:pPr>
              <a:lnSpc>
                <a:spcPct val="150000"/>
              </a:lnSpc>
            </a:pP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AD, cómo se define / decide la ramificación</a:t>
            </a:r>
            <a:endParaRPr lang="es-ES" b="1" dirty="0"/>
          </a:p>
        </p:txBody>
      </p:sp>
      <p:sp>
        <p:nvSpPr>
          <p:cNvPr id="3" name="2 Marcador de contenido"/>
          <p:cNvSpPr>
            <a:spLocks noGrp="1"/>
          </p:cNvSpPr>
          <p:nvPr>
            <p:ph idx="1"/>
          </p:nvPr>
        </p:nvSpPr>
        <p:spPr/>
        <p:txBody>
          <a:bodyPr>
            <a:normAutofit fontScale="92500"/>
          </a:bodyPr>
          <a:lstStyle/>
          <a:p>
            <a:pPr marL="0" indent="0">
              <a:lnSpc>
                <a:spcPct val="150000"/>
              </a:lnSpc>
              <a:buNone/>
            </a:pPr>
            <a:r>
              <a:rPr lang="es-AR" dirty="0"/>
              <a:t>Se disponen de distintas medidas como criterio de ramificación o selección de las divisiones en un AD.</a:t>
            </a:r>
          </a:p>
          <a:p>
            <a:pPr lvl="1">
              <a:lnSpc>
                <a:spcPct val="150000"/>
              </a:lnSpc>
            </a:pPr>
            <a:r>
              <a:rPr lang="es-ES" dirty="0"/>
              <a:t>árboles de clasificación </a:t>
            </a:r>
          </a:p>
          <a:p>
            <a:pPr lvl="1">
              <a:lnSpc>
                <a:spcPct val="150000"/>
              </a:lnSpc>
            </a:pPr>
            <a:r>
              <a:rPr lang="es-ES" dirty="0"/>
              <a:t>árboles de regresión</a:t>
            </a:r>
          </a:p>
          <a:p>
            <a:pPr>
              <a:lnSpc>
                <a:spcPct val="150000"/>
              </a:lnSpc>
              <a:buNone/>
            </a:pPr>
            <a:r>
              <a:rPr lang="es-ES" dirty="0"/>
              <a:t>Algunos algoritmos usualmente aplicados para decidir la ramificación son:</a:t>
            </a:r>
          </a:p>
          <a:p>
            <a:pPr lvl="1">
              <a:lnSpc>
                <a:spcPct val="150000"/>
              </a:lnSpc>
            </a:pPr>
            <a:r>
              <a:rPr lang="es-ES" sz="2100" dirty="0" err="1"/>
              <a:t>Indice</a:t>
            </a:r>
            <a:r>
              <a:rPr lang="es-ES" sz="2100" dirty="0"/>
              <a:t> Gini, </a:t>
            </a:r>
          </a:p>
          <a:p>
            <a:pPr lvl="1">
              <a:lnSpc>
                <a:spcPct val="150000"/>
              </a:lnSpc>
            </a:pPr>
            <a:r>
              <a:rPr lang="es-ES" sz="2100" dirty="0"/>
              <a:t>Ganancia de la información, </a:t>
            </a:r>
            <a:r>
              <a:rPr lang="es-AR" sz="2100" dirty="0" err="1"/>
              <a:t>information</a:t>
            </a:r>
            <a:r>
              <a:rPr lang="es-AR" sz="2100" dirty="0"/>
              <a:t> </a:t>
            </a:r>
            <a:r>
              <a:rPr lang="es-AR" sz="2100" dirty="0" err="1"/>
              <a:t>gain</a:t>
            </a:r>
            <a:r>
              <a:rPr lang="es-AR" sz="2100" dirty="0"/>
              <a:t>: </a:t>
            </a:r>
            <a:r>
              <a:rPr lang="es-AR" sz="2100" dirty="0" err="1"/>
              <a:t>cross</a:t>
            </a:r>
            <a:r>
              <a:rPr lang="es-AR" sz="2100" dirty="0"/>
              <a:t> </a:t>
            </a:r>
            <a:r>
              <a:rPr lang="es-AR" sz="2100" dirty="0" err="1"/>
              <a:t>entropy</a:t>
            </a:r>
            <a:r>
              <a:rPr lang="es-AR" sz="2100" dirty="0"/>
              <a:t>, </a:t>
            </a:r>
            <a:endParaRPr lang="es-ES" sz="2100" dirty="0"/>
          </a:p>
          <a:p>
            <a:pPr lvl="1">
              <a:lnSpc>
                <a:spcPct val="150000"/>
              </a:lnSpc>
            </a:pPr>
            <a:r>
              <a:rPr lang="es-ES" sz="2100" dirty="0"/>
              <a:t>Chi Cuadrado, [</a:t>
            </a:r>
            <a:r>
              <a:rPr lang="es-AR" sz="2100" dirty="0"/>
              <a:t>los AD se denominan CHAID - chi-</a:t>
            </a:r>
            <a:r>
              <a:rPr lang="es-AR" sz="2100" dirty="0" err="1"/>
              <a:t>square</a:t>
            </a:r>
            <a:r>
              <a:rPr lang="es-AR" sz="2100" dirty="0"/>
              <a:t> </a:t>
            </a:r>
            <a:r>
              <a:rPr lang="es-AR" sz="2100" dirty="0" err="1"/>
              <a:t>automatic</a:t>
            </a:r>
            <a:r>
              <a:rPr lang="es-AR" sz="2100" dirty="0"/>
              <a:t> </a:t>
            </a:r>
            <a:r>
              <a:rPr lang="es-AR" sz="2100" dirty="0" err="1"/>
              <a:t>interaction</a:t>
            </a:r>
            <a:r>
              <a:rPr lang="es-AR" sz="2100" dirty="0"/>
              <a:t> detector</a:t>
            </a:r>
            <a:r>
              <a:rPr lang="es-ES" sz="2100" dirty="0"/>
              <a:t>]</a:t>
            </a:r>
          </a:p>
          <a:p>
            <a:pPr lvl="1">
              <a:lnSpc>
                <a:spcPct val="150000"/>
              </a:lnSpc>
            </a:pPr>
            <a:r>
              <a:rPr lang="es-AR" sz="2100" dirty="0" err="1"/>
              <a:t>Classification</a:t>
            </a:r>
            <a:r>
              <a:rPr lang="es-AR" sz="2100" dirty="0"/>
              <a:t> error </a:t>
            </a:r>
            <a:r>
              <a:rPr lang="es-AR" sz="2100" dirty="0" err="1"/>
              <a:t>rate</a:t>
            </a:r>
            <a:r>
              <a:rPr lang="es-AR" sz="2100" dirty="0"/>
              <a:t> </a:t>
            </a:r>
          </a:p>
          <a:p>
            <a:pPr>
              <a:lnSpc>
                <a:spcPct val="150000"/>
              </a:lnSpc>
            </a:pPr>
            <a:endParaRPr lang="es-E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77F64-01B6-7EB9-CA29-C29BAC0E52EC}"/>
              </a:ext>
            </a:extLst>
          </p:cNvPr>
          <p:cNvSpPr>
            <a:spLocks noGrp="1"/>
          </p:cNvSpPr>
          <p:nvPr>
            <p:ph type="title"/>
          </p:nvPr>
        </p:nvSpPr>
        <p:spPr/>
        <p:txBody>
          <a:bodyPr/>
          <a:lstStyle/>
          <a:p>
            <a:r>
              <a:rPr lang="es-AR" b="1" dirty="0"/>
              <a:t>AD, cómo se define la ramificación</a:t>
            </a:r>
            <a:endParaRPr lang="es-AR" dirty="0"/>
          </a:p>
        </p:txBody>
      </p:sp>
      <p:sp>
        <p:nvSpPr>
          <p:cNvPr id="3" name="Marcador de contenido 2">
            <a:extLst>
              <a:ext uri="{FF2B5EF4-FFF2-40B4-BE49-F238E27FC236}">
                <a16:creationId xmlns:a16="http://schemas.microsoft.com/office/drawing/2014/main" id="{1F107479-0C98-E5E1-27D4-C07793E8D0AB}"/>
              </a:ext>
            </a:extLst>
          </p:cNvPr>
          <p:cNvSpPr>
            <a:spLocks noGrp="1"/>
          </p:cNvSpPr>
          <p:nvPr>
            <p:ph idx="1"/>
          </p:nvPr>
        </p:nvSpPr>
        <p:spPr>
          <a:xfrm>
            <a:off x="838200" y="1205174"/>
            <a:ext cx="10515600" cy="4963625"/>
          </a:xfrm>
        </p:spPr>
        <p:txBody>
          <a:bodyPr>
            <a:normAutofit/>
          </a:bodyPr>
          <a:lstStyle/>
          <a:p>
            <a:pPr marL="0" indent="0">
              <a:lnSpc>
                <a:spcPct val="150000"/>
              </a:lnSpc>
              <a:buNone/>
            </a:pPr>
            <a:r>
              <a:rPr lang="es-ES" sz="2000" dirty="0" err="1"/>
              <a:t>Indice</a:t>
            </a:r>
            <a:r>
              <a:rPr lang="es-ES" sz="2000" dirty="0"/>
              <a:t> Gini</a:t>
            </a:r>
            <a:endParaRPr lang="es-AR" dirty="0"/>
          </a:p>
          <a:p>
            <a:pPr>
              <a:lnSpc>
                <a:spcPct val="150000"/>
              </a:lnSpc>
            </a:pPr>
            <a:r>
              <a:rPr lang="es-AR" dirty="0"/>
              <a:t>Cuantifica la varianza total en el conjunto de las  K  clases del nodo  m, es decir, mide la pureza del nodo.</a:t>
            </a:r>
          </a:p>
          <a:p>
            <a:pPr marL="0" indent="0" algn="l">
              <a:buNone/>
            </a:pPr>
            <a:endParaRPr lang="es-AR" sz="2000" dirty="0"/>
          </a:p>
          <a:p>
            <a:pPr marL="0" indent="0" algn="l">
              <a:buNone/>
            </a:pPr>
            <a:r>
              <a:rPr lang="es-AR" sz="2000" dirty="0"/>
              <a:t>Medida de </a:t>
            </a:r>
            <a:r>
              <a:rPr lang="es-AR" sz="2000" b="0" i="0" dirty="0">
                <a:effectLst/>
              </a:rPr>
              <a:t>homogeneidad</a:t>
            </a:r>
          </a:p>
          <a:p>
            <a:pPr algn="just"/>
            <a:r>
              <a:rPr lang="es-AR" sz="2000" b="0" i="0" dirty="0">
                <a:effectLst/>
              </a:rPr>
              <a:t>Mide el grado de “impureza” de un nodo</a:t>
            </a:r>
          </a:p>
          <a:p>
            <a:pPr algn="just"/>
            <a:r>
              <a:rPr lang="es-AR" sz="2000" dirty="0"/>
              <a:t>Si índice </a:t>
            </a:r>
            <a:r>
              <a:rPr lang="es-AR" sz="2000" b="0" i="0" dirty="0">
                <a:effectLst/>
              </a:rPr>
              <a:t>Gini = 0, nodos puros (con datos que pertenecen a una sola categoría)</a:t>
            </a:r>
          </a:p>
          <a:p>
            <a:pPr algn="just"/>
            <a:r>
              <a:rPr lang="es-AR" sz="2000" dirty="0"/>
              <a:t>Si índice Gini &gt; 0 </a:t>
            </a:r>
            <a:r>
              <a:rPr lang="es-AR" sz="2000" b="0" i="0" dirty="0">
                <a:effectLst/>
              </a:rPr>
              <a:t>y &lt;=1, nodos impuros (con datos que pertenecen a más de una categoría)</a:t>
            </a:r>
          </a:p>
          <a:p>
            <a:pPr>
              <a:lnSpc>
                <a:spcPct val="150000"/>
              </a:lnSpc>
            </a:pPr>
            <a:endParaRPr lang="es-AR" dirty="0"/>
          </a:p>
          <a:p>
            <a:pPr marL="0" indent="0">
              <a:lnSpc>
                <a:spcPct val="150000"/>
              </a:lnSpc>
              <a:buNone/>
            </a:pPr>
            <a:endParaRPr lang="es-AR" dirty="0"/>
          </a:p>
          <a:p>
            <a:pPr marL="0" indent="0">
              <a:lnSpc>
                <a:spcPct val="150000"/>
              </a:lnSpc>
              <a:buNone/>
            </a:pPr>
            <a:endParaRPr lang="es-AR" dirty="0"/>
          </a:p>
        </p:txBody>
      </p:sp>
      <p:pic>
        <p:nvPicPr>
          <p:cNvPr id="5" name="Imagen 4">
            <a:extLst>
              <a:ext uri="{FF2B5EF4-FFF2-40B4-BE49-F238E27FC236}">
                <a16:creationId xmlns:a16="http://schemas.microsoft.com/office/drawing/2014/main" id="{35AFE483-2C7A-A756-8FC1-B4BDE828DF4C}"/>
              </a:ext>
            </a:extLst>
          </p:cNvPr>
          <p:cNvPicPr>
            <a:picLocks noChangeAspect="1"/>
          </p:cNvPicPr>
          <p:nvPr/>
        </p:nvPicPr>
        <p:blipFill>
          <a:blip r:embed="rId3"/>
          <a:stretch>
            <a:fillRect/>
          </a:stretch>
        </p:blipFill>
        <p:spPr>
          <a:xfrm>
            <a:off x="4631431" y="2174072"/>
            <a:ext cx="3230096" cy="1267506"/>
          </a:xfrm>
          <a:prstGeom prst="rect">
            <a:avLst/>
          </a:prstGeom>
        </p:spPr>
      </p:pic>
      <p:sp>
        <p:nvSpPr>
          <p:cNvPr id="8" name="CuadroTexto 7">
            <a:extLst>
              <a:ext uri="{FF2B5EF4-FFF2-40B4-BE49-F238E27FC236}">
                <a16:creationId xmlns:a16="http://schemas.microsoft.com/office/drawing/2014/main" id="{8D0C9C26-12BF-2E56-4764-E2C953A8D46E}"/>
              </a:ext>
            </a:extLst>
          </p:cNvPr>
          <p:cNvSpPr txBox="1"/>
          <p:nvPr/>
        </p:nvSpPr>
        <p:spPr>
          <a:xfrm>
            <a:off x="3592286" y="6123543"/>
            <a:ext cx="8049985" cy="369332"/>
          </a:xfrm>
          <a:prstGeom prst="rect">
            <a:avLst/>
          </a:prstGeom>
          <a:noFill/>
        </p:spPr>
        <p:txBody>
          <a:bodyPr wrap="square">
            <a:spAutoFit/>
          </a:bodyPr>
          <a:lstStyle/>
          <a:p>
            <a:pPr marL="0" indent="0">
              <a:buNone/>
            </a:pPr>
            <a:r>
              <a:rPr lang="es-AR" dirty="0"/>
              <a:t>Algoritmo CART (</a:t>
            </a:r>
            <a:r>
              <a:rPr lang="es-AR" dirty="0" err="1"/>
              <a:t>Classification</a:t>
            </a:r>
            <a:r>
              <a:rPr lang="es-AR" dirty="0"/>
              <a:t> and </a:t>
            </a:r>
            <a:r>
              <a:rPr lang="es-AR" dirty="0" err="1"/>
              <a:t>Regression</a:t>
            </a:r>
            <a:r>
              <a:rPr lang="es-AR" dirty="0"/>
              <a:t> </a:t>
            </a:r>
            <a:r>
              <a:rPr lang="es-AR" dirty="0" err="1"/>
              <a:t>Trees</a:t>
            </a:r>
            <a:r>
              <a:rPr lang="es-AR" dirty="0"/>
              <a:t>) aplica como criterio de división.</a:t>
            </a:r>
          </a:p>
        </p:txBody>
      </p:sp>
      <p:pic>
        <p:nvPicPr>
          <p:cNvPr id="10" name="Imagen 9">
            <a:extLst>
              <a:ext uri="{FF2B5EF4-FFF2-40B4-BE49-F238E27FC236}">
                <a16:creationId xmlns:a16="http://schemas.microsoft.com/office/drawing/2014/main" id="{877B1B4A-5CFB-7D2C-89B5-D7962808E0F1}"/>
              </a:ext>
            </a:extLst>
          </p:cNvPr>
          <p:cNvPicPr>
            <a:picLocks noChangeAspect="1"/>
          </p:cNvPicPr>
          <p:nvPr/>
        </p:nvPicPr>
        <p:blipFill rotWithShape="1">
          <a:blip r:embed="rId4"/>
          <a:srcRect l="14341" t="8343" b="13513"/>
          <a:stretch/>
        </p:blipFill>
        <p:spPr>
          <a:xfrm>
            <a:off x="10246180" y="3863148"/>
            <a:ext cx="840920" cy="551045"/>
          </a:xfrm>
          <a:prstGeom prst="rect">
            <a:avLst/>
          </a:prstGeom>
        </p:spPr>
      </p:pic>
    </p:spTree>
    <p:extLst>
      <p:ext uri="{BB962C8B-B14F-4D97-AF65-F5344CB8AC3E}">
        <p14:creationId xmlns:p14="http://schemas.microsoft.com/office/powerpoint/2010/main" val="212088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0ACE8-CFC8-AD0A-6917-3D81F5C2C5C3}"/>
              </a:ext>
            </a:extLst>
          </p:cNvPr>
          <p:cNvSpPr>
            <a:spLocks noGrp="1"/>
          </p:cNvSpPr>
          <p:nvPr>
            <p:ph type="title"/>
          </p:nvPr>
        </p:nvSpPr>
        <p:spPr/>
        <p:txBody>
          <a:bodyPr/>
          <a:lstStyle/>
          <a:p>
            <a:r>
              <a:rPr lang="es-AR" b="1" dirty="0"/>
              <a:t>AD, cómo se define la ramificación</a:t>
            </a:r>
            <a:endParaRPr lang="es-AR" dirty="0"/>
          </a:p>
        </p:txBody>
      </p:sp>
      <p:sp>
        <p:nvSpPr>
          <p:cNvPr id="3" name="Marcador de contenido 2">
            <a:extLst>
              <a:ext uri="{FF2B5EF4-FFF2-40B4-BE49-F238E27FC236}">
                <a16:creationId xmlns:a16="http://schemas.microsoft.com/office/drawing/2014/main" id="{E03A37AC-4D92-73A9-0BC5-EEFDC691D6AD}"/>
              </a:ext>
            </a:extLst>
          </p:cNvPr>
          <p:cNvSpPr>
            <a:spLocks noGrp="1"/>
          </p:cNvSpPr>
          <p:nvPr>
            <p:ph idx="1"/>
          </p:nvPr>
        </p:nvSpPr>
        <p:spPr/>
        <p:txBody>
          <a:bodyPr>
            <a:normAutofit/>
          </a:bodyPr>
          <a:lstStyle/>
          <a:p>
            <a:pPr marL="0" indent="0">
              <a:lnSpc>
                <a:spcPct val="150000"/>
              </a:lnSpc>
              <a:buNone/>
            </a:pPr>
            <a:r>
              <a:rPr lang="es-AR" sz="2400" dirty="0" err="1"/>
              <a:t>Information</a:t>
            </a:r>
            <a:r>
              <a:rPr lang="es-AR" sz="2400" dirty="0"/>
              <a:t> </a:t>
            </a:r>
            <a:r>
              <a:rPr lang="es-AR" sz="2400" dirty="0" err="1"/>
              <a:t>Gain</a:t>
            </a:r>
            <a:r>
              <a:rPr lang="es-AR" sz="2400" dirty="0"/>
              <a:t>: Cross </a:t>
            </a:r>
            <a:r>
              <a:rPr lang="es-AR" sz="2400" dirty="0" err="1"/>
              <a:t>Entropy</a:t>
            </a:r>
            <a:endParaRPr lang="es-AR" dirty="0"/>
          </a:p>
          <a:p>
            <a:pPr>
              <a:lnSpc>
                <a:spcPct val="150000"/>
              </a:lnSpc>
            </a:pPr>
            <a:r>
              <a:rPr lang="es-AR" dirty="0"/>
              <a:t>Entropía, medida que cuantifica el desorden [aleatoriedad] de un sistema. </a:t>
            </a:r>
          </a:p>
          <a:p>
            <a:pPr>
              <a:lnSpc>
                <a:spcPct val="150000"/>
              </a:lnSpc>
            </a:pPr>
            <a:r>
              <a:rPr lang="es-AR" dirty="0"/>
              <a:t>En el caso de los nodos, el desorden se corresponde con la impureza. </a:t>
            </a:r>
          </a:p>
          <a:p>
            <a:pPr lvl="1">
              <a:lnSpc>
                <a:spcPct val="150000"/>
              </a:lnSpc>
            </a:pPr>
            <a:r>
              <a:rPr lang="es-AR" dirty="0"/>
              <a:t>Nodo puro, presenta observaciones de una clase, y </a:t>
            </a:r>
            <a:r>
              <a:rPr lang="es-AR" b="1" i="1" dirty="0"/>
              <a:t>entropía</a:t>
            </a:r>
            <a:r>
              <a:rPr lang="es-AR" dirty="0"/>
              <a:t> = 0 </a:t>
            </a:r>
          </a:p>
          <a:p>
            <a:pPr>
              <a:lnSpc>
                <a:spcPct val="150000"/>
              </a:lnSpc>
            </a:pPr>
            <a:endParaRPr lang="es-AR" dirty="0"/>
          </a:p>
          <a:p>
            <a:pPr marL="0" indent="0">
              <a:lnSpc>
                <a:spcPct val="150000"/>
              </a:lnSpc>
              <a:buNone/>
            </a:pPr>
            <a:endParaRPr lang="es-AR" dirty="0"/>
          </a:p>
          <a:p>
            <a:pPr>
              <a:lnSpc>
                <a:spcPct val="150000"/>
              </a:lnSpc>
            </a:pPr>
            <a:r>
              <a:rPr lang="es-AR" dirty="0"/>
              <a:t>Los algoritmos C4.5 y C5.0 emplean </a:t>
            </a:r>
            <a:r>
              <a:rPr lang="es-AR" i="1" dirty="0" err="1"/>
              <a:t>information</a:t>
            </a:r>
            <a:r>
              <a:rPr lang="es-AR" i="1" dirty="0"/>
              <a:t> </a:t>
            </a:r>
            <a:r>
              <a:rPr lang="es-AR" i="1" dirty="0" err="1"/>
              <a:t>gain</a:t>
            </a:r>
            <a:r>
              <a:rPr lang="es-AR" i="1" dirty="0"/>
              <a:t> </a:t>
            </a:r>
            <a:r>
              <a:rPr lang="es-AR" dirty="0"/>
              <a:t>como criterio de división.</a:t>
            </a:r>
          </a:p>
        </p:txBody>
      </p:sp>
      <p:pic>
        <p:nvPicPr>
          <p:cNvPr id="5" name="Imagen 4">
            <a:extLst>
              <a:ext uri="{FF2B5EF4-FFF2-40B4-BE49-F238E27FC236}">
                <a16:creationId xmlns:a16="http://schemas.microsoft.com/office/drawing/2014/main" id="{8FE8BD8B-E355-02CE-8EE2-0D3CCC5D4C11}"/>
              </a:ext>
            </a:extLst>
          </p:cNvPr>
          <p:cNvPicPr>
            <a:picLocks noChangeAspect="1"/>
          </p:cNvPicPr>
          <p:nvPr/>
        </p:nvPicPr>
        <p:blipFill>
          <a:blip r:embed="rId2"/>
          <a:stretch>
            <a:fillRect/>
          </a:stretch>
        </p:blipFill>
        <p:spPr>
          <a:xfrm>
            <a:off x="4229100" y="3703314"/>
            <a:ext cx="2745922" cy="1023903"/>
          </a:xfrm>
          <a:prstGeom prst="rect">
            <a:avLst/>
          </a:prstGeom>
        </p:spPr>
      </p:pic>
    </p:spTree>
    <p:extLst>
      <p:ext uri="{BB962C8B-B14F-4D97-AF65-F5344CB8AC3E}">
        <p14:creationId xmlns:p14="http://schemas.microsoft.com/office/powerpoint/2010/main" val="399376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2CE69-329B-FC5A-159F-623F6709F31C}"/>
              </a:ext>
            </a:extLst>
          </p:cNvPr>
          <p:cNvSpPr>
            <a:spLocks noGrp="1"/>
          </p:cNvSpPr>
          <p:nvPr>
            <p:ph type="title"/>
          </p:nvPr>
        </p:nvSpPr>
        <p:spPr/>
        <p:txBody>
          <a:bodyPr/>
          <a:lstStyle/>
          <a:p>
            <a:r>
              <a:rPr lang="es-AR" b="1" dirty="0"/>
              <a:t>AD, cómo se define la ramificación</a:t>
            </a:r>
            <a:endParaRPr lang="es-AR" dirty="0"/>
          </a:p>
        </p:txBody>
      </p:sp>
      <p:sp>
        <p:nvSpPr>
          <p:cNvPr id="3" name="Marcador de contenido 2">
            <a:extLst>
              <a:ext uri="{FF2B5EF4-FFF2-40B4-BE49-F238E27FC236}">
                <a16:creationId xmlns:a16="http://schemas.microsoft.com/office/drawing/2014/main" id="{279F1D7F-FAED-6A46-4528-212E3DA04938}"/>
              </a:ext>
            </a:extLst>
          </p:cNvPr>
          <p:cNvSpPr>
            <a:spLocks noGrp="1"/>
          </p:cNvSpPr>
          <p:nvPr>
            <p:ph idx="1"/>
          </p:nvPr>
        </p:nvSpPr>
        <p:spPr>
          <a:xfrm>
            <a:off x="838199" y="1213338"/>
            <a:ext cx="10746921" cy="5138476"/>
          </a:xfrm>
        </p:spPr>
        <p:txBody>
          <a:bodyPr>
            <a:normAutofit fontScale="92500" lnSpcReduction="10000"/>
          </a:bodyPr>
          <a:lstStyle/>
          <a:p>
            <a:pPr marL="0" indent="0">
              <a:lnSpc>
                <a:spcPct val="150000"/>
              </a:lnSpc>
              <a:buNone/>
            </a:pPr>
            <a:r>
              <a:rPr lang="es-AR" dirty="0"/>
              <a:t>CHI-SQUARE</a:t>
            </a:r>
          </a:p>
          <a:p>
            <a:pPr marL="0" indent="0">
              <a:lnSpc>
                <a:spcPct val="150000"/>
              </a:lnSpc>
              <a:buNone/>
            </a:pPr>
            <a:r>
              <a:rPr lang="es-AR" dirty="0"/>
              <a:t>Se identifica si existe una diferencia significativa entre los nodos hijos y el nodo parental. Es decir, si hay evidencias de que la división consigue una mejora. </a:t>
            </a:r>
          </a:p>
          <a:p>
            <a:pPr marL="0" indent="0">
              <a:lnSpc>
                <a:spcPct val="150000"/>
              </a:lnSpc>
              <a:buNone/>
            </a:pPr>
            <a:r>
              <a:rPr lang="es-AR" dirty="0"/>
              <a:t>Se aplica un test estadístico chi-</a:t>
            </a:r>
            <a:r>
              <a:rPr lang="es-AR" dirty="0" err="1"/>
              <a:t>square</a:t>
            </a:r>
            <a:r>
              <a:rPr lang="es-AR" dirty="0"/>
              <a:t> </a:t>
            </a:r>
            <a:r>
              <a:rPr lang="es-AR" dirty="0" err="1"/>
              <a:t>goodness</a:t>
            </a:r>
            <a:r>
              <a:rPr lang="es-AR" dirty="0"/>
              <a:t> </a:t>
            </a:r>
            <a:r>
              <a:rPr lang="es-AR" dirty="0" err="1"/>
              <a:t>of</a:t>
            </a:r>
            <a:r>
              <a:rPr lang="es-AR" dirty="0"/>
              <a:t> </a:t>
            </a:r>
            <a:r>
              <a:rPr lang="es-AR" dirty="0" err="1"/>
              <a:t>fit</a:t>
            </a:r>
            <a:r>
              <a:rPr lang="es-AR" dirty="0"/>
              <a:t> empleando como distribución esperada  H0 la frecuencia de cada clase en el nodo parental. </a:t>
            </a:r>
          </a:p>
          <a:p>
            <a:pPr marL="0" indent="0">
              <a:lnSpc>
                <a:spcPct val="150000"/>
              </a:lnSpc>
              <a:buNone/>
            </a:pPr>
            <a:r>
              <a:rPr lang="es-AR" dirty="0"/>
              <a:t>A mayor valor del estadístico  χ2, mayor la evidencia estadística de que existe una diferencia.</a:t>
            </a:r>
          </a:p>
          <a:p>
            <a:pPr marL="0" indent="0">
              <a:lnSpc>
                <a:spcPct val="150000"/>
              </a:lnSpc>
              <a:buNone/>
            </a:pPr>
            <a:r>
              <a:rPr lang="es-AR" dirty="0"/>
              <a:t> </a:t>
            </a:r>
          </a:p>
          <a:p>
            <a:pPr marL="0" indent="0">
              <a:lnSpc>
                <a:spcPct val="150000"/>
              </a:lnSpc>
              <a:buNone/>
            </a:pPr>
            <a:endParaRPr lang="es-AR" dirty="0"/>
          </a:p>
          <a:p>
            <a:pPr marL="0" indent="0">
              <a:lnSpc>
                <a:spcPct val="150000"/>
              </a:lnSpc>
              <a:buNone/>
            </a:pPr>
            <a:r>
              <a:rPr lang="es-AR" dirty="0"/>
              <a:t>AD construidos con este criterio de división, se denominan CHAID (Chi-</a:t>
            </a:r>
            <a:r>
              <a:rPr lang="es-AR" dirty="0" err="1"/>
              <a:t>square</a:t>
            </a:r>
            <a:r>
              <a:rPr lang="es-AR" dirty="0"/>
              <a:t> </a:t>
            </a:r>
            <a:r>
              <a:rPr lang="es-AR" dirty="0" err="1"/>
              <a:t>Automatic</a:t>
            </a:r>
            <a:r>
              <a:rPr lang="es-AR" dirty="0"/>
              <a:t> </a:t>
            </a:r>
            <a:r>
              <a:rPr lang="es-AR" dirty="0" err="1"/>
              <a:t>Interaction</a:t>
            </a:r>
            <a:r>
              <a:rPr lang="es-AR" dirty="0"/>
              <a:t> Detector).</a:t>
            </a:r>
          </a:p>
          <a:p>
            <a:pPr marL="0" indent="0">
              <a:lnSpc>
                <a:spcPct val="150000"/>
              </a:lnSpc>
              <a:buNone/>
            </a:pPr>
            <a:endParaRPr lang="es-AR" dirty="0"/>
          </a:p>
          <a:p>
            <a:pPr marL="0" indent="0">
              <a:lnSpc>
                <a:spcPct val="150000"/>
              </a:lnSpc>
              <a:buNone/>
            </a:pPr>
            <a:endParaRPr lang="es-AR" dirty="0"/>
          </a:p>
        </p:txBody>
      </p:sp>
      <p:pic>
        <p:nvPicPr>
          <p:cNvPr id="8" name="Imagen 7">
            <a:extLst>
              <a:ext uri="{FF2B5EF4-FFF2-40B4-BE49-F238E27FC236}">
                <a16:creationId xmlns:a16="http://schemas.microsoft.com/office/drawing/2014/main" id="{7F161735-3CB6-DAD4-F0BF-0FEAE709EE2F}"/>
              </a:ext>
            </a:extLst>
          </p:cNvPr>
          <p:cNvPicPr>
            <a:picLocks noChangeAspect="1"/>
          </p:cNvPicPr>
          <p:nvPr/>
        </p:nvPicPr>
        <p:blipFill>
          <a:blip r:embed="rId2"/>
          <a:stretch>
            <a:fillRect/>
          </a:stretch>
        </p:blipFill>
        <p:spPr>
          <a:xfrm>
            <a:off x="7109052" y="4190318"/>
            <a:ext cx="3590925" cy="942975"/>
          </a:xfrm>
          <a:prstGeom prst="rect">
            <a:avLst/>
          </a:prstGeom>
        </p:spPr>
      </p:pic>
    </p:spTree>
    <p:extLst>
      <p:ext uri="{BB962C8B-B14F-4D97-AF65-F5344CB8AC3E}">
        <p14:creationId xmlns:p14="http://schemas.microsoft.com/office/powerpoint/2010/main" val="11923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DA8D85-A180-65EB-ED34-8B2B319E5A9B}"/>
              </a:ext>
            </a:extLst>
          </p:cNvPr>
          <p:cNvSpPr>
            <a:spLocks noGrp="1"/>
          </p:cNvSpPr>
          <p:nvPr>
            <p:ph type="title"/>
          </p:nvPr>
        </p:nvSpPr>
        <p:spPr/>
        <p:txBody>
          <a:bodyPr vert="horz" lIns="91440" tIns="45720" rIns="91440" bIns="45720" rtlCol="0" anchor="ctr">
            <a:normAutofit/>
          </a:bodyPr>
          <a:lstStyle/>
          <a:p>
            <a:r>
              <a:rPr lang="en-US" dirty="0" err="1">
                <a:solidFill>
                  <a:srgbClr val="222222"/>
                </a:solidFill>
                <a:latin typeface="Open Sans" panose="020B0606030504020204" pitchFamily="34" charset="0"/>
              </a:rPr>
              <a:t>Tipología</a:t>
            </a:r>
            <a:r>
              <a:rPr lang="en-US" dirty="0">
                <a:solidFill>
                  <a:srgbClr val="222222"/>
                </a:solidFill>
                <a:latin typeface="Open Sans" panose="020B0606030504020204" pitchFamily="34" charset="0"/>
              </a:rPr>
              <a:t> de </a:t>
            </a:r>
            <a:r>
              <a:rPr lang="en-US" dirty="0" err="1">
                <a:solidFill>
                  <a:srgbClr val="222222"/>
                </a:solidFill>
                <a:latin typeface="Open Sans" panose="020B0606030504020204" pitchFamily="34" charset="0"/>
              </a:rPr>
              <a:t>Arboles</a:t>
            </a:r>
            <a:r>
              <a:rPr lang="en-US" dirty="0">
                <a:solidFill>
                  <a:srgbClr val="222222"/>
                </a:solidFill>
                <a:latin typeface="Open Sans" panose="020B0606030504020204" pitchFamily="34" charset="0"/>
              </a:rPr>
              <a:t> de </a:t>
            </a:r>
            <a:r>
              <a:rPr lang="en-US" dirty="0" err="1">
                <a:solidFill>
                  <a:srgbClr val="222222"/>
                </a:solidFill>
                <a:latin typeface="Open Sans" panose="020B0606030504020204" pitchFamily="34" charset="0"/>
              </a:rPr>
              <a:t>Decisión</a:t>
            </a:r>
            <a:endParaRPr lang="es-AR" dirty="0">
              <a:solidFill>
                <a:srgbClr val="222222"/>
              </a:solidFill>
              <a:latin typeface="Open Sans" panose="020B0606030504020204" pitchFamily="34" charset="0"/>
            </a:endParaRPr>
          </a:p>
        </p:txBody>
      </p:sp>
      <p:sp>
        <p:nvSpPr>
          <p:cNvPr id="3" name="Marcador de contenido 2">
            <a:extLst>
              <a:ext uri="{FF2B5EF4-FFF2-40B4-BE49-F238E27FC236}">
                <a16:creationId xmlns:a16="http://schemas.microsoft.com/office/drawing/2014/main" id="{73179A17-7C55-BACA-5B80-FB807F7493CF}"/>
              </a:ext>
            </a:extLst>
          </p:cNvPr>
          <p:cNvSpPr>
            <a:spLocks noGrp="1"/>
          </p:cNvSpPr>
          <p:nvPr>
            <p:ph idx="1"/>
          </p:nvPr>
        </p:nvSpPr>
        <p:spPr/>
        <p:txBody>
          <a:bodyPr/>
          <a:lstStyle/>
          <a:p>
            <a:pPr marL="0" indent="0">
              <a:lnSpc>
                <a:spcPct val="200000"/>
              </a:lnSpc>
              <a:buNone/>
            </a:pPr>
            <a:r>
              <a:rPr lang="es-AR" b="1" dirty="0">
                <a:solidFill>
                  <a:srgbClr val="0A0A23"/>
                </a:solidFill>
              </a:rPr>
              <a:t>Alg</a:t>
            </a:r>
            <a:r>
              <a:rPr lang="es-AR" b="1" i="0" dirty="0">
                <a:solidFill>
                  <a:srgbClr val="0A0A23"/>
                </a:solidFill>
                <a:effectLst/>
              </a:rPr>
              <a:t>oritmos basados en árboles para el aprendizaje automático</a:t>
            </a:r>
          </a:p>
          <a:p>
            <a:pPr algn="l" fontAlgn="base">
              <a:lnSpc>
                <a:spcPct val="200000"/>
              </a:lnSpc>
              <a:buFont typeface="Arial" panose="020B0604020202020204" pitchFamily="34" charset="0"/>
              <a:buChar char="•"/>
            </a:pPr>
            <a:r>
              <a:rPr lang="es-AR" b="0" i="0" dirty="0">
                <a:solidFill>
                  <a:srgbClr val="0A0A23"/>
                </a:solidFill>
                <a:effectLst/>
              </a:rPr>
              <a:t>Árboles de Decisiones (</a:t>
            </a:r>
            <a:r>
              <a:rPr lang="es-AR" b="0" i="0" dirty="0" err="1">
                <a:solidFill>
                  <a:srgbClr val="0A0A23"/>
                </a:solidFill>
                <a:effectLst/>
              </a:rPr>
              <a:t>Decision</a:t>
            </a:r>
            <a:r>
              <a:rPr lang="es-AR" b="0" i="0" dirty="0">
                <a:solidFill>
                  <a:srgbClr val="0A0A23"/>
                </a:solidFill>
                <a:effectLst/>
              </a:rPr>
              <a:t> </a:t>
            </a:r>
            <a:r>
              <a:rPr lang="es-AR" b="0" i="0" dirty="0" err="1">
                <a:solidFill>
                  <a:srgbClr val="0A0A23"/>
                </a:solidFill>
                <a:effectLst/>
              </a:rPr>
              <a:t>Trees</a:t>
            </a:r>
            <a:r>
              <a:rPr lang="es-AR" b="0" i="0" dirty="0">
                <a:solidFill>
                  <a:srgbClr val="0A0A23"/>
                </a:solidFill>
                <a:effectLst/>
              </a:rPr>
              <a:t>)</a:t>
            </a:r>
          </a:p>
          <a:p>
            <a:pPr algn="l" fontAlgn="base">
              <a:lnSpc>
                <a:spcPct val="200000"/>
              </a:lnSpc>
              <a:buFont typeface="Arial" panose="020B0604020202020204" pitchFamily="34" charset="0"/>
              <a:buChar char="•"/>
            </a:pPr>
            <a:r>
              <a:rPr lang="es-AR" b="0" i="0" dirty="0">
                <a:solidFill>
                  <a:srgbClr val="0A0A23"/>
                </a:solidFill>
                <a:effectLst/>
              </a:rPr>
              <a:t>Bosques Aleatorios (</a:t>
            </a:r>
            <a:r>
              <a:rPr lang="es-AR" b="0" i="0" dirty="0" err="1">
                <a:solidFill>
                  <a:srgbClr val="0A0A23"/>
                </a:solidFill>
                <a:effectLst/>
              </a:rPr>
              <a:t>Random</a:t>
            </a:r>
            <a:r>
              <a:rPr lang="es-AR" b="0" i="0" dirty="0">
                <a:solidFill>
                  <a:srgbClr val="0A0A23"/>
                </a:solidFill>
                <a:effectLst/>
              </a:rPr>
              <a:t> Forest)</a:t>
            </a:r>
          </a:p>
          <a:p>
            <a:pPr algn="l" fontAlgn="base">
              <a:lnSpc>
                <a:spcPct val="200000"/>
              </a:lnSpc>
              <a:buFont typeface="Arial" panose="020B0604020202020204" pitchFamily="34" charset="0"/>
              <a:buChar char="•"/>
            </a:pPr>
            <a:r>
              <a:rPr lang="es-AR" b="0" i="0" dirty="0">
                <a:solidFill>
                  <a:srgbClr val="0A0A23"/>
                </a:solidFill>
                <a:effectLst/>
              </a:rPr>
              <a:t>Aumento de Gradiente (</a:t>
            </a:r>
            <a:r>
              <a:rPr lang="es-AR" b="0" i="0" dirty="0" err="1">
                <a:solidFill>
                  <a:srgbClr val="0A0A23"/>
                </a:solidFill>
                <a:effectLst/>
              </a:rPr>
              <a:t>Gradient</a:t>
            </a:r>
            <a:r>
              <a:rPr lang="es-AR" b="0" i="0" dirty="0">
                <a:solidFill>
                  <a:srgbClr val="0A0A23"/>
                </a:solidFill>
                <a:effectLst/>
              </a:rPr>
              <a:t> </a:t>
            </a:r>
            <a:r>
              <a:rPr lang="es-AR" b="0" i="0" dirty="0" err="1">
                <a:solidFill>
                  <a:srgbClr val="0A0A23"/>
                </a:solidFill>
                <a:effectLst/>
              </a:rPr>
              <a:t>Boosting</a:t>
            </a:r>
            <a:r>
              <a:rPr lang="es-AR" b="0" i="0" dirty="0">
                <a:solidFill>
                  <a:srgbClr val="0A0A23"/>
                </a:solidFill>
                <a:effectLst/>
              </a:rPr>
              <a:t>)</a:t>
            </a:r>
          </a:p>
          <a:p>
            <a:pPr algn="l" fontAlgn="base">
              <a:lnSpc>
                <a:spcPct val="200000"/>
              </a:lnSpc>
              <a:buFont typeface="Arial" panose="020B0604020202020204" pitchFamily="34" charset="0"/>
              <a:buChar char="•"/>
            </a:pPr>
            <a:r>
              <a:rPr lang="es-AR" b="0" i="0" dirty="0" err="1">
                <a:solidFill>
                  <a:srgbClr val="0A0A23"/>
                </a:solidFill>
                <a:effectLst/>
              </a:rPr>
              <a:t>Bagging</a:t>
            </a:r>
            <a:r>
              <a:rPr lang="es-AR" b="0" i="0" dirty="0">
                <a:solidFill>
                  <a:srgbClr val="0A0A23"/>
                </a:solidFill>
                <a:effectLst/>
              </a:rPr>
              <a:t> (</a:t>
            </a:r>
            <a:r>
              <a:rPr lang="es-AR" b="0" i="0" dirty="0" err="1">
                <a:solidFill>
                  <a:srgbClr val="0A0A23"/>
                </a:solidFill>
                <a:effectLst/>
              </a:rPr>
              <a:t>Bootstrap</a:t>
            </a:r>
            <a:r>
              <a:rPr lang="es-AR" b="0" i="0" dirty="0">
                <a:solidFill>
                  <a:srgbClr val="0A0A23"/>
                </a:solidFill>
                <a:effectLst/>
              </a:rPr>
              <a:t> </a:t>
            </a:r>
            <a:r>
              <a:rPr lang="es-AR" b="0" i="0" dirty="0" err="1">
                <a:solidFill>
                  <a:srgbClr val="0A0A23"/>
                </a:solidFill>
                <a:effectLst/>
              </a:rPr>
              <a:t>Aggregation</a:t>
            </a:r>
            <a:r>
              <a:rPr lang="es-AR" b="0" i="0" dirty="0">
                <a:solidFill>
                  <a:srgbClr val="0A0A23"/>
                </a:solidFill>
                <a:effectLst/>
              </a:rPr>
              <a:t>)</a:t>
            </a:r>
          </a:p>
          <a:p>
            <a:pPr marL="0" indent="0">
              <a:lnSpc>
                <a:spcPct val="200000"/>
              </a:lnSpc>
              <a:buNone/>
            </a:pPr>
            <a:endParaRPr lang="es-AR" b="1" i="0" dirty="0">
              <a:solidFill>
                <a:srgbClr val="0A0A23"/>
              </a:solidFill>
              <a:effectLst/>
            </a:endParaRPr>
          </a:p>
          <a:p>
            <a:pPr>
              <a:lnSpc>
                <a:spcPct val="200000"/>
              </a:lnSpc>
            </a:pPr>
            <a:endParaRPr lang="es-AR" dirty="0"/>
          </a:p>
        </p:txBody>
      </p:sp>
    </p:spTree>
    <p:extLst>
      <p:ext uri="{BB962C8B-B14F-4D97-AF65-F5344CB8AC3E}">
        <p14:creationId xmlns:p14="http://schemas.microsoft.com/office/powerpoint/2010/main" val="81984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2CE69-329B-FC5A-159F-623F6709F31C}"/>
              </a:ext>
            </a:extLst>
          </p:cNvPr>
          <p:cNvSpPr>
            <a:spLocks noGrp="1"/>
          </p:cNvSpPr>
          <p:nvPr>
            <p:ph type="title"/>
          </p:nvPr>
        </p:nvSpPr>
        <p:spPr/>
        <p:txBody>
          <a:bodyPr/>
          <a:lstStyle/>
          <a:p>
            <a:r>
              <a:rPr lang="es-AR" b="1" dirty="0"/>
              <a:t>AD, cómo se define la ramificación. Proceso</a:t>
            </a:r>
            <a:endParaRPr lang="es-AR" dirty="0"/>
          </a:p>
        </p:txBody>
      </p:sp>
      <p:sp>
        <p:nvSpPr>
          <p:cNvPr id="3" name="Marcador de contenido 2">
            <a:extLst>
              <a:ext uri="{FF2B5EF4-FFF2-40B4-BE49-F238E27FC236}">
                <a16:creationId xmlns:a16="http://schemas.microsoft.com/office/drawing/2014/main" id="{279F1D7F-FAED-6A46-4528-212E3DA04938}"/>
              </a:ext>
            </a:extLst>
          </p:cNvPr>
          <p:cNvSpPr>
            <a:spLocks noGrp="1"/>
          </p:cNvSpPr>
          <p:nvPr>
            <p:ph idx="1"/>
          </p:nvPr>
        </p:nvSpPr>
        <p:spPr>
          <a:xfrm>
            <a:off x="838200" y="1050052"/>
            <a:ext cx="10515600" cy="4963625"/>
          </a:xfrm>
        </p:spPr>
        <p:txBody>
          <a:bodyPr>
            <a:normAutofit/>
          </a:bodyPr>
          <a:lstStyle/>
          <a:p>
            <a:pPr marL="0" indent="0">
              <a:lnSpc>
                <a:spcPct val="150000"/>
              </a:lnSpc>
              <a:buNone/>
            </a:pPr>
            <a:r>
              <a:rPr lang="es-AR" sz="1800" dirty="0"/>
              <a:t>Se aplica el mismo proceso de construcción, varia la medida utilizada como criterio de selección de las divisiones:</a:t>
            </a:r>
          </a:p>
          <a:p>
            <a:pPr>
              <a:lnSpc>
                <a:spcPct val="150000"/>
              </a:lnSpc>
            </a:pPr>
            <a:r>
              <a:rPr lang="es-AR" sz="1800" dirty="0"/>
              <a:t>Para cada posible división se calcula el valor de la medida en cada uno de los 2 nodos resultantes.</a:t>
            </a:r>
          </a:p>
          <a:p>
            <a:pPr>
              <a:lnSpc>
                <a:spcPct val="150000"/>
              </a:lnSpc>
            </a:pPr>
            <a:r>
              <a:rPr lang="es-AR" sz="1800" dirty="0"/>
              <a:t>Se suman los 2 valores, ponderando cada uno por la fracción de observaciones que contiene cada nodo.</a:t>
            </a:r>
          </a:p>
          <a:p>
            <a:pPr>
              <a:lnSpc>
                <a:spcPct val="150000"/>
              </a:lnSpc>
            </a:pPr>
            <a:endParaRPr lang="es-AR" sz="1800" dirty="0"/>
          </a:p>
          <a:p>
            <a:pPr marL="0" indent="0">
              <a:lnSpc>
                <a:spcPct val="150000"/>
              </a:lnSpc>
              <a:buNone/>
            </a:pPr>
            <a:endParaRPr lang="es-AR" sz="1800" dirty="0"/>
          </a:p>
          <a:p>
            <a:pPr>
              <a:lnSpc>
                <a:spcPct val="150000"/>
              </a:lnSpc>
            </a:pPr>
            <a:r>
              <a:rPr lang="es-AR" sz="1800" dirty="0"/>
              <a:t>La división con menor o mayor valor (dependiendo de la medida empleada) se selecciona como punto de corte óptimo.</a:t>
            </a:r>
          </a:p>
        </p:txBody>
      </p:sp>
      <p:sp>
        <p:nvSpPr>
          <p:cNvPr id="7" name="CuadroTexto 6">
            <a:extLst>
              <a:ext uri="{FF2B5EF4-FFF2-40B4-BE49-F238E27FC236}">
                <a16:creationId xmlns:a16="http://schemas.microsoft.com/office/drawing/2014/main" id="{918F7662-BFD3-B484-328B-57E8CCC9E90F}"/>
              </a:ext>
            </a:extLst>
          </p:cNvPr>
          <p:cNvSpPr txBox="1"/>
          <p:nvPr/>
        </p:nvSpPr>
        <p:spPr>
          <a:xfrm>
            <a:off x="4629150" y="5856046"/>
            <a:ext cx="6931478" cy="830997"/>
          </a:xfrm>
          <a:prstGeom prst="rect">
            <a:avLst/>
          </a:prstGeom>
          <a:noFill/>
        </p:spPr>
        <p:txBody>
          <a:bodyPr wrap="square">
            <a:spAutoFit/>
          </a:bodyPr>
          <a:lstStyle/>
          <a:p>
            <a:r>
              <a:rPr lang="es-AR" sz="1200" b="0" i="1" dirty="0">
                <a:solidFill>
                  <a:srgbClr val="333333"/>
                </a:solidFill>
                <a:effectLst/>
                <a:latin typeface="Open Sans" panose="020B0606030504020204" pitchFamily="34" charset="0"/>
              </a:rPr>
              <a:t>Learning</a:t>
            </a:r>
            <a:r>
              <a:rPr lang="es-AR" sz="1200" b="0" i="0" dirty="0">
                <a:solidFill>
                  <a:srgbClr val="333333"/>
                </a:solidFill>
                <a:effectLst/>
                <a:latin typeface="Open Sans" panose="020B0606030504020204" pitchFamily="34" charset="0"/>
              </a:rPr>
              <a:t>, </a:t>
            </a:r>
            <a:r>
              <a:rPr lang="es-AR" sz="1200" b="0" i="1" dirty="0">
                <a:solidFill>
                  <a:srgbClr val="333333"/>
                </a:solidFill>
                <a:effectLst/>
                <a:latin typeface="Open Sans" panose="020B0606030504020204" pitchFamily="34" charset="0"/>
              </a:rPr>
              <a:t>Gini </a:t>
            </a:r>
            <a:r>
              <a:rPr lang="es-AR" sz="1200" b="0" i="1" dirty="0" err="1">
                <a:solidFill>
                  <a:srgbClr val="333333"/>
                </a:solidFill>
                <a:effectLst/>
                <a:latin typeface="Open Sans" panose="020B0606030504020204" pitchFamily="34" charset="0"/>
              </a:rPr>
              <a:t>index</a:t>
            </a:r>
            <a:r>
              <a:rPr lang="es-AR" sz="1200" b="0" i="0" dirty="0">
                <a:solidFill>
                  <a:srgbClr val="333333"/>
                </a:solidFill>
                <a:effectLst/>
                <a:latin typeface="Open Sans" panose="020B0606030504020204" pitchFamily="34" charset="0"/>
              </a:rPr>
              <a:t> y </a:t>
            </a:r>
            <a:r>
              <a:rPr lang="es-AR" sz="1200" b="0" i="1" dirty="0" err="1">
                <a:solidFill>
                  <a:srgbClr val="333333"/>
                </a:solidFill>
                <a:effectLst/>
                <a:latin typeface="Open Sans" panose="020B0606030504020204" pitchFamily="34" charset="0"/>
              </a:rPr>
              <a:t>cross-entropy</a:t>
            </a:r>
            <a:r>
              <a:rPr lang="es-AR" sz="1200" b="0" i="0" dirty="0">
                <a:solidFill>
                  <a:srgbClr val="333333"/>
                </a:solidFill>
                <a:effectLst/>
                <a:latin typeface="Open Sans" panose="020B0606030504020204" pitchFamily="34" charset="0"/>
              </a:rPr>
              <a:t>  más adecuados que  </a:t>
            </a:r>
            <a:r>
              <a:rPr lang="es-AR" sz="1200" b="0" i="1" dirty="0" err="1">
                <a:solidFill>
                  <a:srgbClr val="333333"/>
                </a:solidFill>
                <a:effectLst/>
                <a:latin typeface="Open Sans" panose="020B0606030504020204" pitchFamily="34" charset="0"/>
              </a:rPr>
              <a:t>classification</a:t>
            </a:r>
            <a:r>
              <a:rPr lang="es-AR" sz="1200" b="0" i="1" dirty="0">
                <a:solidFill>
                  <a:srgbClr val="333333"/>
                </a:solidFill>
                <a:effectLst/>
                <a:latin typeface="Open Sans" panose="020B0606030504020204" pitchFamily="34" charset="0"/>
              </a:rPr>
              <a:t> error </a:t>
            </a:r>
            <a:r>
              <a:rPr lang="es-AR" sz="1200" b="0" i="1" dirty="0" err="1">
                <a:solidFill>
                  <a:srgbClr val="333333"/>
                </a:solidFill>
                <a:effectLst/>
                <a:latin typeface="Open Sans" panose="020B0606030504020204" pitchFamily="34" charset="0"/>
              </a:rPr>
              <a:t>rate</a:t>
            </a:r>
            <a:r>
              <a:rPr lang="es-AR" sz="1200" b="0" i="0" dirty="0">
                <a:solidFill>
                  <a:srgbClr val="333333"/>
                </a:solidFill>
                <a:effectLst/>
                <a:latin typeface="Open Sans" panose="020B0606030504020204" pitchFamily="34" charset="0"/>
              </a:rPr>
              <a:t> debido a su mayor sensibilidad a la homogeneidad de los nodos. </a:t>
            </a:r>
          </a:p>
          <a:p>
            <a:r>
              <a:rPr lang="es-AR" sz="1200" b="0" i="0" dirty="0">
                <a:solidFill>
                  <a:srgbClr val="333333"/>
                </a:solidFill>
                <a:effectLst/>
                <a:latin typeface="Open Sans" panose="020B0606030504020204" pitchFamily="34" charset="0"/>
              </a:rPr>
              <a:t>En proceso de </a:t>
            </a:r>
            <a:r>
              <a:rPr lang="es-AR" sz="1200" b="0" i="1" dirty="0" err="1">
                <a:solidFill>
                  <a:srgbClr val="333333"/>
                </a:solidFill>
                <a:effectLst/>
                <a:latin typeface="Open Sans" panose="020B0606030504020204" pitchFamily="34" charset="0"/>
              </a:rPr>
              <a:t>pruning</a:t>
            </a:r>
            <a:r>
              <a:rPr lang="es-AR" sz="1200" dirty="0">
                <a:solidFill>
                  <a:srgbClr val="333333"/>
                </a:solidFill>
                <a:latin typeface="Open Sans" panose="020B0606030504020204" pitchFamily="34" charset="0"/>
              </a:rPr>
              <a:t>,  los 3 métodos </a:t>
            </a:r>
            <a:r>
              <a:rPr lang="es-AR" sz="1200" b="0" i="0" dirty="0">
                <a:solidFill>
                  <a:srgbClr val="333333"/>
                </a:solidFill>
                <a:effectLst/>
                <a:latin typeface="Open Sans" panose="020B0606030504020204" pitchFamily="34" charset="0"/>
              </a:rPr>
              <a:t>son adecuados, para lograr la máxima precisión en las predicciones, aplicar </a:t>
            </a:r>
            <a:r>
              <a:rPr lang="es-AR" sz="1200" b="0" i="1" dirty="0" err="1">
                <a:solidFill>
                  <a:srgbClr val="333333"/>
                </a:solidFill>
                <a:effectLst/>
                <a:latin typeface="Open Sans" panose="020B0606030504020204" pitchFamily="34" charset="0"/>
              </a:rPr>
              <a:t>classification</a:t>
            </a:r>
            <a:r>
              <a:rPr lang="es-AR" sz="1200" b="0" i="1" dirty="0">
                <a:solidFill>
                  <a:srgbClr val="333333"/>
                </a:solidFill>
                <a:effectLst/>
                <a:latin typeface="Open Sans" panose="020B0606030504020204" pitchFamily="34" charset="0"/>
              </a:rPr>
              <a:t> error </a:t>
            </a:r>
            <a:r>
              <a:rPr lang="es-AR" sz="1200" b="0" i="1" dirty="0" err="1">
                <a:solidFill>
                  <a:srgbClr val="333333"/>
                </a:solidFill>
                <a:effectLst/>
                <a:latin typeface="Open Sans" panose="020B0606030504020204" pitchFamily="34" charset="0"/>
              </a:rPr>
              <a:t>rate</a:t>
            </a:r>
            <a:r>
              <a:rPr lang="es-AR" sz="1200" b="0" i="0" dirty="0">
                <a:solidFill>
                  <a:srgbClr val="333333"/>
                </a:solidFill>
                <a:effectLst/>
                <a:latin typeface="Open Sans" panose="020B0606030504020204" pitchFamily="34" charset="0"/>
              </a:rPr>
              <a:t>.</a:t>
            </a:r>
            <a:endParaRPr lang="es-AR" sz="1200"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64F5402B-36D7-BCCE-C5E7-C4E4013A0C26}"/>
                  </a:ext>
                </a:extLst>
              </p:cNvPr>
              <p:cNvSpPr txBox="1"/>
              <p:nvPr/>
            </p:nvSpPr>
            <p:spPr>
              <a:xfrm>
                <a:off x="2163537" y="3322865"/>
                <a:ext cx="8262256" cy="52597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𝑛𝑟𝑜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𝑂𝑏𝑠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𝑛𝑜𝑑𝑜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𝑖𝑧𝑞</m:t>
                          </m:r>
                        </m:num>
                        <m:den>
                          <m:r>
                            <a:rPr lang="en-US" b="0" i="1" smtClean="0">
                              <a:latin typeface="Cambria Math" panose="02040503050406030204" pitchFamily="18" charset="0"/>
                              <a:ea typeface="Cambria Math" panose="02040503050406030204" pitchFamily="18" charset="0"/>
                            </a:rPr>
                            <m:t>𝑛𝑟𝑜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𝑂𝑏𝑠</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𝑝𝑢𝑟𝑒𝑧𝑎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𝑖𝑧𝑞</m:t>
                      </m:r>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𝑛𝑟𝑜</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𝑂𝑏𝑠</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𝑛𝑜𝑑𝑜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𝑑𝑒𝑟</m:t>
                          </m:r>
                          <m:r>
                            <a:rPr lang="en-US" b="0" i="1" smtClean="0">
                              <a:latin typeface="Cambria Math" panose="02040503050406030204" pitchFamily="18" charset="0"/>
                              <a:ea typeface="Cambria Math" panose="02040503050406030204" pitchFamily="18" charset="0"/>
                            </a:rPr>
                            <m:t> </m:t>
                          </m:r>
                        </m:num>
                        <m:den>
                          <m:r>
                            <a:rPr lang="en-US" i="1">
                              <a:latin typeface="Cambria Math" panose="02040503050406030204" pitchFamily="18" charset="0"/>
                              <a:ea typeface="Cambria Math" panose="02040503050406030204" pitchFamily="18" charset="0"/>
                            </a:rPr>
                            <m:t>𝑛𝑟𝑜</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𝑡𝑜𝑡𝑎𝑙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𝑂𝑏𝑠</m:t>
                          </m:r>
                        </m:den>
                      </m:f>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𝑝𝑢𝑟𝑒𝑧𝑎</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𝑑𝑒𝑟</m:t>
                      </m:r>
                    </m:oMath>
                  </m:oMathPara>
                </a14:m>
                <a:endParaRPr lang="es-AR" dirty="0"/>
              </a:p>
            </p:txBody>
          </p:sp>
        </mc:Choice>
        <mc:Fallback>
          <p:sp>
            <p:nvSpPr>
              <p:cNvPr id="4" name="CuadroTexto 3">
                <a:extLst>
                  <a:ext uri="{FF2B5EF4-FFF2-40B4-BE49-F238E27FC236}">
                    <a16:creationId xmlns:a16="http://schemas.microsoft.com/office/drawing/2014/main" id="{64F5402B-36D7-BCCE-C5E7-C4E4013A0C26}"/>
                  </a:ext>
                </a:extLst>
              </p:cNvPr>
              <p:cNvSpPr txBox="1">
                <a:spLocks noRot="1" noChangeAspect="1" noMove="1" noResize="1" noEditPoints="1" noAdjustHandles="1" noChangeArrowheads="1" noChangeShapeType="1" noTextEdit="1"/>
              </p:cNvSpPr>
              <p:nvPr/>
            </p:nvSpPr>
            <p:spPr>
              <a:xfrm>
                <a:off x="2163537" y="3322865"/>
                <a:ext cx="8262256" cy="525978"/>
              </a:xfrm>
              <a:prstGeom prst="rect">
                <a:avLst/>
              </a:prstGeom>
              <a:blipFill>
                <a:blip r:embed="rId2"/>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405066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2CE69-329B-FC5A-159F-623F6709F31C}"/>
              </a:ext>
            </a:extLst>
          </p:cNvPr>
          <p:cNvSpPr>
            <a:spLocks noGrp="1"/>
          </p:cNvSpPr>
          <p:nvPr>
            <p:ph type="title"/>
          </p:nvPr>
        </p:nvSpPr>
        <p:spPr/>
        <p:txBody>
          <a:bodyPr/>
          <a:lstStyle/>
          <a:p>
            <a:r>
              <a:rPr lang="es-AR" b="1" dirty="0">
                <a:solidFill>
                  <a:srgbClr val="FF0000"/>
                </a:solidFill>
              </a:rPr>
              <a:t>AD, cómo se define la ramificación</a:t>
            </a:r>
            <a:endParaRPr lang="es-AR" dirty="0">
              <a:solidFill>
                <a:srgbClr val="FF0000"/>
              </a:solidFill>
            </a:endParaRPr>
          </a:p>
        </p:txBody>
      </p:sp>
      <p:sp>
        <p:nvSpPr>
          <p:cNvPr id="3" name="Marcador de contenido 2">
            <a:extLst>
              <a:ext uri="{FF2B5EF4-FFF2-40B4-BE49-F238E27FC236}">
                <a16:creationId xmlns:a16="http://schemas.microsoft.com/office/drawing/2014/main" id="{279F1D7F-FAED-6A46-4528-212E3DA04938}"/>
              </a:ext>
            </a:extLst>
          </p:cNvPr>
          <p:cNvSpPr>
            <a:spLocks noGrp="1"/>
          </p:cNvSpPr>
          <p:nvPr>
            <p:ph idx="1"/>
          </p:nvPr>
        </p:nvSpPr>
        <p:spPr>
          <a:xfrm>
            <a:off x="838199" y="1213338"/>
            <a:ext cx="10746921" cy="5138476"/>
          </a:xfrm>
        </p:spPr>
        <p:txBody>
          <a:bodyPr>
            <a:normAutofit/>
          </a:bodyPr>
          <a:lstStyle/>
          <a:p>
            <a:pPr marL="0" indent="0">
              <a:lnSpc>
                <a:spcPct val="150000"/>
              </a:lnSpc>
              <a:buNone/>
            </a:pPr>
            <a:r>
              <a:rPr lang="es-AR" dirty="0"/>
              <a:t>Residual Sum </a:t>
            </a:r>
            <a:r>
              <a:rPr lang="es-AR" dirty="0" err="1"/>
              <a:t>of</a:t>
            </a:r>
            <a:r>
              <a:rPr lang="es-AR" dirty="0"/>
              <a:t> </a:t>
            </a:r>
            <a:r>
              <a:rPr lang="es-AR" dirty="0" err="1"/>
              <a:t>Squares</a:t>
            </a:r>
            <a:r>
              <a:rPr lang="es-AR" dirty="0"/>
              <a:t> (RSS). </a:t>
            </a:r>
          </a:p>
          <a:p>
            <a:pPr marL="0" indent="0">
              <a:lnSpc>
                <a:spcPct val="150000"/>
              </a:lnSpc>
              <a:buNone/>
            </a:pPr>
            <a:r>
              <a:rPr lang="es-AR" dirty="0"/>
              <a:t>Objetivo: encontrar las  J  regiones  (R1 ,...,  </a:t>
            </a:r>
            <a:r>
              <a:rPr lang="es-AR" dirty="0" err="1"/>
              <a:t>Rj</a:t>
            </a:r>
            <a:r>
              <a:rPr lang="es-AR" dirty="0"/>
              <a:t>) que minimizan el Residual Sum </a:t>
            </a:r>
            <a:r>
              <a:rPr lang="es-AR" dirty="0" err="1"/>
              <a:t>of</a:t>
            </a:r>
            <a:r>
              <a:rPr lang="es-AR" dirty="0"/>
              <a:t> </a:t>
            </a:r>
            <a:r>
              <a:rPr lang="es-AR" dirty="0" err="1"/>
              <a:t>Squares</a:t>
            </a:r>
            <a:r>
              <a:rPr lang="es-AR" dirty="0"/>
              <a:t> (RSS) total:</a:t>
            </a:r>
          </a:p>
          <a:p>
            <a:pPr marL="0" indent="0">
              <a:lnSpc>
                <a:spcPct val="150000"/>
              </a:lnSpc>
              <a:buNone/>
            </a:pPr>
            <a:endParaRPr lang="es-AR" dirty="0"/>
          </a:p>
        </p:txBody>
      </p:sp>
      <p:pic>
        <p:nvPicPr>
          <p:cNvPr id="5" name="Imagen 4">
            <a:extLst>
              <a:ext uri="{FF2B5EF4-FFF2-40B4-BE49-F238E27FC236}">
                <a16:creationId xmlns:a16="http://schemas.microsoft.com/office/drawing/2014/main" id="{964FF5F2-CD9E-05D8-F26D-ADA6710E17B2}"/>
              </a:ext>
            </a:extLst>
          </p:cNvPr>
          <p:cNvPicPr>
            <a:picLocks noChangeAspect="1"/>
          </p:cNvPicPr>
          <p:nvPr/>
        </p:nvPicPr>
        <p:blipFill>
          <a:blip r:embed="rId2"/>
          <a:stretch>
            <a:fillRect/>
          </a:stretch>
        </p:blipFill>
        <p:spPr>
          <a:xfrm>
            <a:off x="4473348" y="2808514"/>
            <a:ext cx="3000375" cy="866775"/>
          </a:xfrm>
          <a:prstGeom prst="rect">
            <a:avLst/>
          </a:prstGeom>
        </p:spPr>
      </p:pic>
      <p:sp>
        <p:nvSpPr>
          <p:cNvPr id="12" name="CuadroTexto 11">
            <a:extLst>
              <a:ext uri="{FF2B5EF4-FFF2-40B4-BE49-F238E27FC236}">
                <a16:creationId xmlns:a16="http://schemas.microsoft.com/office/drawing/2014/main" id="{C9609B64-7D21-78F6-1855-7B203ADA6854}"/>
              </a:ext>
            </a:extLst>
          </p:cNvPr>
          <p:cNvSpPr txBox="1"/>
          <p:nvPr/>
        </p:nvSpPr>
        <p:spPr>
          <a:xfrm>
            <a:off x="2116592" y="4367220"/>
            <a:ext cx="6094638" cy="646331"/>
          </a:xfrm>
          <a:prstGeom prst="rect">
            <a:avLst/>
          </a:prstGeom>
          <a:noFill/>
        </p:spPr>
        <p:txBody>
          <a:bodyPr wrap="square">
            <a:spAutoFit/>
          </a:bodyPr>
          <a:lstStyle/>
          <a:p>
            <a:r>
              <a:rPr lang="es-AR" dirty="0"/>
              <a:t>media de la variable respuesta en la región  </a:t>
            </a:r>
            <a:r>
              <a:rPr lang="es-AR" dirty="0" err="1"/>
              <a:t>Rj</a:t>
            </a:r>
            <a:endParaRPr lang="es-AR" dirty="0"/>
          </a:p>
          <a:p>
            <a:r>
              <a:rPr lang="es-AR" dirty="0"/>
              <a:t> </a:t>
            </a:r>
          </a:p>
        </p:txBody>
      </p:sp>
      <p:pic>
        <p:nvPicPr>
          <p:cNvPr id="13" name="Imagen 12">
            <a:extLst>
              <a:ext uri="{FF2B5EF4-FFF2-40B4-BE49-F238E27FC236}">
                <a16:creationId xmlns:a16="http://schemas.microsoft.com/office/drawing/2014/main" id="{34FC211E-1E96-BF86-825D-9DC3F6B6DA75}"/>
              </a:ext>
            </a:extLst>
          </p:cNvPr>
          <p:cNvPicPr>
            <a:picLocks noChangeAspect="1"/>
          </p:cNvPicPr>
          <p:nvPr/>
        </p:nvPicPr>
        <p:blipFill rotWithShape="1">
          <a:blip r:embed="rId2"/>
          <a:srcRect l="74128" t="-8477" r="13330" b="8477"/>
          <a:stretch/>
        </p:blipFill>
        <p:spPr>
          <a:xfrm>
            <a:off x="1545727" y="4010886"/>
            <a:ext cx="570865" cy="1002665"/>
          </a:xfrm>
          <a:prstGeom prst="rect">
            <a:avLst/>
          </a:prstGeom>
        </p:spPr>
      </p:pic>
    </p:spTree>
    <p:extLst>
      <p:ext uri="{BB962C8B-B14F-4D97-AF65-F5344CB8AC3E}">
        <p14:creationId xmlns:p14="http://schemas.microsoft.com/office/powerpoint/2010/main" val="48940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52AC2-C3F6-7F93-7500-FB0E486D7E01}"/>
              </a:ext>
            </a:extLst>
          </p:cNvPr>
          <p:cNvSpPr>
            <a:spLocks noGrp="1"/>
          </p:cNvSpPr>
          <p:nvPr>
            <p:ph type="title"/>
          </p:nvPr>
        </p:nvSpPr>
        <p:spPr>
          <a:xfrm>
            <a:off x="538843" y="373289"/>
            <a:ext cx="10814957" cy="619613"/>
          </a:xfrm>
        </p:spPr>
        <p:txBody>
          <a:bodyPr/>
          <a:lstStyle/>
          <a:p>
            <a:r>
              <a:rPr lang="en-US" b="1" dirty="0"/>
              <a:t>Métricas de </a:t>
            </a:r>
            <a:r>
              <a:rPr lang="en-US" b="1" dirty="0" err="1"/>
              <a:t>evaluación</a:t>
            </a:r>
            <a:r>
              <a:rPr lang="en-US" b="1" dirty="0"/>
              <a:t>. Clasificación</a:t>
            </a:r>
            <a:endParaRPr lang="es-AR" b="1" dirty="0"/>
          </a:p>
        </p:txBody>
      </p:sp>
      <p:sp>
        <p:nvSpPr>
          <p:cNvPr id="3" name="Marcador de contenido 2">
            <a:extLst>
              <a:ext uri="{FF2B5EF4-FFF2-40B4-BE49-F238E27FC236}">
                <a16:creationId xmlns:a16="http://schemas.microsoft.com/office/drawing/2014/main" id="{11F1001D-75F0-86B5-B3AD-CC828A5A4167}"/>
              </a:ext>
            </a:extLst>
          </p:cNvPr>
          <p:cNvSpPr>
            <a:spLocks noGrp="1"/>
          </p:cNvSpPr>
          <p:nvPr>
            <p:ph idx="1"/>
          </p:nvPr>
        </p:nvSpPr>
        <p:spPr>
          <a:xfrm>
            <a:off x="506186" y="1281794"/>
            <a:ext cx="10937421" cy="5203502"/>
          </a:xfrm>
        </p:spPr>
        <p:txBody>
          <a:bodyPr>
            <a:normAutofit/>
          </a:bodyPr>
          <a:lstStyle/>
          <a:p>
            <a:pPr marL="0" indent="0">
              <a:lnSpc>
                <a:spcPct val="150000"/>
              </a:lnSpc>
              <a:buNone/>
            </a:pPr>
            <a:r>
              <a:rPr lang="es-AR" sz="1600" b="0" i="0" dirty="0">
                <a:solidFill>
                  <a:srgbClr val="111111"/>
                </a:solidFill>
                <a:effectLst/>
              </a:rPr>
              <a:t>Evalúan el rendimiento de un modelo que asigna observaciones a ciertas categorías. </a:t>
            </a:r>
          </a:p>
          <a:p>
            <a:pPr marL="0" indent="0">
              <a:lnSpc>
                <a:spcPct val="150000"/>
              </a:lnSpc>
              <a:buNone/>
            </a:pPr>
            <a:r>
              <a:rPr lang="en-US" sz="1600" dirty="0"/>
              <a:t>La </a:t>
            </a:r>
            <a:r>
              <a:rPr lang="en-US" sz="1600" dirty="0" err="1"/>
              <a:t>Matriz</a:t>
            </a:r>
            <a:r>
              <a:rPr lang="en-US" sz="1600" dirty="0"/>
              <a:t> de confusion </a:t>
            </a:r>
            <a:r>
              <a:rPr lang="en-US" sz="1600" dirty="0" err="1"/>
              <a:t>permite</a:t>
            </a:r>
            <a:r>
              <a:rPr lang="en-US" sz="1600" dirty="0"/>
              <a:t> </a:t>
            </a:r>
            <a:r>
              <a:rPr lang="en-US" sz="1600" dirty="0" err="1"/>
              <a:t>calcular</a:t>
            </a:r>
            <a:r>
              <a:rPr lang="en-US" sz="1600" dirty="0"/>
              <a:t>:</a:t>
            </a:r>
            <a:endParaRPr lang="es-AR" sz="1600" dirty="0"/>
          </a:p>
        </p:txBody>
      </p:sp>
      <p:sp>
        <p:nvSpPr>
          <p:cNvPr id="7" name="CuadroTexto 6">
            <a:extLst>
              <a:ext uri="{FF2B5EF4-FFF2-40B4-BE49-F238E27FC236}">
                <a16:creationId xmlns:a16="http://schemas.microsoft.com/office/drawing/2014/main" id="{8D3AAC97-46AB-CDDF-DA1D-F1180AF1F51B}"/>
              </a:ext>
            </a:extLst>
          </p:cNvPr>
          <p:cNvSpPr txBox="1"/>
          <p:nvPr/>
        </p:nvSpPr>
        <p:spPr>
          <a:xfrm>
            <a:off x="424542" y="2462477"/>
            <a:ext cx="8586787" cy="338554"/>
          </a:xfrm>
          <a:prstGeom prst="rect">
            <a:avLst/>
          </a:prstGeom>
          <a:noFill/>
        </p:spPr>
        <p:txBody>
          <a:bodyPr wrap="square">
            <a:spAutoFit/>
          </a:bodyPr>
          <a:lstStyle/>
          <a:p>
            <a:pPr algn="l"/>
            <a:r>
              <a:rPr lang="es-AR" sz="1600" b="1" i="0" dirty="0" err="1">
                <a:solidFill>
                  <a:srgbClr val="111111"/>
                </a:solidFill>
                <a:effectLst/>
                <a:latin typeface="Arial" panose="020B0604020202020204" pitchFamily="34" charset="0"/>
                <a:cs typeface="Arial" panose="020B0604020202020204" pitchFamily="34" charset="0"/>
              </a:rPr>
              <a:t>Accuracy</a:t>
            </a:r>
            <a:r>
              <a:rPr lang="es-AR" sz="1600" b="0" i="0" dirty="0">
                <a:solidFill>
                  <a:srgbClr val="111111"/>
                </a:solidFill>
                <a:effectLst/>
                <a:latin typeface="Arial" panose="020B0604020202020204" pitchFamily="34" charset="0"/>
                <a:cs typeface="Arial" panose="020B0604020202020204" pitchFamily="34" charset="0"/>
              </a:rPr>
              <a:t>: proporción de observaciones que el modelo clasifica correctamente. </a:t>
            </a:r>
          </a:p>
        </p:txBody>
      </p:sp>
      <p:pic>
        <p:nvPicPr>
          <p:cNvPr id="9" name="Imagen 8">
            <a:extLst>
              <a:ext uri="{FF2B5EF4-FFF2-40B4-BE49-F238E27FC236}">
                <a16:creationId xmlns:a16="http://schemas.microsoft.com/office/drawing/2014/main" id="{D941292F-96A1-8879-9C9E-A4AE961C3F62}"/>
              </a:ext>
            </a:extLst>
          </p:cNvPr>
          <p:cNvPicPr>
            <a:picLocks noChangeAspect="1"/>
          </p:cNvPicPr>
          <p:nvPr/>
        </p:nvPicPr>
        <p:blipFill rotWithShape="1">
          <a:blip r:embed="rId2"/>
          <a:srcRect t="33474"/>
          <a:stretch/>
        </p:blipFill>
        <p:spPr>
          <a:xfrm>
            <a:off x="8755861" y="2158732"/>
            <a:ext cx="2657475" cy="646332"/>
          </a:xfrm>
          <a:prstGeom prst="rect">
            <a:avLst/>
          </a:prstGeom>
        </p:spPr>
      </p:pic>
      <p:sp>
        <p:nvSpPr>
          <p:cNvPr id="11" name="CuadroTexto 10">
            <a:extLst>
              <a:ext uri="{FF2B5EF4-FFF2-40B4-BE49-F238E27FC236}">
                <a16:creationId xmlns:a16="http://schemas.microsoft.com/office/drawing/2014/main" id="{A6026ACC-60E4-0931-E06E-17699AF8C221}"/>
              </a:ext>
            </a:extLst>
          </p:cNvPr>
          <p:cNvSpPr txBox="1"/>
          <p:nvPr/>
        </p:nvSpPr>
        <p:spPr>
          <a:xfrm>
            <a:off x="5461568" y="6223101"/>
            <a:ext cx="6094638" cy="523220"/>
          </a:xfrm>
          <a:prstGeom prst="rect">
            <a:avLst/>
          </a:prstGeom>
          <a:noFill/>
        </p:spPr>
        <p:txBody>
          <a:bodyPr wrap="square">
            <a:spAutoFit/>
          </a:bodyPr>
          <a:lstStyle/>
          <a:p>
            <a:pPr algn="r"/>
            <a:r>
              <a:rPr lang="es-AR" sz="1400" b="0" i="0" dirty="0">
                <a:solidFill>
                  <a:srgbClr val="111111"/>
                </a:solidFill>
                <a:effectLst/>
                <a:latin typeface="-apple-system"/>
              </a:rPr>
              <a:t>TP son los verdaderos positivos, TN son los verdaderos negativos, </a:t>
            </a:r>
            <a:br>
              <a:rPr lang="es-AR" sz="1400" b="0" i="0" dirty="0">
                <a:solidFill>
                  <a:srgbClr val="111111"/>
                </a:solidFill>
                <a:effectLst/>
                <a:latin typeface="-apple-system"/>
              </a:rPr>
            </a:br>
            <a:r>
              <a:rPr lang="es-AR" sz="1400" b="0" i="0" dirty="0">
                <a:solidFill>
                  <a:srgbClr val="111111"/>
                </a:solidFill>
                <a:effectLst/>
                <a:latin typeface="-apple-system"/>
              </a:rPr>
              <a:t>FP son los falsos positivos y FN son los falsos negativos.</a:t>
            </a:r>
            <a:endParaRPr lang="es-AR" sz="1400" dirty="0"/>
          </a:p>
        </p:txBody>
      </p:sp>
      <p:sp>
        <p:nvSpPr>
          <p:cNvPr id="13" name="CuadroTexto 12">
            <a:extLst>
              <a:ext uri="{FF2B5EF4-FFF2-40B4-BE49-F238E27FC236}">
                <a16:creationId xmlns:a16="http://schemas.microsoft.com/office/drawing/2014/main" id="{B46BE0A6-F045-BF98-E2F5-33351FDCEF75}"/>
              </a:ext>
            </a:extLst>
          </p:cNvPr>
          <p:cNvSpPr txBox="1"/>
          <p:nvPr/>
        </p:nvSpPr>
        <p:spPr>
          <a:xfrm>
            <a:off x="424542" y="3106089"/>
            <a:ext cx="7214848" cy="584775"/>
          </a:xfrm>
          <a:prstGeom prst="rect">
            <a:avLst/>
          </a:prstGeom>
          <a:noFill/>
        </p:spPr>
        <p:txBody>
          <a:bodyPr wrap="square">
            <a:spAutoFit/>
          </a:bodyPr>
          <a:lstStyle/>
          <a:p>
            <a:r>
              <a:rPr lang="es-AR" sz="1600" b="1" i="0" dirty="0">
                <a:solidFill>
                  <a:srgbClr val="111111"/>
                </a:solidFill>
                <a:effectLst/>
                <a:latin typeface="Arial" panose="020B0604020202020204" pitchFamily="34" charset="0"/>
                <a:cs typeface="Arial" panose="020B0604020202020204" pitchFamily="34" charset="0"/>
              </a:rPr>
              <a:t>Precisión</a:t>
            </a:r>
            <a:r>
              <a:rPr lang="es-AR" sz="1600" b="0" i="0" dirty="0">
                <a:solidFill>
                  <a:srgbClr val="111111"/>
                </a:solidFill>
                <a:effectLst/>
                <a:latin typeface="Arial" panose="020B0604020202020204" pitchFamily="34" charset="0"/>
                <a:cs typeface="Arial" panose="020B0604020202020204" pitchFamily="34" charset="0"/>
              </a:rPr>
              <a:t>: proporción de observaciones clasificadas como positivas que realmente son positivas. </a:t>
            </a:r>
            <a:endParaRPr lang="es-AR" sz="1600" dirty="0">
              <a:latin typeface="Arial" panose="020B0604020202020204" pitchFamily="34" charset="0"/>
              <a:cs typeface="Arial" panose="020B0604020202020204" pitchFamily="34" charset="0"/>
            </a:endParaRPr>
          </a:p>
        </p:txBody>
      </p:sp>
      <p:pic>
        <p:nvPicPr>
          <p:cNvPr id="15" name="Imagen 14">
            <a:extLst>
              <a:ext uri="{FF2B5EF4-FFF2-40B4-BE49-F238E27FC236}">
                <a16:creationId xmlns:a16="http://schemas.microsoft.com/office/drawing/2014/main" id="{E0CFA815-D605-E4E7-9337-406506B0A692}"/>
              </a:ext>
            </a:extLst>
          </p:cNvPr>
          <p:cNvPicPr>
            <a:picLocks noChangeAspect="1"/>
          </p:cNvPicPr>
          <p:nvPr/>
        </p:nvPicPr>
        <p:blipFill>
          <a:blip r:embed="rId3"/>
          <a:stretch>
            <a:fillRect/>
          </a:stretch>
        </p:blipFill>
        <p:spPr>
          <a:xfrm>
            <a:off x="8592232" y="2827603"/>
            <a:ext cx="2095500" cy="771525"/>
          </a:xfrm>
          <a:prstGeom prst="rect">
            <a:avLst/>
          </a:prstGeom>
        </p:spPr>
      </p:pic>
      <p:pic>
        <p:nvPicPr>
          <p:cNvPr id="17" name="Imagen 16">
            <a:extLst>
              <a:ext uri="{FF2B5EF4-FFF2-40B4-BE49-F238E27FC236}">
                <a16:creationId xmlns:a16="http://schemas.microsoft.com/office/drawing/2014/main" id="{F5644539-90FC-CF0B-1EFF-B5F957D3459D}"/>
              </a:ext>
            </a:extLst>
          </p:cNvPr>
          <p:cNvPicPr>
            <a:picLocks noChangeAspect="1"/>
          </p:cNvPicPr>
          <p:nvPr/>
        </p:nvPicPr>
        <p:blipFill>
          <a:blip r:embed="rId4"/>
          <a:stretch>
            <a:fillRect/>
          </a:stretch>
        </p:blipFill>
        <p:spPr>
          <a:xfrm>
            <a:off x="8683743" y="3644207"/>
            <a:ext cx="1771650" cy="762000"/>
          </a:xfrm>
          <a:prstGeom prst="rect">
            <a:avLst/>
          </a:prstGeom>
        </p:spPr>
      </p:pic>
      <p:pic>
        <p:nvPicPr>
          <p:cNvPr id="19" name="Imagen 18">
            <a:extLst>
              <a:ext uri="{FF2B5EF4-FFF2-40B4-BE49-F238E27FC236}">
                <a16:creationId xmlns:a16="http://schemas.microsoft.com/office/drawing/2014/main" id="{B95FA310-C282-5B5B-3DCD-6CBDA583EA98}"/>
              </a:ext>
            </a:extLst>
          </p:cNvPr>
          <p:cNvPicPr>
            <a:picLocks noChangeAspect="1"/>
          </p:cNvPicPr>
          <p:nvPr/>
        </p:nvPicPr>
        <p:blipFill>
          <a:blip r:embed="rId5"/>
          <a:stretch>
            <a:fillRect/>
          </a:stretch>
        </p:blipFill>
        <p:spPr>
          <a:xfrm>
            <a:off x="8832056" y="4338004"/>
            <a:ext cx="2724150" cy="742950"/>
          </a:xfrm>
          <a:prstGeom prst="rect">
            <a:avLst/>
          </a:prstGeom>
        </p:spPr>
      </p:pic>
      <p:sp>
        <p:nvSpPr>
          <p:cNvPr id="22" name="CuadroTexto 21">
            <a:extLst>
              <a:ext uri="{FF2B5EF4-FFF2-40B4-BE49-F238E27FC236}">
                <a16:creationId xmlns:a16="http://schemas.microsoft.com/office/drawing/2014/main" id="{5098D322-3388-0C5A-AE53-F4976ABF2AB5}"/>
              </a:ext>
            </a:extLst>
          </p:cNvPr>
          <p:cNvSpPr txBox="1"/>
          <p:nvPr/>
        </p:nvSpPr>
        <p:spPr>
          <a:xfrm>
            <a:off x="424542" y="3842881"/>
            <a:ext cx="7356022"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AR" altLang="es-AR"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Recall</a:t>
            </a:r>
            <a:r>
              <a:rPr kumimoji="0" lang="es-AR" altLang="es-AR"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proporción de observaciones positivas que el modelo clasifica correctamente.</a:t>
            </a:r>
          </a:p>
        </p:txBody>
      </p:sp>
      <p:sp>
        <p:nvSpPr>
          <p:cNvPr id="24" name="CuadroTexto 23">
            <a:extLst>
              <a:ext uri="{FF2B5EF4-FFF2-40B4-BE49-F238E27FC236}">
                <a16:creationId xmlns:a16="http://schemas.microsoft.com/office/drawing/2014/main" id="{1A65181E-A2F2-BEE6-62C1-CAB883F2FD9D}"/>
              </a:ext>
            </a:extLst>
          </p:cNvPr>
          <p:cNvSpPr txBox="1"/>
          <p:nvPr/>
        </p:nvSpPr>
        <p:spPr>
          <a:xfrm>
            <a:off x="446313" y="4555123"/>
            <a:ext cx="7796894"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AR" altLang="es-AR"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F1-Score</a:t>
            </a:r>
            <a:r>
              <a:rPr kumimoji="0" lang="es-AR" altLang="es-AR"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combina la precisión y el </a:t>
            </a:r>
            <a:r>
              <a:rPr kumimoji="0" lang="es-AR" altLang="es-AR"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recall</a:t>
            </a:r>
            <a:r>
              <a:rPr kumimoji="0" lang="es-AR" altLang="es-AR"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dando más peso a los valores bajos. </a:t>
            </a:r>
          </a:p>
        </p:txBody>
      </p:sp>
      <p:pic>
        <p:nvPicPr>
          <p:cNvPr id="25" name="Imagen 24">
            <a:extLst>
              <a:ext uri="{FF2B5EF4-FFF2-40B4-BE49-F238E27FC236}">
                <a16:creationId xmlns:a16="http://schemas.microsoft.com/office/drawing/2014/main" id="{0167F200-19B5-B689-0C1F-24197796B7DE}"/>
              </a:ext>
            </a:extLst>
          </p:cNvPr>
          <p:cNvPicPr>
            <a:picLocks noChangeAspect="1"/>
          </p:cNvPicPr>
          <p:nvPr/>
        </p:nvPicPr>
        <p:blipFill>
          <a:blip r:embed="rId6"/>
          <a:stretch>
            <a:fillRect/>
          </a:stretch>
        </p:blipFill>
        <p:spPr>
          <a:xfrm>
            <a:off x="8508887" y="303994"/>
            <a:ext cx="2422583" cy="2011975"/>
          </a:xfrm>
          <a:prstGeom prst="rect">
            <a:avLst/>
          </a:prstGeom>
        </p:spPr>
      </p:pic>
      <p:sp>
        <p:nvSpPr>
          <p:cNvPr id="27" name="CuadroTexto 26">
            <a:extLst>
              <a:ext uri="{FF2B5EF4-FFF2-40B4-BE49-F238E27FC236}">
                <a16:creationId xmlns:a16="http://schemas.microsoft.com/office/drawing/2014/main" id="{C6FC6739-923E-DF9B-039D-AC0666C5DF58}"/>
              </a:ext>
            </a:extLst>
          </p:cNvPr>
          <p:cNvSpPr txBox="1"/>
          <p:nvPr/>
        </p:nvSpPr>
        <p:spPr>
          <a:xfrm>
            <a:off x="446314" y="5182569"/>
            <a:ext cx="7334250"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AR" altLang="es-AR"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AUC</a:t>
            </a:r>
            <a:r>
              <a:rPr kumimoji="0" lang="es-AR" altLang="es-AR"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Es el área bajo la curva ROC, que representa la relación entre la tasa de verdaderos positivos y la tasa de falsos positivos para diferentes umbrales de clasificación. Valor alto de AUC, indica que el modelo tiene una buena capacidad de discriminar entre las clases. </a:t>
            </a:r>
          </a:p>
        </p:txBody>
      </p:sp>
    </p:spTree>
    <p:extLst>
      <p:ext uri="{BB962C8B-B14F-4D97-AF65-F5344CB8AC3E}">
        <p14:creationId xmlns:p14="http://schemas.microsoft.com/office/powerpoint/2010/main" val="158440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52AC2-C3F6-7F93-7500-FB0E486D7E01}"/>
              </a:ext>
            </a:extLst>
          </p:cNvPr>
          <p:cNvSpPr>
            <a:spLocks noGrp="1"/>
          </p:cNvSpPr>
          <p:nvPr>
            <p:ph type="title"/>
          </p:nvPr>
        </p:nvSpPr>
        <p:spPr>
          <a:xfrm>
            <a:off x="628650" y="373289"/>
            <a:ext cx="10725150" cy="619613"/>
          </a:xfrm>
        </p:spPr>
        <p:txBody>
          <a:bodyPr/>
          <a:lstStyle/>
          <a:p>
            <a:r>
              <a:rPr lang="en-US" b="1" dirty="0"/>
              <a:t>Métricas de </a:t>
            </a:r>
            <a:r>
              <a:rPr lang="en-US" b="1" dirty="0" err="1"/>
              <a:t>evaluación</a:t>
            </a:r>
            <a:r>
              <a:rPr lang="en-US" b="1" dirty="0"/>
              <a:t>. </a:t>
            </a:r>
            <a:r>
              <a:rPr lang="en-US" b="1" dirty="0" err="1"/>
              <a:t>Regresión</a:t>
            </a:r>
            <a:endParaRPr lang="es-AR" b="1" dirty="0"/>
          </a:p>
        </p:txBody>
      </p:sp>
      <p:sp>
        <p:nvSpPr>
          <p:cNvPr id="3" name="Marcador de contenido 2">
            <a:extLst>
              <a:ext uri="{FF2B5EF4-FFF2-40B4-BE49-F238E27FC236}">
                <a16:creationId xmlns:a16="http://schemas.microsoft.com/office/drawing/2014/main" id="{11F1001D-75F0-86B5-B3AD-CC828A5A4167}"/>
              </a:ext>
            </a:extLst>
          </p:cNvPr>
          <p:cNvSpPr>
            <a:spLocks noGrp="1"/>
          </p:cNvSpPr>
          <p:nvPr>
            <p:ph idx="1"/>
          </p:nvPr>
        </p:nvSpPr>
        <p:spPr/>
        <p:txBody>
          <a:bodyPr>
            <a:normAutofit/>
          </a:bodyPr>
          <a:lstStyle/>
          <a:p>
            <a:pPr marL="0" indent="0">
              <a:lnSpc>
                <a:spcPct val="150000"/>
              </a:lnSpc>
              <a:buNone/>
            </a:pPr>
            <a:endParaRPr lang="es-AR" b="0" i="0" dirty="0">
              <a:solidFill>
                <a:srgbClr val="222222"/>
              </a:solidFill>
              <a:effectLst/>
            </a:endParaRPr>
          </a:p>
          <a:p>
            <a:pPr marL="0" indent="0">
              <a:lnSpc>
                <a:spcPct val="150000"/>
              </a:lnSpc>
              <a:buNone/>
            </a:pPr>
            <a:endParaRPr lang="es-AR" dirty="0"/>
          </a:p>
        </p:txBody>
      </p:sp>
      <p:pic>
        <p:nvPicPr>
          <p:cNvPr id="7" name="Imagen 6">
            <a:extLst>
              <a:ext uri="{FF2B5EF4-FFF2-40B4-BE49-F238E27FC236}">
                <a16:creationId xmlns:a16="http://schemas.microsoft.com/office/drawing/2014/main" id="{AEC94436-61FB-890C-A5F2-CBD813768504}"/>
              </a:ext>
            </a:extLst>
          </p:cNvPr>
          <p:cNvPicPr>
            <a:picLocks noChangeAspect="1"/>
          </p:cNvPicPr>
          <p:nvPr/>
        </p:nvPicPr>
        <p:blipFill rotWithShape="1">
          <a:blip r:embed="rId2"/>
          <a:srcRect r="4226"/>
          <a:stretch/>
        </p:blipFill>
        <p:spPr>
          <a:xfrm>
            <a:off x="439511" y="3695150"/>
            <a:ext cx="7863568" cy="3057525"/>
          </a:xfrm>
          <a:prstGeom prst="rect">
            <a:avLst/>
          </a:prstGeom>
        </p:spPr>
      </p:pic>
      <p:pic>
        <p:nvPicPr>
          <p:cNvPr id="10" name="Imagen 9">
            <a:extLst>
              <a:ext uri="{FF2B5EF4-FFF2-40B4-BE49-F238E27FC236}">
                <a16:creationId xmlns:a16="http://schemas.microsoft.com/office/drawing/2014/main" id="{5EFF159D-5461-B344-CD4D-FCAD584431B7}"/>
              </a:ext>
            </a:extLst>
          </p:cNvPr>
          <p:cNvPicPr>
            <a:picLocks noChangeAspect="1"/>
          </p:cNvPicPr>
          <p:nvPr/>
        </p:nvPicPr>
        <p:blipFill rotWithShape="1">
          <a:blip r:embed="rId3"/>
          <a:srcRect r="6480"/>
          <a:stretch/>
        </p:blipFill>
        <p:spPr>
          <a:xfrm>
            <a:off x="6931479" y="667123"/>
            <a:ext cx="5184322" cy="2369421"/>
          </a:xfrm>
          <a:prstGeom prst="rect">
            <a:avLst/>
          </a:prstGeom>
        </p:spPr>
      </p:pic>
      <p:pic>
        <p:nvPicPr>
          <p:cNvPr id="8" name="Imagen 7">
            <a:extLst>
              <a:ext uri="{FF2B5EF4-FFF2-40B4-BE49-F238E27FC236}">
                <a16:creationId xmlns:a16="http://schemas.microsoft.com/office/drawing/2014/main" id="{6568E254-81BD-41C2-B8BC-C94203C49629}"/>
              </a:ext>
            </a:extLst>
          </p:cNvPr>
          <p:cNvPicPr>
            <a:picLocks noChangeAspect="1"/>
          </p:cNvPicPr>
          <p:nvPr/>
        </p:nvPicPr>
        <p:blipFill rotWithShape="1">
          <a:blip r:embed="rId4"/>
          <a:srcRect b="71438"/>
          <a:stretch/>
        </p:blipFill>
        <p:spPr>
          <a:xfrm>
            <a:off x="544286" y="2247593"/>
            <a:ext cx="8001000" cy="788951"/>
          </a:xfrm>
          <a:prstGeom prst="rect">
            <a:avLst/>
          </a:prstGeom>
        </p:spPr>
      </p:pic>
      <p:pic>
        <p:nvPicPr>
          <p:cNvPr id="9" name="Imagen 8">
            <a:extLst>
              <a:ext uri="{FF2B5EF4-FFF2-40B4-BE49-F238E27FC236}">
                <a16:creationId xmlns:a16="http://schemas.microsoft.com/office/drawing/2014/main" id="{5662D8F8-5D0B-8364-B254-028C028FFB72}"/>
              </a:ext>
            </a:extLst>
          </p:cNvPr>
          <p:cNvPicPr>
            <a:picLocks noChangeAspect="1"/>
          </p:cNvPicPr>
          <p:nvPr/>
        </p:nvPicPr>
        <p:blipFill rotWithShape="1">
          <a:blip r:embed="rId4"/>
          <a:srcRect l="37907" t="27693" r="33011" b="43745"/>
          <a:stretch/>
        </p:blipFill>
        <p:spPr>
          <a:xfrm>
            <a:off x="3604530" y="2929925"/>
            <a:ext cx="2326823" cy="788951"/>
          </a:xfrm>
          <a:prstGeom prst="rect">
            <a:avLst/>
          </a:prstGeom>
        </p:spPr>
      </p:pic>
    </p:spTree>
    <p:extLst>
      <p:ext uri="{BB962C8B-B14F-4D97-AF65-F5344CB8AC3E}">
        <p14:creationId xmlns:p14="http://schemas.microsoft.com/office/powerpoint/2010/main" val="125600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AD en </a:t>
            </a:r>
            <a:r>
              <a:rPr lang="es-AR" b="1" dirty="0" err="1"/>
              <a:t>Phyton</a:t>
            </a:r>
            <a:endParaRPr lang="es-AR"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82" y="1053293"/>
            <a:ext cx="9019772" cy="4815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918949" y="6081047"/>
            <a:ext cx="6792036" cy="307777"/>
          </a:xfrm>
          <a:prstGeom prst="rect">
            <a:avLst/>
          </a:prstGeom>
        </p:spPr>
        <p:txBody>
          <a:bodyPr wrap="square">
            <a:spAutoFit/>
          </a:bodyPr>
          <a:lstStyle/>
          <a:p>
            <a:r>
              <a:rPr lang="es-AR" sz="1400" dirty="0"/>
              <a:t>https://scikit-learn.org/stable/modules/classes.html#module-sklearn.model_selection</a:t>
            </a:r>
          </a:p>
        </p:txBody>
      </p:sp>
    </p:spTree>
    <p:extLst>
      <p:ext uri="{BB962C8B-B14F-4D97-AF65-F5344CB8AC3E}">
        <p14:creationId xmlns:p14="http://schemas.microsoft.com/office/powerpoint/2010/main" val="3789951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Clasificación</a:t>
            </a:r>
            <a:endParaRPr lang="es-AR" dirty="0"/>
          </a:p>
        </p:txBody>
      </p:sp>
      <p:sp>
        <p:nvSpPr>
          <p:cNvPr id="3" name="2 Marcador de contenido"/>
          <p:cNvSpPr>
            <a:spLocks noGrp="1"/>
          </p:cNvSpPr>
          <p:nvPr>
            <p:ph idx="1"/>
          </p:nvPr>
        </p:nvSpPr>
        <p:spPr>
          <a:xfrm>
            <a:off x="838200" y="1245994"/>
            <a:ext cx="10515600" cy="4963625"/>
          </a:xfrm>
        </p:spPr>
        <p:txBody>
          <a:bodyPr/>
          <a:lstStyle/>
          <a:p>
            <a:pPr>
              <a:lnSpc>
                <a:spcPct val="150000"/>
              </a:lnSpc>
            </a:pPr>
            <a:r>
              <a:rPr lang="es-AR" dirty="0"/>
              <a:t>Técnica de aprendizaje automático considerada técnica predictiva del valor de</a:t>
            </a:r>
            <a:br>
              <a:rPr lang="es-AR" dirty="0"/>
            </a:br>
            <a:r>
              <a:rPr lang="es-AR" dirty="0"/>
              <a:t>algún atributo, llamado etiqueta, de un determinado conjunto de datos (Zhao et al., 2021). </a:t>
            </a:r>
          </a:p>
          <a:p>
            <a:pPr>
              <a:lnSpc>
                <a:spcPct val="150000"/>
              </a:lnSpc>
            </a:pPr>
            <a:r>
              <a:rPr lang="es-AR" dirty="0"/>
              <a:t>Técnica de aprendizaje supervisado, utiliza </a:t>
            </a:r>
          </a:p>
          <a:p>
            <a:pPr lvl="1">
              <a:lnSpc>
                <a:spcPct val="150000"/>
              </a:lnSpc>
            </a:pPr>
            <a:r>
              <a:rPr lang="es-AR" dirty="0"/>
              <a:t>un conjunto de entrenamiento para construir el modelo de aprendizaje. </a:t>
            </a:r>
          </a:p>
          <a:p>
            <a:pPr lvl="1">
              <a:lnSpc>
                <a:spcPct val="150000"/>
              </a:lnSpc>
            </a:pPr>
            <a:r>
              <a:rPr lang="es-AR" dirty="0"/>
              <a:t>un conjunto de datos de prueba para verificar la consistencia del modelo de aprendizaje desarrollado (Han et al., 2012; </a:t>
            </a:r>
            <a:r>
              <a:rPr lang="es-AR" dirty="0" err="1"/>
              <a:t>Sarker</a:t>
            </a:r>
            <a:r>
              <a:rPr lang="es-AR" dirty="0"/>
              <a:t>, 2021). </a:t>
            </a:r>
          </a:p>
        </p:txBody>
      </p:sp>
    </p:spTree>
    <p:extLst>
      <p:ext uri="{BB962C8B-B14F-4D97-AF65-F5344CB8AC3E}">
        <p14:creationId xmlns:p14="http://schemas.microsoft.com/office/powerpoint/2010/main" val="1014085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356961"/>
            <a:ext cx="10515600" cy="619613"/>
          </a:xfrm>
        </p:spPr>
        <p:txBody>
          <a:bodyPr/>
          <a:lstStyle/>
          <a:p>
            <a:r>
              <a:rPr lang="es-AR" b="1" dirty="0"/>
              <a:t>AD para soluciones de Clasificación</a:t>
            </a:r>
          </a:p>
        </p:txBody>
      </p:sp>
      <p:sp>
        <p:nvSpPr>
          <p:cNvPr id="3" name="2 Marcador de contenido"/>
          <p:cNvSpPr>
            <a:spLocks noGrp="1"/>
          </p:cNvSpPr>
          <p:nvPr>
            <p:ph idx="1"/>
          </p:nvPr>
        </p:nvSpPr>
        <p:spPr>
          <a:xfrm>
            <a:off x="838200" y="1213338"/>
            <a:ext cx="10515600" cy="5416062"/>
          </a:xfrm>
        </p:spPr>
        <p:txBody>
          <a:bodyPr>
            <a:normAutofit fontScale="85000" lnSpcReduction="10000"/>
          </a:bodyPr>
          <a:lstStyle/>
          <a:p>
            <a:pPr>
              <a:lnSpc>
                <a:spcPct val="150000"/>
              </a:lnSpc>
              <a:spcBef>
                <a:spcPts val="0"/>
              </a:spcBef>
              <a:spcAft>
                <a:spcPts val="600"/>
              </a:spcAft>
            </a:pPr>
            <a:r>
              <a:rPr lang="es-AR" sz="1800" dirty="0"/>
              <a:t>Problemas de aprendizaje supervisados</a:t>
            </a:r>
          </a:p>
          <a:p>
            <a:pPr>
              <a:lnSpc>
                <a:spcPct val="150000"/>
              </a:lnSpc>
              <a:spcBef>
                <a:spcPts val="0"/>
              </a:spcBef>
              <a:spcAft>
                <a:spcPts val="600"/>
              </a:spcAft>
            </a:pPr>
            <a:r>
              <a:rPr lang="es-AR" sz="1800" dirty="0"/>
              <a:t>Tipología de Clasificación:</a:t>
            </a:r>
          </a:p>
          <a:p>
            <a:pPr lvl="1">
              <a:lnSpc>
                <a:spcPct val="150000"/>
              </a:lnSpc>
              <a:spcBef>
                <a:spcPts val="0"/>
              </a:spcBef>
              <a:spcAft>
                <a:spcPts val="600"/>
              </a:spcAft>
            </a:pPr>
            <a:r>
              <a:rPr lang="es-AR" sz="1800" dirty="0"/>
              <a:t>Clasificación binaria: 2 etiquetas</a:t>
            </a:r>
          </a:p>
          <a:p>
            <a:pPr lvl="1">
              <a:lnSpc>
                <a:spcPct val="150000"/>
              </a:lnSpc>
              <a:spcBef>
                <a:spcPts val="0"/>
              </a:spcBef>
              <a:spcAft>
                <a:spcPts val="600"/>
              </a:spcAft>
            </a:pPr>
            <a:r>
              <a:rPr lang="es-AR" sz="1800" dirty="0"/>
              <a:t>Clasificación </a:t>
            </a:r>
            <a:r>
              <a:rPr lang="es-AR" sz="1800" dirty="0" err="1"/>
              <a:t>multiclase</a:t>
            </a:r>
            <a:r>
              <a:rPr lang="es-AR" sz="1800" dirty="0"/>
              <a:t>; n etiquetas</a:t>
            </a:r>
          </a:p>
          <a:p>
            <a:pPr lvl="1">
              <a:lnSpc>
                <a:spcPct val="150000"/>
              </a:lnSpc>
              <a:spcBef>
                <a:spcPts val="0"/>
              </a:spcBef>
              <a:spcAft>
                <a:spcPts val="600"/>
              </a:spcAft>
            </a:pPr>
            <a:r>
              <a:rPr lang="es-AR" sz="1800" dirty="0"/>
              <a:t>Clasificación de etiquetas multiclase: clases estructuradas jerárquicamente, dato puede pertenecer a más de una clase</a:t>
            </a:r>
          </a:p>
          <a:p>
            <a:pPr>
              <a:lnSpc>
                <a:spcPct val="150000"/>
              </a:lnSpc>
              <a:spcBef>
                <a:spcPts val="0"/>
              </a:spcBef>
              <a:spcAft>
                <a:spcPts val="600"/>
              </a:spcAft>
            </a:pPr>
            <a:r>
              <a:rPr lang="es-AR" sz="1800" dirty="0"/>
              <a:t>Momentos asociados a un AD</a:t>
            </a:r>
          </a:p>
          <a:p>
            <a:pPr lvl="1">
              <a:lnSpc>
                <a:spcPct val="150000"/>
              </a:lnSpc>
              <a:spcBef>
                <a:spcPts val="0"/>
              </a:spcBef>
              <a:spcAft>
                <a:spcPts val="600"/>
              </a:spcAft>
            </a:pPr>
            <a:r>
              <a:rPr lang="es-AR" sz="1800" dirty="0"/>
              <a:t>Creación del AD, se elige una medida de división {</a:t>
            </a:r>
            <a:r>
              <a:rPr lang="es-AR" sz="1800" dirty="0" err="1"/>
              <a:t>Ej</a:t>
            </a:r>
            <a:r>
              <a:rPr lang="es-AR" sz="1800" dirty="0"/>
              <a:t>: </a:t>
            </a:r>
            <a:r>
              <a:rPr lang="es-AR" sz="1800" dirty="0" err="1"/>
              <a:t>indice</a:t>
            </a:r>
            <a:r>
              <a:rPr lang="es-AR" sz="1800" dirty="0"/>
              <a:t> </a:t>
            </a:r>
            <a:r>
              <a:rPr lang="es-AR" sz="1800" dirty="0" err="1"/>
              <a:t>Gini</a:t>
            </a:r>
            <a:r>
              <a:rPr lang="es-AR" sz="1800" dirty="0"/>
              <a:t>}</a:t>
            </a:r>
          </a:p>
          <a:p>
            <a:pPr lvl="1">
              <a:lnSpc>
                <a:spcPct val="150000"/>
              </a:lnSpc>
              <a:spcBef>
                <a:spcPts val="0"/>
              </a:spcBef>
              <a:spcAft>
                <a:spcPts val="600"/>
              </a:spcAft>
            </a:pPr>
            <a:r>
              <a:rPr lang="es-AR" sz="1800" dirty="0"/>
              <a:t>Inferencia en AD </a:t>
            </a:r>
          </a:p>
          <a:p>
            <a:pPr lvl="2" algn="just">
              <a:lnSpc>
                <a:spcPct val="150000"/>
              </a:lnSpc>
              <a:spcBef>
                <a:spcPts val="0"/>
              </a:spcBef>
              <a:spcAft>
                <a:spcPts val="600"/>
              </a:spcAft>
            </a:pPr>
            <a:r>
              <a:rPr lang="es-AR" sz="1800" dirty="0"/>
              <a:t>El AD, agrupa las observaciones de entrenamiento en los nodos terminales. </a:t>
            </a:r>
          </a:p>
          <a:p>
            <a:pPr lvl="2" algn="just">
              <a:lnSpc>
                <a:spcPct val="150000"/>
              </a:lnSpc>
              <a:spcBef>
                <a:spcPts val="0"/>
              </a:spcBef>
              <a:spcAft>
                <a:spcPts val="600"/>
              </a:spcAft>
            </a:pPr>
            <a:r>
              <a:rPr lang="es-AR" sz="1800" dirty="0"/>
              <a:t>Predecir una nueva observación, recorrer el árbol en función del valor de sus predictores hasta llegar a uno de los nodos terminales. Aplicar la moda de la variable respuesta como valor de predicción, que representa a la clase más frecuente del nodo. Se puede incluir el porcentaje de cada clase en el nodo terminal, lo que aporta información sobre la confianza de la predicción. </a:t>
            </a:r>
          </a:p>
          <a:p>
            <a:pPr lvl="1">
              <a:lnSpc>
                <a:spcPct val="150000"/>
              </a:lnSpc>
              <a:spcBef>
                <a:spcPts val="0"/>
              </a:spcBef>
              <a:spcAft>
                <a:spcPts val="600"/>
              </a:spcAft>
            </a:pPr>
            <a:endParaRPr lang="es-AR" sz="1800" dirty="0"/>
          </a:p>
        </p:txBody>
      </p:sp>
    </p:spTree>
    <p:extLst>
      <p:ext uri="{BB962C8B-B14F-4D97-AF65-F5344CB8AC3E}">
        <p14:creationId xmlns:p14="http://schemas.microsoft.com/office/powerpoint/2010/main" val="2121545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effectLst>
                  <a:outerShdw blurRad="38100" dist="38100" dir="2700000" algn="tl">
                    <a:srgbClr val="000000">
                      <a:alpha val="43137"/>
                    </a:srgbClr>
                  </a:outerShdw>
                </a:effectLst>
              </a:rPr>
              <a:t>AD en </a:t>
            </a:r>
            <a:r>
              <a:rPr lang="es-AR" dirty="0" err="1">
                <a:effectLst>
                  <a:outerShdw blurRad="38100" dist="38100" dir="2700000" algn="tl">
                    <a:srgbClr val="000000">
                      <a:alpha val="43137"/>
                    </a:srgbClr>
                  </a:outerShdw>
                </a:effectLst>
              </a:rPr>
              <a:t>Phyton</a:t>
            </a:r>
            <a:r>
              <a:rPr lang="es-AR" dirty="0">
                <a:effectLst>
                  <a:outerShdw blurRad="38100" dist="38100" dir="2700000" algn="tl">
                    <a:srgbClr val="000000">
                      <a:alpha val="43137"/>
                    </a:srgbClr>
                  </a:outerShdw>
                </a:effectLst>
              </a:rPr>
              <a:t> </a:t>
            </a:r>
          </a:p>
        </p:txBody>
      </p:sp>
      <p:sp>
        <p:nvSpPr>
          <p:cNvPr id="3" name="2 Marcador de contenido"/>
          <p:cNvSpPr>
            <a:spLocks noGrp="1"/>
          </p:cNvSpPr>
          <p:nvPr>
            <p:ph idx="1"/>
          </p:nvPr>
        </p:nvSpPr>
        <p:spPr/>
        <p:txBody>
          <a:bodyPr/>
          <a:lstStyle/>
          <a:p>
            <a:pPr marL="0" indent="0">
              <a:buNone/>
            </a:pPr>
            <a:r>
              <a:rPr lang="es-AR" dirty="0" err="1"/>
              <a:t>DecisionTreeClassifier</a:t>
            </a:r>
            <a:r>
              <a:rPr lang="es-AR" dirty="0"/>
              <a:t>, parámetros y sus posibles valores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0480" y="257175"/>
            <a:ext cx="17049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5791200" y="6270092"/>
            <a:ext cx="6096000" cy="276999"/>
          </a:xfrm>
          <a:prstGeom prst="rect">
            <a:avLst/>
          </a:prstGeom>
        </p:spPr>
        <p:txBody>
          <a:bodyPr>
            <a:spAutoFit/>
          </a:bodyPr>
          <a:lstStyle/>
          <a:p>
            <a:r>
              <a:rPr lang="es-AR" sz="1200" dirty="0"/>
              <a:t>https://scikit-learn.org/stable/modules/generated/sklearn.tree.DecisionTreeClassifier.html</a:t>
            </a:r>
          </a:p>
        </p:txBody>
      </p:sp>
      <p:sp>
        <p:nvSpPr>
          <p:cNvPr id="9" name="8 Rectángulo"/>
          <p:cNvSpPr/>
          <p:nvPr/>
        </p:nvSpPr>
        <p:spPr>
          <a:xfrm>
            <a:off x="1009934" y="2133629"/>
            <a:ext cx="10877266" cy="4323620"/>
          </a:xfrm>
          <a:prstGeom prst="rect">
            <a:avLst/>
          </a:prstGeom>
        </p:spPr>
        <p:txBody>
          <a:bodyPr wrap="square">
            <a:spAutoFit/>
          </a:bodyPr>
          <a:lstStyle/>
          <a:p>
            <a:pPr>
              <a:lnSpc>
                <a:spcPct val="200000"/>
              </a:lnSpc>
            </a:pPr>
            <a:r>
              <a:rPr lang="es-AR" sz="1600" dirty="0" err="1"/>
              <a:t>sklearn.tree.DecisionTreeClassifier</a:t>
            </a:r>
            <a:endParaRPr lang="es-AR" sz="1600" dirty="0"/>
          </a:p>
          <a:p>
            <a:pPr>
              <a:lnSpc>
                <a:spcPct val="200000"/>
              </a:lnSpc>
            </a:pPr>
            <a:endParaRPr lang="es-AR" sz="1600" dirty="0"/>
          </a:p>
          <a:p>
            <a:pPr>
              <a:lnSpc>
                <a:spcPct val="200000"/>
              </a:lnSpc>
            </a:pPr>
            <a:r>
              <a:rPr lang="es-AR" dirty="0" err="1"/>
              <a:t>class</a:t>
            </a:r>
            <a:r>
              <a:rPr lang="es-AR" dirty="0"/>
              <a:t> </a:t>
            </a:r>
            <a:r>
              <a:rPr lang="es-AR" dirty="0" err="1"/>
              <a:t>sklearn.tree.DecisionTreeClassifier</a:t>
            </a:r>
            <a:r>
              <a:rPr lang="es-AR" dirty="0"/>
              <a:t>(*, </a:t>
            </a:r>
            <a:r>
              <a:rPr lang="es-AR" dirty="0" err="1"/>
              <a:t>criterion</a:t>
            </a:r>
            <a:r>
              <a:rPr lang="es-AR" dirty="0"/>
              <a:t> ={“</a:t>
            </a:r>
            <a:r>
              <a:rPr lang="es-AR" b="1" dirty="0" err="1"/>
              <a:t>gini</a:t>
            </a:r>
            <a:r>
              <a:rPr lang="es-AR" dirty="0"/>
              <a:t>”, “</a:t>
            </a:r>
            <a:r>
              <a:rPr lang="es-AR" dirty="0" err="1"/>
              <a:t>entropy</a:t>
            </a:r>
            <a:r>
              <a:rPr lang="es-AR" dirty="0"/>
              <a:t>”, “</a:t>
            </a:r>
            <a:r>
              <a:rPr lang="es-AR" dirty="0" err="1"/>
              <a:t>log_loss</a:t>
            </a:r>
            <a:r>
              <a:rPr lang="es-AR" dirty="0"/>
              <a:t>”},  </a:t>
            </a:r>
            <a:r>
              <a:rPr lang="es-AR" dirty="0" err="1"/>
              <a:t>splitter</a:t>
            </a:r>
            <a:r>
              <a:rPr lang="es-AR" dirty="0"/>
              <a:t>={</a:t>
            </a:r>
            <a:r>
              <a:rPr lang="es-AR" b="1" dirty="0"/>
              <a:t>'</a:t>
            </a:r>
            <a:r>
              <a:rPr lang="es-AR" b="1" dirty="0" err="1"/>
              <a:t>best</a:t>
            </a:r>
            <a:r>
              <a:rPr lang="es-AR" dirty="0"/>
              <a:t>‘, ‘</a:t>
            </a:r>
            <a:r>
              <a:rPr lang="es-AR" dirty="0" err="1"/>
              <a:t>random</a:t>
            </a:r>
            <a:r>
              <a:rPr lang="es-AR" dirty="0"/>
              <a:t>'}, </a:t>
            </a:r>
            <a:br>
              <a:rPr lang="es-AR" dirty="0"/>
            </a:br>
            <a:r>
              <a:rPr lang="es-AR" dirty="0" err="1"/>
              <a:t>max_depth</a:t>
            </a:r>
            <a:r>
              <a:rPr lang="es-AR" dirty="0"/>
              <a:t>={</a:t>
            </a:r>
            <a:r>
              <a:rPr lang="es-AR" dirty="0" err="1"/>
              <a:t>None</a:t>
            </a:r>
            <a:r>
              <a:rPr lang="es-AR" dirty="0"/>
              <a:t>, }</a:t>
            </a:r>
            <a:r>
              <a:rPr lang="es-AR" dirty="0" err="1"/>
              <a:t>None</a:t>
            </a:r>
            <a:r>
              <a:rPr lang="es-AR" dirty="0"/>
              <a:t>, </a:t>
            </a:r>
            <a:r>
              <a:rPr lang="es-AR" dirty="0" err="1"/>
              <a:t>min_samples_split</a:t>
            </a:r>
            <a:r>
              <a:rPr lang="es-AR" dirty="0"/>
              <a:t>=2, </a:t>
            </a:r>
            <a:r>
              <a:rPr lang="es-AR" dirty="0" err="1"/>
              <a:t>min_samples_leaf</a:t>
            </a:r>
            <a:r>
              <a:rPr lang="es-AR" dirty="0"/>
              <a:t>=1, </a:t>
            </a:r>
            <a:r>
              <a:rPr lang="es-AR" dirty="0" err="1"/>
              <a:t>min_weight_fraction_leaf</a:t>
            </a:r>
            <a:r>
              <a:rPr lang="es-AR" dirty="0"/>
              <a:t>=0.0, </a:t>
            </a:r>
            <a:r>
              <a:rPr lang="es-AR" dirty="0" err="1"/>
              <a:t>max_features</a:t>
            </a:r>
            <a:r>
              <a:rPr lang="es-AR" dirty="0"/>
              <a:t>=</a:t>
            </a:r>
            <a:r>
              <a:rPr lang="es-AR" dirty="0" err="1"/>
              <a:t>None</a:t>
            </a:r>
            <a:r>
              <a:rPr lang="es-AR" dirty="0"/>
              <a:t>, </a:t>
            </a:r>
            <a:r>
              <a:rPr lang="es-AR" dirty="0" err="1"/>
              <a:t>random_state</a:t>
            </a:r>
            <a:r>
              <a:rPr lang="es-AR" dirty="0"/>
              <a:t>=</a:t>
            </a:r>
            <a:r>
              <a:rPr lang="es-AR" dirty="0" err="1"/>
              <a:t>None</a:t>
            </a:r>
            <a:r>
              <a:rPr lang="es-AR" dirty="0"/>
              <a:t>, </a:t>
            </a:r>
            <a:r>
              <a:rPr lang="es-AR" dirty="0" err="1"/>
              <a:t>max_leaf_nodes</a:t>
            </a:r>
            <a:r>
              <a:rPr lang="es-AR" dirty="0"/>
              <a:t>=</a:t>
            </a:r>
            <a:r>
              <a:rPr lang="es-AR" dirty="0" err="1"/>
              <a:t>None</a:t>
            </a:r>
            <a:r>
              <a:rPr lang="es-AR" dirty="0"/>
              <a:t>, </a:t>
            </a:r>
            <a:r>
              <a:rPr lang="es-AR" dirty="0" err="1"/>
              <a:t>min_impurity_decrease</a:t>
            </a:r>
            <a:r>
              <a:rPr lang="es-AR" dirty="0"/>
              <a:t>=0.0, </a:t>
            </a:r>
            <a:r>
              <a:rPr lang="es-AR" dirty="0" err="1"/>
              <a:t>class_weight</a:t>
            </a:r>
            <a:r>
              <a:rPr lang="es-AR" dirty="0"/>
              <a:t>=</a:t>
            </a:r>
            <a:r>
              <a:rPr lang="es-AR" dirty="0" err="1"/>
              <a:t>None</a:t>
            </a:r>
            <a:r>
              <a:rPr lang="es-AR" dirty="0"/>
              <a:t>, </a:t>
            </a:r>
            <a:r>
              <a:rPr lang="es-AR" dirty="0" err="1"/>
              <a:t>ccp_alpha</a:t>
            </a:r>
            <a:r>
              <a:rPr lang="es-AR" dirty="0"/>
              <a:t>=0.0)[</a:t>
            </a:r>
            <a:r>
              <a:rPr lang="es-AR" dirty="0" err="1"/>
              <a:t>source</a:t>
            </a:r>
            <a:r>
              <a:rPr lang="es-AR" dirty="0"/>
              <a:t>]</a:t>
            </a:r>
          </a:p>
          <a:p>
            <a:pPr>
              <a:lnSpc>
                <a:spcPct val="200000"/>
              </a:lnSpc>
            </a:pPr>
            <a:endParaRPr lang="es-AR" dirty="0"/>
          </a:p>
          <a:p>
            <a:pPr>
              <a:lnSpc>
                <a:spcPct val="200000"/>
              </a:lnSpc>
            </a:pPr>
            <a:endParaRPr lang="es-AR" dirty="0"/>
          </a:p>
        </p:txBody>
      </p:sp>
    </p:spTree>
    <p:extLst>
      <p:ext uri="{BB962C8B-B14F-4D97-AF65-F5344CB8AC3E}">
        <p14:creationId xmlns:p14="http://schemas.microsoft.com/office/powerpoint/2010/main" val="3519734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Mejora en AD</a:t>
            </a:r>
          </a:p>
        </p:txBody>
      </p:sp>
      <p:sp>
        <p:nvSpPr>
          <p:cNvPr id="3" name="2 Marcador de contenido"/>
          <p:cNvSpPr>
            <a:spLocks noGrp="1"/>
          </p:cNvSpPr>
          <p:nvPr>
            <p:ph idx="1"/>
          </p:nvPr>
        </p:nvSpPr>
        <p:spPr>
          <a:xfrm>
            <a:off x="838200" y="1213338"/>
            <a:ext cx="10758714" cy="4963625"/>
          </a:xfrm>
        </p:spPr>
        <p:txBody>
          <a:bodyPr>
            <a:noAutofit/>
          </a:bodyPr>
          <a:lstStyle/>
          <a:p>
            <a:pPr marL="0" indent="0" algn="just" rtl="0">
              <a:buNone/>
            </a:pPr>
            <a:r>
              <a:rPr lang="es-AR" sz="1800" dirty="0">
                <a:solidFill>
                  <a:srgbClr val="4F4F4F"/>
                </a:solidFill>
              </a:rPr>
              <a:t>Algunos </a:t>
            </a:r>
            <a:r>
              <a:rPr lang="es-AR" sz="1800" b="0" i="0" dirty="0">
                <a:solidFill>
                  <a:srgbClr val="4F4F4F"/>
                </a:solidFill>
                <a:effectLst/>
              </a:rPr>
              <a:t>parámetros que se pueden ajustar para mejorar la salida del modelo (</a:t>
            </a:r>
            <a:r>
              <a:rPr lang="es-AR" sz="1800" b="0" i="0" dirty="0" err="1">
                <a:solidFill>
                  <a:srgbClr val="4F4F4F"/>
                </a:solidFill>
                <a:effectLst/>
              </a:rPr>
              <a:t>Scikit</a:t>
            </a:r>
            <a:r>
              <a:rPr lang="es-AR" sz="1800" b="0" i="0" dirty="0">
                <a:solidFill>
                  <a:srgbClr val="4F4F4F"/>
                </a:solidFill>
                <a:effectLst/>
              </a:rPr>
              <a:t> </a:t>
            </a:r>
            <a:r>
              <a:rPr lang="es-AR" sz="1800" b="0" i="0" dirty="0" err="1">
                <a:solidFill>
                  <a:srgbClr val="4F4F4F"/>
                </a:solidFill>
                <a:effectLst/>
              </a:rPr>
              <a:t>Learn</a:t>
            </a:r>
            <a:r>
              <a:rPr lang="es-AR" sz="1800" b="0" i="0" dirty="0">
                <a:solidFill>
                  <a:srgbClr val="4F4F4F"/>
                </a:solidFill>
                <a:effectLst/>
              </a:rPr>
              <a:t>, 2019).</a:t>
            </a:r>
          </a:p>
          <a:p>
            <a:pPr algn="l" rtl="0">
              <a:buFont typeface="+mj-lt"/>
              <a:buAutoNum type="arabicPeriod"/>
            </a:pPr>
            <a:r>
              <a:rPr lang="es-AR" sz="1800" b="1" i="0" dirty="0" err="1">
                <a:solidFill>
                  <a:srgbClr val="222222"/>
                </a:solidFill>
                <a:effectLst/>
              </a:rPr>
              <a:t>criterion</a:t>
            </a:r>
            <a:r>
              <a:rPr lang="es-AR" sz="1800" b="0" i="0" dirty="0">
                <a:solidFill>
                  <a:srgbClr val="222222"/>
                </a:solidFill>
                <a:effectLst/>
              </a:rPr>
              <a:t>- La medición del uso, como las impurezas de Gini</a:t>
            </a:r>
          </a:p>
          <a:p>
            <a:pPr algn="l" rtl="0">
              <a:buFont typeface="+mj-lt"/>
              <a:buAutoNum type="arabicPeriod"/>
            </a:pPr>
            <a:r>
              <a:rPr lang="es-AR" sz="1800" b="1" i="0" dirty="0" err="1">
                <a:solidFill>
                  <a:srgbClr val="222222"/>
                </a:solidFill>
                <a:effectLst/>
              </a:rPr>
              <a:t>class_weight</a:t>
            </a:r>
            <a:r>
              <a:rPr lang="es-AR" sz="1800" b="0" i="0" dirty="0">
                <a:solidFill>
                  <a:srgbClr val="222222"/>
                </a:solidFill>
                <a:effectLst/>
              </a:rPr>
              <a:t>- Ninguno, lo que significa que todos los pesos de clase son 1</a:t>
            </a:r>
          </a:p>
          <a:p>
            <a:pPr algn="l" rtl="0">
              <a:buFont typeface="+mj-lt"/>
              <a:buAutoNum type="arabicPeriod"/>
            </a:pPr>
            <a:r>
              <a:rPr lang="es-AR" sz="1800" b="1" i="0" dirty="0" err="1">
                <a:solidFill>
                  <a:srgbClr val="222222"/>
                </a:solidFill>
                <a:effectLst/>
              </a:rPr>
              <a:t>max_depth</a:t>
            </a:r>
            <a:r>
              <a:rPr lang="es-AR" sz="1800" b="0" i="0" dirty="0">
                <a:solidFill>
                  <a:srgbClr val="222222"/>
                </a:solidFill>
                <a:effectLst/>
              </a:rPr>
              <a:t>- 3; ramas. Cuando "ninguno" significa que el nodo se desarrollará hasta que todas las hojas sean homogéneas</a:t>
            </a:r>
          </a:p>
          <a:p>
            <a:pPr algn="l" rtl="0">
              <a:buFont typeface="+mj-lt"/>
              <a:buAutoNum type="arabicPeriod"/>
            </a:pPr>
            <a:r>
              <a:rPr lang="es-AR" sz="1800" b="1" i="0" dirty="0" err="1">
                <a:solidFill>
                  <a:srgbClr val="222222"/>
                </a:solidFill>
                <a:effectLst/>
              </a:rPr>
              <a:t>max_features</a:t>
            </a:r>
            <a:r>
              <a:rPr lang="es-AR" sz="1800" b="0" i="0" dirty="0">
                <a:solidFill>
                  <a:srgbClr val="222222"/>
                </a:solidFill>
                <a:effectLst/>
              </a:rPr>
              <a:t>- ninguno; al determinar la segmentación del nodo, considere todas las características o variables independientes</a:t>
            </a:r>
          </a:p>
          <a:p>
            <a:pPr algn="l" rtl="0">
              <a:buFont typeface="+mj-lt"/>
              <a:buAutoNum type="arabicPeriod"/>
            </a:pPr>
            <a:r>
              <a:rPr lang="es-AR" sz="1800" b="1" i="0" dirty="0" err="1">
                <a:solidFill>
                  <a:srgbClr val="222222"/>
                </a:solidFill>
                <a:effectLst/>
              </a:rPr>
              <a:t>max_leaf_nodes</a:t>
            </a:r>
            <a:r>
              <a:rPr lang="es-AR" sz="1800" b="0" i="0" dirty="0">
                <a:solidFill>
                  <a:srgbClr val="222222"/>
                </a:solidFill>
                <a:effectLst/>
              </a:rPr>
              <a:t> — </a:t>
            </a:r>
            <a:r>
              <a:rPr lang="es-AR" sz="1800" b="0" i="0" dirty="0" err="1">
                <a:solidFill>
                  <a:srgbClr val="222222"/>
                </a:solidFill>
                <a:effectLst/>
              </a:rPr>
              <a:t>None</a:t>
            </a:r>
            <a:r>
              <a:rPr lang="es-AR" sz="1800" b="0" i="0" dirty="0">
                <a:solidFill>
                  <a:srgbClr val="222222"/>
                </a:solidFill>
                <a:effectLst/>
              </a:rPr>
              <a:t>;</a:t>
            </a:r>
          </a:p>
          <a:p>
            <a:pPr algn="l" rtl="0">
              <a:buFont typeface="+mj-lt"/>
              <a:buAutoNum type="arabicPeriod"/>
            </a:pPr>
            <a:r>
              <a:rPr lang="es-AR" sz="1800" b="1" i="0" dirty="0" err="1">
                <a:solidFill>
                  <a:srgbClr val="222222"/>
                </a:solidFill>
                <a:effectLst/>
              </a:rPr>
              <a:t>min_impurity_decrease</a:t>
            </a:r>
            <a:r>
              <a:rPr lang="es-AR" sz="1800" b="0" i="0" dirty="0">
                <a:solidFill>
                  <a:srgbClr val="222222"/>
                </a:solidFill>
                <a:effectLst/>
              </a:rPr>
              <a:t>- 0.0; si la división asegura que la imputación se reduzca o sea igual a cero, el nodo se divide</a:t>
            </a:r>
          </a:p>
          <a:p>
            <a:pPr algn="l" rtl="0">
              <a:buFont typeface="+mj-lt"/>
              <a:buAutoNum type="arabicPeriod"/>
            </a:pPr>
            <a:r>
              <a:rPr lang="es-AR" sz="1800" b="1" i="0" dirty="0" err="1">
                <a:solidFill>
                  <a:srgbClr val="222222"/>
                </a:solidFill>
                <a:effectLst/>
              </a:rPr>
              <a:t>min_impurity_split</a:t>
            </a:r>
            <a:r>
              <a:rPr lang="es-AR" sz="1800" b="0" i="0" dirty="0">
                <a:solidFill>
                  <a:srgbClr val="222222"/>
                </a:solidFill>
                <a:effectLst/>
              </a:rPr>
              <a:t> — </a:t>
            </a:r>
            <a:r>
              <a:rPr lang="es-AR" sz="1800" b="0" i="0" dirty="0" err="1">
                <a:solidFill>
                  <a:srgbClr val="222222"/>
                </a:solidFill>
                <a:effectLst/>
              </a:rPr>
              <a:t>None</a:t>
            </a:r>
            <a:r>
              <a:rPr lang="es-AR" sz="1800" b="0" i="0" dirty="0">
                <a:solidFill>
                  <a:srgbClr val="222222"/>
                </a:solidFill>
                <a:effectLst/>
              </a:rPr>
              <a:t>;</a:t>
            </a:r>
          </a:p>
          <a:p>
            <a:pPr algn="l" rtl="0">
              <a:buFont typeface="+mj-lt"/>
              <a:buAutoNum type="arabicPeriod"/>
            </a:pPr>
            <a:r>
              <a:rPr lang="es-AR" sz="1800" b="1" i="0" dirty="0" err="1">
                <a:solidFill>
                  <a:srgbClr val="222222"/>
                </a:solidFill>
                <a:effectLst/>
              </a:rPr>
              <a:t>min_samples_leaf</a:t>
            </a:r>
            <a:r>
              <a:rPr lang="es-AR" sz="1800" b="0" i="0" dirty="0">
                <a:solidFill>
                  <a:srgbClr val="222222"/>
                </a:solidFill>
                <a:effectLst/>
              </a:rPr>
              <a:t>- 1; muestra mínima requerida para una hoja</a:t>
            </a:r>
          </a:p>
          <a:p>
            <a:pPr algn="l" rtl="0">
              <a:buFont typeface="+mj-lt"/>
              <a:buAutoNum type="arabicPeriod"/>
            </a:pPr>
            <a:r>
              <a:rPr lang="es-AR" sz="1800" b="1" i="0" dirty="0" err="1">
                <a:solidFill>
                  <a:srgbClr val="222222"/>
                </a:solidFill>
                <a:effectLst/>
              </a:rPr>
              <a:t>min_samples_split</a:t>
            </a:r>
            <a:r>
              <a:rPr lang="es-AR" sz="1800" b="0" i="0" dirty="0">
                <a:solidFill>
                  <a:srgbClr val="222222"/>
                </a:solidFill>
                <a:effectLst/>
              </a:rPr>
              <a:t>- 2; si </a:t>
            </a:r>
            <a:r>
              <a:rPr lang="es-AR" sz="1800" b="0" i="0" dirty="0" err="1">
                <a:solidFill>
                  <a:srgbClr val="222222"/>
                </a:solidFill>
                <a:effectLst/>
              </a:rPr>
              <a:t>min_samples_leaf</a:t>
            </a:r>
            <a:r>
              <a:rPr lang="es-AR" sz="1800" b="0" i="0" dirty="0">
                <a:solidFill>
                  <a:srgbClr val="222222"/>
                </a:solidFill>
                <a:effectLst/>
              </a:rPr>
              <a:t> = 1, significa que el nodo derecho y el nodo izquierdo deben tener una muestra. Es decir, el nodo principal o el nodo raíz deberían tener al menos dos muestras</a:t>
            </a:r>
          </a:p>
          <a:p>
            <a:pPr algn="l" rtl="0">
              <a:buFont typeface="+mj-lt"/>
              <a:buAutoNum type="arabicPeriod"/>
            </a:pPr>
            <a:r>
              <a:rPr lang="es-AR" sz="1800" b="1" i="0" dirty="0" err="1">
                <a:solidFill>
                  <a:srgbClr val="222222"/>
                </a:solidFill>
                <a:effectLst/>
              </a:rPr>
              <a:t>splitter</a:t>
            </a:r>
            <a:r>
              <a:rPr lang="es-AR" sz="1800" b="0" i="0" dirty="0">
                <a:solidFill>
                  <a:srgbClr val="222222"/>
                </a:solidFill>
                <a:effectLst/>
              </a:rPr>
              <a:t>- "mejor"; para la selección de segmentación en cada nodo. Asegurar que todas las características se consideren al decidir dividir</a:t>
            </a:r>
          </a:p>
          <a:p>
            <a:pPr marL="0" indent="0">
              <a:buNone/>
            </a:pPr>
            <a:endParaRPr lang="es-AR" sz="1800" dirty="0"/>
          </a:p>
        </p:txBody>
      </p:sp>
    </p:spTree>
    <p:extLst>
      <p:ext uri="{BB962C8B-B14F-4D97-AF65-F5344CB8AC3E}">
        <p14:creationId xmlns:p14="http://schemas.microsoft.com/office/powerpoint/2010/main" val="2937071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91F5D-F7B1-C95A-E771-31125C68DD00}"/>
              </a:ext>
            </a:extLst>
          </p:cNvPr>
          <p:cNvSpPr>
            <a:spLocks noGrp="1"/>
          </p:cNvSpPr>
          <p:nvPr>
            <p:ph type="title"/>
          </p:nvPr>
        </p:nvSpPr>
        <p:spPr/>
        <p:txBody>
          <a:bodyPr/>
          <a:lstStyle/>
          <a:p>
            <a:r>
              <a:rPr lang="en-US" dirty="0"/>
              <a:t>AD, </a:t>
            </a:r>
            <a:r>
              <a:rPr lang="en-US" dirty="0" err="1"/>
              <a:t>método</a:t>
            </a:r>
            <a:endParaRPr lang="es-AR" dirty="0"/>
          </a:p>
        </p:txBody>
      </p:sp>
      <p:sp>
        <p:nvSpPr>
          <p:cNvPr id="3" name="Marcador de contenido 2">
            <a:extLst>
              <a:ext uri="{FF2B5EF4-FFF2-40B4-BE49-F238E27FC236}">
                <a16:creationId xmlns:a16="http://schemas.microsoft.com/office/drawing/2014/main" id="{90FA51E4-823D-FE06-7B21-E66FC112698F}"/>
              </a:ext>
            </a:extLst>
          </p:cNvPr>
          <p:cNvSpPr>
            <a:spLocks noGrp="1"/>
          </p:cNvSpPr>
          <p:nvPr>
            <p:ph idx="1"/>
          </p:nvPr>
        </p:nvSpPr>
        <p:spPr/>
        <p:txBody>
          <a:bodyPr/>
          <a:lstStyle/>
          <a:p>
            <a:pPr marL="0" indent="0" algn="l">
              <a:lnSpc>
                <a:spcPct val="150000"/>
              </a:lnSpc>
              <a:buNone/>
            </a:pPr>
            <a:r>
              <a:rPr lang="es-AR" b="0" i="0" dirty="0">
                <a:solidFill>
                  <a:srgbClr val="333333"/>
                </a:solidFill>
                <a:effectLst/>
                <a:latin typeface="Helvetica Neue"/>
              </a:rPr>
              <a:t>Pipeline, entrenamiento y visualización de AD.</a:t>
            </a:r>
          </a:p>
          <a:p>
            <a:pPr algn="l">
              <a:lnSpc>
                <a:spcPct val="150000"/>
              </a:lnSpc>
              <a:buFont typeface="Arial" panose="020B0604020202020204" pitchFamily="34" charset="0"/>
              <a:buChar char="•"/>
            </a:pPr>
            <a:r>
              <a:rPr lang="es-AR" b="0" i="0" dirty="0">
                <a:solidFill>
                  <a:srgbClr val="333333"/>
                </a:solidFill>
                <a:effectLst/>
                <a:latin typeface="Helvetica Neue"/>
              </a:rPr>
              <a:t>Paso 1: Importar los datos</a:t>
            </a:r>
          </a:p>
          <a:p>
            <a:pPr algn="l">
              <a:lnSpc>
                <a:spcPct val="150000"/>
              </a:lnSpc>
              <a:buFont typeface="Arial" panose="020B0604020202020204" pitchFamily="34" charset="0"/>
              <a:buChar char="•"/>
            </a:pPr>
            <a:r>
              <a:rPr lang="es-AR" b="0" i="0" dirty="0">
                <a:solidFill>
                  <a:srgbClr val="333333"/>
                </a:solidFill>
                <a:effectLst/>
                <a:latin typeface="Helvetica Neue"/>
              </a:rPr>
              <a:t>Paso 2: Limpiar los datos</a:t>
            </a:r>
          </a:p>
          <a:p>
            <a:pPr algn="l">
              <a:lnSpc>
                <a:spcPct val="150000"/>
              </a:lnSpc>
              <a:buFont typeface="Arial" panose="020B0604020202020204" pitchFamily="34" charset="0"/>
              <a:buChar char="•"/>
            </a:pPr>
            <a:r>
              <a:rPr lang="es-AR" b="0" i="0" dirty="0">
                <a:solidFill>
                  <a:srgbClr val="333333"/>
                </a:solidFill>
                <a:effectLst/>
                <a:latin typeface="Helvetica Neue"/>
              </a:rPr>
              <a:t>Paso 3: Crear los conjuntos de entrenamiento y test</a:t>
            </a:r>
          </a:p>
          <a:p>
            <a:pPr algn="l">
              <a:lnSpc>
                <a:spcPct val="150000"/>
              </a:lnSpc>
              <a:buFont typeface="Arial" panose="020B0604020202020204" pitchFamily="34" charset="0"/>
              <a:buChar char="•"/>
            </a:pPr>
            <a:r>
              <a:rPr lang="es-AR" b="0" i="0" dirty="0">
                <a:solidFill>
                  <a:srgbClr val="333333"/>
                </a:solidFill>
                <a:effectLst/>
                <a:latin typeface="Helvetica Neue"/>
              </a:rPr>
              <a:t>Paso 4: Construir el modelo</a:t>
            </a:r>
          </a:p>
          <a:p>
            <a:pPr algn="l">
              <a:lnSpc>
                <a:spcPct val="150000"/>
              </a:lnSpc>
              <a:buFont typeface="Arial" panose="020B0604020202020204" pitchFamily="34" charset="0"/>
              <a:buChar char="•"/>
            </a:pPr>
            <a:r>
              <a:rPr lang="es-AR" b="0" i="0" dirty="0">
                <a:solidFill>
                  <a:srgbClr val="333333"/>
                </a:solidFill>
                <a:effectLst/>
                <a:latin typeface="Helvetica Neue"/>
              </a:rPr>
              <a:t>Paso 5: </a:t>
            </a:r>
            <a:r>
              <a:rPr lang="es-AR" dirty="0">
                <a:solidFill>
                  <a:srgbClr val="333333"/>
                </a:solidFill>
                <a:latin typeface="Helvetica Neue"/>
              </a:rPr>
              <a:t>Predecir utilizando el modelo</a:t>
            </a:r>
          </a:p>
          <a:p>
            <a:pPr algn="l">
              <a:lnSpc>
                <a:spcPct val="150000"/>
              </a:lnSpc>
              <a:buFont typeface="Arial" panose="020B0604020202020204" pitchFamily="34" charset="0"/>
              <a:buChar char="•"/>
            </a:pPr>
            <a:r>
              <a:rPr lang="es-AR" b="0" i="0" dirty="0">
                <a:solidFill>
                  <a:srgbClr val="333333"/>
                </a:solidFill>
                <a:effectLst/>
                <a:latin typeface="Helvetica Neue"/>
              </a:rPr>
              <a:t>Paso 6: Medir el rendimiento del modelo</a:t>
            </a:r>
          </a:p>
          <a:p>
            <a:pPr algn="l">
              <a:lnSpc>
                <a:spcPct val="150000"/>
              </a:lnSpc>
              <a:buFont typeface="Arial" panose="020B0604020202020204" pitchFamily="34" charset="0"/>
              <a:buChar char="•"/>
            </a:pPr>
            <a:r>
              <a:rPr lang="es-AR" b="0" i="0" dirty="0">
                <a:solidFill>
                  <a:srgbClr val="333333"/>
                </a:solidFill>
                <a:effectLst/>
                <a:latin typeface="Helvetica Neue"/>
              </a:rPr>
              <a:t>Paso 7: Ajustar los </a:t>
            </a:r>
            <a:r>
              <a:rPr lang="es-AR" b="0" i="0" dirty="0" err="1">
                <a:solidFill>
                  <a:srgbClr val="333333"/>
                </a:solidFill>
                <a:effectLst/>
                <a:latin typeface="Helvetica Neue"/>
              </a:rPr>
              <a:t>hiperparámetros</a:t>
            </a:r>
            <a:endParaRPr lang="es-AR" b="0" i="0" dirty="0">
              <a:solidFill>
                <a:srgbClr val="333333"/>
              </a:solidFill>
              <a:effectLst/>
              <a:latin typeface="Helvetica Neue"/>
            </a:endParaRPr>
          </a:p>
          <a:p>
            <a:pPr marL="0" indent="0">
              <a:lnSpc>
                <a:spcPct val="150000"/>
              </a:lnSpc>
              <a:buNone/>
            </a:pPr>
            <a:endParaRPr lang="es-AR" dirty="0"/>
          </a:p>
        </p:txBody>
      </p:sp>
    </p:spTree>
    <p:extLst>
      <p:ext uri="{BB962C8B-B14F-4D97-AF65-F5344CB8AC3E}">
        <p14:creationId xmlns:p14="http://schemas.microsoft.com/office/powerpoint/2010/main" val="114527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B10FC-C95F-EACD-E49D-D97AC331353A}"/>
              </a:ext>
            </a:extLst>
          </p:cNvPr>
          <p:cNvSpPr>
            <a:spLocks noGrp="1"/>
          </p:cNvSpPr>
          <p:nvPr>
            <p:ph type="title"/>
          </p:nvPr>
        </p:nvSpPr>
        <p:spPr>
          <a:xfrm>
            <a:off x="838200" y="365126"/>
            <a:ext cx="10515600" cy="589032"/>
          </a:xfrm>
        </p:spPr>
        <p:txBody>
          <a:bodyPr>
            <a:normAutofit/>
          </a:bodyPr>
          <a:lstStyle/>
          <a:p>
            <a:r>
              <a:rPr lang="es-AR" b="0" i="0" dirty="0">
                <a:solidFill>
                  <a:srgbClr val="222222"/>
                </a:solidFill>
                <a:effectLst/>
                <a:latin typeface="Open Sans" panose="020B0606030504020204" pitchFamily="34" charset="0"/>
              </a:rPr>
              <a:t>Arboles de decisión (AD)</a:t>
            </a:r>
            <a:endParaRPr lang="es-AR" dirty="0"/>
          </a:p>
        </p:txBody>
      </p:sp>
      <p:sp>
        <p:nvSpPr>
          <p:cNvPr id="3" name="Marcador de contenido 2">
            <a:extLst>
              <a:ext uri="{FF2B5EF4-FFF2-40B4-BE49-F238E27FC236}">
                <a16:creationId xmlns:a16="http://schemas.microsoft.com/office/drawing/2014/main" id="{26278393-BF59-E138-B68B-773C7543AED2}"/>
              </a:ext>
            </a:extLst>
          </p:cNvPr>
          <p:cNvSpPr>
            <a:spLocks noGrp="1"/>
          </p:cNvSpPr>
          <p:nvPr>
            <p:ph idx="1"/>
          </p:nvPr>
        </p:nvSpPr>
        <p:spPr/>
        <p:txBody>
          <a:bodyPr>
            <a:normAutofit fontScale="92500" lnSpcReduction="10000"/>
          </a:bodyPr>
          <a:lstStyle/>
          <a:p>
            <a:pPr algn="l">
              <a:lnSpc>
                <a:spcPct val="150000"/>
              </a:lnSpc>
            </a:pPr>
            <a:r>
              <a:rPr lang="es-AR" dirty="0">
                <a:solidFill>
                  <a:srgbClr val="222222"/>
                </a:solidFill>
              </a:rPr>
              <a:t>AD en ML e IA, introducción</a:t>
            </a:r>
          </a:p>
          <a:p>
            <a:pPr algn="l">
              <a:lnSpc>
                <a:spcPct val="150000"/>
              </a:lnSpc>
            </a:pPr>
            <a:r>
              <a:rPr lang="es-AR" dirty="0">
                <a:solidFill>
                  <a:srgbClr val="222222"/>
                </a:solidFill>
              </a:rPr>
              <a:t>T</a:t>
            </a:r>
            <a:r>
              <a:rPr lang="es-AR" b="0" i="0" dirty="0">
                <a:solidFill>
                  <a:srgbClr val="222222"/>
                </a:solidFill>
                <a:effectLst/>
              </a:rPr>
              <a:t>écnica de AA / ML supervisado</a:t>
            </a:r>
          </a:p>
          <a:p>
            <a:pPr algn="l">
              <a:lnSpc>
                <a:spcPct val="150000"/>
              </a:lnSpc>
            </a:pPr>
            <a:r>
              <a:rPr lang="es-AR" dirty="0">
                <a:solidFill>
                  <a:srgbClr val="222222"/>
                </a:solidFill>
              </a:rPr>
              <a:t>Aplicable en problemas de: </a:t>
            </a:r>
          </a:p>
          <a:p>
            <a:pPr lvl="1">
              <a:lnSpc>
                <a:spcPct val="150000"/>
              </a:lnSpc>
            </a:pPr>
            <a:r>
              <a:rPr lang="es-AR" dirty="0">
                <a:solidFill>
                  <a:srgbClr val="222222"/>
                </a:solidFill>
              </a:rPr>
              <a:t>Clasificación</a:t>
            </a:r>
          </a:p>
          <a:p>
            <a:pPr lvl="2">
              <a:lnSpc>
                <a:spcPct val="150000"/>
              </a:lnSpc>
            </a:pPr>
            <a:r>
              <a:rPr lang="es-ES" dirty="0"/>
              <a:t>Variable dependiente es categórica</a:t>
            </a:r>
          </a:p>
          <a:p>
            <a:pPr lvl="2">
              <a:lnSpc>
                <a:spcPct val="150000"/>
              </a:lnSpc>
            </a:pPr>
            <a:r>
              <a:rPr lang="es-ES" dirty="0"/>
              <a:t>El valor en el nodo terminal, asume la </a:t>
            </a:r>
            <a:r>
              <a:rPr lang="es-ES" i="1" dirty="0"/>
              <a:t>moda</a:t>
            </a:r>
            <a:r>
              <a:rPr lang="es-ES" dirty="0"/>
              <a:t> de las observaciones del conjunto de entrenamiento que corresponde en esa región</a:t>
            </a:r>
            <a:endParaRPr lang="es-AR" dirty="0">
              <a:solidFill>
                <a:srgbClr val="222222"/>
              </a:solidFill>
            </a:endParaRPr>
          </a:p>
          <a:p>
            <a:pPr lvl="1">
              <a:lnSpc>
                <a:spcPct val="150000"/>
              </a:lnSpc>
            </a:pPr>
            <a:r>
              <a:rPr lang="es-AR" dirty="0">
                <a:solidFill>
                  <a:srgbClr val="222222"/>
                </a:solidFill>
              </a:rPr>
              <a:t>Regresión</a:t>
            </a:r>
          </a:p>
          <a:p>
            <a:pPr lvl="2">
              <a:lnSpc>
                <a:spcPct val="150000"/>
              </a:lnSpc>
            </a:pPr>
            <a:r>
              <a:rPr lang="es-ES" dirty="0"/>
              <a:t>Variable dependiente es continua</a:t>
            </a:r>
          </a:p>
          <a:p>
            <a:pPr lvl="2">
              <a:lnSpc>
                <a:spcPct val="150000"/>
              </a:lnSpc>
            </a:pPr>
            <a:r>
              <a:rPr lang="es-ES" dirty="0"/>
              <a:t>El valor en el nodo terminal, asume la </a:t>
            </a:r>
            <a:r>
              <a:rPr lang="es-ES" i="1" dirty="0"/>
              <a:t>media</a:t>
            </a:r>
            <a:r>
              <a:rPr lang="es-ES" dirty="0"/>
              <a:t> de las observaciones en esa región</a:t>
            </a:r>
            <a:endParaRPr lang="es-AR" dirty="0">
              <a:solidFill>
                <a:srgbClr val="222222"/>
              </a:solidFill>
            </a:endParaRPr>
          </a:p>
          <a:p>
            <a:pPr algn="l">
              <a:lnSpc>
                <a:spcPct val="150000"/>
              </a:lnSpc>
            </a:pPr>
            <a:endParaRPr lang="es-AR" b="0" i="0" dirty="0">
              <a:solidFill>
                <a:srgbClr val="222222"/>
              </a:solidFill>
              <a:effectLst/>
              <a:latin typeface="Open Sans" panose="020B0606030504020204" pitchFamily="34" charset="0"/>
            </a:endParaRPr>
          </a:p>
        </p:txBody>
      </p:sp>
    </p:spTree>
    <p:extLst>
      <p:ext uri="{BB962C8B-B14F-4D97-AF65-F5344CB8AC3E}">
        <p14:creationId xmlns:p14="http://schemas.microsoft.com/office/powerpoint/2010/main" val="4054167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257" y="5184251"/>
            <a:ext cx="6410072" cy="143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Árbol de Decisión para el problema de clasificación Iris"/>
          <p:cNvSpPr>
            <a:spLocks noChangeAspect="1" noChangeArrowheads="1"/>
          </p:cNvSpPr>
          <p:nvPr/>
        </p:nvSpPr>
        <p:spPr bwMode="auto">
          <a:xfrm>
            <a:off x="63500" y="-136525"/>
            <a:ext cx="6467475" cy="6010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05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035" r="3553" b="10031"/>
          <a:stretch/>
        </p:blipFill>
        <p:spPr bwMode="auto">
          <a:xfrm>
            <a:off x="963385" y="3595332"/>
            <a:ext cx="3641271" cy="322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5186270" y="2937633"/>
            <a:ext cx="6823395" cy="1384995"/>
          </a:xfrm>
          <a:prstGeom prst="rect">
            <a:avLst/>
          </a:prstGeom>
        </p:spPr>
        <p:txBody>
          <a:bodyPr wrap="square">
            <a:spAutoFit/>
          </a:bodyPr>
          <a:lstStyle/>
          <a:p>
            <a:r>
              <a:rPr lang="es-AR" sz="1400" b="1" dirty="0">
                <a:solidFill>
                  <a:srgbClr val="0070C0"/>
                </a:solidFill>
              </a:rPr>
              <a:t>Interpretación del AD</a:t>
            </a:r>
          </a:p>
          <a:p>
            <a:r>
              <a:rPr lang="es-AR" sz="1400" dirty="0">
                <a:solidFill>
                  <a:srgbClr val="0070C0"/>
                </a:solidFill>
              </a:rPr>
              <a:t>Si la longitud del pétalo es menos de 2.45 cm, flor iris pertenece a la variedad </a:t>
            </a:r>
            <a:r>
              <a:rPr lang="es-AR" sz="1400" dirty="0" err="1">
                <a:solidFill>
                  <a:srgbClr val="0070C0"/>
                </a:solidFill>
              </a:rPr>
              <a:t>setosa</a:t>
            </a:r>
            <a:r>
              <a:rPr lang="es-AR" sz="1400" dirty="0">
                <a:solidFill>
                  <a:srgbClr val="0070C0"/>
                </a:solidFill>
              </a:rPr>
              <a:t>. </a:t>
            </a:r>
          </a:p>
          <a:p>
            <a:r>
              <a:rPr lang="es-AR" sz="1400" dirty="0">
                <a:solidFill>
                  <a:srgbClr val="0070C0"/>
                </a:solidFill>
              </a:rPr>
              <a:t>Si </a:t>
            </a:r>
            <a:r>
              <a:rPr lang="es-AR" sz="1400" i="1" dirty="0">
                <a:solidFill>
                  <a:srgbClr val="0070C0"/>
                </a:solidFill>
              </a:rPr>
              <a:t>por el contrario</a:t>
            </a:r>
            <a:r>
              <a:rPr lang="es-AR" sz="1400" dirty="0">
                <a:solidFill>
                  <a:srgbClr val="0070C0"/>
                </a:solidFill>
              </a:rPr>
              <a:t>, la longitud del pétalo es mayor que 2.45 cm, evaluar al ancho del pétalo. </a:t>
            </a:r>
          </a:p>
          <a:p>
            <a:pPr lvl="1"/>
            <a:r>
              <a:rPr lang="es-AR" sz="1400" dirty="0">
                <a:solidFill>
                  <a:srgbClr val="0070C0"/>
                </a:solidFill>
              </a:rPr>
              <a:t>Si el ancho del pétalo es menor o igual a 1.75 cm, pertenece a la variedad </a:t>
            </a:r>
            <a:r>
              <a:rPr lang="es-AR" sz="1400" dirty="0" err="1">
                <a:solidFill>
                  <a:srgbClr val="0070C0"/>
                </a:solidFill>
              </a:rPr>
              <a:t>versicolor</a:t>
            </a:r>
            <a:r>
              <a:rPr lang="es-AR" sz="1400" dirty="0">
                <a:solidFill>
                  <a:srgbClr val="0070C0"/>
                </a:solidFill>
              </a:rPr>
              <a:t> con un 91% de probabilidad. </a:t>
            </a:r>
          </a:p>
          <a:p>
            <a:pPr lvl="1"/>
            <a:r>
              <a:rPr lang="es-AR" sz="1400" dirty="0">
                <a:solidFill>
                  <a:srgbClr val="0070C0"/>
                </a:solidFill>
              </a:rPr>
              <a:t>Si no, parece que sería </a:t>
            </a:r>
            <a:r>
              <a:rPr lang="es-AR" sz="1400" dirty="0" err="1">
                <a:solidFill>
                  <a:srgbClr val="0070C0"/>
                </a:solidFill>
              </a:rPr>
              <a:t>virginica</a:t>
            </a:r>
            <a:r>
              <a:rPr lang="es-AR" sz="1400" dirty="0">
                <a:solidFill>
                  <a:srgbClr val="0070C0"/>
                </a:solidFill>
              </a:rPr>
              <a:t> con un 98% de probabilidad.</a:t>
            </a:r>
          </a:p>
        </p:txBody>
      </p:sp>
      <p:sp>
        <p:nvSpPr>
          <p:cNvPr id="6" name="5 Rectángulo"/>
          <p:cNvSpPr/>
          <p:nvPr/>
        </p:nvSpPr>
        <p:spPr>
          <a:xfrm>
            <a:off x="483053" y="37288"/>
            <a:ext cx="11225893" cy="3323987"/>
          </a:xfrm>
          <a:prstGeom prst="rect">
            <a:avLst/>
          </a:prstGeom>
        </p:spPr>
        <p:txBody>
          <a:bodyPr wrap="square">
            <a:spAutoFit/>
          </a:bodyPr>
          <a:lstStyle/>
          <a:p>
            <a:pPr marL="285750" indent="-285750">
              <a:buFont typeface="Arial" panose="020B0604020202020204" pitchFamily="34" charset="0"/>
              <a:buChar char="•"/>
            </a:pPr>
            <a:r>
              <a:rPr lang="es-AR" sz="1400" dirty="0"/>
              <a:t>Muestras o ejemplares: 150 flores del conjunto de datos Iris</a:t>
            </a:r>
          </a:p>
          <a:p>
            <a:pPr marL="285750" indent="-285750">
              <a:buFont typeface="Arial" panose="020B0604020202020204" pitchFamily="34" charset="0"/>
              <a:buChar char="•"/>
            </a:pPr>
            <a:r>
              <a:rPr lang="es-AR" sz="1400" dirty="0"/>
              <a:t>Clases balanceadas</a:t>
            </a:r>
          </a:p>
          <a:p>
            <a:pPr marL="285750" indent="-285750">
              <a:buFont typeface="Arial" panose="020B0604020202020204" pitchFamily="34" charset="0"/>
              <a:buChar char="•"/>
            </a:pPr>
            <a:r>
              <a:rPr lang="es-AR" sz="1400" dirty="0"/>
              <a:t>Variable objetivo: dispone de 3 valores. En el ejemplo,  cada color representa a una clase. </a:t>
            </a:r>
          </a:p>
          <a:p>
            <a:pPr marL="742950" lvl="1" indent="-285750">
              <a:buFont typeface="Arial" panose="020B0604020202020204" pitchFamily="34" charset="0"/>
              <a:buChar char="•"/>
            </a:pPr>
            <a:r>
              <a:rPr lang="es-AR" sz="1400" dirty="0"/>
              <a:t>Marrón para </a:t>
            </a:r>
            <a:r>
              <a:rPr lang="es-AR" sz="1400" dirty="0" err="1"/>
              <a:t>setosa</a:t>
            </a:r>
            <a:r>
              <a:rPr lang="es-AR" sz="1400" dirty="0"/>
              <a:t>, Verde para </a:t>
            </a:r>
            <a:r>
              <a:rPr lang="es-AR" sz="1400" dirty="0" err="1"/>
              <a:t>versicolor</a:t>
            </a:r>
            <a:r>
              <a:rPr lang="es-AR" sz="1400" dirty="0"/>
              <a:t> y Lila para </a:t>
            </a:r>
            <a:r>
              <a:rPr lang="es-AR" sz="1400" dirty="0" err="1"/>
              <a:t>virginica</a:t>
            </a:r>
            <a:r>
              <a:rPr lang="es-AR" sz="1400" dirty="0"/>
              <a:t>.</a:t>
            </a:r>
          </a:p>
          <a:p>
            <a:pPr marL="742950" lvl="1" indent="-285750">
              <a:buFont typeface="Arial" panose="020B0604020202020204" pitchFamily="34" charset="0"/>
              <a:buChar char="•"/>
            </a:pPr>
            <a:r>
              <a:rPr lang="es-AR" sz="1400" dirty="0"/>
              <a:t>el color es más intenso según la clasificación es correcta</a:t>
            </a:r>
          </a:p>
          <a:p>
            <a:pPr marL="742950" lvl="1" indent="-285750">
              <a:buFont typeface="Arial" panose="020B0604020202020204" pitchFamily="34" charset="0"/>
              <a:buChar char="•"/>
            </a:pPr>
            <a:r>
              <a:rPr lang="es-AR" sz="1400" dirty="0"/>
              <a:t>los nodos blancos, evidencia la falta de certeza</a:t>
            </a:r>
          </a:p>
          <a:p>
            <a:r>
              <a:rPr lang="es-AR" sz="1400" b="1" dirty="0"/>
              <a:t>Tipos de nodo</a:t>
            </a:r>
            <a:r>
              <a:rPr lang="es-AR" sz="1400" dirty="0"/>
              <a:t>: </a:t>
            </a:r>
          </a:p>
          <a:p>
            <a:pPr marL="742950" lvl="1" indent="-285750">
              <a:buFont typeface="Arial" panose="020B0604020202020204" pitchFamily="34" charset="0"/>
              <a:buChar char="•"/>
            </a:pPr>
            <a:r>
              <a:rPr lang="es-AR" sz="1400" dirty="0"/>
              <a:t>Nodos de decisión: tienen una condición al principio y tienen más nodos debajo de ellos</a:t>
            </a:r>
          </a:p>
          <a:p>
            <a:pPr marL="742950" lvl="1" indent="-285750">
              <a:buFont typeface="Arial" panose="020B0604020202020204" pitchFamily="34" charset="0"/>
              <a:buChar char="•"/>
            </a:pPr>
            <a:r>
              <a:rPr lang="es-AR" sz="1400" dirty="0"/>
              <a:t>Nodos de predicción: no tienen ninguna condición ni nodos debajo de ellos. También se denominan «nodos hijo»</a:t>
            </a:r>
          </a:p>
          <a:p>
            <a:r>
              <a:rPr lang="es-AR" sz="1400" b="1" dirty="0"/>
              <a:t>Información de cada nodo:</a:t>
            </a:r>
          </a:p>
          <a:p>
            <a:r>
              <a:rPr lang="es-AR" sz="1400" dirty="0"/>
              <a:t>condición: si es un nodo donde se toma alguna decisión</a:t>
            </a:r>
          </a:p>
          <a:p>
            <a:r>
              <a:rPr lang="es-AR" sz="1400" dirty="0" err="1"/>
              <a:t>gini</a:t>
            </a:r>
            <a:r>
              <a:rPr lang="es-AR" sz="1400" dirty="0"/>
              <a:t>: medida de impureza.</a:t>
            </a:r>
          </a:p>
          <a:p>
            <a:r>
              <a:rPr lang="es-AR" sz="1400" dirty="0" err="1"/>
              <a:t>samples</a:t>
            </a:r>
            <a:r>
              <a:rPr lang="es-AR" sz="1400" dirty="0"/>
              <a:t>: número de muestras que satisfacen las condiciones necesarias para llegar a este nodo</a:t>
            </a:r>
          </a:p>
          <a:p>
            <a:r>
              <a:rPr lang="es-AR" sz="1400" dirty="0" err="1"/>
              <a:t>value</a:t>
            </a:r>
            <a:r>
              <a:rPr lang="es-AR" sz="1400" dirty="0"/>
              <a:t>: cuántas muestras de cada clase llegan a este nodo</a:t>
            </a:r>
          </a:p>
          <a:p>
            <a:r>
              <a:rPr lang="es-AR" sz="1400" dirty="0" err="1"/>
              <a:t>class</a:t>
            </a:r>
            <a:r>
              <a:rPr lang="es-AR" sz="1400" dirty="0"/>
              <a:t>: clase asignada a las muestras que llegan a este nodo</a:t>
            </a:r>
          </a:p>
        </p:txBody>
      </p:sp>
      <p:sp>
        <p:nvSpPr>
          <p:cNvPr id="3" name="CuadroTexto 2">
            <a:extLst>
              <a:ext uri="{FF2B5EF4-FFF2-40B4-BE49-F238E27FC236}">
                <a16:creationId xmlns:a16="http://schemas.microsoft.com/office/drawing/2014/main" id="{ACDEFDC8-A996-161A-DC2A-BD6A923AC768}"/>
              </a:ext>
            </a:extLst>
          </p:cNvPr>
          <p:cNvSpPr txBox="1"/>
          <p:nvPr/>
        </p:nvSpPr>
        <p:spPr>
          <a:xfrm>
            <a:off x="7405007" y="55251"/>
            <a:ext cx="4424308" cy="369332"/>
          </a:xfrm>
          <a:prstGeom prst="rect">
            <a:avLst/>
          </a:prstGeom>
          <a:noFill/>
        </p:spPr>
        <p:txBody>
          <a:bodyPr wrap="square">
            <a:spAutoFit/>
          </a:bodyPr>
          <a:lstStyle/>
          <a:p>
            <a:pPr algn="r"/>
            <a:r>
              <a:rPr lang="es-AR" sz="1800" b="1" dirty="0">
                <a:effectLst>
                  <a:outerShdw blurRad="38100" dist="38100" dir="2700000" algn="tl">
                    <a:srgbClr val="000000">
                      <a:alpha val="43137"/>
                    </a:srgbClr>
                  </a:outerShdw>
                </a:effectLst>
              </a:rPr>
              <a:t>Entender IRIS</a:t>
            </a:r>
          </a:p>
        </p:txBody>
      </p:sp>
      <p:pic>
        <p:nvPicPr>
          <p:cNvPr id="8" name="Imagen 7">
            <a:extLst>
              <a:ext uri="{FF2B5EF4-FFF2-40B4-BE49-F238E27FC236}">
                <a16:creationId xmlns:a16="http://schemas.microsoft.com/office/drawing/2014/main" id="{C3207A1C-5DDE-DBD6-6317-0C738FF2B596}"/>
              </a:ext>
            </a:extLst>
          </p:cNvPr>
          <p:cNvPicPr>
            <a:picLocks noChangeAspect="1"/>
          </p:cNvPicPr>
          <p:nvPr/>
        </p:nvPicPr>
        <p:blipFill>
          <a:blip r:embed="rId4"/>
          <a:stretch>
            <a:fillRect/>
          </a:stretch>
        </p:blipFill>
        <p:spPr>
          <a:xfrm>
            <a:off x="7568814" y="4371294"/>
            <a:ext cx="1820115" cy="764291"/>
          </a:xfrm>
          <a:prstGeom prst="rect">
            <a:avLst/>
          </a:prstGeom>
        </p:spPr>
      </p:pic>
    </p:spTree>
    <p:extLst>
      <p:ext uri="{BB962C8B-B14F-4D97-AF65-F5344CB8AC3E}">
        <p14:creationId xmlns:p14="http://schemas.microsoft.com/office/powerpoint/2010/main" val="1529768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D50D9FD-1E5C-7125-DBB6-E3C6B8476999}"/>
              </a:ext>
            </a:extLst>
          </p:cNvPr>
          <p:cNvPicPr>
            <a:picLocks noChangeAspect="1"/>
          </p:cNvPicPr>
          <p:nvPr/>
        </p:nvPicPr>
        <p:blipFill>
          <a:blip r:embed="rId2"/>
          <a:stretch>
            <a:fillRect/>
          </a:stretch>
        </p:blipFill>
        <p:spPr>
          <a:xfrm>
            <a:off x="6673340" y="1666892"/>
            <a:ext cx="5518519" cy="4376757"/>
          </a:xfrm>
          <a:prstGeom prst="rect">
            <a:avLst/>
          </a:prstGeom>
        </p:spPr>
      </p:pic>
      <p:sp>
        <p:nvSpPr>
          <p:cNvPr id="2" name="1 Título"/>
          <p:cNvSpPr>
            <a:spLocks noGrp="1"/>
          </p:cNvSpPr>
          <p:nvPr>
            <p:ph type="title"/>
          </p:nvPr>
        </p:nvSpPr>
        <p:spPr>
          <a:xfrm>
            <a:off x="655620" y="355629"/>
            <a:ext cx="10698179" cy="619613"/>
          </a:xfrm>
        </p:spPr>
        <p:txBody>
          <a:bodyPr/>
          <a:lstStyle/>
          <a:p>
            <a:r>
              <a:rPr lang="es-AR" dirty="0"/>
              <a:t>AD en </a:t>
            </a:r>
            <a:r>
              <a:rPr lang="es-AR" dirty="0" err="1"/>
              <a:t>Phyton</a:t>
            </a:r>
            <a:r>
              <a:rPr lang="es-AR" dirty="0"/>
              <a:t> . </a:t>
            </a:r>
            <a:r>
              <a:rPr lang="es-AR" dirty="0" err="1"/>
              <a:t>Ej</a:t>
            </a:r>
            <a:r>
              <a:rPr lang="es-AR" dirty="0"/>
              <a:t> Iris</a:t>
            </a:r>
          </a:p>
        </p:txBody>
      </p:sp>
      <p:sp>
        <p:nvSpPr>
          <p:cNvPr id="3" name="2 Marcador de contenido"/>
          <p:cNvSpPr>
            <a:spLocks noGrp="1"/>
          </p:cNvSpPr>
          <p:nvPr>
            <p:ph idx="1"/>
          </p:nvPr>
        </p:nvSpPr>
        <p:spPr>
          <a:xfrm>
            <a:off x="655621" y="1160350"/>
            <a:ext cx="10698179" cy="5032214"/>
          </a:xfrm>
        </p:spPr>
        <p:txBody>
          <a:bodyPr/>
          <a:lstStyle/>
          <a:p>
            <a:pPr marL="0" indent="0">
              <a:buNone/>
            </a:pPr>
            <a:r>
              <a:rPr lang="es-AR" dirty="0" err="1"/>
              <a:t>DecisionTreeClassifier</a:t>
            </a:r>
            <a:endParaRPr lang="es-A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0480" y="257175"/>
            <a:ext cx="170497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7889290" y="6295844"/>
            <a:ext cx="4181658" cy="307777"/>
          </a:xfrm>
          <a:prstGeom prst="rect">
            <a:avLst/>
          </a:prstGeom>
        </p:spPr>
        <p:txBody>
          <a:bodyPr wrap="none">
            <a:spAutoFit/>
          </a:bodyPr>
          <a:lstStyle/>
          <a:p>
            <a:pPr algn="r"/>
            <a:r>
              <a:rPr lang="es-AR" sz="1400" dirty="0"/>
              <a:t>https://scikit-learn.org/stable/modules/tree.html#tree</a:t>
            </a:r>
          </a:p>
        </p:txBody>
      </p:sp>
      <p:sp>
        <p:nvSpPr>
          <p:cNvPr id="8" name="7 Rectángulo"/>
          <p:cNvSpPr/>
          <p:nvPr/>
        </p:nvSpPr>
        <p:spPr>
          <a:xfrm>
            <a:off x="655621" y="1777779"/>
            <a:ext cx="6096000" cy="4154984"/>
          </a:xfrm>
          <a:prstGeom prst="rect">
            <a:avLst/>
          </a:prstGeom>
        </p:spPr>
        <p:txBody>
          <a:bodyPr>
            <a:spAutoFit/>
          </a:bodyPr>
          <a:lstStyle/>
          <a:p>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numpy</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np</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matplotlib</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pyplot</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plt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tree</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sklearn.datasets</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load_iris</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sklearn.model_selection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train_test_split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sklearn.tree</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DecisionTreeClassifier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r>
              <a:rPr lang="es-AR" sz="1200" b="1" dirty="0" err="1">
                <a:solidFill>
                  <a:srgbClr val="795E26"/>
                </a:solidFill>
                <a:effectLst/>
                <a:latin typeface="Courier New" panose="02070309020205020404" pitchFamily="49" charset="0"/>
              </a:rPr>
              <a:t>print</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iris.DESCR</a:t>
            </a:r>
            <a:r>
              <a:rPr lang="es-AR" sz="1200" b="1" dirty="0">
                <a:solidFill>
                  <a:srgbClr val="000000"/>
                </a:solidFill>
                <a:effectLst/>
                <a:latin typeface="Courier New" panose="02070309020205020404" pitchFamily="49" charset="0"/>
              </a:rPr>
              <a:t>) </a:t>
            </a:r>
          </a:p>
          <a:p>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y = </a:t>
            </a:r>
            <a:r>
              <a:rPr lang="es-AR" sz="1200" b="0" dirty="0" err="1">
                <a:solidFill>
                  <a:srgbClr val="000000"/>
                </a:solidFill>
                <a:effectLst/>
                <a:latin typeface="Courier New" panose="02070309020205020404" pitchFamily="49" charset="0"/>
              </a:rPr>
              <a:t>iris.target</a:t>
            </a:r>
            <a:endParaRPr lang="es-AR" sz="1200" b="0" dirty="0">
              <a:solidFill>
                <a:srgbClr val="000000"/>
              </a:solidFill>
              <a:effectLst/>
              <a:latin typeface="Courier New" panose="02070309020205020404" pitchFamily="49" charset="0"/>
            </a:endParaRPr>
          </a:p>
          <a:p>
            <a:br>
              <a:rPr lang="es-AR" sz="1200" b="0" dirty="0">
                <a:solidFill>
                  <a:srgbClr val="000000"/>
                </a:solidFill>
                <a:effectLst/>
                <a:latin typeface="Courier New" panose="02070309020205020404" pitchFamily="49" charset="0"/>
              </a:rPr>
            </a:b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3</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tree.plot_tree</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a:t>
            </a:r>
          </a:p>
          <a:p>
            <a:endParaRPr lang="es-AR" sz="1200" dirty="0"/>
          </a:p>
        </p:txBody>
      </p:sp>
      <p:sp>
        <p:nvSpPr>
          <p:cNvPr id="9" name="8 Rectángulo"/>
          <p:cNvSpPr/>
          <p:nvPr/>
        </p:nvSpPr>
        <p:spPr>
          <a:xfrm>
            <a:off x="894948" y="6357398"/>
            <a:ext cx="6096000" cy="461665"/>
          </a:xfrm>
          <a:prstGeom prst="rect">
            <a:avLst/>
          </a:prstGeom>
        </p:spPr>
        <p:txBody>
          <a:bodyPr>
            <a:spAutoFit/>
          </a:bodyPr>
          <a:lstStyle/>
          <a:p>
            <a:r>
              <a:rPr lang="es-AR" sz="1200" dirty="0">
                <a:hlinkClick r:id="rId4"/>
              </a:rPr>
              <a:t>https://colab.research.google.com/drive/1l25lOPseyFabMr1sL-DlnzQUR8S4K6FH?authuser=1#scrollTo=DDEu50oJp-Wm</a:t>
            </a:r>
            <a:endParaRPr lang="es-AR" sz="1200" dirty="0"/>
          </a:p>
        </p:txBody>
      </p:sp>
    </p:spTree>
    <p:extLst>
      <p:ext uri="{BB962C8B-B14F-4D97-AF65-F5344CB8AC3E}">
        <p14:creationId xmlns:p14="http://schemas.microsoft.com/office/powerpoint/2010/main" val="739882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629BB7B-48D4-A266-EE99-DF86808E56A3}"/>
              </a:ext>
            </a:extLst>
          </p:cNvPr>
          <p:cNvPicPr>
            <a:picLocks noChangeAspect="1"/>
          </p:cNvPicPr>
          <p:nvPr/>
        </p:nvPicPr>
        <p:blipFill rotWithShape="1">
          <a:blip r:embed="rId2"/>
          <a:srcRect t="1868"/>
          <a:stretch/>
        </p:blipFill>
        <p:spPr>
          <a:xfrm>
            <a:off x="6004710" y="1432937"/>
            <a:ext cx="5750033" cy="3310840"/>
          </a:xfrm>
          <a:prstGeom prst="rect">
            <a:avLst/>
          </a:prstGeom>
        </p:spPr>
      </p:pic>
      <p:sp>
        <p:nvSpPr>
          <p:cNvPr id="2" name="1 Título"/>
          <p:cNvSpPr>
            <a:spLocks noGrp="1"/>
          </p:cNvSpPr>
          <p:nvPr>
            <p:ph type="title"/>
          </p:nvPr>
        </p:nvSpPr>
        <p:spPr>
          <a:xfrm>
            <a:off x="726621" y="365125"/>
            <a:ext cx="10627179" cy="619613"/>
          </a:xfrm>
        </p:spPr>
        <p:txBody>
          <a:bodyPr/>
          <a:lstStyle/>
          <a:p>
            <a:r>
              <a:rPr lang="es-AR" dirty="0"/>
              <a:t>AD en </a:t>
            </a:r>
            <a:r>
              <a:rPr lang="es-AR" dirty="0" err="1"/>
              <a:t>Phyton</a:t>
            </a:r>
            <a:r>
              <a:rPr lang="es-AR" dirty="0"/>
              <a:t> . </a:t>
            </a:r>
            <a:r>
              <a:rPr lang="es-AR" dirty="0" err="1"/>
              <a:t>Ej</a:t>
            </a:r>
            <a:r>
              <a:rPr lang="es-AR" dirty="0"/>
              <a:t> Iris</a:t>
            </a:r>
          </a:p>
        </p:txBody>
      </p:sp>
      <p:sp>
        <p:nvSpPr>
          <p:cNvPr id="3" name="2 Marcador de contenido"/>
          <p:cNvSpPr>
            <a:spLocks noGrp="1"/>
          </p:cNvSpPr>
          <p:nvPr>
            <p:ph idx="1"/>
          </p:nvPr>
        </p:nvSpPr>
        <p:spPr>
          <a:xfrm>
            <a:off x="655621" y="1160350"/>
            <a:ext cx="10698179" cy="5032214"/>
          </a:xfrm>
        </p:spPr>
        <p:txBody>
          <a:bodyPr/>
          <a:lstStyle/>
          <a:p>
            <a:pPr marL="0" indent="0">
              <a:buNone/>
            </a:pPr>
            <a:r>
              <a:rPr lang="es-AR" dirty="0" err="1"/>
              <a:t>DecisionTreeClassifier</a:t>
            </a:r>
            <a:endParaRPr lang="es-AR" dirty="0"/>
          </a:p>
        </p:txBody>
      </p:sp>
      <p:sp>
        <p:nvSpPr>
          <p:cNvPr id="5" name="4 Rectángulo"/>
          <p:cNvSpPr/>
          <p:nvPr/>
        </p:nvSpPr>
        <p:spPr>
          <a:xfrm>
            <a:off x="7889290" y="6295844"/>
            <a:ext cx="4181658" cy="307777"/>
          </a:xfrm>
          <a:prstGeom prst="rect">
            <a:avLst/>
          </a:prstGeom>
        </p:spPr>
        <p:txBody>
          <a:bodyPr wrap="none">
            <a:spAutoFit/>
          </a:bodyPr>
          <a:lstStyle/>
          <a:p>
            <a:pPr algn="r"/>
            <a:r>
              <a:rPr lang="es-AR" sz="1400" dirty="0"/>
              <a:t>https://scikit-learn.org/stable/modules/tree.html#tree</a:t>
            </a:r>
          </a:p>
        </p:txBody>
      </p:sp>
      <p:sp>
        <p:nvSpPr>
          <p:cNvPr id="8" name="7 Rectángulo"/>
          <p:cNvSpPr/>
          <p:nvPr/>
        </p:nvSpPr>
        <p:spPr>
          <a:xfrm>
            <a:off x="655621" y="1777779"/>
            <a:ext cx="6096000" cy="4339650"/>
          </a:xfrm>
          <a:prstGeom prst="rect">
            <a:avLst/>
          </a:prstGeom>
        </p:spPr>
        <p:txBody>
          <a:bodyPr>
            <a:spAutoFit/>
          </a:bodyPr>
          <a:lstStyle/>
          <a:p>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numpy</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np</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matplotlib</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pyplot</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plt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tree</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sklearn.datasets</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load_iris</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sklearn.model_selection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train_test_split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sklearn.tree</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DecisionTreeClassifier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r>
              <a:rPr lang="es-AR" sz="1200" b="0" dirty="0" err="1">
                <a:solidFill>
                  <a:srgbClr val="795E26"/>
                </a:solidFill>
                <a:effectLst/>
                <a:latin typeface="Courier New" panose="02070309020205020404" pitchFamily="49" charset="0"/>
              </a:rPr>
              <a:t>print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iris.DESCR</a:t>
            </a:r>
            <a:r>
              <a:rPr lang="es-AR" sz="1200" b="0" dirty="0">
                <a:solidFill>
                  <a:srgbClr val="000000"/>
                </a:solidFill>
                <a:effectLst/>
                <a:latin typeface="Courier New" panose="02070309020205020404" pitchFamily="49" charset="0"/>
              </a:rPr>
              <a:t>) </a:t>
            </a:r>
          </a:p>
          <a:p>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y = </a:t>
            </a:r>
            <a:r>
              <a:rPr lang="es-AR" sz="1200" b="0" dirty="0" err="1">
                <a:solidFill>
                  <a:srgbClr val="000000"/>
                </a:solidFill>
                <a:effectLst/>
                <a:latin typeface="Courier New" panose="02070309020205020404" pitchFamily="49" charset="0"/>
              </a:rPr>
              <a:t>iris.target</a:t>
            </a:r>
            <a:endParaRPr lang="es-AR" sz="1200" b="0" dirty="0">
              <a:solidFill>
                <a:srgbClr val="000000"/>
              </a:solidFill>
              <a:effectLst/>
              <a:latin typeface="Courier New" panose="02070309020205020404" pitchFamily="49" charset="0"/>
            </a:endParaRPr>
          </a:p>
          <a:p>
            <a:br>
              <a:rPr lang="es-AR" sz="1200" b="0" dirty="0">
                <a:solidFill>
                  <a:srgbClr val="000000"/>
                </a:solidFill>
                <a:effectLst/>
                <a:latin typeface="Courier New" panose="02070309020205020404" pitchFamily="49" charset="0"/>
              </a:rPr>
            </a:b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3</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r>
              <a:rPr lang="es-AR" sz="1200" b="1" dirty="0" err="1">
                <a:solidFill>
                  <a:srgbClr val="000000"/>
                </a:solidFill>
                <a:effectLst/>
                <a:latin typeface="Courier New" panose="02070309020205020404" pitchFamily="49" charset="0"/>
              </a:rPr>
              <a:t>tree.plot_tree</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clf</a:t>
            </a:r>
            <a:r>
              <a:rPr lang="es-AR" sz="1200" b="1" dirty="0">
                <a:solidFill>
                  <a:srgbClr val="000000"/>
                </a:solidFill>
                <a:effectLst/>
                <a:latin typeface="Courier New" panose="02070309020205020404" pitchFamily="49" charset="0"/>
              </a:rPr>
              <a:t>)</a:t>
            </a:r>
          </a:p>
          <a:p>
            <a:endParaRPr lang="es-AR" sz="1200" b="0" dirty="0">
              <a:solidFill>
                <a:srgbClr val="000000"/>
              </a:solidFill>
              <a:effectLst/>
              <a:latin typeface="Courier New" panose="02070309020205020404" pitchFamily="49" charset="0"/>
            </a:endParaRPr>
          </a:p>
          <a:p>
            <a:endParaRPr lang="es-AR" sz="1200" dirty="0"/>
          </a:p>
        </p:txBody>
      </p:sp>
      <p:sp>
        <p:nvSpPr>
          <p:cNvPr id="9" name="8 Rectángulo"/>
          <p:cNvSpPr/>
          <p:nvPr/>
        </p:nvSpPr>
        <p:spPr>
          <a:xfrm>
            <a:off x="894948" y="6357398"/>
            <a:ext cx="6096000" cy="461665"/>
          </a:xfrm>
          <a:prstGeom prst="rect">
            <a:avLst/>
          </a:prstGeom>
        </p:spPr>
        <p:txBody>
          <a:bodyPr>
            <a:spAutoFit/>
          </a:bodyPr>
          <a:lstStyle/>
          <a:p>
            <a:r>
              <a:rPr lang="es-AR" sz="1200" dirty="0">
                <a:hlinkClick r:id="rId3"/>
              </a:rPr>
              <a:t>https://colab.research.google.com/drive/1l25lOPseyFabMr1sL-DlnzQUR8S4K6FH?authuser=1#scrollTo=DDEu50oJp-Wm</a:t>
            </a:r>
            <a:endParaRPr lang="es-AR" sz="1200" dirty="0"/>
          </a:p>
        </p:txBody>
      </p:sp>
    </p:spTree>
    <p:extLst>
      <p:ext uri="{BB962C8B-B14F-4D97-AF65-F5344CB8AC3E}">
        <p14:creationId xmlns:p14="http://schemas.microsoft.com/office/powerpoint/2010/main" val="4199095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55621" y="365125"/>
            <a:ext cx="10698179" cy="619613"/>
          </a:xfrm>
        </p:spPr>
        <p:txBody>
          <a:bodyPr/>
          <a:lstStyle/>
          <a:p>
            <a:r>
              <a:rPr lang="es-AR" dirty="0"/>
              <a:t>AD en </a:t>
            </a:r>
            <a:r>
              <a:rPr lang="es-AR" dirty="0" err="1"/>
              <a:t>Phyton</a:t>
            </a:r>
            <a:r>
              <a:rPr lang="es-AR" dirty="0"/>
              <a:t> . </a:t>
            </a:r>
            <a:r>
              <a:rPr lang="es-AR" dirty="0" err="1"/>
              <a:t>Ej</a:t>
            </a:r>
            <a:r>
              <a:rPr lang="es-AR" dirty="0"/>
              <a:t> Iris</a:t>
            </a:r>
          </a:p>
        </p:txBody>
      </p:sp>
      <p:sp>
        <p:nvSpPr>
          <p:cNvPr id="3" name="2 Marcador de contenido"/>
          <p:cNvSpPr>
            <a:spLocks noGrp="1"/>
          </p:cNvSpPr>
          <p:nvPr>
            <p:ph idx="1"/>
          </p:nvPr>
        </p:nvSpPr>
        <p:spPr>
          <a:xfrm>
            <a:off x="655621" y="1160350"/>
            <a:ext cx="10698179" cy="5032214"/>
          </a:xfrm>
        </p:spPr>
        <p:txBody>
          <a:bodyPr/>
          <a:lstStyle/>
          <a:p>
            <a:pPr marL="0" indent="0">
              <a:buNone/>
            </a:pPr>
            <a:r>
              <a:rPr lang="es-AR" dirty="0" err="1"/>
              <a:t>DecisionTreeClassifier</a:t>
            </a:r>
            <a:endParaRPr lang="es-AR" dirty="0"/>
          </a:p>
        </p:txBody>
      </p:sp>
      <p:sp>
        <p:nvSpPr>
          <p:cNvPr id="5" name="4 Rectángulo"/>
          <p:cNvSpPr/>
          <p:nvPr/>
        </p:nvSpPr>
        <p:spPr>
          <a:xfrm>
            <a:off x="7889290" y="6295844"/>
            <a:ext cx="4181658" cy="307777"/>
          </a:xfrm>
          <a:prstGeom prst="rect">
            <a:avLst/>
          </a:prstGeom>
        </p:spPr>
        <p:txBody>
          <a:bodyPr wrap="none">
            <a:spAutoFit/>
          </a:bodyPr>
          <a:lstStyle/>
          <a:p>
            <a:pPr algn="r"/>
            <a:r>
              <a:rPr lang="es-AR" sz="1400" dirty="0"/>
              <a:t>https://scikit-learn.org/stable/modules/tree.html#tree</a:t>
            </a:r>
          </a:p>
        </p:txBody>
      </p:sp>
      <p:sp>
        <p:nvSpPr>
          <p:cNvPr id="8" name="7 Rectángulo"/>
          <p:cNvSpPr/>
          <p:nvPr/>
        </p:nvSpPr>
        <p:spPr>
          <a:xfrm>
            <a:off x="655621" y="1777779"/>
            <a:ext cx="6096000" cy="5078313"/>
          </a:xfrm>
          <a:prstGeom prst="rect">
            <a:avLst/>
          </a:prstGeom>
        </p:spPr>
        <p:txBody>
          <a:bodyPr>
            <a:spAutoFit/>
          </a:bodyPr>
          <a:lstStyle/>
          <a:p>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numpy</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np</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matplotlib</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pyplot</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plt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tree</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sklearn.datasets</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load_iris</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sklearn.model_selection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train_test_split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sklearn.tree</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DecisionTreeClassifier</a:t>
            </a:r>
            <a:endParaRPr lang="es-AR" sz="1200" b="0" dirty="0">
              <a:solidFill>
                <a:srgbClr val="000000"/>
              </a:solidFill>
              <a:effectLst/>
              <a:latin typeface="Courier New" panose="02070309020205020404" pitchFamily="49" charset="0"/>
            </a:endParaRPr>
          </a:p>
          <a:p>
            <a:r>
              <a:rPr lang="en-US" sz="1200" b="1" dirty="0">
                <a:solidFill>
                  <a:srgbClr val="AF00DB"/>
                </a:solidFill>
                <a:effectLst/>
                <a:latin typeface="Courier New" panose="02070309020205020404" pitchFamily="49" charset="0"/>
              </a:rPr>
              <a:t>from</a:t>
            </a:r>
            <a:r>
              <a:rPr lang="en-US" sz="1200" b="1" dirty="0">
                <a:solidFill>
                  <a:srgbClr val="000000"/>
                </a:solidFill>
                <a:effectLst/>
                <a:latin typeface="Courier New" panose="02070309020205020404" pitchFamily="49" charset="0"/>
              </a:rPr>
              <a:t> </a:t>
            </a:r>
            <a:r>
              <a:rPr lang="en-US" sz="1200" b="1" dirty="0" err="1">
                <a:solidFill>
                  <a:srgbClr val="000000"/>
                </a:solidFill>
                <a:effectLst/>
                <a:latin typeface="Courier New" panose="02070309020205020404" pitchFamily="49" charset="0"/>
              </a:rPr>
              <a:t>sklearn.tree</a:t>
            </a:r>
            <a:r>
              <a:rPr lang="en-US" sz="1200" b="1" dirty="0">
                <a:solidFill>
                  <a:srgbClr val="000000"/>
                </a:solidFill>
                <a:effectLst/>
                <a:latin typeface="Courier New" panose="02070309020205020404" pitchFamily="49" charset="0"/>
              </a:rPr>
              <a:t> </a:t>
            </a:r>
            <a:r>
              <a:rPr lang="en-US" sz="1200" b="1" dirty="0">
                <a:solidFill>
                  <a:srgbClr val="AF00DB"/>
                </a:solidFill>
                <a:effectLst/>
                <a:latin typeface="Courier New" panose="02070309020205020404" pitchFamily="49" charset="0"/>
              </a:rPr>
              <a:t>import</a:t>
            </a:r>
            <a:r>
              <a:rPr lang="en-US" sz="1200" b="1" dirty="0">
                <a:solidFill>
                  <a:srgbClr val="000000"/>
                </a:solidFill>
                <a:effectLst/>
                <a:latin typeface="Courier New" panose="02070309020205020404" pitchFamily="49" charset="0"/>
              </a:rPr>
              <a:t> </a:t>
            </a:r>
            <a:r>
              <a:rPr lang="en-US" sz="1200" b="1" dirty="0" err="1">
                <a:solidFill>
                  <a:srgbClr val="000000"/>
                </a:solidFill>
                <a:effectLst/>
                <a:latin typeface="Courier New" panose="02070309020205020404" pitchFamily="49" charset="0"/>
              </a:rPr>
              <a:t>export_text</a:t>
            </a:r>
            <a:endParaRPr lang="en-US" sz="1200" b="1"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r>
              <a:rPr lang="es-AR" sz="1200" b="0" dirty="0" err="1">
                <a:solidFill>
                  <a:srgbClr val="795E26"/>
                </a:solidFill>
                <a:effectLst/>
                <a:latin typeface="Courier New" panose="02070309020205020404" pitchFamily="49" charset="0"/>
              </a:rPr>
              <a:t>print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iris.DESCR</a:t>
            </a:r>
            <a:r>
              <a:rPr lang="es-AR" sz="1200" b="0" dirty="0">
                <a:solidFill>
                  <a:srgbClr val="000000"/>
                </a:solidFill>
                <a:effectLst/>
                <a:latin typeface="Courier New" panose="02070309020205020404" pitchFamily="49" charset="0"/>
              </a:rPr>
              <a:t>) </a:t>
            </a:r>
          </a:p>
          <a:p>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y = </a:t>
            </a:r>
            <a:r>
              <a:rPr lang="es-AR" sz="1200" b="0" dirty="0" err="1">
                <a:solidFill>
                  <a:srgbClr val="000000"/>
                </a:solidFill>
                <a:effectLst/>
                <a:latin typeface="Courier New" panose="02070309020205020404" pitchFamily="49" charset="0"/>
              </a:rPr>
              <a:t>iris.target</a:t>
            </a:r>
            <a:endParaRPr lang="es-AR" sz="1200" b="0" dirty="0">
              <a:solidFill>
                <a:srgbClr val="000000"/>
              </a:solidFill>
              <a:effectLst/>
              <a:latin typeface="Courier New" panose="02070309020205020404" pitchFamily="49" charset="0"/>
            </a:endParaRPr>
          </a:p>
          <a:p>
            <a:br>
              <a:rPr lang="es-AR" sz="1200" b="0" dirty="0">
                <a:solidFill>
                  <a:srgbClr val="000000"/>
                </a:solidFill>
                <a:effectLst/>
                <a:latin typeface="Courier New" panose="02070309020205020404" pitchFamily="49" charset="0"/>
              </a:rPr>
            </a:b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3</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r>
              <a:rPr lang="es-AR" sz="1200" b="1" dirty="0" err="1">
                <a:solidFill>
                  <a:srgbClr val="000000"/>
                </a:solidFill>
                <a:effectLst/>
                <a:latin typeface="Courier New" panose="02070309020205020404" pitchFamily="49" charset="0"/>
              </a:rPr>
              <a:t>tree.plot_tree</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clf</a:t>
            </a:r>
            <a:r>
              <a:rPr lang="es-AR" sz="1200" b="1"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r = </a:t>
            </a:r>
            <a:r>
              <a:rPr lang="en-US" sz="1200" b="0" dirty="0" err="1">
                <a:solidFill>
                  <a:srgbClr val="000000"/>
                </a:solidFill>
                <a:effectLst/>
                <a:latin typeface="Courier New" panose="02070309020205020404" pitchFamily="49" charset="0"/>
              </a:rPr>
              <a:t>export_text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clf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feature_names</a:t>
            </a:r>
            <a:r>
              <a:rPr lang="en-US" sz="1200" b="0" dirty="0">
                <a:solidFill>
                  <a:srgbClr val="000000"/>
                </a:solidFill>
                <a:effectLst/>
                <a:latin typeface="Courier New" panose="02070309020205020404" pitchFamily="49" charset="0"/>
              </a:rPr>
              <a:t>=iris[</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feature_names</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(r)</a:t>
            </a:r>
          </a:p>
          <a:p>
            <a:endParaRPr lang="es-AR" sz="1200" b="1" dirty="0">
              <a:solidFill>
                <a:srgbClr val="000000"/>
              </a:solidFill>
              <a:effectLst/>
              <a:latin typeface="Courier New" panose="02070309020205020404" pitchFamily="49" charset="0"/>
            </a:endParaRPr>
          </a:p>
          <a:p>
            <a:endParaRPr lang="es-AR" sz="1200" b="0" dirty="0">
              <a:solidFill>
                <a:srgbClr val="000000"/>
              </a:solidFill>
              <a:effectLst/>
              <a:latin typeface="Courier New" panose="02070309020205020404" pitchFamily="49" charset="0"/>
            </a:endParaRPr>
          </a:p>
          <a:p>
            <a:endParaRPr lang="es-AR" sz="1200" dirty="0"/>
          </a:p>
        </p:txBody>
      </p:sp>
      <p:pic>
        <p:nvPicPr>
          <p:cNvPr id="9" name="Imagen 8">
            <a:extLst>
              <a:ext uri="{FF2B5EF4-FFF2-40B4-BE49-F238E27FC236}">
                <a16:creationId xmlns:a16="http://schemas.microsoft.com/office/drawing/2014/main" id="{0F45FA4A-B795-4162-4871-E52874522158}"/>
              </a:ext>
            </a:extLst>
          </p:cNvPr>
          <p:cNvPicPr>
            <a:picLocks noChangeAspect="1"/>
          </p:cNvPicPr>
          <p:nvPr/>
        </p:nvPicPr>
        <p:blipFill rotWithShape="1">
          <a:blip r:embed="rId2"/>
          <a:srcRect l="218" t="7021" r="-218" b="-7021"/>
          <a:stretch/>
        </p:blipFill>
        <p:spPr>
          <a:xfrm>
            <a:off x="7317790" y="1916266"/>
            <a:ext cx="3743325" cy="1724025"/>
          </a:xfrm>
          <a:prstGeom prst="rect">
            <a:avLst/>
          </a:prstGeom>
        </p:spPr>
      </p:pic>
      <p:sp>
        <p:nvSpPr>
          <p:cNvPr id="10" name="9 Rectángulo"/>
          <p:cNvSpPr/>
          <p:nvPr/>
        </p:nvSpPr>
        <p:spPr>
          <a:xfrm>
            <a:off x="894948" y="6357398"/>
            <a:ext cx="6096000" cy="461665"/>
          </a:xfrm>
          <a:prstGeom prst="rect">
            <a:avLst/>
          </a:prstGeom>
        </p:spPr>
        <p:txBody>
          <a:bodyPr>
            <a:spAutoFit/>
          </a:bodyPr>
          <a:lstStyle/>
          <a:p>
            <a:r>
              <a:rPr lang="es-AR" sz="1200" dirty="0">
                <a:hlinkClick r:id="rId3"/>
              </a:rPr>
              <a:t>https://colab.research.google.com/drive/1l25lOPseyFabMr1sL-DlnzQUR8S4K6FH?authuser=1#scrollTo=DDEu50oJp-Wm</a:t>
            </a:r>
            <a:endParaRPr lang="es-AR" sz="1200" dirty="0"/>
          </a:p>
        </p:txBody>
      </p:sp>
    </p:spTree>
    <p:extLst>
      <p:ext uri="{BB962C8B-B14F-4D97-AF65-F5344CB8AC3E}">
        <p14:creationId xmlns:p14="http://schemas.microsoft.com/office/powerpoint/2010/main" val="292706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55621" y="365125"/>
            <a:ext cx="10698179" cy="619613"/>
          </a:xfrm>
        </p:spPr>
        <p:txBody>
          <a:bodyPr/>
          <a:lstStyle/>
          <a:p>
            <a:r>
              <a:rPr lang="es-AR" dirty="0"/>
              <a:t>AD en </a:t>
            </a:r>
            <a:r>
              <a:rPr lang="es-AR" dirty="0" err="1"/>
              <a:t>Phyton</a:t>
            </a:r>
            <a:r>
              <a:rPr lang="es-AR" dirty="0"/>
              <a:t> . </a:t>
            </a:r>
            <a:r>
              <a:rPr lang="es-AR" dirty="0" err="1"/>
              <a:t>Ej</a:t>
            </a:r>
            <a:r>
              <a:rPr lang="es-AR" dirty="0"/>
              <a:t> Iris</a:t>
            </a:r>
          </a:p>
        </p:txBody>
      </p:sp>
      <p:sp>
        <p:nvSpPr>
          <p:cNvPr id="5" name="4 Rectángulo"/>
          <p:cNvSpPr/>
          <p:nvPr/>
        </p:nvSpPr>
        <p:spPr>
          <a:xfrm>
            <a:off x="7889290" y="6295844"/>
            <a:ext cx="4181658" cy="307777"/>
          </a:xfrm>
          <a:prstGeom prst="rect">
            <a:avLst/>
          </a:prstGeom>
        </p:spPr>
        <p:txBody>
          <a:bodyPr wrap="none">
            <a:spAutoFit/>
          </a:bodyPr>
          <a:lstStyle/>
          <a:p>
            <a:pPr algn="r"/>
            <a:r>
              <a:rPr lang="es-AR" sz="1400" dirty="0"/>
              <a:t>https://scikit-learn.org/stable/modules/tree.html#tree</a:t>
            </a:r>
          </a:p>
        </p:txBody>
      </p:sp>
      <p:sp>
        <p:nvSpPr>
          <p:cNvPr id="8" name="7 Rectángulo"/>
          <p:cNvSpPr/>
          <p:nvPr/>
        </p:nvSpPr>
        <p:spPr>
          <a:xfrm>
            <a:off x="655621" y="1133356"/>
            <a:ext cx="6096000" cy="5632311"/>
          </a:xfrm>
          <a:prstGeom prst="rect">
            <a:avLst/>
          </a:prstGeom>
        </p:spPr>
        <p:txBody>
          <a:bodyPr>
            <a:spAutoFit/>
          </a:bodyPr>
          <a:lstStyle/>
          <a:p>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numpy</a:t>
            </a:r>
            <a:r>
              <a:rPr lang="es-AR" sz="1200" b="0" dirty="0">
                <a:solidFill>
                  <a:srgbClr val="000000"/>
                </a:solidFill>
                <a:effectLst/>
                <a:latin typeface="Courier New" pitchFamily="49" charset="0"/>
                <a:cs typeface="Courier New" pitchFamily="49" charset="0"/>
              </a:rPr>
              <a:t> </a:t>
            </a:r>
            <a:r>
              <a:rPr lang="es-AR" sz="1200" b="0" dirty="0">
                <a:solidFill>
                  <a:srgbClr val="AF00DB"/>
                </a:solidFill>
                <a:effectLst/>
                <a:latin typeface="Courier New" pitchFamily="49" charset="0"/>
                <a:cs typeface="Courier New" pitchFamily="49" charset="0"/>
              </a:rPr>
              <a:t>as</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np</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matplotlib</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pyplot</a:t>
            </a:r>
            <a:r>
              <a:rPr lang="es-AR" sz="1200" b="0" dirty="0">
                <a:solidFill>
                  <a:srgbClr val="000000"/>
                </a:solidFill>
                <a:effectLst/>
                <a:latin typeface="Courier New" pitchFamily="49" charset="0"/>
                <a:cs typeface="Courier New" pitchFamily="49" charset="0"/>
              </a:rPr>
              <a:t> </a:t>
            </a:r>
            <a:r>
              <a:rPr lang="es-AR" sz="1200" b="0" dirty="0">
                <a:solidFill>
                  <a:srgbClr val="AF00DB"/>
                </a:solidFill>
                <a:effectLst/>
                <a:latin typeface="Courier New" pitchFamily="49" charset="0"/>
                <a:cs typeface="Courier New" pitchFamily="49" charset="0"/>
              </a:rPr>
              <a:t>as</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plt</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sklearn</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tree</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sklearn.datasets</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load_iris</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sklearn.model_selection</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train_test_split</a:t>
            </a:r>
            <a:endParaRPr lang="es-AR" sz="1200" b="0" dirty="0">
              <a:solidFill>
                <a:srgbClr val="000000"/>
              </a:solidFill>
              <a:effectLst/>
              <a:latin typeface="Courier New" pitchFamily="49" charset="0"/>
              <a:cs typeface="Courier New" pitchFamily="49" charset="0"/>
            </a:endParaRPr>
          </a:p>
          <a:p>
            <a:r>
              <a:rPr lang="es-AR" sz="1200" b="0" dirty="0" err="1">
                <a:solidFill>
                  <a:srgbClr val="AF00DB"/>
                </a:solidFill>
                <a:effectLst/>
                <a:latin typeface="Courier New" pitchFamily="49" charset="0"/>
                <a:cs typeface="Courier New" pitchFamily="49" charset="0"/>
              </a:rPr>
              <a:t>from</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sklearn.tree</a:t>
            </a:r>
            <a:r>
              <a:rPr lang="es-AR" sz="1200" b="0" dirty="0">
                <a:solidFill>
                  <a:srgbClr val="000000"/>
                </a:solidFill>
                <a:effectLst/>
                <a:latin typeface="Courier New" pitchFamily="49" charset="0"/>
                <a:cs typeface="Courier New" pitchFamily="49" charset="0"/>
              </a:rPr>
              <a:t> </a:t>
            </a:r>
            <a:r>
              <a:rPr lang="es-AR" sz="1200" b="0" dirty="0" err="1">
                <a:solidFill>
                  <a:srgbClr val="AF00DB"/>
                </a:solidFill>
                <a:effectLst/>
                <a:latin typeface="Courier New" pitchFamily="49" charset="0"/>
                <a:cs typeface="Courier New" pitchFamily="49" charset="0"/>
              </a:rPr>
              <a:t>import</a:t>
            </a:r>
            <a:r>
              <a:rPr lang="es-AR" sz="1200" b="0" dirty="0">
                <a:solidFill>
                  <a:srgbClr val="000000"/>
                </a:solidFill>
                <a:effectLst/>
                <a:latin typeface="Courier New" pitchFamily="49" charset="0"/>
                <a:cs typeface="Courier New" pitchFamily="49" charset="0"/>
              </a:rPr>
              <a:t> </a:t>
            </a:r>
            <a:r>
              <a:rPr lang="es-AR" sz="1200" b="0" dirty="0" err="1">
                <a:solidFill>
                  <a:srgbClr val="000000"/>
                </a:solidFill>
                <a:effectLst/>
                <a:latin typeface="Courier New" pitchFamily="49" charset="0"/>
                <a:cs typeface="Courier New" pitchFamily="49" charset="0"/>
              </a:rPr>
              <a:t>DecisionTreeClassifier</a:t>
            </a:r>
            <a:endParaRPr lang="es-AR" sz="1200" b="0" dirty="0">
              <a:solidFill>
                <a:srgbClr val="000000"/>
              </a:solidFill>
              <a:effectLst/>
              <a:latin typeface="Courier New" pitchFamily="49" charset="0"/>
              <a:cs typeface="Courier New" pitchFamily="49" charset="0"/>
            </a:endParaRPr>
          </a:p>
          <a:p>
            <a:r>
              <a:rPr lang="en-US" sz="1200" dirty="0">
                <a:solidFill>
                  <a:srgbClr val="AF00DB"/>
                </a:solidFill>
                <a:effectLst/>
                <a:latin typeface="Courier New" pitchFamily="49" charset="0"/>
                <a:cs typeface="Courier New" pitchFamily="49" charset="0"/>
              </a:rPr>
              <a:t>from</a:t>
            </a:r>
            <a:r>
              <a:rPr lang="en-US" sz="1200" dirty="0">
                <a:solidFill>
                  <a:srgbClr val="000000"/>
                </a:solidFill>
                <a:effectLst/>
                <a:latin typeface="Courier New" pitchFamily="49" charset="0"/>
                <a:cs typeface="Courier New" pitchFamily="49" charset="0"/>
              </a:rPr>
              <a:t> </a:t>
            </a:r>
            <a:r>
              <a:rPr lang="en-US" sz="1200" dirty="0" err="1">
                <a:solidFill>
                  <a:srgbClr val="000000"/>
                </a:solidFill>
                <a:effectLst/>
                <a:latin typeface="Courier New" pitchFamily="49" charset="0"/>
                <a:cs typeface="Courier New" pitchFamily="49" charset="0"/>
              </a:rPr>
              <a:t>sklearn.tree</a:t>
            </a:r>
            <a:r>
              <a:rPr lang="en-US" sz="1200" dirty="0">
                <a:solidFill>
                  <a:srgbClr val="000000"/>
                </a:solidFill>
                <a:effectLst/>
                <a:latin typeface="Courier New" pitchFamily="49" charset="0"/>
                <a:cs typeface="Courier New" pitchFamily="49" charset="0"/>
              </a:rPr>
              <a:t> </a:t>
            </a:r>
            <a:r>
              <a:rPr lang="en-US" sz="1200" dirty="0">
                <a:solidFill>
                  <a:srgbClr val="AF00DB"/>
                </a:solidFill>
                <a:effectLst/>
                <a:latin typeface="Courier New" pitchFamily="49" charset="0"/>
                <a:cs typeface="Courier New" pitchFamily="49" charset="0"/>
              </a:rPr>
              <a:t>import</a:t>
            </a:r>
            <a:r>
              <a:rPr lang="en-US" sz="1200" dirty="0">
                <a:solidFill>
                  <a:srgbClr val="000000"/>
                </a:solidFill>
                <a:effectLst/>
                <a:latin typeface="Courier New" pitchFamily="49" charset="0"/>
                <a:cs typeface="Courier New" pitchFamily="49" charset="0"/>
              </a:rPr>
              <a:t> </a:t>
            </a:r>
            <a:r>
              <a:rPr lang="en-US" sz="1200" dirty="0" err="1">
                <a:solidFill>
                  <a:srgbClr val="000000"/>
                </a:solidFill>
                <a:effectLst/>
                <a:latin typeface="Courier New" pitchFamily="49" charset="0"/>
                <a:cs typeface="Courier New" pitchFamily="49" charset="0"/>
              </a:rPr>
              <a:t>export_text</a:t>
            </a:r>
            <a:endParaRPr lang="en-US" sz="1200" dirty="0">
              <a:solidFill>
                <a:srgbClr val="000000"/>
              </a:solidFill>
              <a:effectLst/>
              <a:latin typeface="Courier New" pitchFamily="49" charset="0"/>
              <a:cs typeface="Courier New" pitchFamily="49" charset="0"/>
            </a:endParaRPr>
          </a:p>
          <a:p>
            <a:r>
              <a:rPr lang="es-AR" sz="1200" b="1" dirty="0" err="1">
                <a:solidFill>
                  <a:srgbClr val="AF00DB"/>
                </a:solidFill>
                <a:latin typeface="Courier New" pitchFamily="49" charset="0"/>
                <a:cs typeface="Courier New" pitchFamily="49" charset="0"/>
              </a:rPr>
              <a:t>from</a:t>
            </a:r>
            <a:r>
              <a:rPr lang="es-AR" sz="1200" b="1" dirty="0">
                <a:latin typeface="Courier New" pitchFamily="49" charset="0"/>
                <a:cs typeface="Courier New" pitchFamily="49" charset="0"/>
              </a:rPr>
              <a:t> </a:t>
            </a:r>
            <a:r>
              <a:rPr lang="es-AR" sz="1200" b="1" dirty="0" err="1">
                <a:latin typeface="Courier New" pitchFamily="49" charset="0"/>
                <a:cs typeface="Courier New" pitchFamily="49" charset="0"/>
              </a:rPr>
              <a:t>sklearn</a:t>
            </a:r>
            <a:r>
              <a:rPr lang="es-AR" sz="1200" b="1" dirty="0">
                <a:latin typeface="Courier New" pitchFamily="49" charset="0"/>
                <a:cs typeface="Courier New" pitchFamily="49" charset="0"/>
              </a:rPr>
              <a:t> </a:t>
            </a:r>
            <a:r>
              <a:rPr lang="es-AR" sz="1200" b="1" dirty="0" err="1">
                <a:solidFill>
                  <a:srgbClr val="AF00DB"/>
                </a:solidFill>
                <a:latin typeface="Courier New" pitchFamily="49" charset="0"/>
                <a:cs typeface="Courier New" pitchFamily="49" charset="0"/>
              </a:rPr>
              <a:t>import</a:t>
            </a:r>
            <a:r>
              <a:rPr lang="es-AR" sz="1200" b="1" dirty="0">
                <a:latin typeface="Courier New" pitchFamily="49" charset="0"/>
                <a:cs typeface="Courier New" pitchFamily="49" charset="0"/>
              </a:rPr>
              <a:t> </a:t>
            </a:r>
            <a:r>
              <a:rPr lang="es-AR" sz="1200" b="1" dirty="0" err="1">
                <a:latin typeface="Courier New" pitchFamily="49" charset="0"/>
                <a:cs typeface="Courier New" pitchFamily="49" charset="0"/>
              </a:rPr>
              <a:t>metrics</a:t>
            </a:r>
            <a:endParaRPr lang="es-AR" sz="1200" b="1" dirty="0">
              <a:latin typeface="Courier New" pitchFamily="49" charset="0"/>
              <a:cs typeface="Courier New" pitchFamily="49" charset="0"/>
            </a:endParaRPr>
          </a:p>
          <a:p>
            <a:r>
              <a:rPr lang="es-AR" sz="1200" b="1" dirty="0" err="1">
                <a:solidFill>
                  <a:srgbClr val="AF00DB"/>
                </a:solidFill>
                <a:latin typeface="Courier New" pitchFamily="49" charset="0"/>
                <a:cs typeface="Courier New" pitchFamily="49" charset="0"/>
              </a:rPr>
              <a:t>from</a:t>
            </a:r>
            <a:r>
              <a:rPr lang="es-AR" sz="1200" b="1" dirty="0">
                <a:latin typeface="Courier New" pitchFamily="49" charset="0"/>
                <a:cs typeface="Courier New" pitchFamily="49" charset="0"/>
              </a:rPr>
              <a:t> </a:t>
            </a:r>
            <a:r>
              <a:rPr lang="es-AR" sz="1200" b="1" dirty="0" err="1">
                <a:latin typeface="Courier New" pitchFamily="49" charset="0"/>
                <a:cs typeface="Courier New" pitchFamily="49" charset="0"/>
              </a:rPr>
              <a:t>sklearn.metrics</a:t>
            </a:r>
            <a:r>
              <a:rPr lang="es-AR" sz="1200" b="1" dirty="0">
                <a:latin typeface="Courier New" pitchFamily="49" charset="0"/>
                <a:cs typeface="Courier New" pitchFamily="49" charset="0"/>
              </a:rPr>
              <a:t> </a:t>
            </a:r>
            <a:r>
              <a:rPr lang="es-AR" sz="1200" b="1" dirty="0" err="1">
                <a:solidFill>
                  <a:srgbClr val="AF00DB"/>
                </a:solidFill>
                <a:latin typeface="Courier New" pitchFamily="49" charset="0"/>
                <a:cs typeface="Courier New" pitchFamily="49" charset="0"/>
              </a:rPr>
              <a:t>import</a:t>
            </a:r>
            <a:r>
              <a:rPr lang="es-AR" sz="1200" b="1" dirty="0">
                <a:latin typeface="Courier New" pitchFamily="49" charset="0"/>
                <a:cs typeface="Courier New" pitchFamily="49" charset="0"/>
              </a:rPr>
              <a:t> </a:t>
            </a:r>
            <a:r>
              <a:rPr lang="es-AR" sz="1200" b="1" dirty="0" err="1">
                <a:latin typeface="Courier New" pitchFamily="49" charset="0"/>
                <a:cs typeface="Courier New" pitchFamily="49" charset="0"/>
              </a:rPr>
              <a:t>accuracy_score</a:t>
            </a:r>
            <a:endParaRPr lang="es-AR" sz="1200" b="1" dirty="0">
              <a:latin typeface="Courier New" pitchFamily="49" charset="0"/>
              <a:cs typeface="Courier New" pitchFamily="49" charset="0"/>
            </a:endParaRPr>
          </a:p>
          <a:p>
            <a:endParaRPr lang="en-US" sz="1200" b="1"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r>
              <a:rPr lang="es-AR" sz="1200" b="0" dirty="0" err="1">
                <a:solidFill>
                  <a:srgbClr val="795E26"/>
                </a:solidFill>
                <a:effectLst/>
                <a:latin typeface="Courier New" panose="02070309020205020404" pitchFamily="49" charset="0"/>
              </a:rPr>
              <a:t>print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iris.DESCR</a:t>
            </a:r>
            <a:r>
              <a:rPr lang="es-AR" sz="1200" b="0" dirty="0">
                <a:solidFill>
                  <a:srgbClr val="000000"/>
                </a:solidFill>
                <a:effectLst/>
                <a:latin typeface="Courier New" panose="02070309020205020404" pitchFamily="49" charset="0"/>
              </a:rPr>
              <a:t>) </a:t>
            </a:r>
          </a:p>
          <a:p>
            <a:endParaRPr lang="es-AR" sz="1200" dirty="0">
              <a:solidFill>
                <a:srgbClr val="000000"/>
              </a:solidFill>
              <a:latin typeface="Courier New" panose="02070309020205020404" pitchFamily="49" charset="0"/>
            </a:endParaRPr>
          </a:p>
          <a:p>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dirty="0">
              <a:solidFill>
                <a:srgbClr val="000000"/>
              </a:solidFill>
              <a:latin typeface="Courier New" panose="02070309020205020404" pitchFamily="49" charset="0"/>
            </a:endParaRPr>
          </a:p>
          <a:p>
            <a:r>
              <a:rPr lang="es-AR" sz="1200" b="0" dirty="0">
                <a:solidFill>
                  <a:srgbClr val="000000"/>
                </a:solidFill>
                <a:effectLst/>
                <a:latin typeface="Courier New" panose="02070309020205020404" pitchFamily="49" charset="0"/>
              </a:rPr>
              <a:t>y = </a:t>
            </a:r>
            <a:r>
              <a:rPr lang="es-AR" sz="1200" b="0" dirty="0" err="1">
                <a:solidFill>
                  <a:srgbClr val="000000"/>
                </a:solidFill>
                <a:effectLst/>
                <a:latin typeface="Courier New" panose="02070309020205020404" pitchFamily="49" charset="0"/>
              </a:rPr>
              <a:t>iris.target</a:t>
            </a:r>
            <a:br>
              <a:rPr lang="es-AR" sz="1200" b="0" dirty="0">
                <a:solidFill>
                  <a:srgbClr val="000000"/>
                </a:solidFill>
                <a:effectLst/>
                <a:latin typeface="Courier New" panose="02070309020205020404" pitchFamily="49" charset="0"/>
              </a:rPr>
            </a:b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3</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r>
              <a:rPr lang="es-AR" sz="1200" b="1" dirty="0" err="1">
                <a:solidFill>
                  <a:srgbClr val="000000"/>
                </a:solidFill>
                <a:effectLst/>
                <a:latin typeface="Courier New" panose="02070309020205020404" pitchFamily="49" charset="0"/>
              </a:rPr>
              <a:t>tree.plot_tree</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clf</a:t>
            </a:r>
            <a:r>
              <a:rPr lang="es-AR" sz="1200" b="1"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r = </a:t>
            </a:r>
            <a:r>
              <a:rPr lang="en-US" sz="1200" b="0" dirty="0" err="1">
                <a:solidFill>
                  <a:srgbClr val="000000"/>
                </a:solidFill>
                <a:effectLst/>
                <a:latin typeface="Courier New" panose="02070309020205020404" pitchFamily="49" charset="0"/>
              </a:rPr>
              <a:t>export_text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clf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feature_names</a:t>
            </a:r>
            <a:r>
              <a:rPr lang="en-US" sz="1200" b="0" dirty="0">
                <a:solidFill>
                  <a:srgbClr val="000000"/>
                </a:solidFill>
                <a:effectLst/>
                <a:latin typeface="Courier New" panose="02070309020205020404" pitchFamily="49" charset="0"/>
              </a:rPr>
              <a:t>=iris[</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feature_names</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(r)</a:t>
            </a:r>
          </a:p>
          <a:p>
            <a:r>
              <a:rPr lang="es-AR" sz="1200" dirty="0" err="1"/>
              <a:t>y_pred</a:t>
            </a:r>
            <a:r>
              <a:rPr lang="es-AR" sz="1200" dirty="0"/>
              <a:t> = </a:t>
            </a:r>
            <a:r>
              <a:rPr lang="es-AR" sz="1200" dirty="0" err="1"/>
              <a:t>clf.predict</a:t>
            </a:r>
            <a:r>
              <a:rPr lang="es-AR" sz="1200" dirty="0"/>
              <a:t>(</a:t>
            </a:r>
            <a:r>
              <a:rPr lang="es-AR" sz="1200" dirty="0" err="1"/>
              <a:t>X_test</a:t>
            </a:r>
            <a:r>
              <a:rPr lang="es-AR" sz="1200" dirty="0"/>
              <a:t>)</a:t>
            </a:r>
          </a:p>
          <a:p>
            <a:r>
              <a:rPr lang="es-AR" sz="1200" b="1" dirty="0" err="1"/>
              <a:t>print</a:t>
            </a:r>
            <a:r>
              <a:rPr lang="es-AR" sz="1200" b="1" dirty="0"/>
              <a:t>("</a:t>
            </a:r>
            <a:r>
              <a:rPr lang="es-AR" sz="1200" b="1" dirty="0" err="1"/>
              <a:t>Accuracy</a:t>
            </a:r>
            <a:r>
              <a:rPr lang="es-AR" sz="1200" b="1" dirty="0"/>
              <a:t>:",</a:t>
            </a:r>
            <a:r>
              <a:rPr lang="es-AR" sz="1200" b="1" dirty="0" err="1"/>
              <a:t>metrics.accuracy_score</a:t>
            </a:r>
            <a:r>
              <a:rPr lang="es-AR" sz="1200" b="1" dirty="0"/>
              <a:t>(</a:t>
            </a:r>
            <a:r>
              <a:rPr lang="es-AR" sz="1200" b="1" dirty="0" err="1"/>
              <a:t>y_test</a:t>
            </a:r>
            <a:r>
              <a:rPr lang="es-AR" sz="1200" b="1" dirty="0"/>
              <a:t>, </a:t>
            </a:r>
            <a:r>
              <a:rPr lang="es-AR" sz="1200" b="1" dirty="0" err="1"/>
              <a:t>y_pred</a:t>
            </a:r>
            <a:r>
              <a:rPr lang="es-AR" sz="1200" b="1" dirty="0"/>
              <a:t>))</a:t>
            </a:r>
          </a:p>
          <a:p>
            <a:endParaRPr lang="es-AR" sz="1200" dirty="0"/>
          </a:p>
          <a:p>
            <a:endParaRPr lang="en-US" sz="1200" b="0" dirty="0">
              <a:solidFill>
                <a:srgbClr val="000000"/>
              </a:solidFill>
              <a:effectLst/>
              <a:latin typeface="Courier New" panose="02070309020205020404" pitchFamily="49" charset="0"/>
            </a:endParaRPr>
          </a:p>
        </p:txBody>
      </p:sp>
      <p:pic>
        <p:nvPicPr>
          <p:cNvPr id="9" name="Imagen 8">
            <a:extLst>
              <a:ext uri="{FF2B5EF4-FFF2-40B4-BE49-F238E27FC236}">
                <a16:creationId xmlns:a16="http://schemas.microsoft.com/office/drawing/2014/main" id="{0F45FA4A-B795-4162-4871-E52874522158}"/>
              </a:ext>
            </a:extLst>
          </p:cNvPr>
          <p:cNvPicPr>
            <a:picLocks noChangeAspect="1"/>
          </p:cNvPicPr>
          <p:nvPr/>
        </p:nvPicPr>
        <p:blipFill rotWithShape="1">
          <a:blip r:embed="rId2"/>
          <a:srcRect l="218" t="7021" r="-218" b="-7021"/>
          <a:stretch/>
        </p:blipFill>
        <p:spPr>
          <a:xfrm>
            <a:off x="7317790" y="1916266"/>
            <a:ext cx="3743325" cy="1724025"/>
          </a:xfrm>
          <a:prstGeom prst="rect">
            <a:avLst/>
          </a:prstGeom>
        </p:spPr>
      </p:pic>
      <p:sp>
        <p:nvSpPr>
          <p:cNvPr id="10" name="9 Rectángulo"/>
          <p:cNvSpPr/>
          <p:nvPr/>
        </p:nvSpPr>
        <p:spPr>
          <a:xfrm>
            <a:off x="8322282" y="123762"/>
            <a:ext cx="2224007" cy="369332"/>
          </a:xfrm>
          <a:prstGeom prst="rect">
            <a:avLst/>
          </a:prstGeom>
        </p:spPr>
        <p:txBody>
          <a:bodyPr wrap="none">
            <a:spAutoFit/>
          </a:bodyPr>
          <a:lstStyle/>
          <a:p>
            <a:r>
              <a:rPr lang="es-AR" dirty="0" err="1"/>
              <a:t>DecisionTreeClassifier</a:t>
            </a:r>
            <a:endParaRPr lang="es-AR" dirty="0"/>
          </a:p>
        </p:txBody>
      </p:sp>
      <p:sp>
        <p:nvSpPr>
          <p:cNvPr id="11" name="10 Rectángulo"/>
          <p:cNvSpPr/>
          <p:nvPr/>
        </p:nvSpPr>
        <p:spPr>
          <a:xfrm>
            <a:off x="894948" y="6357398"/>
            <a:ext cx="6096000" cy="461665"/>
          </a:xfrm>
          <a:prstGeom prst="rect">
            <a:avLst/>
          </a:prstGeom>
        </p:spPr>
        <p:txBody>
          <a:bodyPr>
            <a:spAutoFit/>
          </a:bodyPr>
          <a:lstStyle/>
          <a:p>
            <a:r>
              <a:rPr lang="es-AR" sz="1200" dirty="0">
                <a:hlinkClick r:id="rId3"/>
              </a:rPr>
              <a:t>https://colab.research.google.com/drive/1l25lOPseyFabMr1sL-DlnzQUR8S4K6FH?authuser=1#scrollTo=DDEu50oJp-Wm</a:t>
            </a:r>
            <a:endParaRPr lang="es-AR" sz="1200" dirty="0"/>
          </a:p>
        </p:txBody>
      </p:sp>
    </p:spTree>
    <p:extLst>
      <p:ext uri="{BB962C8B-B14F-4D97-AF65-F5344CB8AC3E}">
        <p14:creationId xmlns:p14="http://schemas.microsoft.com/office/powerpoint/2010/main" val="767844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55621" y="365125"/>
            <a:ext cx="10698179" cy="619613"/>
          </a:xfrm>
        </p:spPr>
        <p:txBody>
          <a:bodyPr/>
          <a:lstStyle/>
          <a:p>
            <a:r>
              <a:rPr lang="es-AR" dirty="0"/>
              <a:t>AD en </a:t>
            </a:r>
            <a:r>
              <a:rPr lang="es-AR" dirty="0" err="1"/>
              <a:t>Phyton</a:t>
            </a:r>
            <a:r>
              <a:rPr lang="es-AR" dirty="0"/>
              <a:t>. </a:t>
            </a:r>
            <a:r>
              <a:rPr lang="es-AR" dirty="0" err="1"/>
              <a:t>Ej</a:t>
            </a:r>
            <a:r>
              <a:rPr lang="es-AR" dirty="0"/>
              <a:t> Iris, </a:t>
            </a:r>
            <a:r>
              <a:rPr lang="es-AR" sz="2000" dirty="0"/>
              <a:t>modifica </a:t>
            </a:r>
            <a:r>
              <a:rPr lang="es-AR" sz="2000" dirty="0" err="1"/>
              <a:t>hiperparametro</a:t>
            </a:r>
            <a:r>
              <a:rPr lang="es-AR" sz="2000" dirty="0"/>
              <a:t> </a:t>
            </a:r>
            <a:r>
              <a:rPr lang="es-AR" sz="2000" b="0" dirty="0" err="1">
                <a:solidFill>
                  <a:srgbClr val="000000"/>
                </a:solidFill>
                <a:effectLst/>
                <a:latin typeface="Courier New" panose="02070309020205020404" pitchFamily="49" charset="0"/>
              </a:rPr>
              <a:t>max_leaf_nodes</a:t>
            </a:r>
            <a:endParaRPr lang="es-AR" dirty="0"/>
          </a:p>
        </p:txBody>
      </p:sp>
      <p:sp>
        <p:nvSpPr>
          <p:cNvPr id="3" name="2 Marcador de contenido"/>
          <p:cNvSpPr>
            <a:spLocks noGrp="1"/>
          </p:cNvSpPr>
          <p:nvPr>
            <p:ph idx="1"/>
          </p:nvPr>
        </p:nvSpPr>
        <p:spPr>
          <a:xfrm>
            <a:off x="655621" y="1160350"/>
            <a:ext cx="10698179" cy="5032214"/>
          </a:xfrm>
        </p:spPr>
        <p:txBody>
          <a:bodyPr/>
          <a:lstStyle/>
          <a:p>
            <a:pPr marL="0" indent="0">
              <a:buNone/>
            </a:pPr>
            <a:r>
              <a:rPr lang="es-AR" dirty="0" err="1"/>
              <a:t>DecisionTreeClassifier</a:t>
            </a:r>
            <a:endParaRPr lang="es-AR" dirty="0"/>
          </a:p>
        </p:txBody>
      </p:sp>
      <p:sp>
        <p:nvSpPr>
          <p:cNvPr id="8" name="7 Rectángulo"/>
          <p:cNvSpPr/>
          <p:nvPr/>
        </p:nvSpPr>
        <p:spPr>
          <a:xfrm>
            <a:off x="655621" y="1777779"/>
            <a:ext cx="6096000" cy="5078313"/>
          </a:xfrm>
          <a:prstGeom prst="rect">
            <a:avLst/>
          </a:prstGeom>
        </p:spPr>
        <p:txBody>
          <a:bodyPr>
            <a:spAutoFit/>
          </a:bodyPr>
          <a:lstStyle/>
          <a:p>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numpy</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np</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matplotlib</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pyplot</a:t>
            </a:r>
            <a:r>
              <a:rPr lang="es-AR" sz="1200" b="0" dirty="0">
                <a:solidFill>
                  <a:srgbClr val="000000"/>
                </a:solidFill>
                <a:effectLst/>
                <a:latin typeface="Courier New" panose="02070309020205020404" pitchFamily="49" charset="0"/>
              </a:rPr>
              <a:t> </a:t>
            </a:r>
            <a:r>
              <a:rPr lang="es-AR" sz="1200" b="0" dirty="0">
                <a:solidFill>
                  <a:srgbClr val="AF00DB"/>
                </a:solidFill>
                <a:effectLst/>
                <a:latin typeface="Courier New" panose="02070309020205020404" pitchFamily="49" charset="0"/>
              </a:rPr>
              <a:t>as</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plt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tree</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sklearn.datasets</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load_iris</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sklearn.model_selection</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train_test_split</a:t>
            </a:r>
            <a:endParaRPr lang="es-AR" sz="1200" b="0" dirty="0">
              <a:solidFill>
                <a:srgbClr val="000000"/>
              </a:solidFill>
              <a:effectLst/>
              <a:latin typeface="Courier New" panose="02070309020205020404" pitchFamily="49" charset="0"/>
            </a:endParaRPr>
          </a:p>
          <a:p>
            <a:r>
              <a:rPr lang="es-AR" sz="1200" b="0" dirty="0" err="1">
                <a:solidFill>
                  <a:srgbClr val="AF00DB"/>
                </a:solidFill>
                <a:effectLst/>
                <a:latin typeface="Courier New" panose="02070309020205020404" pitchFamily="49" charset="0"/>
              </a:rPr>
              <a:t>from</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sklearn.tree</a:t>
            </a:r>
            <a:r>
              <a:rPr lang="es-AR" sz="1200" b="0" dirty="0">
                <a:solidFill>
                  <a:srgbClr val="000000"/>
                </a:solidFill>
                <a:effectLst/>
                <a:latin typeface="Courier New" panose="02070309020205020404" pitchFamily="49" charset="0"/>
              </a:rPr>
              <a:t> </a:t>
            </a:r>
            <a:r>
              <a:rPr lang="es-AR" sz="1200" b="0" dirty="0" err="1">
                <a:solidFill>
                  <a:srgbClr val="AF00DB"/>
                </a:solidFill>
                <a:effectLst/>
                <a:latin typeface="Courier New" panose="02070309020205020404" pitchFamily="49" charset="0"/>
              </a:rPr>
              <a:t>import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DecisionTreeClassifier</a:t>
            </a:r>
            <a:endParaRPr lang="es-AR" sz="1200" b="0" dirty="0">
              <a:solidFill>
                <a:srgbClr val="000000"/>
              </a:solidFill>
              <a:effectLst/>
              <a:latin typeface="Courier New" panose="02070309020205020404" pitchFamily="49" charset="0"/>
            </a:endParaRPr>
          </a:p>
          <a:p>
            <a:r>
              <a:rPr lang="en-US" sz="1200" b="1" dirty="0">
                <a:solidFill>
                  <a:srgbClr val="AF00DB"/>
                </a:solidFill>
                <a:effectLst/>
                <a:latin typeface="Courier New" panose="02070309020205020404" pitchFamily="49" charset="0"/>
              </a:rPr>
              <a:t>from</a:t>
            </a:r>
            <a:r>
              <a:rPr lang="en-US" sz="1200" b="1" dirty="0">
                <a:solidFill>
                  <a:srgbClr val="000000"/>
                </a:solidFill>
                <a:effectLst/>
                <a:latin typeface="Courier New" panose="02070309020205020404" pitchFamily="49" charset="0"/>
              </a:rPr>
              <a:t> </a:t>
            </a:r>
            <a:r>
              <a:rPr lang="en-US" sz="1200" b="1" dirty="0" err="1">
                <a:solidFill>
                  <a:srgbClr val="000000"/>
                </a:solidFill>
                <a:effectLst/>
                <a:latin typeface="Courier New" panose="02070309020205020404" pitchFamily="49" charset="0"/>
              </a:rPr>
              <a:t>sklearn.tree</a:t>
            </a:r>
            <a:r>
              <a:rPr lang="en-US" sz="1200" b="1" dirty="0">
                <a:solidFill>
                  <a:srgbClr val="000000"/>
                </a:solidFill>
                <a:effectLst/>
                <a:latin typeface="Courier New" panose="02070309020205020404" pitchFamily="49" charset="0"/>
              </a:rPr>
              <a:t> </a:t>
            </a:r>
            <a:r>
              <a:rPr lang="en-US" sz="1200" b="1" dirty="0">
                <a:solidFill>
                  <a:srgbClr val="AF00DB"/>
                </a:solidFill>
                <a:effectLst/>
                <a:latin typeface="Courier New" panose="02070309020205020404" pitchFamily="49" charset="0"/>
              </a:rPr>
              <a:t>import</a:t>
            </a:r>
            <a:r>
              <a:rPr lang="en-US" sz="1200" b="1" dirty="0">
                <a:solidFill>
                  <a:srgbClr val="000000"/>
                </a:solidFill>
                <a:effectLst/>
                <a:latin typeface="Courier New" panose="02070309020205020404" pitchFamily="49" charset="0"/>
              </a:rPr>
              <a:t> </a:t>
            </a:r>
            <a:r>
              <a:rPr lang="en-US" sz="1200" b="1" dirty="0" err="1">
                <a:solidFill>
                  <a:srgbClr val="000000"/>
                </a:solidFill>
                <a:effectLst/>
                <a:latin typeface="Courier New" panose="02070309020205020404" pitchFamily="49" charset="0"/>
              </a:rPr>
              <a:t>export_text</a:t>
            </a:r>
            <a:endParaRPr lang="en-US" sz="1200" b="1"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Entrenar AD </a:t>
            </a:r>
            <a:r>
              <a:rPr lang="es-AR" sz="1200" b="0" dirty="0" err="1">
                <a:solidFill>
                  <a:srgbClr val="008000"/>
                </a:solidFill>
                <a:effectLst/>
                <a:latin typeface="Courier New" panose="02070309020205020404" pitchFamily="49" charset="0"/>
              </a:rPr>
              <a:t>classifier</a:t>
            </a:r>
            <a:endParaRPr lang="es-AR" sz="1200" b="0" dirty="0">
              <a:solidFill>
                <a:srgbClr val="000000"/>
              </a:solidFill>
              <a:effectLst/>
              <a:latin typeface="Courier New" panose="02070309020205020404" pitchFamily="49" charset="0"/>
            </a:endParaRPr>
          </a:p>
          <a:p>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Fit</a:t>
            </a:r>
            <a:r>
              <a:rPr lang="es-AR" sz="1200" b="0" dirty="0">
                <a:solidFill>
                  <a:srgbClr val="008000"/>
                </a:solidFill>
                <a:effectLst/>
                <a:latin typeface="Courier New" panose="02070309020205020404" pitchFamily="49" charset="0"/>
              </a:rPr>
              <a:t> a </a:t>
            </a:r>
            <a:r>
              <a:rPr lang="es-AR" sz="1200" b="0" dirty="0" err="1">
                <a:solidFill>
                  <a:srgbClr val="008000"/>
                </a:solidFill>
                <a:effectLst/>
                <a:latin typeface="Courier New" panose="02070309020205020404" pitchFamily="49" charset="0"/>
              </a:rPr>
              <a:t>DecisionTreeClassifier</a:t>
            </a:r>
            <a:r>
              <a:rPr lang="es-AR" sz="1200" b="0" dirty="0">
                <a:solidFill>
                  <a:srgbClr val="008000"/>
                </a:solidFill>
                <a:effectLst/>
                <a:latin typeface="Courier New" panose="02070309020205020404" pitchFamily="49" charset="0"/>
              </a:rPr>
              <a:t> usando </a:t>
            </a:r>
            <a:r>
              <a:rPr lang="es-AR" sz="1200" b="0" dirty="0" err="1">
                <a:solidFill>
                  <a:srgbClr val="008000"/>
                </a:solidFill>
                <a:effectLst/>
                <a:latin typeface="Courier New" panose="02070309020205020404" pitchFamily="49" charset="0"/>
              </a:rPr>
              <a:t>load_iris</a:t>
            </a:r>
            <a:r>
              <a:rPr lang="es-AR" sz="1200" b="0" dirty="0">
                <a:solidFill>
                  <a:srgbClr val="008000"/>
                </a:solidFill>
                <a:effectLst/>
                <a:latin typeface="Courier New" panose="02070309020205020404" pitchFamily="49" charset="0"/>
              </a:rPr>
              <a:t> </a:t>
            </a:r>
            <a:r>
              <a:rPr lang="es-AR" sz="1200" b="0" dirty="0" err="1">
                <a:solidFill>
                  <a:srgbClr val="008000"/>
                </a:solidFill>
                <a:effectLst/>
                <a:latin typeface="Courier New" panose="02070309020205020404" pitchFamily="49" charset="0"/>
              </a:rPr>
              <a:t>dataset</a:t>
            </a:r>
            <a:r>
              <a:rPr lang="es-AR" sz="1200" b="0" dirty="0">
                <a:solidFill>
                  <a:srgbClr val="008000"/>
                </a:solidFill>
                <a:effectLst/>
                <a:latin typeface="Courier New" panose="02070309020205020404" pitchFamily="49" charset="0"/>
              </a:rPr>
              <a:t>.</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iris = </a:t>
            </a:r>
            <a:r>
              <a:rPr lang="es-AR" sz="1200" b="0" dirty="0" err="1">
                <a:solidFill>
                  <a:srgbClr val="000000"/>
                </a:solidFill>
                <a:effectLst/>
                <a:latin typeface="Courier New" panose="02070309020205020404" pitchFamily="49" charset="0"/>
              </a:rPr>
              <a:t>load_iris</a:t>
            </a:r>
            <a:r>
              <a:rPr lang="es-AR" sz="1200" b="0" dirty="0">
                <a:solidFill>
                  <a:srgbClr val="000000"/>
                </a:solidFill>
                <a:effectLst/>
                <a:latin typeface="Courier New" panose="02070309020205020404" pitchFamily="49" charset="0"/>
              </a:rPr>
              <a:t>()</a:t>
            </a:r>
          </a:p>
          <a:p>
            <a:r>
              <a:rPr lang="es-AR" sz="1200" b="0" dirty="0">
                <a:solidFill>
                  <a:srgbClr val="008000"/>
                </a:solidFill>
                <a:effectLst/>
                <a:latin typeface="Courier New" panose="02070309020205020404" pitchFamily="49" charset="0"/>
              </a:rPr>
              <a:t># información sobre del conjunto de datos iris</a:t>
            </a:r>
            <a:endParaRPr lang="es-AR" sz="1200" b="0" dirty="0">
              <a:solidFill>
                <a:srgbClr val="000000"/>
              </a:solidFill>
              <a:effectLst/>
              <a:latin typeface="Courier New" panose="02070309020205020404" pitchFamily="49" charset="0"/>
            </a:endParaRPr>
          </a:p>
          <a:p>
            <a:r>
              <a:rPr lang="es-AR" sz="1200" b="0" dirty="0" err="1">
                <a:solidFill>
                  <a:srgbClr val="795E26"/>
                </a:solidFill>
                <a:effectLst/>
                <a:latin typeface="Courier New" panose="02070309020205020404" pitchFamily="49" charset="0"/>
              </a:rPr>
              <a:t>print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iris.DESCR</a:t>
            </a:r>
            <a:r>
              <a:rPr lang="es-AR" sz="1200" b="0" dirty="0">
                <a:solidFill>
                  <a:srgbClr val="000000"/>
                </a:solidFill>
                <a:effectLst/>
                <a:latin typeface="Courier New" panose="02070309020205020404" pitchFamily="49" charset="0"/>
              </a:rPr>
              <a:t>) </a:t>
            </a:r>
          </a:p>
          <a:p>
            <a:br>
              <a:rPr lang="es-AR" sz="1200" b="0" dirty="0">
                <a:solidFill>
                  <a:srgbClr val="000000"/>
                </a:solidFill>
                <a:effectLst/>
                <a:latin typeface="Courier New" panose="02070309020205020404" pitchFamily="49" charset="0"/>
              </a:rPr>
            </a:br>
            <a:r>
              <a:rPr lang="es-AR" sz="1200" b="0" dirty="0">
                <a:solidFill>
                  <a:srgbClr val="000000"/>
                </a:solidFill>
                <a:effectLst/>
                <a:latin typeface="Courier New" panose="02070309020205020404" pitchFamily="49" charset="0"/>
              </a:rPr>
              <a:t>X = </a:t>
            </a:r>
            <a:r>
              <a:rPr lang="es-AR" sz="1200" b="0" dirty="0" err="1">
                <a:solidFill>
                  <a:srgbClr val="000000"/>
                </a:solidFill>
                <a:effectLst/>
                <a:latin typeface="Courier New" panose="02070309020205020404" pitchFamily="49" charset="0"/>
              </a:rPr>
              <a:t>iris.data</a:t>
            </a:r>
            <a:endParaRPr lang="es-AR" sz="1200" b="0" dirty="0">
              <a:solidFill>
                <a:srgbClr val="000000"/>
              </a:solidFill>
              <a:effectLst/>
              <a:latin typeface="Courier New" panose="02070309020205020404" pitchFamily="49" charset="0"/>
            </a:endParaRPr>
          </a:p>
          <a:p>
            <a:r>
              <a:rPr lang="es-AR" sz="1200" b="0" dirty="0">
                <a:solidFill>
                  <a:srgbClr val="000000"/>
                </a:solidFill>
                <a:effectLst/>
                <a:latin typeface="Courier New" panose="02070309020205020404" pitchFamily="49" charset="0"/>
              </a:rPr>
              <a:t>y = </a:t>
            </a:r>
            <a:r>
              <a:rPr lang="es-AR" sz="1200" b="0" dirty="0" err="1">
                <a:solidFill>
                  <a:srgbClr val="000000"/>
                </a:solidFill>
                <a:effectLst/>
                <a:latin typeface="Courier New" panose="02070309020205020404" pitchFamily="49" charset="0"/>
              </a:rPr>
              <a:t>iris.target</a:t>
            </a:r>
            <a:endParaRPr lang="es-AR" sz="1200" b="0" dirty="0">
              <a:solidFill>
                <a:srgbClr val="000000"/>
              </a:solidFill>
              <a:effectLst/>
              <a:latin typeface="Courier New" panose="02070309020205020404" pitchFamily="49" charset="0"/>
            </a:endParaRPr>
          </a:p>
          <a:p>
            <a:br>
              <a:rPr lang="es-AR" sz="1200" b="0" dirty="0">
                <a:solidFill>
                  <a:srgbClr val="000000"/>
                </a:solidFill>
                <a:effectLst/>
                <a:latin typeface="Courier New" panose="02070309020205020404" pitchFamily="49" charset="0"/>
              </a:rPr>
            </a:br>
            <a:br>
              <a:rPr lang="es-AR" sz="1200" b="0" dirty="0">
                <a:solidFill>
                  <a:srgbClr val="000000"/>
                </a:solidFill>
                <a:effectLst/>
                <a:latin typeface="Courier New" panose="02070309020205020404" pitchFamily="49" charset="0"/>
              </a:rPr>
            </a:b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X_test</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y_test</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train_test_split</a:t>
            </a:r>
            <a:r>
              <a:rPr lang="es-AR" sz="1200" b="0" dirty="0">
                <a:solidFill>
                  <a:srgbClr val="000000"/>
                </a:solidFill>
                <a:effectLst/>
                <a:latin typeface="Courier New" panose="02070309020205020404" pitchFamily="49" charset="0"/>
              </a:rPr>
              <a:t>(X, y,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a:t>
            </a:r>
            <a:r>
              <a:rPr lang="es-AR" sz="1200" b="0" dirty="0">
                <a:solidFill>
                  <a:srgbClr val="000000"/>
                </a:solidFill>
                <a:effectLst/>
                <a:latin typeface="Courier New" panose="02070309020205020404" pitchFamily="49" charset="0"/>
              </a:rPr>
              <a:t> = </a:t>
            </a:r>
            <a:r>
              <a:rPr lang="es-AR" sz="1200" b="0" dirty="0" err="1">
                <a:solidFill>
                  <a:srgbClr val="000000"/>
                </a:solidFill>
                <a:effectLst/>
                <a:latin typeface="Courier New" panose="02070309020205020404" pitchFamily="49" charset="0"/>
              </a:rPr>
              <a:t>DecisionTreeClassifier</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max_leaf_nodes</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4</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random_state</a:t>
            </a:r>
            <a:r>
              <a:rPr lang="es-AR" sz="1200" b="0" dirty="0">
                <a:solidFill>
                  <a:srgbClr val="000000"/>
                </a:solidFill>
                <a:effectLst/>
                <a:latin typeface="Courier New" panose="02070309020205020404" pitchFamily="49" charset="0"/>
              </a:rPr>
              <a:t>=</a:t>
            </a:r>
            <a:r>
              <a:rPr lang="es-AR" sz="1200" b="0" dirty="0">
                <a:solidFill>
                  <a:srgbClr val="098156"/>
                </a:solidFill>
                <a:effectLst/>
                <a:latin typeface="Courier New" panose="02070309020205020404" pitchFamily="49" charset="0"/>
              </a:rPr>
              <a:t>0</a:t>
            </a:r>
            <a:r>
              <a:rPr lang="es-AR" sz="1200" b="0" dirty="0">
                <a:solidFill>
                  <a:srgbClr val="000000"/>
                </a:solidFill>
                <a:effectLst/>
                <a:latin typeface="Courier New" panose="02070309020205020404" pitchFamily="49" charset="0"/>
              </a:rPr>
              <a:t>)</a:t>
            </a:r>
          </a:p>
          <a:p>
            <a:r>
              <a:rPr lang="es-AR" sz="1200" b="0" dirty="0" err="1">
                <a:solidFill>
                  <a:srgbClr val="000000"/>
                </a:solidFill>
                <a:effectLst/>
                <a:latin typeface="Courier New" panose="02070309020205020404" pitchFamily="49" charset="0"/>
              </a:rPr>
              <a:t>clf.fit</a:t>
            </a:r>
            <a:r>
              <a:rPr lang="es-AR" sz="1200" b="0" dirty="0">
                <a:solidFill>
                  <a:srgbClr val="000000"/>
                </a:solidFill>
                <a:effectLst/>
                <a:latin typeface="Courier New" panose="02070309020205020404" pitchFamily="49" charset="0"/>
              </a:rPr>
              <a:t>(</a:t>
            </a:r>
            <a:r>
              <a:rPr lang="es-AR" sz="1200" b="0" dirty="0" err="1">
                <a:solidFill>
                  <a:srgbClr val="000000"/>
                </a:solidFill>
                <a:effectLst/>
                <a:latin typeface="Courier New" panose="02070309020205020404" pitchFamily="49" charset="0"/>
              </a:rPr>
              <a:t>X_train</a:t>
            </a:r>
            <a:r>
              <a:rPr lang="es-AR" sz="1200" b="0" dirty="0">
                <a:solidFill>
                  <a:srgbClr val="000000"/>
                </a:solidFill>
                <a:effectLst/>
                <a:latin typeface="Courier New" panose="02070309020205020404" pitchFamily="49" charset="0"/>
              </a:rPr>
              <a:t>, </a:t>
            </a:r>
            <a:r>
              <a:rPr lang="es-AR" sz="1200" b="0" dirty="0" err="1">
                <a:solidFill>
                  <a:srgbClr val="000000"/>
                </a:solidFill>
                <a:effectLst/>
                <a:latin typeface="Courier New" panose="02070309020205020404" pitchFamily="49" charset="0"/>
              </a:rPr>
              <a:t>y_train</a:t>
            </a:r>
            <a:r>
              <a:rPr lang="es-AR" sz="1200" b="0" dirty="0">
                <a:solidFill>
                  <a:srgbClr val="000000"/>
                </a:solidFill>
                <a:effectLst/>
                <a:latin typeface="Courier New" panose="02070309020205020404" pitchFamily="49" charset="0"/>
              </a:rPr>
              <a:t>)</a:t>
            </a:r>
          </a:p>
          <a:p>
            <a:r>
              <a:rPr lang="es-AR" sz="1200" b="1" dirty="0" err="1">
                <a:solidFill>
                  <a:srgbClr val="000000"/>
                </a:solidFill>
                <a:effectLst/>
                <a:latin typeface="Courier New" panose="02070309020205020404" pitchFamily="49" charset="0"/>
              </a:rPr>
              <a:t>tree.plot_tree</a:t>
            </a:r>
            <a:r>
              <a:rPr lang="es-AR" sz="1200" b="1" dirty="0">
                <a:solidFill>
                  <a:srgbClr val="000000"/>
                </a:solidFill>
                <a:effectLst/>
                <a:latin typeface="Courier New" panose="02070309020205020404" pitchFamily="49" charset="0"/>
              </a:rPr>
              <a:t>(</a:t>
            </a:r>
            <a:r>
              <a:rPr lang="es-AR" sz="1200" b="1" dirty="0" err="1">
                <a:solidFill>
                  <a:srgbClr val="000000"/>
                </a:solidFill>
                <a:effectLst/>
                <a:latin typeface="Courier New" panose="02070309020205020404" pitchFamily="49" charset="0"/>
              </a:rPr>
              <a:t>clf</a:t>
            </a:r>
            <a:r>
              <a:rPr lang="es-AR" sz="1200" b="1" dirty="0">
                <a:solidFill>
                  <a:srgbClr val="000000"/>
                </a:solidFill>
                <a:effectLst/>
                <a:latin typeface="Courier New" panose="02070309020205020404" pitchFamily="49" charset="0"/>
              </a:rPr>
              <a:t>)</a:t>
            </a:r>
          </a:p>
          <a:p>
            <a:r>
              <a:rPr lang="en-US" sz="1200" b="1" dirty="0">
                <a:solidFill>
                  <a:srgbClr val="000000"/>
                </a:solidFill>
                <a:effectLst/>
                <a:latin typeface="Courier New" panose="02070309020205020404" pitchFamily="49" charset="0"/>
              </a:rPr>
              <a:t>r = </a:t>
            </a:r>
            <a:r>
              <a:rPr lang="en-US" sz="1200" b="1" dirty="0" err="1">
                <a:solidFill>
                  <a:srgbClr val="000000"/>
                </a:solidFill>
                <a:effectLst/>
                <a:latin typeface="Courier New" panose="02070309020205020404" pitchFamily="49" charset="0"/>
              </a:rPr>
              <a:t>export_tex</a:t>
            </a:r>
            <a:r>
              <a:rPr lang="en-US" sz="1200" b="0" dirty="0" err="1">
                <a:solidFill>
                  <a:srgbClr val="000000"/>
                </a:solidFill>
                <a:effectLst/>
                <a:latin typeface="Courier New" panose="02070309020205020404" pitchFamily="49" charset="0"/>
              </a:rPr>
              <a:t>t</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clf</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feature_names</a:t>
            </a:r>
            <a:r>
              <a:rPr lang="en-US" sz="1200" b="0" dirty="0">
                <a:solidFill>
                  <a:srgbClr val="000000"/>
                </a:solidFill>
                <a:effectLst/>
                <a:latin typeface="Courier New" panose="02070309020205020404" pitchFamily="49" charset="0"/>
              </a:rPr>
              <a:t>=iris[</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feature_names</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r>
              <a:rPr lang="en-US" sz="1200" b="1" dirty="0">
                <a:solidFill>
                  <a:srgbClr val="795E26"/>
                </a:solidFill>
                <a:effectLst/>
                <a:latin typeface="Courier New" panose="02070309020205020404" pitchFamily="49" charset="0"/>
              </a:rPr>
              <a:t>print</a:t>
            </a:r>
            <a:r>
              <a:rPr lang="en-US" sz="1200" b="1" dirty="0">
                <a:solidFill>
                  <a:srgbClr val="000000"/>
                </a:solidFill>
                <a:effectLst/>
                <a:latin typeface="Courier New" panose="02070309020205020404" pitchFamily="49" charset="0"/>
              </a:rPr>
              <a:t>(r)</a:t>
            </a:r>
          </a:p>
          <a:p>
            <a:endParaRPr lang="es-AR" sz="1200" b="1" dirty="0">
              <a:solidFill>
                <a:srgbClr val="000000"/>
              </a:solidFill>
              <a:effectLst/>
              <a:latin typeface="Courier New" panose="02070309020205020404" pitchFamily="49" charset="0"/>
            </a:endParaRPr>
          </a:p>
          <a:p>
            <a:endParaRPr lang="es-AR" sz="1200" b="0" dirty="0">
              <a:solidFill>
                <a:srgbClr val="000000"/>
              </a:solidFill>
              <a:effectLst/>
              <a:latin typeface="Courier New" panose="02070309020205020404" pitchFamily="49" charset="0"/>
            </a:endParaRPr>
          </a:p>
          <a:p>
            <a:endParaRPr lang="es-AR" sz="1200" dirty="0"/>
          </a:p>
        </p:txBody>
      </p:sp>
      <p:pic>
        <p:nvPicPr>
          <p:cNvPr id="7" name="Imagen 6">
            <a:extLst>
              <a:ext uri="{FF2B5EF4-FFF2-40B4-BE49-F238E27FC236}">
                <a16:creationId xmlns:a16="http://schemas.microsoft.com/office/drawing/2014/main" id="{AB944090-9742-057B-1510-568F611E8D55}"/>
              </a:ext>
            </a:extLst>
          </p:cNvPr>
          <p:cNvPicPr>
            <a:picLocks noChangeAspect="1"/>
          </p:cNvPicPr>
          <p:nvPr/>
        </p:nvPicPr>
        <p:blipFill>
          <a:blip r:embed="rId2"/>
          <a:stretch>
            <a:fillRect/>
          </a:stretch>
        </p:blipFill>
        <p:spPr>
          <a:xfrm>
            <a:off x="7265945" y="1447147"/>
            <a:ext cx="4619625" cy="4458619"/>
          </a:xfrm>
          <a:prstGeom prst="rect">
            <a:avLst/>
          </a:prstGeom>
        </p:spPr>
      </p:pic>
      <p:sp>
        <p:nvSpPr>
          <p:cNvPr id="9" name="8 Rectángulo"/>
          <p:cNvSpPr/>
          <p:nvPr/>
        </p:nvSpPr>
        <p:spPr>
          <a:xfrm>
            <a:off x="894948" y="6357398"/>
            <a:ext cx="6096000" cy="461665"/>
          </a:xfrm>
          <a:prstGeom prst="rect">
            <a:avLst/>
          </a:prstGeom>
        </p:spPr>
        <p:txBody>
          <a:bodyPr>
            <a:spAutoFit/>
          </a:bodyPr>
          <a:lstStyle/>
          <a:p>
            <a:r>
              <a:rPr lang="es-AR" sz="1200" dirty="0">
                <a:hlinkClick r:id="rId3"/>
              </a:rPr>
              <a:t>https://colab.research.google.com/drive/1l25lOPseyFabMr1sL-DlnzQUR8S4K6FH?authuser=1#scrollTo=DDEu50oJp-Wm</a:t>
            </a:r>
            <a:endParaRPr lang="es-AR" sz="1200" dirty="0"/>
          </a:p>
        </p:txBody>
      </p:sp>
    </p:spTree>
    <p:extLst>
      <p:ext uri="{BB962C8B-B14F-4D97-AF65-F5344CB8AC3E}">
        <p14:creationId xmlns:p14="http://schemas.microsoft.com/office/powerpoint/2010/main" val="2436749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AD en </a:t>
            </a:r>
            <a:r>
              <a:rPr lang="es-AR" dirty="0" err="1"/>
              <a:t>Phyton</a:t>
            </a:r>
            <a:r>
              <a:rPr lang="es-AR" dirty="0"/>
              <a:t>. </a:t>
            </a:r>
            <a:r>
              <a:rPr lang="es-AR" dirty="0" err="1"/>
              <a:t>Ej</a:t>
            </a:r>
            <a:r>
              <a:rPr lang="es-AR" dirty="0"/>
              <a:t> Iris</a:t>
            </a:r>
          </a:p>
        </p:txBody>
      </p:sp>
      <p:sp>
        <p:nvSpPr>
          <p:cNvPr id="7" name="2 Marcador de contenido"/>
          <p:cNvSpPr>
            <a:spLocks noGrp="1"/>
          </p:cNvSpPr>
          <p:nvPr>
            <p:ph idx="1"/>
          </p:nvPr>
        </p:nvSpPr>
        <p:spPr/>
        <p:txBody>
          <a:bodyPr/>
          <a:lstStyle/>
          <a:p>
            <a:pPr marL="0" indent="0" algn="l">
              <a:lnSpc>
                <a:spcPct val="150000"/>
              </a:lnSpc>
              <a:buNone/>
            </a:pPr>
            <a:r>
              <a:rPr lang="es-AR" b="0" i="0" dirty="0">
                <a:solidFill>
                  <a:srgbClr val="212121"/>
                </a:solidFill>
                <a:effectLst/>
              </a:rPr>
              <a:t>Tarea </a:t>
            </a:r>
          </a:p>
          <a:p>
            <a:pPr marL="0" indent="0" algn="l">
              <a:lnSpc>
                <a:spcPct val="150000"/>
              </a:lnSpc>
              <a:buNone/>
            </a:pPr>
            <a:r>
              <a:rPr lang="es-AR" b="0" i="0" dirty="0">
                <a:solidFill>
                  <a:srgbClr val="212121"/>
                </a:solidFill>
                <a:effectLst/>
              </a:rPr>
              <a:t>Un AD, como modelo de aprendizaje supervisados, presenta posibilidad de un sobreajuste. Por ello, se debe entrenar con diferentes configuraciones.</a:t>
            </a:r>
          </a:p>
          <a:p>
            <a:pPr algn="l">
              <a:lnSpc>
                <a:spcPct val="150000"/>
              </a:lnSpc>
            </a:pPr>
            <a:r>
              <a:rPr lang="es-AR" b="0" i="0" dirty="0">
                <a:solidFill>
                  <a:srgbClr val="212121"/>
                </a:solidFill>
                <a:effectLst/>
              </a:rPr>
              <a:t>Entre los parámetros establecidos para el modelo, están: la profundidad del árbol y el número mínimo de muestras necesarias para la división de cada nodo interno</a:t>
            </a:r>
          </a:p>
          <a:p>
            <a:pPr algn="l">
              <a:lnSpc>
                <a:spcPct val="150000"/>
              </a:lnSpc>
            </a:pPr>
            <a:r>
              <a:rPr lang="es-AR" b="0" i="0" dirty="0">
                <a:solidFill>
                  <a:srgbClr val="212121"/>
                </a:solidFill>
                <a:effectLst/>
              </a:rPr>
              <a:t>Realizar al menos 3 configuraciones, modificando «</a:t>
            </a:r>
            <a:r>
              <a:rPr lang="es-AR" b="0" i="0" dirty="0" err="1">
                <a:solidFill>
                  <a:srgbClr val="212121"/>
                </a:solidFill>
                <a:effectLst/>
              </a:rPr>
              <a:t>criterion</a:t>
            </a:r>
            <a:r>
              <a:rPr lang="es-AR" b="0" i="0" dirty="0">
                <a:solidFill>
                  <a:srgbClr val="212121"/>
                </a:solidFill>
                <a:effectLst/>
              </a:rPr>
              <a:t>» u otros </a:t>
            </a:r>
            <a:r>
              <a:rPr lang="es-AR" b="0" i="0" dirty="0" err="1">
                <a:solidFill>
                  <a:srgbClr val="212121"/>
                </a:solidFill>
                <a:effectLst/>
              </a:rPr>
              <a:t>hiperparámetros</a:t>
            </a:r>
            <a:r>
              <a:rPr lang="es-AR" dirty="0">
                <a:solidFill>
                  <a:srgbClr val="212121"/>
                </a:solidFill>
              </a:rPr>
              <a:t>. Construir </a:t>
            </a:r>
            <a:r>
              <a:rPr lang="es-AR" b="0" i="0" dirty="0">
                <a:solidFill>
                  <a:srgbClr val="212121"/>
                </a:solidFill>
                <a:effectLst/>
              </a:rPr>
              <a:t>una tabla resumen. </a:t>
            </a:r>
          </a:p>
          <a:p>
            <a:pPr algn="l">
              <a:lnSpc>
                <a:spcPct val="150000"/>
              </a:lnSpc>
            </a:pPr>
            <a:r>
              <a:rPr lang="es-AR" b="0" i="0" dirty="0">
                <a:solidFill>
                  <a:srgbClr val="212121"/>
                </a:solidFill>
                <a:effectLst/>
              </a:rPr>
              <a:t>Analizar la mejor configuración a partir de una métrica (ej. </a:t>
            </a:r>
            <a:r>
              <a:rPr lang="es-AR" b="0" i="0" dirty="0" err="1">
                <a:solidFill>
                  <a:srgbClr val="212121"/>
                </a:solidFill>
                <a:effectLst/>
              </a:rPr>
              <a:t>accuracy</a:t>
            </a:r>
            <a:r>
              <a:rPr lang="es-AR" b="0" i="0" dirty="0">
                <a:solidFill>
                  <a:srgbClr val="212121"/>
                </a:solidFill>
                <a:effectLst/>
              </a:rPr>
              <a:t>)</a:t>
            </a:r>
          </a:p>
        </p:txBody>
      </p:sp>
    </p:spTree>
    <p:extLst>
      <p:ext uri="{BB962C8B-B14F-4D97-AF65-F5344CB8AC3E}">
        <p14:creationId xmlns:p14="http://schemas.microsoft.com/office/powerpoint/2010/main" val="2759755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9961" y="365125"/>
            <a:ext cx="10583839" cy="619613"/>
          </a:xfrm>
        </p:spPr>
        <p:txBody>
          <a:bodyPr/>
          <a:lstStyle/>
          <a:p>
            <a:r>
              <a:rPr lang="es-AR" dirty="0"/>
              <a:t>AD en Regresión</a:t>
            </a:r>
          </a:p>
        </p:txBody>
      </p:sp>
      <p:sp>
        <p:nvSpPr>
          <p:cNvPr id="3" name="2 Marcador de contenido"/>
          <p:cNvSpPr>
            <a:spLocks noGrp="1"/>
          </p:cNvSpPr>
          <p:nvPr>
            <p:ph idx="1"/>
          </p:nvPr>
        </p:nvSpPr>
        <p:spPr>
          <a:xfrm>
            <a:off x="769961" y="1022270"/>
            <a:ext cx="10515600" cy="5835730"/>
          </a:xfrm>
        </p:spPr>
        <p:txBody>
          <a:bodyPr>
            <a:normAutofit fontScale="70000" lnSpcReduction="20000"/>
          </a:bodyPr>
          <a:lstStyle/>
          <a:p>
            <a:pPr marL="0" indent="0">
              <a:buNone/>
            </a:pPr>
            <a:r>
              <a:rPr lang="es-AR" b="1" dirty="0"/>
              <a:t>Código Python para entrenar y predecir con árboles de decisión para regresión</a:t>
            </a:r>
          </a:p>
          <a:p>
            <a:pPr marL="0" indent="0">
              <a:buNone/>
            </a:pPr>
            <a:r>
              <a:rPr lang="es-AR" sz="1900" dirty="0"/>
              <a:t># importar las librerías necesarias</a:t>
            </a:r>
          </a:p>
          <a:p>
            <a:pPr marL="0" indent="0">
              <a:buNone/>
            </a:pPr>
            <a:r>
              <a:rPr lang="es-AR" sz="1900" dirty="0" err="1"/>
              <a:t>import</a:t>
            </a:r>
            <a:r>
              <a:rPr lang="es-AR" sz="1900" dirty="0"/>
              <a:t> </a:t>
            </a:r>
            <a:r>
              <a:rPr lang="es-AR" sz="1900" dirty="0" err="1"/>
              <a:t>numpy</a:t>
            </a:r>
            <a:r>
              <a:rPr lang="es-AR" sz="1900" dirty="0"/>
              <a:t> as </a:t>
            </a:r>
            <a:r>
              <a:rPr lang="es-AR" sz="1900" dirty="0" err="1"/>
              <a:t>np</a:t>
            </a:r>
            <a:r>
              <a:rPr lang="es-AR" sz="1900" dirty="0"/>
              <a:t> # </a:t>
            </a:r>
            <a:r>
              <a:rPr lang="es-AR" sz="1900" dirty="0" err="1"/>
              <a:t>NumPy</a:t>
            </a:r>
            <a:r>
              <a:rPr lang="es-AR" sz="1900" dirty="0"/>
              <a:t> para manipulación numérica</a:t>
            </a:r>
          </a:p>
          <a:p>
            <a:pPr marL="0" indent="0">
              <a:buNone/>
            </a:pPr>
            <a:r>
              <a:rPr lang="es-AR" sz="1900" dirty="0" err="1"/>
              <a:t>np.random.seed</a:t>
            </a:r>
            <a:r>
              <a:rPr lang="es-AR" sz="1900" dirty="0"/>
              <a:t>(42) # para hacer el código reproducible</a:t>
            </a:r>
          </a:p>
          <a:p>
            <a:pPr marL="0" indent="0">
              <a:buNone/>
            </a:pPr>
            <a:r>
              <a:rPr lang="es-AR" sz="1900" dirty="0" err="1"/>
              <a:t>from</a:t>
            </a:r>
            <a:r>
              <a:rPr lang="es-AR" sz="1900" dirty="0"/>
              <a:t> </a:t>
            </a:r>
            <a:r>
              <a:rPr lang="es-AR" sz="1900" dirty="0" err="1"/>
              <a:t>matplotlib</a:t>
            </a:r>
            <a:r>
              <a:rPr lang="es-AR" sz="1900" dirty="0"/>
              <a:t> </a:t>
            </a:r>
            <a:r>
              <a:rPr lang="es-AR" sz="1900" dirty="0" err="1"/>
              <a:t>import</a:t>
            </a:r>
            <a:r>
              <a:rPr lang="es-AR" sz="1900" dirty="0"/>
              <a:t> </a:t>
            </a:r>
            <a:r>
              <a:rPr lang="es-AR" sz="1900" dirty="0" err="1"/>
              <a:t>pyplot</a:t>
            </a:r>
            <a:r>
              <a:rPr lang="es-AR" sz="1900" dirty="0"/>
              <a:t> as </a:t>
            </a:r>
            <a:r>
              <a:rPr lang="es-AR" sz="1900" dirty="0" err="1"/>
              <a:t>plt</a:t>
            </a:r>
            <a:endParaRPr lang="es-AR" sz="1900" dirty="0"/>
          </a:p>
          <a:p>
            <a:pPr marL="0" indent="0">
              <a:buNone/>
            </a:pPr>
            <a:r>
              <a:rPr lang="es-AR" sz="1900" dirty="0" err="1"/>
              <a:t>from</a:t>
            </a:r>
            <a:r>
              <a:rPr lang="es-AR" sz="1900" dirty="0"/>
              <a:t> </a:t>
            </a:r>
            <a:r>
              <a:rPr lang="es-AR" sz="1900" dirty="0" err="1"/>
              <a:t>sklearn.tree</a:t>
            </a:r>
            <a:r>
              <a:rPr lang="es-AR" sz="1900" dirty="0"/>
              <a:t> </a:t>
            </a:r>
            <a:r>
              <a:rPr lang="es-AR" sz="1900" dirty="0" err="1"/>
              <a:t>import</a:t>
            </a:r>
            <a:r>
              <a:rPr lang="es-AR" sz="1900" dirty="0"/>
              <a:t> </a:t>
            </a:r>
            <a:r>
              <a:rPr lang="es-AR" sz="1900" dirty="0" err="1"/>
              <a:t>DecisionTreeRegressor</a:t>
            </a:r>
            <a:r>
              <a:rPr lang="es-AR" sz="1900" dirty="0"/>
              <a:t> # árbol de decisión para regresión</a:t>
            </a:r>
          </a:p>
          <a:p>
            <a:pPr marL="0" indent="0">
              <a:buNone/>
            </a:pPr>
            <a:r>
              <a:rPr lang="es-AR" sz="1900" dirty="0"/>
              <a:t>#función y = 0.1x^2 + 0.2(Ruido Gaussiano)</a:t>
            </a:r>
          </a:p>
          <a:p>
            <a:pPr marL="0" indent="0">
              <a:buNone/>
            </a:pPr>
            <a:r>
              <a:rPr lang="es-AR" sz="1900" dirty="0" err="1"/>
              <a:t>def</a:t>
            </a:r>
            <a:r>
              <a:rPr lang="es-AR" sz="1900" dirty="0"/>
              <a:t> f(x):</a:t>
            </a:r>
          </a:p>
          <a:p>
            <a:pPr marL="0" indent="0">
              <a:buNone/>
            </a:pPr>
            <a:r>
              <a:rPr lang="es-AR" sz="1900" dirty="0"/>
              <a:t> y = 0.1*</a:t>
            </a:r>
            <a:r>
              <a:rPr lang="es-AR" sz="1900" dirty="0" err="1"/>
              <a:t>np.square</a:t>
            </a:r>
            <a:r>
              <a:rPr lang="es-AR" sz="1900" dirty="0"/>
              <a:t>(x) + 0.2*</a:t>
            </a:r>
            <a:r>
              <a:rPr lang="es-AR" sz="1900" dirty="0" err="1"/>
              <a:t>np.random.randn</a:t>
            </a:r>
            <a:r>
              <a:rPr lang="es-AR" sz="1900" dirty="0"/>
              <a:t>(</a:t>
            </a:r>
            <a:r>
              <a:rPr lang="es-AR" sz="1900" dirty="0" err="1"/>
              <a:t>x.size</a:t>
            </a:r>
            <a:r>
              <a:rPr lang="es-AR" sz="1900" dirty="0"/>
              <a:t>)</a:t>
            </a:r>
          </a:p>
          <a:p>
            <a:pPr marL="0" indent="0">
              <a:buNone/>
            </a:pPr>
            <a:r>
              <a:rPr lang="es-AR" sz="1900" dirty="0"/>
              <a:t> </a:t>
            </a:r>
            <a:r>
              <a:rPr lang="es-AR" sz="1900" dirty="0" err="1"/>
              <a:t>return</a:t>
            </a:r>
            <a:r>
              <a:rPr lang="es-AR" sz="1900" dirty="0"/>
              <a:t> y</a:t>
            </a:r>
          </a:p>
          <a:p>
            <a:pPr marL="0" indent="0">
              <a:buNone/>
            </a:pPr>
            <a:r>
              <a:rPr lang="es-AR" sz="1900" dirty="0"/>
              <a:t># Generar los datos x, y con la función f(x)</a:t>
            </a:r>
          </a:p>
          <a:p>
            <a:pPr marL="0" indent="0">
              <a:buNone/>
            </a:pPr>
            <a:r>
              <a:rPr lang="es-AR" sz="1900" dirty="0"/>
              <a:t>x = </a:t>
            </a:r>
            <a:r>
              <a:rPr lang="es-AR" sz="1900" dirty="0" err="1"/>
              <a:t>np.arange</a:t>
            </a:r>
            <a:r>
              <a:rPr lang="es-AR" sz="1900" dirty="0"/>
              <a:t>(-5,5,0.1) # x = [-5, -4.9, -4.8, ... 4.8, 4.9, 5]</a:t>
            </a:r>
          </a:p>
          <a:p>
            <a:pPr marL="0" indent="0">
              <a:buNone/>
            </a:pPr>
            <a:r>
              <a:rPr lang="es-AR" sz="1900" dirty="0"/>
              <a:t>y = f(x) </a:t>
            </a:r>
          </a:p>
          <a:p>
            <a:pPr marL="0" indent="0">
              <a:buNone/>
            </a:pPr>
            <a:r>
              <a:rPr lang="es-AR" sz="1900" dirty="0"/>
              <a:t># Crear y entrenar un árbol de decisión para regresión</a:t>
            </a:r>
          </a:p>
          <a:p>
            <a:pPr marL="0" indent="0">
              <a:buNone/>
            </a:pPr>
            <a:r>
              <a:rPr lang="es-AR" sz="1900" dirty="0" err="1"/>
              <a:t>tree</a:t>
            </a:r>
            <a:r>
              <a:rPr lang="es-AR" sz="1900" dirty="0"/>
              <a:t> = </a:t>
            </a:r>
            <a:r>
              <a:rPr lang="es-AR" sz="1900" dirty="0" err="1"/>
              <a:t>DecisionTreeRegressor</a:t>
            </a:r>
            <a:r>
              <a:rPr lang="es-AR" sz="1900" dirty="0"/>
              <a:t>(</a:t>
            </a:r>
            <a:r>
              <a:rPr lang="es-AR" sz="1900" dirty="0" err="1"/>
              <a:t>max_depth</a:t>
            </a:r>
            <a:r>
              <a:rPr lang="es-AR" sz="1900" dirty="0"/>
              <a:t>=2, </a:t>
            </a:r>
            <a:r>
              <a:rPr lang="es-AR" sz="1900" dirty="0" err="1"/>
              <a:t>random_state</a:t>
            </a:r>
            <a:r>
              <a:rPr lang="es-AR" sz="1900" dirty="0"/>
              <a:t>=42) # máxima profundidad 2</a:t>
            </a:r>
          </a:p>
          <a:p>
            <a:pPr marL="0" indent="0">
              <a:buNone/>
            </a:pPr>
            <a:r>
              <a:rPr lang="es-AR" sz="1900" dirty="0" err="1"/>
              <a:t>tree.fit</a:t>
            </a:r>
            <a:r>
              <a:rPr lang="es-AR" sz="1900" dirty="0"/>
              <a:t>(</a:t>
            </a:r>
            <a:r>
              <a:rPr lang="es-AR" sz="1900" dirty="0" err="1"/>
              <a:t>x.reshape</a:t>
            </a:r>
            <a:r>
              <a:rPr lang="es-AR" sz="1900" dirty="0"/>
              <a:t>(-1,1), y) # entrenar el árbol de regresión</a:t>
            </a:r>
          </a:p>
          <a:p>
            <a:pPr marL="0" indent="0">
              <a:buNone/>
            </a:pPr>
            <a:r>
              <a:rPr lang="es-AR" sz="1800" b="1" dirty="0" err="1">
                <a:solidFill>
                  <a:srgbClr val="000000"/>
                </a:solidFill>
                <a:effectLst/>
                <a:latin typeface="Courier New" panose="02070309020205020404" pitchFamily="49" charset="0"/>
              </a:rPr>
              <a:t>tree.plot_tree</a:t>
            </a:r>
            <a:r>
              <a:rPr lang="es-AR" sz="1800" b="1" dirty="0">
                <a:solidFill>
                  <a:srgbClr val="000000"/>
                </a:solidFill>
                <a:effectLst/>
                <a:latin typeface="Courier New" panose="02070309020205020404" pitchFamily="49" charset="0"/>
              </a:rPr>
              <a:t>(</a:t>
            </a:r>
            <a:r>
              <a:rPr lang="es-AR" sz="1800" dirty="0" err="1"/>
              <a:t>tree</a:t>
            </a:r>
            <a:r>
              <a:rPr lang="es-AR" sz="1800" b="1" dirty="0">
                <a:solidFill>
                  <a:srgbClr val="000000"/>
                </a:solidFill>
                <a:effectLst/>
                <a:latin typeface="Courier New" panose="02070309020205020404" pitchFamily="49" charset="0"/>
              </a:rPr>
              <a:t>)</a:t>
            </a:r>
            <a:endParaRPr lang="es-AR" sz="1800" dirty="0"/>
          </a:p>
          <a:p>
            <a:pPr marL="0" indent="0">
              <a:buNone/>
            </a:pPr>
            <a:r>
              <a:rPr lang="es-AR" sz="1900" dirty="0"/>
              <a:t># Predecir qué valores de y, si x2 = [-0.7, 0.5, 2.3]</a:t>
            </a:r>
          </a:p>
          <a:p>
            <a:pPr marL="0" indent="0">
              <a:buNone/>
            </a:pPr>
            <a:r>
              <a:rPr lang="es-AR" sz="1900" dirty="0"/>
              <a:t>x2 = </a:t>
            </a:r>
            <a:r>
              <a:rPr lang="es-AR" sz="1900" dirty="0" err="1"/>
              <a:t>np.array</a:t>
            </a:r>
            <a:r>
              <a:rPr lang="es-AR" sz="1900" dirty="0"/>
              <a:t>([-0.7, 0.5, 2.3]).</a:t>
            </a:r>
            <a:r>
              <a:rPr lang="es-AR" sz="1900" dirty="0" err="1"/>
              <a:t>reshape</a:t>
            </a:r>
            <a:r>
              <a:rPr lang="es-AR" sz="1900" dirty="0"/>
              <a:t>(-1,1)</a:t>
            </a:r>
          </a:p>
          <a:p>
            <a:pPr marL="0" indent="0">
              <a:buNone/>
            </a:pPr>
            <a:r>
              <a:rPr lang="es-AR" sz="1900" dirty="0" err="1"/>
              <a:t>print</a:t>
            </a:r>
            <a:r>
              <a:rPr lang="es-AR" sz="1900" dirty="0"/>
              <a:t>( </a:t>
            </a:r>
            <a:r>
              <a:rPr lang="es-AR" sz="1900" dirty="0" err="1"/>
              <a:t>tree.predict</a:t>
            </a:r>
            <a:r>
              <a:rPr lang="es-AR" sz="1900" dirty="0"/>
              <a:t>(x2) )</a:t>
            </a:r>
          </a:p>
          <a:p>
            <a:pPr marL="0" indent="0">
              <a:buNone/>
            </a:pPr>
            <a:r>
              <a:rPr lang="es-AR" sz="1900" dirty="0"/>
              <a:t># se obtiene como resultado:</a:t>
            </a:r>
          </a:p>
          <a:p>
            <a:pPr marL="0" indent="0">
              <a:buNone/>
            </a:pPr>
            <a:endParaRPr lang="es-AR"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820" y="152258"/>
            <a:ext cx="45720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Imagen 4">
            <a:extLst>
              <a:ext uri="{FF2B5EF4-FFF2-40B4-BE49-F238E27FC236}">
                <a16:creationId xmlns:a16="http://schemas.microsoft.com/office/drawing/2014/main" id="{2AC66629-D925-17FA-B280-4A4A247C96A1}"/>
              </a:ext>
            </a:extLst>
          </p:cNvPr>
          <p:cNvPicPr>
            <a:picLocks noChangeAspect="1"/>
          </p:cNvPicPr>
          <p:nvPr/>
        </p:nvPicPr>
        <p:blipFill>
          <a:blip r:embed="rId4"/>
          <a:stretch>
            <a:fillRect/>
          </a:stretch>
        </p:blipFill>
        <p:spPr>
          <a:xfrm>
            <a:off x="3942670" y="6311900"/>
            <a:ext cx="3457575" cy="361950"/>
          </a:xfrm>
          <a:prstGeom prst="rect">
            <a:avLst/>
          </a:prstGeom>
        </p:spPr>
      </p:pic>
    </p:spTree>
    <p:extLst>
      <p:ext uri="{BB962C8B-B14F-4D97-AF65-F5344CB8AC3E}">
        <p14:creationId xmlns:p14="http://schemas.microsoft.com/office/powerpoint/2010/main" val="1669686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311" y="751193"/>
            <a:ext cx="6050507" cy="316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AR" dirty="0"/>
              <a:t>AD en Regresión</a:t>
            </a:r>
          </a:p>
        </p:txBody>
      </p:sp>
      <p:sp>
        <p:nvSpPr>
          <p:cNvPr id="3" name="2 Marcador de contenido"/>
          <p:cNvSpPr>
            <a:spLocks noGrp="1"/>
          </p:cNvSpPr>
          <p:nvPr>
            <p:ph idx="1"/>
          </p:nvPr>
        </p:nvSpPr>
        <p:spPr/>
        <p:txBody>
          <a:bodyPr>
            <a:noAutofit/>
          </a:bodyPr>
          <a:lstStyle/>
          <a:p>
            <a:pPr marL="0" indent="0">
              <a:lnSpc>
                <a:spcPct val="150000"/>
              </a:lnSpc>
              <a:buNone/>
            </a:pPr>
            <a:r>
              <a:rPr lang="es-AR" sz="1400" dirty="0"/>
              <a:t>En problemas de regresión se aplican como métricas: </a:t>
            </a:r>
          </a:p>
          <a:p>
            <a:pPr>
              <a:lnSpc>
                <a:spcPct val="150000"/>
              </a:lnSpc>
            </a:pPr>
            <a:r>
              <a:rPr lang="es-AR" sz="1400" dirty="0"/>
              <a:t>MAE</a:t>
            </a:r>
          </a:p>
          <a:p>
            <a:pPr>
              <a:lnSpc>
                <a:spcPct val="150000"/>
              </a:lnSpc>
            </a:pPr>
            <a:r>
              <a:rPr lang="es-AR" sz="1400" dirty="0"/>
              <a:t>MSE </a:t>
            </a:r>
          </a:p>
          <a:p>
            <a:pPr>
              <a:lnSpc>
                <a:spcPct val="150000"/>
              </a:lnSpc>
            </a:pPr>
            <a:r>
              <a:rPr lang="es-AR" sz="1400" dirty="0"/>
              <a:t>RMSE</a:t>
            </a:r>
          </a:p>
          <a:p>
            <a:pPr>
              <a:lnSpc>
                <a:spcPct val="150000"/>
              </a:lnSpc>
            </a:pPr>
            <a:r>
              <a:rPr lang="es-AR" sz="1400" dirty="0"/>
              <a:t>R2</a:t>
            </a:r>
          </a:p>
          <a:p>
            <a:pPr marL="0" indent="0">
              <a:lnSpc>
                <a:spcPct val="150000"/>
              </a:lnSpc>
              <a:buNone/>
            </a:pPr>
            <a:endParaRPr lang="es-AR" sz="1400" dirty="0"/>
          </a:p>
          <a:p>
            <a:pPr marL="0" indent="0">
              <a:lnSpc>
                <a:spcPct val="150000"/>
              </a:lnSpc>
              <a:buNone/>
            </a:pPr>
            <a:endParaRPr lang="es-AR" sz="1400" dirty="0"/>
          </a:p>
          <a:p>
            <a:pPr marL="0" indent="0">
              <a:lnSpc>
                <a:spcPct val="150000"/>
              </a:lnSpc>
              <a:buNone/>
            </a:pPr>
            <a:r>
              <a:rPr lang="es-AR" sz="1400" dirty="0"/>
              <a:t>Si se indica AD de profundidad 2,</a:t>
            </a:r>
          </a:p>
          <a:p>
            <a:pPr marL="0" indent="0">
              <a:lnSpc>
                <a:spcPct val="150000"/>
              </a:lnSpc>
              <a:buNone/>
            </a:pPr>
            <a:r>
              <a:rPr lang="es-AR" sz="1400" dirty="0"/>
              <a:t>La interpretación del AD sería: si el valor de x es menor que -4.25, predice 2.2777; si está en el intervalo (-4.25, -3.75] predice 1.5774); si está en el intervalo (-3.75, 3.05] predice 0.3566 y si es mayor que 3.05 predice 1.6273.</a:t>
            </a:r>
          </a:p>
          <a:p>
            <a:pPr marL="0" indent="0">
              <a:lnSpc>
                <a:spcPct val="150000"/>
              </a:lnSpc>
              <a:buNone/>
            </a:pPr>
            <a:endParaRPr lang="es-AR" sz="1400" dirty="0"/>
          </a:p>
        </p:txBody>
      </p:sp>
    </p:spTree>
    <p:extLst>
      <p:ext uri="{BB962C8B-B14F-4D97-AF65-F5344CB8AC3E}">
        <p14:creationId xmlns:p14="http://schemas.microsoft.com/office/powerpoint/2010/main" val="1565483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Mejora de AD </a:t>
            </a:r>
            <a:endParaRPr lang="es-AR" sz="2400" dirty="0"/>
          </a:p>
        </p:txBody>
      </p:sp>
      <p:sp>
        <p:nvSpPr>
          <p:cNvPr id="3" name="2 Marcador de contenido"/>
          <p:cNvSpPr>
            <a:spLocks noGrp="1"/>
          </p:cNvSpPr>
          <p:nvPr>
            <p:ph idx="1"/>
          </p:nvPr>
        </p:nvSpPr>
        <p:spPr/>
        <p:txBody>
          <a:bodyPr/>
          <a:lstStyle/>
          <a:p>
            <a:pPr marL="0" indent="0">
              <a:lnSpc>
                <a:spcPct val="200000"/>
              </a:lnSpc>
              <a:buNone/>
            </a:pPr>
            <a:r>
              <a:rPr lang="es-AR" dirty="0"/>
              <a:t>1.Error de Entrenamiento (</a:t>
            </a:r>
            <a:r>
              <a:rPr lang="es-AR" dirty="0" err="1"/>
              <a:t>Resubstitution</a:t>
            </a:r>
            <a:r>
              <a:rPr lang="es-AR" dirty="0"/>
              <a:t>)</a:t>
            </a:r>
            <a:br>
              <a:rPr lang="es-AR" dirty="0"/>
            </a:br>
            <a:r>
              <a:rPr lang="es-AR" dirty="0"/>
              <a:t>2.Validación Cruzada (Cross </a:t>
            </a:r>
            <a:r>
              <a:rPr lang="es-AR" dirty="0" err="1"/>
              <a:t>Validation</a:t>
            </a:r>
            <a:r>
              <a:rPr lang="es-AR" dirty="0"/>
              <a:t>)</a:t>
            </a:r>
            <a:br>
              <a:rPr lang="es-AR" dirty="0"/>
            </a:br>
            <a:r>
              <a:rPr lang="es-AR" dirty="0"/>
              <a:t>3.Control de profundidad (</a:t>
            </a:r>
            <a:r>
              <a:rPr lang="es-AR" dirty="0" err="1"/>
              <a:t>Leafiness</a:t>
            </a:r>
            <a:r>
              <a:rPr lang="es-AR" dirty="0"/>
              <a:t>)</a:t>
            </a:r>
            <a:br>
              <a:rPr lang="es-AR" dirty="0"/>
            </a:br>
            <a:r>
              <a:rPr lang="es-AR" dirty="0"/>
              <a:t>4.Poda (</a:t>
            </a:r>
            <a:r>
              <a:rPr lang="es-AR" dirty="0" err="1"/>
              <a:t>Pruning</a:t>
            </a:r>
            <a:r>
              <a:rPr lang="es-AR" dirty="0"/>
              <a:t>)</a:t>
            </a:r>
          </a:p>
        </p:txBody>
      </p:sp>
    </p:spTree>
    <p:extLst>
      <p:ext uri="{BB962C8B-B14F-4D97-AF65-F5344CB8AC3E}">
        <p14:creationId xmlns:p14="http://schemas.microsoft.com/office/powerpoint/2010/main" val="298136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B10FC-C95F-EACD-E49D-D97AC331353A}"/>
              </a:ext>
            </a:extLst>
          </p:cNvPr>
          <p:cNvSpPr>
            <a:spLocks noGrp="1"/>
          </p:cNvSpPr>
          <p:nvPr>
            <p:ph type="title"/>
          </p:nvPr>
        </p:nvSpPr>
        <p:spPr>
          <a:xfrm>
            <a:off x="454925" y="365126"/>
            <a:ext cx="10898875" cy="589032"/>
          </a:xfrm>
        </p:spPr>
        <p:txBody>
          <a:bodyPr vert="horz" lIns="91440" tIns="45720" rIns="91440" bIns="45720" rtlCol="0" anchor="ctr">
            <a:noAutofit/>
          </a:bodyPr>
          <a:lstStyle/>
          <a:p>
            <a:r>
              <a:rPr lang="es-AR" dirty="0"/>
              <a:t>Definiciones</a:t>
            </a:r>
          </a:p>
        </p:txBody>
      </p:sp>
      <p:sp>
        <p:nvSpPr>
          <p:cNvPr id="6" name="5 Rectángulo"/>
          <p:cNvSpPr/>
          <p:nvPr/>
        </p:nvSpPr>
        <p:spPr>
          <a:xfrm>
            <a:off x="454925" y="1167764"/>
            <a:ext cx="6478137" cy="1200329"/>
          </a:xfrm>
          <a:prstGeom prst="rect">
            <a:avLst/>
          </a:prstGeom>
          <a:noFill/>
        </p:spPr>
        <p:txBody>
          <a:bodyPr wrap="square">
            <a:spAutoFit/>
          </a:bodyPr>
          <a:lstStyle/>
          <a:p>
            <a:r>
              <a:rPr lang="es-AR" dirty="0"/>
              <a:t>Árbol de Decisión (AD) - Algoritmo cuya finalidad es reconocer la existencia de relaciones en un determinado conjunto de datos por medio de procesos que imitan el funcionamiento del cerebro humano [1]. </a:t>
            </a:r>
          </a:p>
        </p:txBody>
      </p:sp>
      <p:sp>
        <p:nvSpPr>
          <p:cNvPr id="9" name="8 Rectángulo"/>
          <p:cNvSpPr/>
          <p:nvPr/>
        </p:nvSpPr>
        <p:spPr>
          <a:xfrm>
            <a:off x="346401" y="5259462"/>
            <a:ext cx="6096000" cy="600164"/>
          </a:xfrm>
          <a:prstGeom prst="rect">
            <a:avLst/>
          </a:prstGeom>
        </p:spPr>
        <p:txBody>
          <a:bodyPr>
            <a:spAutoFit/>
          </a:bodyPr>
          <a:lstStyle/>
          <a:p>
            <a:r>
              <a:rPr lang="es-AR" sz="1100" dirty="0"/>
              <a:t>[1] mencionado en Angélica Villón L., 2021  Aplicación de técnicas de minería de datos para predecir el desempeño académico de los estudiantes de la escuela, https://incyt.upse.edu.ec/ciencia/revistas/index.php/rctu/article/view/637/530</a:t>
            </a:r>
          </a:p>
        </p:txBody>
      </p:sp>
      <p:sp>
        <p:nvSpPr>
          <p:cNvPr id="4" name="CuadroTexto 3">
            <a:extLst>
              <a:ext uri="{FF2B5EF4-FFF2-40B4-BE49-F238E27FC236}">
                <a16:creationId xmlns:a16="http://schemas.microsoft.com/office/drawing/2014/main" id="{C01CD36E-FA89-5B49-67D7-47ECE0438D53}"/>
              </a:ext>
            </a:extLst>
          </p:cNvPr>
          <p:cNvSpPr txBox="1"/>
          <p:nvPr/>
        </p:nvSpPr>
        <p:spPr>
          <a:xfrm>
            <a:off x="4734194" y="2565386"/>
            <a:ext cx="6962173" cy="1754326"/>
          </a:xfrm>
          <a:prstGeom prst="rect">
            <a:avLst/>
          </a:prstGeom>
          <a:noFill/>
        </p:spPr>
        <p:txBody>
          <a:bodyPr wrap="square">
            <a:spAutoFit/>
          </a:bodyPr>
          <a:lstStyle/>
          <a:p>
            <a:r>
              <a:rPr lang="es-AR" dirty="0" err="1"/>
              <a:t>Random</a:t>
            </a:r>
            <a:r>
              <a:rPr lang="es-AR" dirty="0"/>
              <a:t> Forest (</a:t>
            </a:r>
            <a:r>
              <a:rPr lang="es-AR" dirty="0" err="1"/>
              <a:t>Breiman</a:t>
            </a:r>
            <a:r>
              <a:rPr lang="es-AR" dirty="0"/>
              <a:t>, 2001). Técnica de aprendizaje supervisado que genera múltiples árboles de decisión sobre un conjunto de datos de entrenamiento. Los resultados obtenidos se combinan a fin de obtener un modelo único más robusto en comparación con los resultados de cada árbol por separado (</a:t>
            </a:r>
            <a:r>
              <a:rPr lang="es-AR" dirty="0" err="1"/>
              <a:t>Lizares</a:t>
            </a:r>
            <a:r>
              <a:rPr lang="es-AR" dirty="0"/>
              <a:t>, 2017). Cada árbol se obtiene mediante un proceso de dos etapas [2]</a:t>
            </a:r>
          </a:p>
        </p:txBody>
      </p:sp>
      <p:sp>
        <p:nvSpPr>
          <p:cNvPr id="7" name="CuadroTexto 6">
            <a:extLst>
              <a:ext uri="{FF2B5EF4-FFF2-40B4-BE49-F238E27FC236}">
                <a16:creationId xmlns:a16="http://schemas.microsoft.com/office/drawing/2014/main" id="{D01DCD9F-DBAC-BD13-A784-6C273822C340}"/>
              </a:ext>
            </a:extLst>
          </p:cNvPr>
          <p:cNvSpPr txBox="1"/>
          <p:nvPr/>
        </p:nvSpPr>
        <p:spPr>
          <a:xfrm>
            <a:off x="5167943" y="6044476"/>
            <a:ext cx="6094674" cy="615553"/>
          </a:xfrm>
          <a:prstGeom prst="rect">
            <a:avLst/>
          </a:prstGeom>
        </p:spPr>
        <p:txBody>
          <a:bodyPr>
            <a:spAutoFit/>
          </a:bodyPr>
          <a:lstStyle>
            <a:defPPr>
              <a:defRPr lang="es-AR"/>
            </a:defPPr>
            <a:lvl1pPr>
              <a:defRPr sz="1100"/>
            </a:lvl1pPr>
          </a:lstStyle>
          <a:p>
            <a:r>
              <a:rPr lang="es-AR" dirty="0"/>
              <a:t>[2] mencionado en Espinosa-Zúñiga, Javier Jesús.  Aplicación de algoritmos </a:t>
            </a:r>
            <a:r>
              <a:rPr lang="es-AR" dirty="0" err="1"/>
              <a:t>Random</a:t>
            </a:r>
            <a:r>
              <a:rPr lang="es-AR" dirty="0"/>
              <a:t> Forest y </a:t>
            </a:r>
            <a:r>
              <a:rPr lang="es-AR" dirty="0" err="1"/>
              <a:t>XGBoost</a:t>
            </a:r>
            <a:r>
              <a:rPr lang="es-AR" dirty="0"/>
              <a:t> en una base de solicitudes de tarjetas de crédito. Ingeniería, investigación y tecnología, 21(3), 00002. </a:t>
            </a:r>
            <a:r>
              <a:rPr lang="es-AR" dirty="0" err="1"/>
              <a:t>Epub</a:t>
            </a:r>
            <a:r>
              <a:rPr lang="es-AR" dirty="0"/>
              <a:t> 02 de diciembre de 2020.</a:t>
            </a:r>
            <a:r>
              <a:rPr lang="es-AR" dirty="0">
                <a:hlinkClick r:id="rId2">
                  <a:extLst>
                    <a:ext uri="{A12FA001-AC4F-418D-AE19-62706E023703}">
                      <ahyp:hlinkClr xmlns:ahyp="http://schemas.microsoft.com/office/drawing/2018/hyperlinkcolor" val="tx"/>
                    </a:ext>
                  </a:extLst>
                </a:hlinkClick>
              </a:rPr>
              <a:t>https://doi.org/10.22201/fi.25940732e.2020.21.3.022</a:t>
            </a:r>
            <a:endParaRPr lang="es-AR" dirty="0"/>
          </a:p>
        </p:txBody>
      </p:sp>
    </p:spTree>
    <p:extLst>
      <p:ext uri="{BB962C8B-B14F-4D97-AF65-F5344CB8AC3E}">
        <p14:creationId xmlns:p14="http://schemas.microsoft.com/office/powerpoint/2010/main" val="1665605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Mejora de AD </a:t>
            </a:r>
          </a:p>
        </p:txBody>
      </p:sp>
      <p:sp>
        <p:nvSpPr>
          <p:cNvPr id="3" name="2 Marcador de contenido"/>
          <p:cNvSpPr>
            <a:spLocks noGrp="1"/>
          </p:cNvSpPr>
          <p:nvPr>
            <p:ph idx="1"/>
          </p:nvPr>
        </p:nvSpPr>
        <p:spPr/>
        <p:txBody>
          <a:bodyPr/>
          <a:lstStyle/>
          <a:p>
            <a:pPr marL="0" indent="0">
              <a:lnSpc>
                <a:spcPct val="150000"/>
              </a:lnSpc>
              <a:buNone/>
            </a:pPr>
            <a:r>
              <a:rPr lang="es-AR" dirty="0"/>
              <a:t>Error de Entrenamiento </a:t>
            </a:r>
          </a:p>
          <a:p>
            <a:pPr>
              <a:lnSpc>
                <a:spcPct val="150000"/>
              </a:lnSpc>
            </a:pPr>
            <a:r>
              <a:rPr lang="es-AR" dirty="0"/>
              <a:t>Mide la diferencia entre la respuesta en los datos de entrenamiento y las predicciones del AD </a:t>
            </a:r>
          </a:p>
          <a:p>
            <a:pPr>
              <a:lnSpc>
                <a:spcPct val="150000"/>
              </a:lnSpc>
            </a:pPr>
            <a:r>
              <a:rPr lang="es-AR" dirty="0"/>
              <a:t>El error de entrenamiento es optimista con respecto a la clasificación de nuevos datos</a:t>
            </a:r>
          </a:p>
        </p:txBody>
      </p:sp>
    </p:spTree>
    <p:extLst>
      <p:ext uri="{BB962C8B-B14F-4D97-AF65-F5344CB8AC3E}">
        <p14:creationId xmlns:p14="http://schemas.microsoft.com/office/powerpoint/2010/main" val="690366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732E7-7774-CBD0-8321-8475D2454B26}"/>
              </a:ext>
            </a:extLst>
          </p:cNvPr>
          <p:cNvSpPr>
            <a:spLocks noGrp="1"/>
          </p:cNvSpPr>
          <p:nvPr>
            <p:ph type="title"/>
          </p:nvPr>
        </p:nvSpPr>
        <p:spPr/>
        <p:txBody>
          <a:bodyPr/>
          <a:lstStyle/>
          <a:p>
            <a:r>
              <a:rPr lang="en-US" dirty="0" err="1"/>
              <a:t>Validación</a:t>
            </a:r>
            <a:r>
              <a:rPr lang="en-US" dirty="0"/>
              <a:t> </a:t>
            </a:r>
            <a:r>
              <a:rPr lang="en-US" dirty="0" err="1"/>
              <a:t>cruzada</a:t>
            </a:r>
            <a:endParaRPr lang="es-AR" dirty="0"/>
          </a:p>
        </p:txBody>
      </p:sp>
      <p:pic>
        <p:nvPicPr>
          <p:cNvPr id="5" name="Imagen 4">
            <a:extLst>
              <a:ext uri="{FF2B5EF4-FFF2-40B4-BE49-F238E27FC236}">
                <a16:creationId xmlns:a16="http://schemas.microsoft.com/office/drawing/2014/main" id="{05FE3794-593C-9382-7CD4-E66571EC2FBC}"/>
              </a:ext>
            </a:extLst>
          </p:cNvPr>
          <p:cNvPicPr>
            <a:picLocks noChangeAspect="1"/>
          </p:cNvPicPr>
          <p:nvPr/>
        </p:nvPicPr>
        <p:blipFill>
          <a:blip r:embed="rId2"/>
          <a:stretch>
            <a:fillRect/>
          </a:stretch>
        </p:blipFill>
        <p:spPr>
          <a:xfrm>
            <a:off x="4532243" y="334012"/>
            <a:ext cx="6340129" cy="2520397"/>
          </a:xfrm>
          <a:prstGeom prst="rect">
            <a:avLst/>
          </a:prstGeom>
        </p:spPr>
      </p:pic>
      <p:sp>
        <p:nvSpPr>
          <p:cNvPr id="6" name="CuadroTexto 5">
            <a:extLst>
              <a:ext uri="{FF2B5EF4-FFF2-40B4-BE49-F238E27FC236}">
                <a16:creationId xmlns:a16="http://schemas.microsoft.com/office/drawing/2014/main" id="{C1CB22D4-B486-B816-BB4D-1E35DBBA910A}"/>
              </a:ext>
            </a:extLst>
          </p:cNvPr>
          <p:cNvSpPr txBox="1"/>
          <p:nvPr/>
        </p:nvSpPr>
        <p:spPr>
          <a:xfrm>
            <a:off x="384231" y="3384666"/>
            <a:ext cx="6094674" cy="3370666"/>
          </a:xfrm>
          <a:prstGeom prst="rect">
            <a:avLst/>
          </a:prstGeom>
          <a:noFill/>
        </p:spPr>
        <p:txBody>
          <a:bodyPr wrap="square">
            <a:spAutoFit/>
          </a:bodyPr>
          <a:lstStyle/>
          <a:p>
            <a:pPr>
              <a:lnSpc>
                <a:spcPct val="150000"/>
              </a:lnSpc>
            </a:pPr>
            <a:r>
              <a:rPr lang="es-AR" sz="1600" dirty="0">
                <a:latin typeface="Arial" pitchFamily="34" charset="0"/>
                <a:cs typeface="Arial" pitchFamily="34" charset="0"/>
              </a:rPr>
              <a:t>La técnica de validación cruzada (CV) se aplica con el método más común, K-</a:t>
            </a:r>
            <a:r>
              <a:rPr lang="es-AR" sz="1600" dirty="0" err="1">
                <a:latin typeface="Arial" pitchFamily="34" charset="0"/>
                <a:cs typeface="Arial" pitchFamily="34" charset="0"/>
              </a:rPr>
              <a:t>Fold</a:t>
            </a:r>
            <a:r>
              <a:rPr lang="es-AR" sz="1600" dirty="0">
                <a:latin typeface="Arial" pitchFamily="34" charset="0"/>
                <a:cs typeface="Arial" pitchFamily="34" charset="0"/>
              </a:rPr>
              <a:t> CV. </a:t>
            </a:r>
          </a:p>
          <a:p>
            <a:pPr>
              <a:lnSpc>
                <a:spcPct val="150000"/>
              </a:lnSpc>
            </a:pPr>
            <a:r>
              <a:rPr lang="es-AR" sz="1600" dirty="0">
                <a:latin typeface="Arial" pitchFamily="34" charset="0"/>
                <a:cs typeface="Arial" pitchFamily="34" charset="0"/>
              </a:rPr>
              <a:t>En ML, se divide el conjunto de datos en </a:t>
            </a:r>
            <a:r>
              <a:rPr lang="es-AR" sz="1600" dirty="0" err="1">
                <a:latin typeface="Arial" pitchFamily="34" charset="0"/>
                <a:cs typeface="Arial" pitchFamily="34" charset="0"/>
              </a:rPr>
              <a:t>subset</a:t>
            </a:r>
            <a:r>
              <a:rPr lang="es-AR" sz="1600" dirty="0">
                <a:latin typeface="Arial" pitchFamily="34" charset="0"/>
                <a:cs typeface="Arial" pitchFamily="34" charset="0"/>
              </a:rPr>
              <a:t> de entrenamiento y </a:t>
            </a:r>
            <a:r>
              <a:rPr lang="es-AR" sz="1600" dirty="0" err="1">
                <a:latin typeface="Arial" pitchFamily="34" charset="0"/>
                <a:cs typeface="Arial" pitchFamily="34" charset="0"/>
              </a:rPr>
              <a:t>subset</a:t>
            </a:r>
            <a:r>
              <a:rPr lang="es-AR" sz="1600" dirty="0">
                <a:latin typeface="Arial" pitchFamily="34" charset="0"/>
                <a:cs typeface="Arial" pitchFamily="34" charset="0"/>
              </a:rPr>
              <a:t> de pruebas. </a:t>
            </a:r>
          </a:p>
          <a:p>
            <a:pPr>
              <a:lnSpc>
                <a:spcPct val="150000"/>
              </a:lnSpc>
            </a:pPr>
            <a:r>
              <a:rPr lang="es-AR" sz="1600" dirty="0">
                <a:latin typeface="Arial" pitchFamily="34" charset="0"/>
                <a:cs typeface="Arial" pitchFamily="34" charset="0"/>
              </a:rPr>
              <a:t>En K-</a:t>
            </a:r>
            <a:r>
              <a:rPr lang="es-AR" sz="1600" dirty="0" err="1">
                <a:latin typeface="Arial" pitchFamily="34" charset="0"/>
                <a:cs typeface="Arial" pitchFamily="34" charset="0"/>
              </a:rPr>
              <a:t>Fold</a:t>
            </a:r>
            <a:r>
              <a:rPr lang="es-AR" sz="1600" dirty="0">
                <a:latin typeface="Arial" pitchFamily="34" charset="0"/>
                <a:cs typeface="Arial" pitchFamily="34" charset="0"/>
              </a:rPr>
              <a:t> CV, se divide el </a:t>
            </a:r>
            <a:r>
              <a:rPr lang="es-AR" sz="1600" dirty="0" err="1">
                <a:latin typeface="Arial" pitchFamily="34" charset="0"/>
                <a:cs typeface="Arial" pitchFamily="34" charset="0"/>
              </a:rPr>
              <a:t>subset</a:t>
            </a:r>
            <a:r>
              <a:rPr lang="es-AR" sz="1600" dirty="0">
                <a:latin typeface="Arial" pitchFamily="34" charset="0"/>
                <a:cs typeface="Arial" pitchFamily="34" charset="0"/>
              </a:rPr>
              <a:t> de entrenamiento en K número de subconjuntos o pliegues. </a:t>
            </a:r>
          </a:p>
          <a:p>
            <a:pPr>
              <a:lnSpc>
                <a:spcPct val="150000"/>
              </a:lnSpc>
            </a:pPr>
            <a:r>
              <a:rPr lang="es-AR" sz="1600" dirty="0">
                <a:latin typeface="Arial" pitchFamily="34" charset="0"/>
                <a:cs typeface="Arial" pitchFamily="34" charset="0"/>
              </a:rPr>
              <a:t>Se ajusta iterativamente el modelo K veces, cada vez entrenando los datos en K-1 de los pliegues y evaluando en el K-</a:t>
            </a:r>
            <a:r>
              <a:rPr lang="es-AR" sz="1600" dirty="0" err="1">
                <a:latin typeface="Arial" pitchFamily="34" charset="0"/>
                <a:cs typeface="Arial" pitchFamily="34" charset="0"/>
              </a:rPr>
              <a:t>ésimo</a:t>
            </a:r>
            <a:r>
              <a:rPr lang="es-AR" sz="1600" dirty="0">
                <a:latin typeface="Arial" pitchFamily="34" charset="0"/>
                <a:cs typeface="Arial" pitchFamily="34" charset="0"/>
              </a:rPr>
              <a:t> pliegue (</a:t>
            </a:r>
            <a:r>
              <a:rPr lang="es-AR" sz="1600" dirty="0" err="1">
                <a:latin typeface="Arial" pitchFamily="34" charset="0"/>
                <a:cs typeface="Arial" pitchFamily="34" charset="0"/>
              </a:rPr>
              <a:t>subset</a:t>
            </a:r>
            <a:r>
              <a:rPr lang="es-AR" sz="1600" dirty="0">
                <a:latin typeface="Arial" pitchFamily="34" charset="0"/>
                <a:cs typeface="Arial" pitchFamily="34" charset="0"/>
              </a:rPr>
              <a:t> datos de validación).</a:t>
            </a:r>
          </a:p>
        </p:txBody>
      </p:sp>
      <p:sp>
        <p:nvSpPr>
          <p:cNvPr id="8" name="CuadroTexto 7">
            <a:extLst>
              <a:ext uri="{FF2B5EF4-FFF2-40B4-BE49-F238E27FC236}">
                <a16:creationId xmlns:a16="http://schemas.microsoft.com/office/drawing/2014/main" id="{0A8DDDCF-D50E-4C23-DB60-8B2F3C1E480B}"/>
              </a:ext>
            </a:extLst>
          </p:cNvPr>
          <p:cNvSpPr txBox="1"/>
          <p:nvPr/>
        </p:nvSpPr>
        <p:spPr>
          <a:xfrm>
            <a:off x="6797609" y="3384666"/>
            <a:ext cx="5088917" cy="2862322"/>
          </a:xfrm>
          <a:prstGeom prst="rect">
            <a:avLst/>
          </a:prstGeom>
          <a:noFill/>
        </p:spPr>
        <p:txBody>
          <a:bodyPr wrap="square">
            <a:spAutoFit/>
          </a:bodyPr>
          <a:lstStyle/>
          <a:p>
            <a:r>
              <a:rPr lang="es-AR" dirty="0" err="1"/>
              <a:t>Ej</a:t>
            </a:r>
            <a:r>
              <a:rPr lang="es-AR" dirty="0"/>
              <a:t>: si K = 5. </a:t>
            </a:r>
          </a:p>
          <a:p>
            <a:pPr marL="285750" indent="-285750">
              <a:buFont typeface="Arial" panose="020B0604020202020204" pitchFamily="34" charset="0"/>
              <a:buChar char="•"/>
            </a:pPr>
            <a:r>
              <a:rPr lang="es-AR" dirty="0"/>
              <a:t>1era iteración, se entrenan los primeros 4 pliegues y se evalúa 5to. </a:t>
            </a:r>
          </a:p>
          <a:p>
            <a:pPr marL="285750" indent="-285750">
              <a:buFont typeface="Arial" panose="020B0604020202020204" pitchFamily="34" charset="0"/>
              <a:buChar char="•"/>
            </a:pPr>
            <a:r>
              <a:rPr lang="es-AR" dirty="0"/>
              <a:t>2da iteración, se entrena: 1ra, 2da, 3ra y 5ta. Se evalúa en la 4ta.</a:t>
            </a:r>
          </a:p>
          <a:p>
            <a:pPr marL="285750" indent="-285750">
              <a:buFont typeface="Arial" panose="020B0604020202020204" pitchFamily="34" charset="0"/>
              <a:buChar char="•"/>
            </a:pPr>
            <a:r>
              <a:rPr lang="es-AR" dirty="0"/>
              <a:t>Se repite proceso, evaluando los restantes pliegues</a:t>
            </a:r>
          </a:p>
          <a:p>
            <a:pPr marL="285750" indent="-285750">
              <a:buFont typeface="Arial" panose="020B0604020202020204" pitchFamily="34" charset="0"/>
              <a:buChar char="•"/>
            </a:pPr>
            <a:r>
              <a:rPr lang="es-AR" dirty="0"/>
              <a:t>Finaliza, calculo del promedio del rendimiento en cada uno de los pliegues. Generar métricas de validación finales para el modelo.</a:t>
            </a:r>
          </a:p>
        </p:txBody>
      </p:sp>
    </p:spTree>
    <p:extLst>
      <p:ext uri="{BB962C8B-B14F-4D97-AF65-F5344CB8AC3E}">
        <p14:creationId xmlns:p14="http://schemas.microsoft.com/office/powerpoint/2010/main" val="1449078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13467" y="365125"/>
            <a:ext cx="10640333" cy="619613"/>
          </a:xfrm>
        </p:spPr>
        <p:txBody>
          <a:bodyPr/>
          <a:lstStyle/>
          <a:p>
            <a:r>
              <a:rPr lang="es-AR" dirty="0" err="1"/>
              <a:t>Ej</a:t>
            </a:r>
            <a:r>
              <a:rPr lang="es-AR" dirty="0"/>
              <a:t> 1. Iris </a:t>
            </a:r>
          </a:p>
        </p:txBody>
      </p:sp>
      <p:sp>
        <p:nvSpPr>
          <p:cNvPr id="5" name="AutoShape 2" descr="data:image/png;base64,iVBORw0KGgoAAAANSUhEUgAAAgMAAAGFCAYAAABg2vAPAAAAOXRFWHRTb2Z0d2FyZQBNYXRwbG90bGliIHZlcnNpb24zLjcuMSwgaHR0cHM6Ly9tYXRwbG90bGliLm9yZy/bCgiHAAAACXBIWXMAAA9hAAAPYQGoP6dpAAB0YUlEQVR4nO3deVhUZfvA8S/IIriBkmYg9mqauKBmpVm5lbnjRmqKYiaCimLggpjmbqKo4Ia75oZLai69+tobmEtqKRImLlkKSGYgFgIiMOf3hz/mFUVkGTgzzP25Li6bOWfOuc/Tw+GeZzsmiqIoCCGEEMJomaodgBBCCCHUJcmAEEIIYeQkGRBCCCGMnCQDQgghhJGTZEAIIYQwcpIMCCGEEEZOkgEhhBDCyEkyIIQQQhg5SQaEEEIIIyfJgBBCCGHkJBkQQgghjJwkA0IIIYSRk2RACCGEMHKSDAghhBBGTpIBIYQQwshJMiCEEEIYOUkGhBBCCCMnyYAQQghh5CQZEEIIIYycJANCCCGEkZNkQAghhDByZmoHIIQxiY2NJTExUe0wDIadnR2Ojo5qhyFEmSfJgBClJDY2FicnJ9LS0tQOxWBYW1sTExMjCYEQJUySASFKSWJiImlpaWzZsgUnJye1w9F7MTExuLm5kZiYKMmAECVMkgEhSpmTkxOvvfaa2mEIIYSWDCAUQgghjJwkA0IYuIiICLp27UpsbCzHjx9n5MiRuLi4sG/fPgD8/f0ZP358vsd48OBBgc4VFBSEt7c3np6eKIqiff+ff/6hb9++eHh44OvrW+RrEUKoQ5IBIQzM3r17CQkJ4dtvv2Xu3LkAdO3aFUdHR959911WrlzJpk2bOHr0KABeXl55Hic5OZmVK1fi7u5OeHj4c8/78OFDzp8/z7Jly2jSpAknTpzQbouLi6N58+asWbOG+Ph4HVylEKI0yZgBIQxM79698fb25vjx44SFhXH8+PFc2zdu3MiXX37J1KlTn3kMDw8PsrKy8PLyYuTIkdr3x40bl2u/gQMH8uabbwKQlJTECy+8AEDt2rVz/dGvU6cOP/74I126dKFly5bFvUQhRCmTlgEhDIyiKNy7dw9TU1OysrKe2j506FCOHDlCcHDwM4/h7e1N9erVWb9+PV999RUZGRkAZGVl5fp5vCugWrVq2jUSYmNjcXBw0G47dOgQffv25d///jcJCQncvXtXV5crhCgF0jIghIEJDg7mo48+4sUXX2Tq1Kl07dpVu23Pnj2Eh4eTlpaGm5vbM4/RtGlTmjZtSlZWFv/+97/57rvv6NKlC8uWLXvmZywsLHjttdfw8fEhIyODUaNGsWvXLiwtLXnnnXfw9vbm9OnTZGZmYmtrq9NrFkKULEkGhDAwjzflt2jRgoiICO3rPn360KdPnwIfy8zMjB49ehR4/ycHB3744Yfa/969e3eBjyOE0C/STSCEgbOxsSEqKorY2Ng8t2/cuJG6deuWclRCCEMiLQNCGLitW7eyZs2ap94PDQ2lY8eOTJ8+vcDH8vf3Jy0tDWtra7744gvt+xqNhqlTp/LPP//w+uuv4+7uzokTJwgLC6NcuXL4+/vz66+/snXrVrKysrh06RKnTp3SxeUJIUqBtAwIYUBiYmIYMGAA06ZNo3PnzgD8/vvvADRp0oSgoCAGDhxIeno6t2/fJj09vcDHjo2NJTMzk5CQELKzs4mLi9Nu+/rrr4mPj8fc3Fw7cHDJkiVUqFCBChUqULVqVd59911CQ0Pp3r077u7uOrxqIURJk5YBIQzI2rVrmT9/Pvb29nTq1CnXNgcHB/z8/Fi6dCkXLlx46rN3795l5syZud7z9vbmlVdeAeDWrVvUqlULAEdHR+Lj47Wvr1y5QuvWrfH09MTV1ZX33nuPqKgowsLCOHLkCFu3bmXYsGEAbNu2jXXr1un60oUQJUhaBoQwQCYmJpiYmOR6r0KFCgCYm5trpwo+Kb+pg/b29tq1A+Li4nJNHXRwcNDOEChXrhzw6BkLZmZm2NrakpKSAjxqXahSpQqVKlXS0ZUKIUqDtAwIYUCGDx+Ov78/9evX1/7xL6iqVavmO3XQ0dERc3NzfH19sbS0pFatWixatIj27dvTp08fxowZw/Hjx2nTpg0Abm5ujBw5ktTUVIKCggBYt24dH3/8cdEvUAihChPl8a8GQogSc/78eVq0aMG5c+eK/NTCu3fvsmTJEpKSknjvvfcKNY3Q0OiivIQQBSMtA0IYkKpVqz7V7y+EEMUlYwaEMBIbN27k4MGDOj2mp6cnTZo00b6ePn06/fv3x8vLi4SEBBRFwdPTk9GjR2u7EoQQ+kdaBoTQY9u2bSMiIoJKlSoxd+5cdu3aRWRkJCkpKSxfvpw5c+aQnJxMcnIyzs7OJCUlER8fz+bNm+nevTvt27fn119/zfUwops3bxIUFISiKNStW5dOnToxY8YMHB0dGTJkCI0bNy5wfKtWrcLV1VX72szMDAsLC8zNzbGxseHEiRM0btyYMWPGMHjwYB4+fIiFhYVOy0gIUXySDAihx65fv46zszM9e/bE0tISeDRb4NatW0RGRgLQv39/GjVqxMcff8yePXsYMWIEycnJZGdn4+PjQ0pKCv7+/rz11lsArFixAisrK6ysrIiOjqZ58+bY2toycODAXInA86Yi5iUgIABTU1P279/P2rVreeGFF7TTE6tXr05SUhI1a9bUaRkJIYpPkgEh9NjUqVOJiopiwoQJzJo1i507d7J//35mzJhBWloaAJUrV8bS0pLKlSsDjx4olJGRgUajITs7m8zMzFzH1Gg0DB48GGdnZ+17derUYd26dURFReVaMOjJpyI+b7yxqemjnsfq1atz8eJFmjdvTlRUFAB//fUX1apVK2JJCCFKkiQDQuix1atXc+3aNUxNTalWrRo1a9YkMDCQs2fP0rZt23w/a2FhwezZs7l27RoBAQGcP38eePTtPiAggJo1a1KpUiXatGnDgQMHuHv3Lh07dtR+/nlTEQGmTJlCZGQkXl5eBAcHExQURFxcHImJiYSEhPDiiy+ybds2fHx8aNq0qXQRCKGnZGqhEKWktKfKubq6GvSTBGVqoRClR2YTCFFGGXIiIIQoXZIMCCGEEEZOkgEh9Njj0/Z0pXXr1uzfvx+AunXr4uXlxerVqwEIDw/H3d2dQYMGkZCQkOfnhw4dyvDhw/Hy8iIjI4PU1FTc3d3x8PBg69ateX4mIiKCd999Fy8vLyIiIgAICgrC29sbT09PFEXh9OnTNGvWjPv37+v8moUQ+ZNkQAiVeHl5kZSUhEajYcCAASQkJDBlyhS8vLzYt29frn1zkoLQ0FAiIiKIjIzEx8eH0aNHs2XLlkKd96WXXsLFxQWAihUrkp6erp3+FxoayoYNG5g8efIznzxoZWWFiYkJNjY2mJubs2fPHlxdXVmzZo02yXiSiYkJFStW5MGDBzg4OPDw4UPOnz/PsmXLaNKkCSdOnKBVq1Y0a9asUNcihNANmU0ghEr69evHzp07qVevHh06dMDMzIyMjAxq1KjB1q1b6dWr1zM/u2jRIurWrQtAZGQkbm5u2m0zZ87k7t272tedO3emc+fOeR4nMjISRVHo1q0bXbp0QVEUTE1NqV27tvYJhk9avnw5pqamhISEcPDgQeLj47WrEOY80fBJ7777Lm3btuXPP//E19eXhQsX8sILLwDkey4hROmQZEAIlbRr147Vq1fz888/M3fuXNavX4+LiwstW7akZ8+eufbNmb+fmpoKwMOHD/Hx8dE+Vvhx2dnZudYH0Gg0z4wh57jly5dHo9FgamqKRqMhNjY21yOM8/pM9erVuX//Pg4ODsTHx9OsWbNnnivnM7a2tmRkZFCtWjUSExOBR489fnzNAyFE6ZNkQAiV5HwDT0hIwNbWltatWxMaGsrJkyefmo9vb2/PwoULOXHiBC1atGDSpEmMGTOGGjVq8PLLLzNmzBjtvjNmzCjQ+a9cucL8+fOBR4mJqakpI0aMYPjw4WRmZmq3zZ07l4CAAO3n/Pz8SE9PJzk5mbVr1wKP1i44dOgQPXr0AP43HiBn1cQ9e/Zw5MgR7t27h7e3NxYWFrz22mv4+PiQkZHBqFGjiliKQghdkHUGhCgl+jJvvjDrD1y+fJlTp04xbNiwQp1j4sSJBAYGFjq2oUOHsmzZMipWrKg35SWEMZABhEIYGVtb22cO9HtSgwYNCp0IAEVKBE6fPs2DBw+eOe5ACFFypJtAiFIWExOj6vlznmCYszyxvrCwsGDixIna8lG7nIQwJpIMCFFK7OzssLa2zjXyX+TP2toaOzs7tcMQosyTMQNClKLY2FjtKPqScu3aNQYNGoSnpyeffPKJTo+9Zs0a1qxZw7Zt2/J9lLGu2NnZ4ejoWOLnEcLYSTIgRBmi0Wh49913uXv3LhcuXNCO5teVjIwMmjZtSrVq1Th+/Lh2yqAQwrDJb7IQZcj69es5deoUoaGhOk8EACwtLQkNDeXUqVOsX79e58cXQqhDWgaEKCPu3LlDgwYN6NmzJxs2bCjRc7m7u3PgwAEuX75M9erVS/RcQoiSJ8mAEGXEkCFDOHToEFeuXCnxQXd//fUXr776Kj169GDTpk0lei4hRMmTbgIhyoDw8HA2b97MggULSmX0/QsvvEBgYCBffvkl4eHhJX4+IUTJkpYBIQxcRkYGzs7OVK9enWPHjpXaoD6NRkObNm1ITEwkKiqqRMYoCCFKh7QMCGHgAgMD+e233wgNDS3V0f2mpqaEhoZy/fr1Iq04KITQH9IyIIQBu3btGk2aNOHTTz9l3rx5qsTg7+/PkiVLuHjxYqmsPSCE0D1JBoQwUIqi0KlTJ3799VcuXryItbW1KnGkpaXRqFEj6tWrx5EjRzAxMVElDiFE0Uk3gRAGKiwsjKNHj7Js2TLVEgF4tGTwsmXLOHr0KDt27FAtDiFE0UnLgBAG6N69ezRo0IB3332XXbt2qR0O8OjRyCdOnODy5cvY2NioHY4QohCkZUAIAxQQEEBaWhpLlixROxSt4OBgUlNTCQgIUDsUIUQhSTIghIE5c+YMoaGhzJ49G3t7e7XD0bK3t2f27NmEhoZy5swZtcMRQhSCdBMIYUCysrJ4/fXXMTMz48yZM5QrV07tkHLJysqiZcuWaDQafvzxR8zM5CnpQhgCaRkQwoCEhIQQHR1NaGio3iUCAGZmZoSGhhIVFcXSpUvVDkcIUUDSMiCEgYiLi8PJyYlhw4YREhKidjj5GjNmDBs2bCAmJoZatWqpHY4Q4jkkGRDCQPTu3ZszZ84QExNDlSpV1A4nX3///TdOTk60atWKPXv2qB2OEOI5pJtACAOwf/9+9u3bR3BwsN4nAgBVqlRhyZIl7N27lwMHDnD9+nUyMzPVDksI8QzSMiCEnktNTaVhw4Y0atSIQ4cOGcwKf4qi0LVrVy5dusT9+/cJCgpi6NChaoclhMiDDPUVQs9Nnz6dO3fuEB4ebjCJAEBMTAwAt2/fxtzcnN9//13liIQQzyLJgBB67Oeff2bx4sXMmjWLOnXqqB1OoVStWpU//viDzMxMHj58qE0OhBD6R7oJhNBTGo2Gt99+m3/++YfIyEgsLCzUDqnQsrKyWLRoEZMnT6ZBgwb88ssvaockhMiDJANC6Jm///6bwMBAatWqxciRIzl27Bht2rRRO6xiuXHjBubm5nq1YqIQ4n8kGRBCz+zbt4/evXtTuXJlXFxcWL9+Pebm5mqHJYQow2RqoRB65s8//wQgMzOT3bt3s3XrVpUjEkKUdTKAUAg9c/r0aQAePnyIn58f/fr1K7Vzx8bGkpiYWGrnMzR2dnY4OjqqHYYQOifJgBB65qWXXqJWrVocPHgQZ2fnUjtvbGwsTk5OpKWlldo5DY21tTUxMTGSEIgyR8YMCCEAOH/+PC1atGDLli04OTmpHY7eiYmJwc3NjXPnzvHaa6+pHY4QOiUtA0KIXJycnOSPnRBGRpIBYRSkLzw36fsWQjxOkgFR5klf+NNKsu87IiKCwMBAQkNDuXnzJtu2bePWrVsMGzaMXr164e/vT1ZWFgsXLnzmMR48eED58uWfe64pU6awa9cuzp8/T8WKFbXvX7p0SfuY56NHj3L9+nWGDh2KmZkZZmZmBAcHY2lpWfyLFaKMkGRAlHmJiYmkpaVJX/j/y+n7TkxM1EkysHfvXuLi4mjYsCFnz56ldevWdO3aFUdHRxwdHXn33XdJTk7ms88+o1evXnh5ebFs2bKnjpOcnExYWBinT59mwIABdOnS5bnnnjNnDrdu3Xrq/YYNGxIaGsqFCxeoWrUqAFZWVmRlZWFjYyPrNgjxBEkGhNGQvvCS0bt3b7y9vTl+/DhhYWEcP3481/aNGzfy5ZdfMnXq1Gcew8PDg6ysLLy8vBg5cqT2/XHjxuXab+DAgbz55psFjm3t2rV8+umnACxfvhxTU1NCQkI4ePAgLi4uBT6OEGWdLDokRDFMmDAhz/dDQ0O5fv16oY7l7+/P2LFj8ff3z/V+amoq7u7ueHh46OUCRIqicO/ePUxNTcnKynpq+9ChQzly5AjBwcHPPIa3tzfVq1dn/fr1fPXVV2RkZACPnm3w+E9hJj+lpaVx69Yt6tatC4Cp6aPbXfXq1bl//35hLlGIMk9aBoQooJiYGGbMmEH9+vU5e/Yshw8f1j6Wt0mTJgwdOpRz586xbt06bt++TXp6eoGPHRsbS2ZmJiEhIUyYMIG4uDhq1aoFwJ49e3B1daVHjx7079+fQYMGlcj1FVVwcDAfffQRL774IlOnTqVr167abXv27CE8PJy0tDTc3NyeeYymTZvStGlTsrKy+Pe//813331Hly5d8uxOeNyiRYv44YcfGDduHDNnzuTkyZNYWlri4uLCjh07+PDDD7X7+vn5kZ6eTnJyMmvXri3+hQtRhkgyIEQBrV27lvnz52Nvb0+nTp1ybXNwcMDPz4+lS5dy4cKFpz579+5dZs6cmes9b29vXnnlFQBu3bql/ePv6OhIfHy89nV8fDxNmjQBoFy5crq+rGJ7vCm/RYsWREREaF/36dOHPn36FPhYZmZm9OjRo8D7+/r64uvrq339+B//jz/+ONe+QUFBBT6uEMZGugmEKCQTExNMTExyvVehQgUAzM3NtU3cT8qvydve3p74+HgA4uLicHBw0G5zcHDQbtNoNDq9lpJgY2NDVFQUsbGxeW7fuHGjtuleCKEfpGVAiAIaPnw4/v7+1K9fX/vHv6CqVq2ab5O3o6Mj5ubm+Pr6YmlpSa1atVi0aBHt27enT58+eHt7c+jQoUJ9a1ZLs2bNWLNmTZ7bJkyYwIIFC556PzQ0lI4dOxYqSfD39yctLQ1ra2u++OIL7fsRERFMnTqVRo0aMWDAANq1a1foaxDC2EgyIEQB1ahRg3r16pGYmIi7uzsAu3fvzvWvl5cXQJH+AM2bNy/X68ebvzds2FCUkFWl1hgLExMTKlasyIMHD3K1sAghnk2SASEKqGrVqk/1+4tnU2uMxbvvvkvbtm35888/8fX11csZGELoGxkzIEQJ2bhxIwcPHtTpMevWrYuXlxerV68GIDw8HHd3dwYNGkRCQoJOz6UrpT3GImcKoa2t7TOPLYTITVoGhHjMtm3biIiIoFKlSsydO5ddu3YRGRlJSkoKy5cvZ86cOSQnJ5OcnIyzszNJSUnEx8ezefNmunfvTvv27fn1119zLZxz8+ZNgoKCUBSFunXr0qlTJ2bMmIGjoyNDhgyhcePGBY6vYsWKpKena78Fh4aGsn37di5dusS6devyXdintKk1xuL333/nyJEj3Lt3D29v7+JehhBGQZIBIR5z/fp1nJ2d6dmzp3btenNzc27dukVkZCQA/fv3p1GjRnz88cfs2bOHESNGkJycTHZ2Nj4+PqSkpODv789bb70FwIoVK7CyssLKyoro6GiaN2+Ora0tAwcOzJUIPK9pHCAyMhJFUejWrRtdunRBURRMTU2pXbu29puyvlBrjEXz5s0LNZ1RCCHJgBC5TJ06laioKCZMmMCsWbPYuXMn+/fvZ8aMGdoHHVWuXBlLS0sqV64MgIWFBRkZGWg0GrKzs8nMzMx1TI1Gw+DBg3F2dta+V6dOHdatW0dUVJT2DyXw1Ap+T664l9MEXr58eTQaDaampmg0GmJjY/VusJyMsRDCcEgyIMRjVq9ezbVr1zA1NaVatWrUrFmTwMBAzp49S9u2bfP9rIWFBbNnz+batWsEBARw/vx54NG3+4CAAGrWrEmlSpVo06YNBw4c4O7du3Ts2FH7+ec1jV+5coX58+cDj75Jm5qaMmLECIYPH05mZqZ2m6HZuHEjdnZ2dO/eXWfH9PT05NSpU0RHRwNw8eJFbUvC5MmTady48TOnJgphjCQZEOIxI0aMyPV61apVAEycOBHI3Zy9ceNGAO0fcEtLS2bNmqXd/nhLwJMj2tu3b1/o2F599VXWr1+f670OHTrQoUOHQh+ruPR9bMWqVatwdXXVvg4ODmb58uWYmJgwceJEpkyZ8sypiUIYI0kGhNCRnH5wY6DvYyue9Pfff2NjYwNASkpKvlMThTBGkgwIIQpN38dWPKlKlSr8/fffmJiYUKlSpaemJvbq1avIZSFEWSDJgBB5cHV11fk3/datW+Pv74+Liwt169alY8eOvPbaa4wYMYLw8HA2btxIVlYWCxYs4KWXXnrq80XZx9TUFC8vL4YPH67TPnl9HlsBMGXKFCIjI/Hy8iI4OBgfHx/GjBkDPOryyWtqohBGTRGijDt37pwCKOfOnVMURVE8PT2VxMREJTs7W+nfv79y69YtJSAgQPH09FT27t2rKIqi9O3bN9e/K1euVMLDw5Xz588rY8eOVUaNGqVs3ry5UHHkHEtRFMXZ2VkZMmSI8s033yiKoij9+vVTsrOzlejoaGXmzJl5fr6o+2zYsEE5cODAM8vjee/r2uPlYEhKq3yEUIO0DAij069fP3bu3Em9evXo0KEDZmZmZGRkUKNGDbZu3Zpvk/GiRYu0D9OJjIzEzc1Nu23mzJncvXtX+7pz58507tw5z+MUZb0AXe2jNmMaWyGEoZBkQBiddu3asXr1an7++Wfmzp3L+vXrcXFxoWXLlvTs2TPXvjnz+lNTUwF4+PAhPj4+2NraPnXc7OzsXH3Z+T1uuCjrBehqHyGEeJIkA8Lo5HxzTkhIwNbWltatWxMaGsrJkyexsLDIta+9vT0LFy7kxIkTtGjRgkmTJjFmzBhq1KjByy+/rO2HBpgxY0aBzl/Q9QLmzp1LQECA9nNF3acklfTYioKsBVCU8RdDhw7FzMwMMzMzgoODycrKYtSoUVhYWNCuXTsGDRpEaGgo3377rbRkCKMgyYAwSo//oXzrrbe009ty5PwBWLx4MQDjx4/XbtuyZUuxzl2Q9QIuX77Miy++WOx9isPLy4s5c+Zop/ctWrSI5cuXk5SUROfOnXN1p+QkBaGhoTRo0IAqVapo/yC/9dZbubpTnuell17CxcUl38cUP64oz2uwsrIiKysLGxsbzM3N2blzJ66urvTo0YP+/fszaNAgvLy8+PbbbwtfcEIYIEkGhCgltra27N+/HxcXl+fu26BBAxo0aFDsfW7fvs3p06dzTcsrKLXHVhR0LYCijL9Yvnw5pqamhISEcPDgQeLj42nSpAkA5cqVe37hCFHGSDIgjEZMTIyq589ZbS9nKl1pyVlVMee8BS0HtcdWFHQtgKKOvwCoXr069+/fx8HBgfj4eJo1a5bvWA8hyipJBkSZZ2dnh7W1daGaqss6a2tr7Ozs8t1H7bEVea0FcPToUWxsbHjjjTeAoo+/8PPzIz09neTkZNauXQs8Wufg0KFD9OjRo0DxCVGWmCjKc5buEqIMiI2NJTExUe0w9IadnR2Ojo653jt//jwtWrTg3LlzvPbaaypFlv+gxLlz5zJ69GiqVKlS4ONdvnyZU6dOMWzYsGLFoi/lI0RJkJYBYRQcHR2f+uMncktKSlI7BCD/sRWPf7svqIKMrchLaGgojRo1KvTnhDBE0jIghJG7evUqQUFBbNiwgczMTLZs2YKTk5PaYemdmJgY3NzceOONN5g1axYffPABJiYmaoclhE5IMiCEkTpz5gyBgYHs3buX6tWrM3ToUJYuXap90JB4Wvny5alXrx7R0dE4OzszceJE+vXrh7m5udqhCVEskgwIYUQUReHf//43gYGBHDt2jPr16zNhwgTc3NwoX768jK14Djs7O2rVqkVERASBgYEcPnwYR0dHfH19+eSTT6hYsaLaIQpRJJIMCGEEHj58SFhYGAsWLODixYu0atWKSZMm4eLiop1mJwovKiqKhQsXsn37dipXroy3tzfe3t5Ur15d7dCEKBRJBoQow1JSUlizZg2LFy8mPj6e7t27M2nSJN5++23p79ahmzdvsmTJEtasWUN2djYff/wxfn5+2oWXhNB3kgwIUQbdvn2bkJAQVqxYQVpaGoMGDWL8+PEyOr6E3b17lxUrVhASEkJSUhJ9+/Zl4sSJvP7662qHJkS+JBkQogy5evUqCxcuZNOmTVhaWuLp6YmPj488wbCUpaens2nTJhYuXMj169dp3749EydOpFOnTtIiI/SSJANClAFnzpxh/vz57Nu3jxo1ajBu3Dg8PT2xsbFROzSjlp2dzd69e5k/fz4//fSTzEAQektGDglhoDQaDYcOHaJt27a0atWKS5cusWbNGm7cuMGkSZMkEdAD5cqVw9XVlbNnzxIeHo69vT1ubm688sorBAcHc//+fbVDFAKQZEAIg/Pw4UM2bdqEs7Mz3bt35+HDh+zdu5dLly7xySefYGlpqXaI4gkmJia0a9eOb775hqioKNq2bcv48eNxdHRk6tSp3LlzR+0QhZGTbgIhDMQ///yjnRlw69YtevTowcSJE2VmgIGKjY1l8eLF2hkIQ4cOxc/Pj1deeUXt0IQRkmRACD33xx9/EBISwsqVK0lLS8PNzY3x48fTsGFDtUMTOnD37l1WrlxJSEgIf/31l3YGQs6TGYUoDZIMCKGnrly5wsKFC/nyyy+xtLTEy8sLHx8f7O3t1Q5NlID09HS+/PJLFi5cyK+//kq7du2YNGmSzEAQpULGDAihZ06fPk2fPn1wcnLi4MGDzJw5k7i4OAIDAyURKMOsrKzw9PTk8uXL7N69m9TUVLp06ULTpk3ZsmULmZmZaocoyjBJBoTQAxqNhoMHD9KmTRveeuutp2YGVKlSRe0QRSkpV64cffv25cyZM0RERFCrVi0GDx5M3bp1WbJkicxAECVCkgEhVPTw4UM2btxIkyZN6NGjB1lZWezbt09mBghMTExo27Ythw4d4ueff6Z9+/ZMmDABR0dHPvvsM/7880+1QxRliIwZEEIF//zzD6tXr2bJkiXcunULFxcX7cwAIZ4lNjaWJUuWsHr1arKysrQzEOrVq6d2aMLASTIgRCn6448/CA4OZuXKlaSnpzN48GDGjx+Pk5OT2qEJA5KcnMzKlSsJDg7mr7/+ok+fPkycOJE333xT7dCEgZJkQIhScOXKFRYsWMDmzZtlZoDQmQcPHmhnIFy7do22bdsyadIkOnfuLDMQRKHImAEhStAPP/xA7969cXJy4ptvvmHWrFkyM0DoTPny5RkxYgQxMTF89dVXpKen07VrV5ydndm8ebPMQBAFJsmAEDqm0Wg4cOAA7777Lq1bt+by5cusXbuW33//nYkTJ8rMAKFz5cqVo0+fPpw+fZpjx45Ru3ZthgwZQt26dVm8eDEpKSlqhyj0nCQDQuhIRkYGGzZsoHHjxri4uKDRaPj666/55ZdfGDZsmMwMECXOxMSENm3acPDgQaKjo7WPTnZ0dGTKlCkyA0E8k4wZEKKY/v77b+3MgISEBJkZIPRKXFycdgZCZmYm7u7u+Pn5Ub9+fbVDE3pEkgEhiighIYHg4GBCQ0NlZoDQe8nJyYSGhhIcHMydO3fo3bs3EydOpGXLlmqHJvSAdBMIUQBRUVE8fPgQgMuXLzN8+HD+9a9/ERoaipeXFzdu3GDdunWSCAi9ZWtry+TJk7lx4warVq0iOjqaVq1aaR+tnPO98MKFCzLw0AhJMiDEc3z99dc0a9aM5cuX06tXL+3MgNmzZxMbG8v8+fN56aWX1A5TiAIpX748Hh4euWYgdOvWDWdnZzZu3Mjbb7/NqFGjkEZj4yLdBELk49KlS7z++utYW1uTlJREgwYNmDhxIgMHDpQBgaJMUBSF48ePExgYyKFDh7C1tSU5OZnFixczbtw4tcMTpUSSAUFsbCyJiYlqh6EX7OzscHR01L62tbXl3r17lC9fHnt7e4KDg+nWrZuKEQpRMv7880969uzJ1atXSU5OBuD8+fM0b95cu4/cK/7nyXuFoTNTOwChrtjYWJycnEhLS1M7FL1gbW1NTEyM9pfcw8ODhIQE7OzsyMjI4MUXX1Q5QiFKRvny5Xn77bd58803efjwIX/99Rd16tTRbpd7RW5P3isMnbQMGLnz58/TokULtmzZYvSD32JiYnBzc+PcuXO89tpraocjhF6Re8X/lMV7hbQMCACcnJzKTKUWQpQcuVeUTTKbQAghhDBykgyIYomIiKBr167Exsaydu1aRowYgaurKxcuXODBgwcMHTqUZcuW5XuMBw8eFPh8Xl5ejB8/Ptd7x44d46OPPmLEiBF8//33ALz55pt4eXkxb968wl+UEELn9OFece7cOXr37s3gwYPZtGkTIPeKHNJNIApl7969xMXF0bBhQ86ePUvr1q3p2rUrjo6ODB8+nOHDhxMZGcmBAwdo1qwZQ4cO5eLFi08d548//mDLli1ER0czZswY3njjjeeee/fu3bzxxhvExMQ89X5gYCA1a9akX79+tGnThgoVKvDw4UOZ/y+ESvTxXnH69Gn8/Pxo1aoV7u7uuLu7y73i/0kyIAqld+/eeHt7c/z4ccLCwjh+/Hiu7VlZWYSEhDBz5sxnHqNbt27Uq1cPDw8PJkyYAMDdu3ef+oy3tzevvPIK8GjaU2RkpHaxlMeNHTuWOXPmYGtrS3p6OgD//e9/MTU1pX///vTo0YOqVasW+9qFEAWnj/eKrl27MnDgQMqVK8fnn38OyL0ih3QTiEJRFIV79+5hampKVlZWrm2ZmZmMGjWKcePGUatWrWceY/LkyQCsWLGCw4cPk52dDTy6OTz+8/hEl2PHjnHnzh1mzpxJeHg4V69e1W6rV68eoaGhTJ48WfuLbGr6qGrb2toWqmlRCKEb+nivCAoKYseOHZw4cYLVq1cDcq/IIS0DolCCg4P56KOPePHFF5k6dSpdu3bVbps0aRJXr15l5cqVvPfee3z44Yd5HuOdd97hnXfeIT09nX379nH27FneeuutfPsL+/XrR79+/bhx4wbLli2jfv36+Pr6atdaX7duHf/88w/Tpk0jOTkZHx8fypcvT9WqVY2++U8INejjvaJPnz5MnDiRSpUq8cYbb8i94jGyzoCRy5k7XNT5shEREVy8eBFvb+8ibdcnxS0LIcoyuVf8T1m8V0g3gSgWGxsboqKiiI2NfWrbgwcP2LdvH/b29ipEJoTQJ3Kv0G+SDIhiadasGWvWrGHp0qVPbStfvjwNGjTA2dm5UMf09/dn7Nix+Pv753r/t99+45NPPsHV1VX73okTJ/D29sbHx4c//viD2NhYevXqxbBhw/jiiy+KdlFCCJ0rzXtFamoq7u7ueHh4sHXrVu3769evp23btgAcP36ckSNH4uLiwr59+wp/QWWMJAOi0GJiYhgwYADTpk2jc+fOAPz+++8ANGnShKCgIAYOHEh6ejq3b9/WjvAviNjYWDIzMwkJCSE7O5u4uDjttjp16rBu3bpc+y9ZsoQKFSpQoUIFqlatSnR0NK6urqxfv57IyEgdXK0QoqjUulfs2bMHV1dX1qxZw/79+4FHXyYSExN54YUXAHj33XdZuXIlmzZt4ujRo7q6ZIMlAwhFoa1du5b58+djb29Pp06dcm1zcHDAz8+PpUuXcuHChac++7xpQbdu3dKOLnZ0dCQ+Pj7f0cZRUVGEhYVx5MgRtm7dSs+ePbXJwODBg4t5pUKI4lDrXhEfH0+TJk0AKFeuHBqNhqCgIBYvXszAgQO1x9u4cSNffvklU6dO1dk1GyppGRBFZmJigomJSa73KlSoAIC5uTkZGRl5fi6/aUH29vbEx8cDEBcXh4ODQ74xODk5YWZmhq2tLSkpKWzYsIEZM2bw3XffcejQoeJcnhBCR0r7XuHg4KDdptFotK0CEydOJCoqim+++QaAoUOHcuTIEYKDg3V3sQZKWgZEoQ0fPhx/f3/q16+v/YUuqKpVq+Y7LcjR0RFzc3N8fX2xtLSkVq1aLFq0iPbt2+Po6MiUKVOIjIxk3rx5TJ48GTc3N0aOHElqaipBQUH8+eefTJ8+nW3btvHyyy8X80qFEMWh1r2iT58+eHt7c+jQIXr06MErr7zCjh07gEetBl27dmXPnj2Eh4eTlpaGm5tbsa6zLJCphUauKFNk7t69y5IlS0hKSuK9996jT58+JRxl6SiL04WE0BW5V/xPWbxXSMuAKLSqVavmu4SoEEKA3CsMiYwZEKrYuHEjBw8e1Okx69ati5eXl3aZUYAjR45oBxwJIQxPSdwrIPdTDWNiYhg9ejRjx47l0qVLOj+XIZCWAVFg27ZtIyIigkqVKjF37lx27dpFZGQkKSkpLF++nDlz5pCcnExycjLOzs4kJSURHx/P5s2b6d69O+3bt+fXX39l5MiR2mPevHmToKAgFEWhbt26dOrUiRkzZuDo6MiQIUNo3LhxgeOrWLEi6enp2hHF9+7dIyIigmbNmum6KIQQ+dD3e8WTTzVcuHAhNWrUICMjgxdffFHn5WEIJBkQBXb9+nWcnZ3p2bMnlpaWwKORwLdu3dLO6e/fvz+NGjXi448/Zs+ePYwYMYLk5GSys7Px8fEhJSUFf39/3nrrLeDRA0isrKywsrIiOjqa5s2bY2try8CBA3P9cj9vmhFAZGQkiqLQrVs3unTpwpw5c5g8eTIjRowo6aIRQjxGn+8VeT3V8Ny5cxw7doz4+HiWLFlilF0bkgyIAps6dSpRUVFMmDCBWbNmsXPnTvbv38+MGTNIS0sDoHLlylhaWlK5cmUALCwsyMjIQKPRkJ2dTWZmZq5jajQaBg8enGvlsZzFhaKionB3d9e+/+STz54c+5rz9LHy5cuTmprKr7/+ysyZM4mKimLLli0yYliIUqLP94rHn2oYFRXF1atXqVOnDhUqVNBOUTZGkgyIAlu9ejXXrl3D1NSUatWqUbNmTQIDAzl79qx2ic9nsbCwYPbs2Vy7do2AgADOnz8PPMrYAwICqFmzJpUqVaJNmzYcOHCAu3fv0rFjR+3nnzfN6MqVK8yfPx+Adu3aUaFCBfbu3Qs8mkokiYAQpUef7xV5PdVw3LhxeHp68vDhQz777DPdFIKBkamFRq60psi4urqye/fuEju+LpTF6UJC6IrcK/6nLN4rZDaBKBX6/ssthNAPcq9QhyQDQgghhJGTZEAU2uOPENaV1q1ba58u9qzHkj7p8XnCwcHBfPLJJwwfPpzbt2/nuf/QoUMZPnw4Xl5eZGRkcPnyZdq1a8fFixd1ezFCCEA/7hWenp7ahxbl5/H7iTHeKyQZELl4eXmRlJSERqNhwIABJCQkMGXKFLy8vJ565nfOL3poaCgRERFERkbi4+PD6NGj2bJlS6HO+9JLL+Hi4pLvY0kflzNPOEdERATr1q1jxIgRrF27Ns/PWFlZYWJigo2NDebm5jRo0IB27doVKk4hxCOGcq9YtWoVr776ar7HfPJ+Yoz3CkkGRC79+vVj586dfPfdd3To0AEzMzMyMjKoUaMGW7duzfezixYtwtbWlhdeeEE7lzjHzJkzGTdunPbn8OHDeR4jr8eSPilnnvB7772nfW/EiBGMGjWK/fv35/kZgOXLl7NmzRpeeumlElnRTAhjYgj3ioLI635ijPcKmVoocmnXrh2rV6/m559/Zu7cuaxfvx4XFxdatmxJz549c+2bM68/NTUVgIcPH+Lj44Otre1Tx83Ozs4191ej0eR5/icfS9qrV6+n9slrnnCXLl3o0qUL//3vf4mOjs7z2DnxVq9enfv37z+nJIQQ+TGEe0VB5HU/qV+/PmBc9wpJBkQupqam1K5dm4SEBGxtbWndujWhoaGcPHkSCwuLXPva29uzcOFCTpw4QYsWLZg0aRJjxoyhRo0avPzyy4wZM0a774wZMwp0/rweS3r06FFsbGy0zXh5zRPevHkzP/zwAxkZGYSEhAAwd+5cAgICtMf28/MjPT2d5OTkZ3YlCCEKxhDuFYD2sedeXl4EBwfz/fffP/d+YpT3CkUYtXPnzimAcu7cOVXj6Nu37zO3zZkzR7l3716hjhcTE6OsW7fuuft9/vnnSnR0tKIo+lMWQugjffn9KO69oij3E0Up+/cKGTMg9IKtra12hPCTAgICqFKlSqGO16BBA4YNG5bvPpcvX+bGjRtUqFChUMcWQqinuPeKotxPjOFeId0EAkD7wA615DydLGfp0dIyduxY7dPT1C4DIQyB2r8ncq8oGZIMGDk7Ozusra1l7f7/Z21tjZ2dndphCKF35F6RW1m7V8izCQSxsbEkJibmu88ff/zB+PHj+f3335k+fToffPBBKUVXdDExMYwfP56MjAwWLFhA8+bNn/sZOzs7HB0dSyE6IQxPQe4VhfWf//yHyZMns3jxYtq0aaOz46anp+Pq6sq//vUvli5diomJic6ODWXvXiHJgHiu77//HldXV6ytrdm3bx/NmjVTO6QCu3PnDv369ePkyZMsXboULy8vtUMSQvy/v//+mwYNGvDWW2+xZ88enR//4MGD9OjRgx07dtCvXz+dH78skQGE4pkURWH58uW89957NG7cmJ9++smgEgF4NE/46NGjeHl5MXLkSO1jSoUQ6psyZQr379/XTgfWte7du9O7d298fHz4+++/S+QcZYUkAyJPGRkZjBgxAm9vb0aPHs2RI0cMtn/M3NycpUuXsm7dOjZu3Ej79u2f+fwCIUTp+PHHH1mxYgWzZs3CwcGhxM4TEhLC/fv3+eyzz0rsHGWBdBOIp/zxxx/07duXc+fOsWrVKoYOHap2SDpz+vRp+vTpg6mpKXv37s21OIkQonRkZWXx5ptvoigKP/74I2ZmJTuWfcmSJfj6+nLmzBn5nX8GSQZELmfOnKF3796YmJiwd+9e3nzzTbVD0rmEhAT69u1LZGQkq1atwt3dXe2QhDAqwcHBfPrpp5w+fbpU7jFZWVm88cYbmJiYcPbs2RJPPgyRdBMIrQ0bNtCmTRtefvllfvrppzKZCMCjp55FREQwaNAghg4dyrhx43KthS6EKDnx8fF89tlnjBw5stTuMWZmZqxatYoLFy6wbNmyUjmnoZGWAUFmZiZ+fn4sXboUDw8Pli5diqWlpdphlThFUVixYgXjxo2jTZs27Nixw2DHRQhhKFxdXTl58iSXL18u9EqAxTV69Gi+/PJLYmJiSnScgiGSZMDI/fXXX/Tr148TJ04QEhKCl5eXzufj6rtjx47h6upKxYoV2bdvH02bNlU7JCHKpEOHDtG9e3e2b9/OgAEDSv38OVMZ3377bXbv3l3q59dnkgwYscjISHr37k1aWhq7d+/W6YIfhubmzZv07t2bK1eusGHDBpmTLISOpaam0qhRI1599VUOHz6s2peOsLAwPvroIw4ePEi3bt1UiUEfyZgBI7V9+3befvtt7OzsOHfunFEnAgC1a9fmxIkT9OzZk/79+zN58mSys7PVDkuIMmPWrFncvn2bFStWqNr62L9/fz744ANGjx5NamqqanHoG0kGjEx2djaTJk1i4MCB9O3bl+PHj1OrVi21w9IL1tbWbN26lQULFhAYGEiPHj24d++e2mEJYfAuXrxIUFAQn332GXXr1lU1FhMTE1asWMHt27eZNWuWqrHoE+kmMCLJycl89NFHHD16lAULFvDpp58a3fiAgjpy5AgDBgzghRde4Ouvv8bJyUntkIQwSBqNhjZt2pCUlMSFCxf0ZnDy7NmzmTFjBpGRkTRu3FjtcFQnyYCR+OWXX+jVqxdJSUns3LmT999/X+2Q9N6vv/5Kr169iI2NZcuWLbi4uKgdkhAGZ+3atXh4eBAeHk67du3UDkcrIyODZs2aUa1aNb7//ntMTY27ody4r95I7Nu3j1atWlG+fHl++uknSQQK6JVXXuGHH37g/fffp2fPnsyaNQuNRqN2WEIYjDt37jBx4kTc3d31KhEAsLS0ZOXKlZw8eZL169erHY7qJBkowzQaDdOnT6d379506tSJH374gTp16qgdlkGpVKkSu3fvZsaMGUybNo0PP/yQlJQUtcMSwiBMmDABExMTFixYoHYoeWrXrh3u7u5MnDiRO3fuqB2OqqSboIxKSUlhyJAhfP3118yaNYuAgAAZH1BMX3/9NW5ubtSuXZuvv/5a9YFQQuiz8PBwOnTowNq1a/nkk0/UDueZ/vrrLxo0aED37t3ZtGmT2uGoRpKBMujXX3+lZ8+exMXFsXXrVnr06KF2SGXGpUuX6NWrF4mJiezYsYOOHTuqHZIQeicjI4OmTZtiZ2dnEP3x69atY/jw4Xz33Xe0b99e7XBUod//h0ShHT58mDfeeIOsrCzOnj0riYCONWzYkLNnz9KyZUs6d+7MwoULkXxaiEdyfhcCAwO5fv06oaGhep8IAHz88ce8/fbbjBw5koyMDLXDUYX+/18SBaIoCvPnz6dr1668/fbbnD17lgYNGqgdVplkY2PDwYMHmThxIhMmTMDNzY20tDS1wxJCdR4eHgwdOpQ5c+bg5+dnMFP2TE1NWbVqFdevXycwMFDtcFQhyYABy87OZuDAgXz//fcMHDgQf39/AgIC+Prrr0v9ASDGply5csybN48dO3awb98+3nnnHaKjo+nWrRsJCQlqhyeEKqKiovj222+pWrUqtra2BtVq1qhRI8aPH8+cOXO4du2a2uGUOhkzYMD27t1Lnz59qFevHrdu3WLTpk24urqqHZbRiYqKomfPnqSmpvLgwQM8PT1ZuHCh2mEJUers7OxISkrC1NSU119/nVOnTlGuXDm1wyqwtLQ0GjVqRL169Thy5IhRDbqWlgEDNnXqVExNTUlKSqJXr17y0A2VNG3aFHd3dypWrEhqairLly+XZYyFUbp79y7lypVj/vz5nDhxwqASAXi0JPny5cs5evQoYWFhaodTqiQZMFAnTpzgl19+QaPRkJ6eTlJSEpmZmWqHZbTu3r1LSkoKiqLw4MEDpk2bpnZIQpS6L774gsjISMaPH4+5ubna4RRJ165d6du3L59++im//fYb//3vf9UOqVRIN4GBysjIYPbs2fTs2ZNmzZphZmamdkhGT1EUrl+/zvbt2xk4cKCsQyCEgbp16xYNGjSgRYsWnD59mrS0NIOYFVEckgwIIYQQj/Hw8OD06dNcvHgRgMTERKpVq6ZyVCWrTH6djI2NJTExUe0w9IKdnR2Ojo5qh1EmGXM9k3pVOqSOqVPHPvroI44cOaJ9fevWLUkGDE1sbCxOTk4y7/v/WVtbExMTIzduHTP2eib1quRJHVOvjnXo0IFLly4xcuRItm7dyj///FPqMZS2MpcMJCYmkpaWxpYtW4z+GfQxMTG4ubmRmJgoN20dM+Z6JvWqdEgdU7eOVaxYkc2bN7Np06YyP14AymAykMPJyYnXXntN7TBEGSf1TJQ0qWPqMoZEAGRqoRBCCGH0ymzLQFFEREQQGBhIaGgoN2/eZNu2bdy6dYthw4bRq1cv/P39ycrKynd1uQcPHlC+fPnnnmvKlCns2rWL8+fPU7FixVzbFixYQFxcHP/617/49NNPGTp0KGZmZpiZmREcHIylpWWxr1WoQx/q2I0bN+jVqxetWrWiY8eO9O3bly5dulC7dm0qVqwoqyeWEY/Xtdu3bxMUFEStWrW0/391WdcmTZrEnTt3SE9P58svv8TCwgKAv//+m08//ZTff/+d8PBw3VxYHox5oGVeijL40qiTgb179xIXF6d9El3r1q3p2rUrjo6OODo68u6775KcnMxnn31Gr1698PLyYtmyZU8dJzk5mbCwME6fPs2AAQPo0qXLc889Z84cbt269dT7kZGRnDx5kldffZWaNWsCYGVlRVZWFjY2Nga7kIex0sc6Bo/6Q9PS0rQ3DGtrazQaDTVq1CjeBQvVPK+uzZ8/P1fd0mVdmz9/PgB+fn4kJSVp711VqlRh/fr1JbpMurEPtMxLUQZfGnUy0Lt3b7y9vTl+/DhhYWEcP3481/aNGzfy5ZdfMnXq1Gcew8PDg6ysLLy8vBg5cqT2/XHjxuXab+DAgbz55pvPjenKlSs4OTkxb948Bg8eTM+ePVm+fDmmpqaEhIRw8OBBXFxcCnehQjX6WMdq167NiRMnSEtLY8CAAezfv59du3ZhamqKr68vP//8M87OzoW7UKG659W1gihqXbt9+zaff/45f//9d6lPwTPmgZZ5KergS6NOBhRF4d69e5iampKVlfXU9qFDhzJo0CA+/PBD2rdvn+cxvL292bZtG+vXryc+Pp7u3btjaWn51PEKuraTg4MDsbGxwKPsLiMjAysrKwCqV6/O/fv3C3OJQmX6WMdyHr5ibW2tfS9nkJTUMcP1vLpWEEWtay+++CKrVq0iMDCQH374gbZt2xb5OoqqJAZaTpgwgQULFjz1fmhoKB07dizUKqP+/v6kpaVhbW3NF198oX0/NTWVUaNGYWFhQbt27Rg0aJBOYi8so04GgoOD+eijj3jxxReZOnUqXbt21W7bs2cP4eHhpKWl4ebm9sxjNG3alKZNm5KVlcW///1vvvvuO7p06ZJn89vjFi1axA8//MC4ceOYOXMmJ0+exNLSkh49erB9+3Z8fX158cUXsbGxwc/Pj/T0dJKTk1m7dq3Orl+UPH2sY7a2tnz55ZekpaUxcOBAANzd3bG2tiYrK4uJEyfq5uJFqcqvrl29epUZM2bwyy+/sHr1akaMGJHnMYpS1zIyMvDz88PExITU1FS8vb3ZtWsXlpaWuLi44OXlpX1egT6PR4mJiWHGjBnUr1+fs2fPcvjwYX7//XcAmjRpwtChQzl37hzr1q3j9u3bpKenF/jYsbGxZGZmEhISwoQJE4iLi6NWrVrAo/uAq6srPXr0oH///pIMqOHxpq8WLVoQERGhfd2nTx/69OlT4GOZmZnRo0ePAu/v6+uLr6+v9vWHH36o/e/ly5fn2jcoKKjAxxX6RV/r2Lvvvptr302bNhX4uEI/5VfX6tevz9atWwt8rMLUNUtLy6eShcfrWmhoaIHPq6a1a9cyf/587O3t6dSpU65tDg4O+Pn5sXTpUi5cuPDUZ+/evcvMmTNzveft7c0rr7wCPFrBMOePv6OjI/Hx8drX8fHxNGnSBEDVpzzK1MLH2NjYEBUVpW2mf9LGjRvl4TOiWKSOidIida1oTExMtF1pOSpUqACAubk5GRkZeX4uKysr18/jXSn29vbEx8cDEBcXh4ODg3abg4ODdptGo9HptRSGJAOPadasGWvWrMHR0ZEJEyY8tX369OmYmJhw/fr1Qh3X39+fsWPH4u/vn+v91NRU3N3d8fDwyJW1r1+/XtvndvbsWfr378/48eOLcEVC3+TUsaVLl+a5/cUXX+SDDz4o1DGfVb/gUR17/fXXOXjwoPa9L774Itfo7ujoaBkrUAZt3bpVez97XGhoKNevX2f69Om5Bgnmxxjq2PDhw/H392fmzJnaP/4FVbVqVZYtW5brp169etrtjo6OmJub4+vrS7ly5ahVqxaLFi0iMjKSPn368NVXXzFy5MhCtfzpmiQDPOorGjBgANOmTaNz584AufqKgoKCGDhwIOnp6cXqK8rOziYuLk67LaevaM2aNezfvx+A3377jcTERF544QUA3nzzTe20HWGY1Kpf8GjKV79+/bSvf/jhB+20L4DMzEzWrl1boOljQn9JHSu+GjVqUK9ePRITE3F3dwdg9+7duf718vKiXbt2TJ8+ncaNGxfq+PPmzWPRokXMmzcPeNSN17x5cypUqMCGDRtYuXKlauMFwMjHDOTQl74ijUZDUFAQixcv1g7sEoZPrfp19OhRGjZsyIMHDwBIT09n+/bthISEcODAAQAWLlzI2LFjmTVrlk6vWZQuqWPFV7Vq1afKwZhIMvCY4vQVPS6/vqJevXppt+X0FTVr1gyNRqNtFZg4cSJRUVF88803uUYEC8NW2vUrIiKC1NRULl26hJWVFZUqVeLevXuMGzeOqKgoTp8+zYULF/jzzz85e/Ysq1atws/PTxeXKlQidaz0bNy4ETs7O7p3767T43p5eWlXAl23bh1nzpwhPj6epUuXlugYD0kG+F9fUf369YvcV/Qsj/cVWVpaavuK2rdvT58+ffD29ubQoUP06NGDV155hR07dgCPWg26du1a4ClBQn+pVb/mzJkD/O+m1bZtW+1YlPj4eFq1aqWtb0OHDsXT07OIVyjUJnWsYLZt20ZERASVKlVi7ty57Nq1i8jISFJSUli+fDlz5swhOTmZ5ORknJ2dSUpKIj4+ns2bN9O9e3fat2/Pr7/+mmusxc2bNwkKCkJRFOrWrUunTp2YMWMGjo6ODBkypFDdCbt37+aNN94gJiYGgE8++YRPPvmEvXv3cv78eUkGSlpB+4oA2rVrV+jj5/QR5Xh8uteGDRvy/EzOeQs7JUjoHzXrFzy6CT8p57w5Nm7cWOjzCv0hdaxgrl+/jrOzMz179tQ+48Xc3Jxbt24RGRkJQP/+/WnUqBEff/wxe/bsYcSIESQnJ5OdnY2Pjw8pKSn4+/vz1ltvAbBixQqsrKywsrIiOjqa5s2bY2try8CBA3MlAs/rjvnzzz+JjIzEw8NDmwwATJ48mR9//LHEy0+SAaSvSJQsqV+ipEkdK5ipU6cSFRXFhAkTmDVrFjt37mT//v3MmDFD+2yDypUrY2lpSeXKlQGwsLAgIyMDjUZDdnY2mZmZuY6p0WgYPHhwriW869Spw7p164iKitImZ5B/d8yxY8e4c+cOM2fOJCoqiqtXr1K/fn3mzZvH2bNnWbduHZ9//rnOyySHJAM6UFp9Rzmr1U2bNo1mzZrp9FzCMJREXVu/fj2RkZFUqVKF2bNn6+y4wjDpuo5pNBpGjhxJeno61tbWqi5CtHr1aq5du4apqSnVqlWjZs2aBAYGcvbs2ecuoWxhYcHs2bO5du0aAQEBnD9/Hnj07T4gIICaNWtSqVIl2rRpw4EDB7h79y4dO3bUfv553TH9+vWjX79+3Lhxg2XLllG/fn0CAwOJi4vTPsysJBltMmBofUfHjh1jw4YN/PTTT0REREgyYED0ua7duXOHHTt20Lx581zTwYRh0ec6ZmpqyqpVqwBwc3NDo9Fon4VR2p4cc5UTV84S3I93oeQ0y+f8Abe0tMw1I+LxloAnu3Kf9ZyRgnj55Ze1yzaX5tLgRpsMGFrf0YABA2jfvj1ZWVl89dVXJV4+Qnf0ua799ttvVK1alS+++IKJEydy/fp1WZXOAOlzHQO4dOkS8+fPx8bGRrVEoLieHANR1hhtMmBofUehoaGcOHGCW7dusWDBApYsWaLrIhElRJ/rmr29PVWrVgUeLV+rzyvEiWfT5zoG0LBhQzZt2sSoUaO4efMmtWvX1un1i+Iz2mTA0PqO2rZti4eHB//88w/Dhw/XTSGIUqHPda1WrVpUrVoVX19fMjMzadq0qW4uWpQqfa5jCQkJzJs3D41Gg5mZmXbBIjW5urrq/Jt+69at8ff3x8XF5ZmPK35cQfaB/NcdqFChAl5eXgwfPrz4YzyUMubcuXMKoJw7d67EztG3b98SO7YulUZZGKvSKlt9rGtSr0qH1LGCXfuT+3p6eiqJiYlKdna20r9/f+XWrVtKQECA4unpqezdu1dRlP9dc86/K1euVMLDw5Xz588rY8eOVUaNGqVs3ry5UDHnHOvmzZuKr6+voiiKMn78eCU2NvapfQuyj6Ioyq5du5S1a9cqfn5+ud7fs2ePsnPnTkVRFGXDhg3KgQMHnlkeBWWYnTcqK+t9R0J/SF0TJa2s1bF+/fqxc+dOvvvuOzp06ICZmRkZGRnUqFHjuWu2LFq0CFtbW1544QXtWIscM2fOZNy4cdqfw4cP53mMvJZvLso+OWPH3nvvvVzvT548meXLl2vHduiK0XYTCCGEKHvatWvH6tWr+fnnn5k7dy7r16/HxcWFli1b0rNnz1z75gxmTE1NBeDhw4f4+Phga2v71HGzs7NzjY141uOG81u+uTD7lPa6A0bfMvD4YzZ1pXXr1tqnEOb36M/HeXl5aR9THBgYiJeXF23atNFOfXnSl19+SZs2bbSPDb19+za9evXK9RhRoV/UrmtXrlxh2LBhfPzxx/k+CVOj0dCtWzdtP3BoaGiJxC50T+06BuDp6al9AFte8qqHYWFhvP/++zqJ19TUlNq1a3P//n1sbW1p3bo169atY9GiRVhYWOTa197enoULF3L8+HEAJk2axJgxY7QPdnrcjBkzcj2i+FnPjcnrccVHjx7lxx9/LNQ+/fr1Y82aNUybNo327dtr1x0YM2YMISEh9O/fXyflpVWoTgUD8Hh/iSH0HSnKs/uFBgwYoCQnJz/zPE/2Femq70g8nyH2Uz6ud+/ez9wWHBysLF++XFm6dOlT58nr2kXJMOQ6VtBxCI/Xw6LWMX2pj/ld85w5c5R79+7l+/mC7JMXGTNQAIbQd/SsfqGEhASsrKywsbEpxBULtRhCXcsRFhbGBx98kOe2X375hezsbBo2bJhvzKL0GVIdK4j86qEhsrW11bagPCkgIIAqVark+/mC7POk27dvc/r0aapVq1aoz+WlTI8ZMIS+o2f1C61fvz7Ph38I/WQIdQ0e3YBv3rzJpEmT8tz+7bffcv36dU6ePElSUhIDBgzAzs4u/4sXpcJQ6lhBPK8eFsXjD/dRQ87qjTlTM0tLzqqKOectajmU6WQgp+8oISFB23cUGhrKyZMnn9l3dOLECVq0aKHtO6pRowYvv/wyY8aM0e47Y8aMAp0/r0d/Hj16FBsbG9544w0g7zUFFEXhxIkTudainjt3LgEBAdrXBw8eZNOmTVhZWVGxYsUiPYlM6I4h1LXIyEjGjx9P9+7d8fX1ZdGiRWzZsoU2bdrg6OgIgI+PD/DoOfUXL16URECPGEIdA5gyZQqRkZF4eXkRHBzM999//9x6WBx2dnZYW1vj5uZWrOOUJdbW1oX+3TVRlCeWijJw58+fp0WLFpw7d47XXntNlRjyW9Bi7ty5jB49ulDNQZcvX+bUqVMMGzYs3/2efMCIPpRFWaUvZVvcujZ58mRmz55NuXLlCnwefbn2sk5fyrm4dayg97zi1LHY2FgSExOfu5+xsLOz0yb4BVWmWwbUktN35OLi8tS2x7/dF1SDBg1o0KBBvvvk9B09vkSoKPuKW9eefE59XkJDQ2nUqFGR4hOGr7h1rCD7hIWFYW9vX6T44FGrRWH/+IncymwyoGb/kaH3HYmCU7uMS6Ouvfnmm7nOofY1Gxu1y7s06lj9+vWpX7++1DEVlblkQPqPcitK35F4PmOvZ1KvSp7UMaljpanMjRkA3fcfpaSk0KdPH5o3b05gYKDOjguPphb27duX7t27P3dhoqIoSt+RKBhd1rNvvvmGqVOnsnTpUlq3bq2TY+bYunUrixYtYtOmTQV+Bv3zSL0qHbqqY4qiMHLkSBISEti5cyfly5fXQXSPZGVlMXjwYExNTdm0aRNmZrr5jil1rJQVeoUDI+Tl5aVUqlRJuXXrVokcf8mSJYqJiYly5syZEjm+0G93795VqlevrvTr169Ejp+Zmak0b95cad68uZKZmVki5xD6bfPmzQqgHD58uESOf+bMGcXExERZsmRJiRxflLwy2TKgS6dPn6Z169YEBwfnmo6jS1lZWbRs2RKNRsOPP/6os8xaGAYvLy+2b99OTEwML730Uomc4+zZs7Rq1YpFixYxbty4EjmH0E/Jycm8+uqrdOjQgbCwsBI7z+jRo/nyyy+5fPlysQYDCnVIMpCPrKwsXn/9dczMzDhz5sxzp18Vx48//kjLli0JCgri008/LbHzCP3yww8/0Lp1a5YuXYq3t3eJnsvb25tNmzYRExODg4NDiZ5L6A9PT0/CwsK4fPkyNWvWLLHz3Lt3DycnJ95+++0y9yREo6Buw4R+CwoKUkxNTZWffvqpVM7n7e2tVKhQ4bnryouy4eHDh0qTJk2U119/XcnKyirx8927d0958cUXlT59+pT4uYR+OHnypAIoy5YtK5Xzbd++XQGUgwcPlsr5hO5Iy8AzxMXF4eTkxLBhwwgJCSmVc/799984OTnRqlUr9uzZUyrnFOpZuHAhkyZN4scffyy1RWV27NjBgAEDOHDggHZxKlE2ZWZm8vrrr2NhYcHp06dLtGUzh6IodOrUiWvXrvHLL79gbW1d4ucUOqJyMqK3evXqpdSsWVP5+++/S/W8O3bsUABl//79pXpeUbpu3rypWFtbK2PHji3V82o0GqVTp05K7dq1lfv375fquUXpWrBggWJqalrqT/O7du2aYmlpqfj7+5fqeUXxSDKQh6+//loBlJ07d5b6uXNu1o6OjnKzLsNcXFyUl156qdSTTUVRlF9//VUpX768MmnSpFI/tygdN27cUKytrRUfHx9Vzj9z5kzFzMxMiY6OVuX8ovCkm+AJ9+/fp2HDhjRu3JhDhw5hYmJS6jH89ttvNGrUiLFjxzJ//vxSP78oWV9//TW9evVi9+7d9O3bV5UY5syZw/Tp04mMjNTZ2gNCf/Ts2ZNz584RExNDpUqVSv38GRkZNG3alBdeeIFjx45pn6Io9Jja2Yi+GT9+vFK+fHnlt99+UzWOOXPmKGZmZsrPP/+sahxCt1JSUpRatWop3bp1UzQajWpxPHjwQGnQoIHy9ttvK9nZ2arFIXRv7969CqB89dVXqsYRHh6uAMratWtVjUMUjLQMPCYqKooWLVowa9YsJk+erGosDx8+pFmzZtjY2HDixAnJrMsIPz8/Vq5cyaVLl3j55ZdVjeXYsWO0a9eONWvWMHz4cFVjEbqRkpJCw4YNadq0KQcOHFClZfNx7u7uHDx4kMuXL/PCCy+oGot4DrWzEX2RnZ2ttGrVSmnYsKGSkZGhdjiKoijKsWPHFEBZvXq12qEIHYiMjFTKlSunfPHFF2qHouXu7q7Y2toqf/75p9qhCB3w9fVVrKyslN9//13tUBRFUZQ7d+4otra2iru7u9qhiOeQZOD/hYaGKoDy/fffqx1KLkOHDpWbdRmQlZWltGzZUmnUqJHy8OFDtcPRunPnjlK1alVlyJAhaociikkfk01FUZQ1a9YogBIeHq52KCIf0k3Ao4cFNWjQgD59+rBu3Tq1w8klMTGRV199lW7duvHll1+qHY4ootDQUEaOHMnx48d555131A4nl3Xr1jF8+HC+++472rdvr3Y4ogiys7Np3bo1qampREZGYm5urnZIWhqNhjZt2pCYmEhUVBSWlpZqhyTyonY2og8GDRqkVKtWTfnrr7/UDiVP69atUwDlv//9r9qhiCL4448/lCpVqiiffPKJ2qHkKTs7W3nnnXeUV199VXnw4IHa4YgiWLFihQIoJ06cUDuUPEVHRytmZmbKrFmz1A5FPIPRJwNHjx5VAGXDhg1qh/JM2dnZyrvvvqvUr19fbtYGaODAgYqdnZ2SmJiodijPdPHiRcXMzEyZOXOm2qGIQspJNocPH652KPmaNGmSYmlpqVy7dk3tUEQejLqb4MGDBzg7O1OzZk0iIiJUH3mbn19++YVmzZoxdepUpk2bpnY4ooCOHj3KBx98wMaNG3F3d1c7nHxNnjyZxYsXc/HiRV555RW1wxEFNHDgQI4ePcrly5epVq2a2uE8U2pqKo0aNeLVV1/l8OHDen2/NUpqZyNq+vzzzxVzc3Pl0qVLaodSIJMnT1YsLS2Vq1evqh2KKID09HTllVdeUdq1a6fqmgIFlZqaqrz88stKx44dDSJeoSj/+c9/FEDZtGmT2qEUyMGDBxVACQsLUzsU8QSjbRm4cuUKzs7OTJgwgdmzZ6sdToGkpaXRuHFj6taty3/+8x/JrPXc559/zrx58/j5559p0KCB2uEUyDfffEO3bt3Yvn07ZmZmdOvWDSsrK7XDEnl48OABTZo0wcHBge+++85g7geurq6cPHmSmJgYbGxs1A5H5FA7G1GDRqNROnTooNSpU0dJS0tTO5xC+eabbxRA2bp1q9qhiHxcvnxZsbCwUD777DO1Qyk0V1dXpXr16gqgbNu2Te1wxDNMnTpVMTc3V2JiYtQOpVDi4uKUihUrKqNGjVI7FPEYo1zWbuvWrXz33XcsX77c4L71dOnShQ8//JBPP/2U5ORktcMReVAUhZEjR1KrVi0CAgLUDqdQvvnmG3766Sf++ecfzMzMuH37ttohiTxcvnyZL774An9/f4Npdcrh4ODA7NmzWblyJWfPnlU7HPH/jK6bIDk5mVdffZX27duzY8cOtcMpkoSEBBo0aMCgQYNYuXKl2uGIJ2zevJkhQ4Zw5MgRPvjgA7XDKZTk5GQ8PDz46quvAHBzc2Pz5s0qRyUepygKHTp0IC4ujujoaIP7QgOQlZXFm2++iaIo/Pjjj5iZmakdktEzupYBf39/MjIyWLx4sdqhFNlLL73EnDlzWLVqFadPn1Y7HPGYu3fv4ufnx4ABAwwuEQCwtbVl9+7dfP3111hZWXHv3j21QxJP2LJlCxEREaxYscIgEwEAMzMzVq1aRVRUFMuWLVM7HIERtQwMGTKEd955B09PT5YuXYq3t7faIRVLdnY2LVu2JCsri65du9K0aVP69++vdlhG69KlSwQEBPDCCy+wc+dOLl++TM2aNdUOq1gURTGYQWnGIDAwEHNzc+bNm8d7773H9u3b1Q6p2Ly9vdm0aRPz58/n1q1bzJkzR+2QjJZRtM1kZGSwefNmwsPDadKkCe3atVM7pGIzNTXFw8ODkSNH8s8//xAXFyfJgIqOHTvGwYMHyc7O5tNPP6VixYpqh1Rskgjol127dpGSkkJGRgaDBg1SOxydcHV1ZdeuXQQHB5OZmSnJgIqMopvgzp07AMTHx3PlyhVmzpypckTFl5SUxNixY6lSpQo3btzg5s2baodk1BISElAUhcqVK7N48WJOnTqldkiijImNjeXKlSsoioKXlxcajUbtkIpt7NixpKamcvXqVRISEtQOx6gZRcvA1atXgUffpv38/Pjss89Ujqj47OzsOH/+PB4eHvzwww9ER0erHZJRO3bsGBqNhkqVKrF9+3Y6deqkajyxsbEkJiaqGoNa7OzscHR0VDsMnVIUhb/++guATp06sWTJEkxNDf+73H//+18mTpzIxo0bycjI4P79+2WiVc0QGUUy0LBhQ958802WLl3Km2++qXY4OtOoUSNOnDjBtGnTiI2NVTsco9a7d29q1KjBpk2bsLa2VjWW2NhYnJycSEtLUzUOtVhbWxMTE1OmEgITExPef/99PvzwQzw8PNQOR2deeOEFNmzYQNeuXQkODlb9d8eYGc0AQiGMxfnz52nRogVbtmzByclJ7XBKVUxMDG5ubpw7d47XXntN7XCEMBhG0TIghDFycnKSP4hCiAIpcjJgzH2SeSlMP6Uxl11R+nOlvMpOc7e+kjomv5MFVWZ/J4uyhvHNmzcVa2trBZCf//+xtrZWbt68KWWno3KS8ipaeSmKopw7d04BlHPnzhX4M+Hh4UqXLl2UmzdvKmvWrFE8PDyUvn37KpGRkUp6erri7u6uLF26NN9jpKenF+hcderUUTw9PZVVq1Y9tS0hIUH517/+pURHRz9337wU5dqljsnvZEn/ThqCIrUMJCYmkpaWZpR9knnJ6adMTEx8bsZozGVXmHLKIeVVuPIqqL179xIXF0fDhg05e/YsrVu3pmvXrjg6OjJ8+HCGDx9OZGQkBw4coFmzZgwdOpSLFy8+dZw//viDLVu2EB0dzZgxY3jjjTeee+6KFSuSnp5OrVq1ntoWGBjIhx9+WKB9dUXqmPxOFlRJ/k6qrVhjBqRPsuik7ApHyku3evfujbe3N8ePHycsLIzjx4/n2p6VlUVISEi+a3J069aNevXq4eHhwYQJE4BHyzE/+Rlvb29eeeUV7evIyEgURaFbt2506dJF+/6GDRtwdXXl6NGjz923JEgdKxwpr7JF7yaq5txUnhQaGsr169cLdSx/f3/Gjh2Lv79/rvdTU1Nxd3fHw8ODrVu3FjlWfSDlVXhSZqAoCvfu3cPU1JSsrKxc2zIzMxk1ahTjxo3L9xv55MmTAVixYgWHDx8mOzsbeJRIPP6jPDFhydTUlHLlylG+fPlcC+ecPXuWXbt2cfjwYVatWpXvvvpM6lfhSHnpB1WTgZiYGAYMGMC0adPo3LkzAL///jsATZo0ISgoiIEDB5Kens7t27dJT08v8LFjY2PJzMwkJCSE7Oxs4uLitNv27NmDq6sra9asYf/+/bq9qBIk5VV4UmZ5Cw4O5qOPPmLixIlMnTo117ZJkyZx9epVVq5cya5du555jHfeeYclS5awcOFCkpOTOXv2LFWrVmXZsmW5furVq6f9zJUrVxg2bBjDhg2jXbt2mJqa4uvry19//cXKlStZsmQJnTt3xtPTM8999Y3Ur8KR8tJfqk4tXLt2LfPnz8fe3v6pFdscHBzw8/Nj6dKlXLhw4anPPq858tatW9pvNY6OjsTHx2tfx8fH06RJEwDKlSun68sqMVJehSdllrdx48Zp/7tFixZERERoXy9atKhQx7KysuKjjz4q0L6vvvoq69evz/Xek+ebPn269r+f3FffSP0qHCkv/aUXqbaJiclTD0WpUKECAObm5mRkZOT5ufyaI+3t7YmPjwcgLi4OBwcH7TYHBwftNkNpenyclFfhSZnlz8bGhqioqDxXsnzw4AH79u3D3t5ehcgMg9SvwpHy0j+qtgwMHz4cf39/6tevr60IBZXTHPksjo6OmJub4+vri6WlJbVq1WLRokW0b9+ePn364O3tzaFDh+jRo0dxL6PUSHkVnpRZwTRr1ow1a9YAj/pwFyxYoN1Wvnx5lixZou3DrVu3boGP6+/vT1paGtbW1nzxxRe5tqWmptK2bVumT59O9+7dAfjiiy/46aef2L17NwDR0dG89957/Pbbb3q5Zr3Ur8KR8tJjRZmPWJS5vHlJSkpSpk6dqowaNUr56quvinUsNRWmPIpTdoZeXkW59uLWNUMus6Jee2E+d+nSJaV///7K1KlTlU6dOimKoih9+/ZVFEVRGjdurCxcuFD56KOPlLS0NOXzzz/Xzv8viJs3byq+vr6KoijK+PHjldjY2Fzbp06dqsyfP185cOCAoiiKcurUKWXjxo3a8z98+FAZO3asMmTIECUlJaVA5yztOmbI9UtRpLwKS1d/+/SRqi0DVatWLROPEy4tUl6FJ2WWP7X6cI8ePUrDhg158OABAOnp6Wzfvp2QkBAOHDgAwMKFCxk7diyzZs3S6TXrktSvwpHy0l8G9WyCjRs3Ymdnp21S1BUvLy8qVqzIwoULCQwM5LfffuPSpUsMGjQIT09PnZ5LLSVRdp6enpw6dapMPj5Z1+Wl0WgYOXIk6enpWFtbExoaqpPj6kpx+nAfp+TTh9urVy/ttoiICFJTU7l06RJWVlZUqlSJe/fuMW7cOKKiojh9+jQXLlzgzz//5OzZs6xatQo/Pz9dXKre0HUdu3LlCvPnz0dRFBo0aMCkSZN0clx9IfewklXiycC2bduIiIigUqVKzJ07l127dhEZGUlKSgrLly9nzpw5JCcnk5ycjLOzM0lJScTHx7N582a6d+9O+/bt+fXXXxk5cqT2mDdv3iQoKAhFUahbty6dOnVixowZODo6MmTIEBo3blzg+Hbv3s0bb7xBTEwMABMnTgTgo48+on///rotjELS97JbtWoVrq6uJXHpRaLP5WVqaqqdO+/m5oZGo9GLqXJq9eHOmTMH+N8Nvm3btrRt2xZ4NPK7VatW7NixA4ChQ4fqTVKuz3Xs8Zkaffr0KZHrLyx9Li/Qv3uYmko8Gbh+/TrOzs707NkTS0tL4NE3jVu3bhEZGQlA//79adSoER9//DF79uxhxIgRJCcnk52djY+PDykpKfj7+/PWW28BjxY5sbKywsrKiujoaJo3b46trS0DBw7MVRGe14z5559/EhkZiYeHhzYZAEhISMDKygobG5uSLJrn0uey00f6Xl6XLl1i/vz52NjY6EUiAFCjRg3q1atHYmIi7u7uANrBezn/enl5AdCuXbtCH3/evHm5Xvv6+uZ6PXTo0Kc+k3PeHBs3biz0eUuKvtcxgLCwMD744IOSLIYCM4TyEo+UeDIwdepUoqKimDBhArNmzWLnzp3s37+fGTNmkJaWBkDlypWxtLSkcuXKAFhYWJCRkYFGoyE7O5vMzMxcx9RoNAwePBhnZ2fte3Xq1GHdunVERUVpb2qQfzPmsWPHuHPnDjNnziQqKoqrV69Sv3591q9fn+dNqrTpc9npI30vr4YNG7Jp0yZGjRrFzZs3qV27tk6vvyikD7dw9L2OhYWFcfPmTb3pItD38hL/U+LJwOrVq7l27RqmpqZUq1aNmjVrEhgYyNmzZ7XNgs9iYWHB7NmzuXbtGgEBAZw/fx54lN0FBARQs2ZNKlWqRJs2bThw4AB3796lY8eO2s8/rxmzX79+9OvXjxs3brBs2TLq16+PoiicOHGCzz77TDcFUAz6XHYAU6ZMITIyEi8vL4KDg7WZv1r0ubwSEhKYN28eGo0GMzOzEn3wjhqMZYyFPtexyMhIxo8fT/fu3fH19S304lElQZ/LC/TvHqaqokxBKK3pFTlTjPRdaU0tLAx9LDs1phYWVFkpr8J8buvWrYqHh4fi6+urPHjwQNm8ebPi6+ureHh4KA8fPlQ+//xzZezYscrgwYOVBQsWKP7+/oqbm5uiKIrSrVs3ZeHChYqXl5cSFRWlbNiwQTlw4IBy48YNZcyYMYq3t7eyePFi7dTFCRMmFGpa4uMGDRqkZGdn6/Tai/uZoigrdUzKS6YWlron+w5FwUnZFY4xlpe+9+fq4xiL4jDGOlYcUl6lS6+TASFEydH3/lx9HGMhRFlVaul2SUzfaN26tfYJVM96dOWTvLy8GD9+PACBgYF4eXnRpk0b7bSvJ4WHh+Pu7s6gQYNISEjg9u3b9OrVi4MHD+r2YvKhD2VXkH08PT21DwMBOHz4MK+//rrugi4gQygvjUaDp6cnQ4YM0Y7WL+3yWr16NVu2bMmzP/d5cvpzx44dy+jRo7Xve3t7M3/+fMaPH8+MGTMIDw9n8eLF3LhxI9e3/uc93TAhIYExY8YwevRovRxjYQh1LOepjx9//DHz588HHg0wfP/993Ue+/PoQ3k9eX/Ky5PHUesepoqi9C082W/i6empJCYmKtnZ2Ur//v2VW7duKQEBAYqnp6eyd+9eRVH+1/+T8+/KlSuV8PBw5fz588rYsWOVUaNGKZs3by5UHDnHet6ypzl27dqlrF27VvHz88v1/oABA5Tk5OQ8P9OvXz8lOztbiY6OVmbOnKkoiqLtH31WeeTHEMuuoOX7+HHzeq2L/smyVl6KkrtPvLjlVZzPFYY+9ucqitSxZ+ndu/dT58nr2gvCEMvryc/k5VnH0cXvpCHQSTdBv3792LlzJ/Xq1aNDhw6YmZmRkZFBjRo12Lp1a66Vx560aNEi7YNPIiMjcXNz026bOXMmd+/e1b7u3Lmz9hnYj8tv2dMcRV1TQFEUTE1NqV27tnY1NV0yhLIryD6lpSyVlyH3iZfl/tyyVMeg5NcdMITyKgh9us+pQSfJQLt27Vi9ejU///wzc+fOZf369bi4uNCyZUt69uyZa9+cm15qaioADx8+xMfHB1tb26eOm52dnatf8VmPnsxv2dMcRV1TwNTUFI1GQ2xsbK5HYuqKIZRdQfYpLWWpvPSlT9zV1VXnf9xbt26Nv78/Li4u+T65EAq2jO7ff//Np59+yu+//054eDjw6I/c2rVr+fbbb3Uae1mqY6Wx7oAhlFdB6NN9Tg06SQZyvjknJCRga2tL69atCQ0N5eTJk1hYWOTa197enoULF3LixAlatGjBpEmTGDNmDDVq1ODll19mzJgx2n1nzJhRoPPntezp0aNHsbGx4Y033gAKvqbA3LlzCQgI0L4eMWIEw4cPJzMzU9vvpkuGUHYF2QdKZ85uWSmv0lp3wMvLizlz5mhH9C9atIjly5eTlJRE586dc93wcpKC0NBQGjRoQJUqVdi4cSNZWVm89dZbub61Pc9LL72Ei4sLsbGxZGZmEhISwoQJE4iLi3vqWguyjG6VKlVYv359rr7nAQMGlEgLRVmpY6W17oAhlBc8fX/6/vvvn1umRqUofQv60m+SX//PnDlzlHv37hXqeDExMcq6deueu58uxwyopbhlV9Dy1XX/pFoMpbye/Nx///tfZcWKFcrRo0eVVatWKX/++afi5+enTJs2TXF1dc11zif7c93c3JTPP/9c+fzzz7V9qTlmzJih+Pj4aH/+/e9/53kdp06dUhYvXqwoiqKEhIQop06dembc27dvV1auXJnvteU3JuXJay8oqWNSXgU9j75ce0kwrI7KJ9ja2mpHkz4pICCAKlWqFOp4DRo0YNiwYfnuc/v2bU6fPk21atUKdWx9U9yyK8g+hw8fLvTDb/SVoZZXu3btOHbsGF999RUffvghmzdvxsXFhYCAAFJSUnLt+6wm3OnTpxMUFJRr35wm3JyfgjbhPqurLac5O2dmhTEqjToWFhaGvb19kWPUJ4b6O6mvitVN8PhAPDXkPMkqZ5nK0jJixIhc5y1KORhD2VWvXh0fH59ilVMOKa+iMYQm3Lyas7ds2UKbNm1wdHTUHsvLy0u778KFC4tdNk8yhjpWv3596tevL7+TBVQSv5N6qyjNCTdv3lSsra0VQH7+/8fa2lq5efOmlJ2OyknKq2jlpSj60ZRZ3CZcf39/JSsrq9DnKcq1Sx2T38mS/p00BEVqGXB0dCQmJobExMSifLxMsrOzy/Ut5lmMvewKWk45pLwKV176IqcJ18XF5altjw/QfZYnH32cF101eUsdk9/JwjDU38nnMVEUeaajEGXJ+fPnadGiBefOneO1115TO5xSZczXLkRxyLMJhCijynT/5jMY4zULoQuSDAhRxtjZ2WFtbV2odQHKEmtra+zs7NQOQwiDIt0EQpRBsbGxOunT3bx5M8HBwWzevBknJycdRPY/f/31F3379uWDDz7ItfBXcZXVPl0hSpIkA0KIPMXGxtKwYUM++eQTgoODS+QcK1asYPTo0Zw8eZLWrVuXyDmEEM8nyYAQIk+9evXixx9/JCYmhsqVK5fIObKzs3nrrbdIT0/n/PnzmJubl8h5hBD5M+gVCIUQJePrr7/m66+/Jjg4uMQSAYBy5cqxatUqLl26xJIlS0rsPEKI/EnLgBAil/v379OwYUOaNGnCwYMHMTExKfFz+vr6apMCtZ7eKIQxk2RACJHL+PHjWbFiBb/88gv/+te/SuWcKSkpNGzYkGbNmrF///5SSUCEEP8j3QRCCK2oqCiWLFnCtGnTSi0RAKhUqRIhISEcPHiQffv2ldp5hRCPSMuAEAIAjUbD22+/zT///ENkZORTDzIqaYqi4OLiQmRkJDExMVSqVKlUzy+EMZOWASEEAGvWrOH06dOEhoaWeiIAYGJiwrJly0hOTubzzz8v9fMLYcykZUAIwZ9//kmDBg3o06cP69atUzWWwMBAJk+ezE8//UTz5s1VjUUIYyHJgBCCQYMGceTIEa5cuUK1atVUjSUzM5PXXnsNKysrfvjhB8qVK6dqPEIYA+kmEMLIffvtt2zbto2FCxeqnggAmJubs2rVKn788UdWrVqldjhCGAVpGRDCiD148ABnZ2deeuklwsPD9WpK34gRI9ixYwdXrlzhxRdfVDscIco0aRkQwoh98cUX3Lhxg5UrV+pVIgCPYrO0tOTTTz9VOxQhyjxJBoQwUleuXGHevHlMnDhR508k1IWqVasSFBREWFgY//nPf9QOR4gyTboJhDBCiqLw/vvvc+PGDS5evIiVlZXaIeVJURTee+89YmNjiY6O1ts4hTB00jIghBHaunUr3333HStWrNDrP7AmJiasXLmSuLg45s6dq3Y4QpRZ0jIghJG5e/cuDRo0oEOHDoSFhakdToF8/vnnzJs3j59//pkGDRqoHY4QZY4kA0IYGU9PT8LCwrh8+TI1a9ZUO5wCefDgAU2aNMHe3l7vZj0IURZIN4EQRuTUqVOsXr2auXPnGkwiAFC+fHlWrFjBsWPH2Lx5s9rhCFHmSMuAEEYiZ2W/8uXLc/r0aYNc2W/gwIEcPXqUy5cv68UCSUKUFdIyIISRWLJkCZcuXWLVqlUGmQgALFq0iMzMTPz9/dUORYgyRVoGhCjjfv/9d0xNTWnYsCEeHh4sWbJE7ZCKZeXKlYwaNYrjx4/j4OBA7dq1ZQyBEMUkyYAQZVhMTAwNGzakffv2XL16lZiYGCpVqqR2WMWi0Who3bo1KSkp/Pbbb4SFhdGzZ0+1wxLCoEk3gRBl2O+//w5AeHg4jRo1Ijw8XOWIiu/ChQvY2dlx+fJlNBoNv/32m9ohCWHwJBkQogy7ceMGAOXKlSMyMrJMDLqzsbHh8uXLADx8+JArV66oHJEQhk+SASHKsJ9++gmAfv36cfnyZd5++22VIyq+OnXqEB0dzcSJE4FHLQVCiOKRMQNClGEpKSn88ssvtGrVSu1QSsTFixextbXF3t5e7VCEMGiSDAghhBBGTroJhBBCCCNnpnYAQhiq2NhYEhMT1Q5DFXZ2djg6Ohb6c1JmhS8zIUqDJANCFEFsbCxOTk6kpaWpHYoqrK2tiYmJKdQfNymzwpeZEKVFkgEhiiAxMZG0tDS2bNmCk5OT2uGUqpiYGNzc3EhMTCzUHzYps8KXmRClRZIBIYrBycmJ1157TSfHmjBhAgsWLHjq/dDQUDp27EjdunULfCx/f3/S0tKwtrbmiy++0L6fmprKqFGjsLCwoF27dgwaNEgnsReGrsrMWMpLiNIgAwiFUEFMTAwDBgxg2rRpdO7cGfjfaoFNmjQhKCiIgQMHkp6ezu3bt0lPTy/wsWNjY8nMzCQkJITs7Gzi4uK02/bs2YOrqytr1qxh//79ur2oEiTlJUTJkpYBIVSwdu1a5s+fj729PZ06dcq1zcHBAT8/P5YuXZrngjp3795l5syZud7z9vbmlVdeAeDWrVvUqlULAEdHR+Lj47Wv4+PjadKkCYBBPblQykuIkiUtA0KoyMTE5Kkn7lWoUAEAc3NzMjIy8vxcVlZWrp/Hlwuxt7cnPj4egLi4OBwcHLTbHBwctNs0Go1Or6U0SHkJUTKkZUAIFQwfPhx/f3/q16+v/WNWUFWrVmXZsmXP3O7o6Ii5uTm+vr5YWlpSq1YtFi1aRPv27enTpw/e3t4cOnSIHj16FPcySo2UlxAlS1YgFKIIzp8/T4sWLTh37lyRBsPdvXuXJUuWkJSUxHvvvUefPn1KIMqSUdRrL06ZGXJ5QfHrixAlTVoGhFBB1apVn+rHFs8m5SVEyZIxA0IYkI0bN3Lw4EGdHe/KlSsMGzaMjz/+mPnz5+vsuPpC1+UF4OnpqR1UKERZIS0DQpSwbdu2ERERQaVKlZg7dy67du0iMjKSlJQUli9fzpw5c0hOTiY5ORlnZ2eSkpKIj49n8+bNdO/enfbt2/Prr78ycuRI7TFv3rxJUFAQiqJQt25dOnXqxIwZM3B0dGTIkCE0bty4QLG9+uqrrF+/HkBvmt71ubwAVq1ahaura0lcuhCqkWRAiBJ2/fp1nJ2d6dmzJ5aWlsCjke+3bt0iMjISgP79+9OoUSM+/vhj9uzZw4gRI0hOTiY7OxsfHx9SUlLw9/fnrbfeAmDFihVYWVlhZWVFdHQ0zZs3x9bWloEDB+b6w/a8aXU5wsLC+OCDD0qyGArMEMpLiLJGkgEhStjUqVOJiopiwoQJzJo1i507d7J//35mzJihXae/cuXKWFpaUrlyZQAsLCzIyMhAo9GQnZ1NZmZmrmNqNBoGDx6Ms7Oz9r06deqwbt06oqKicHd3176flZWV67NPjhkOCwvj5s2bTJo0SafXXVT6Xl5ClEWSDAhRwlavXs21a9cwNTWlWrVq1KxZk8DAQM6ePUvbtm3z/ayFhQWzZ8/m2rVrBAQEcP78eeDRt9WAgABq1qxJpUqVaNOmDQcOHODu3bt07NhR+/nnTauLjIxk/PjxdO/eHV9fXxYtWqSbiy4GfS4vgClTphAZGYmXlxfBwcHa1gshDJlMLRSiCEprqpirqyu7d+8useMXhRpTCwtKH8sLZGqh0H8ym0AIPaaPf9j0mZSXEEUjyYAQQghh5CQZEKKUlMR0tNatW2ufpufv78/YsWPx9/fPc9+CrCmgKAqenp6MHj2aoKAg4NEAw/fff1/nsT+P2uVV0H2eXHfg8OHDvP7667oLWohSIMmAEDrg5eVFUlISGo2GAQMGkJCQwJQpU/Dy8mLfvn259s35IxcaGkpERASRkZH4+PgwevRotmzZUqjzvvTSS7i4uOT7GN4cOWsKbNiwgTNnzuR5vBMnTtC4cWOWL1/OhQsXePjwIQMGDMDGxqZQcT2PIZRXQfaBR+sOvPrqq9rXnTt35uWXXy5UXEKoTWYTCKED/fr1Y+fOndSrV48OHTpgZmZGRkYGNWrUYOvWrfTq1euZn120aBF169YFHo3ud3Nz026bOXMmd+/e1b7u3LkznTt3fuoY+T2G90n5rSnw+OeqV69OUlISNWvWzP/ii8AQyqswZSqEoZNkQAgdaNeuHatXr+bnn39m7ty5rF+/HhcXF1q2bEnPnj1z7Wtq+qhBLjU1FYCHDx/i4+ODra3tU8fNzs7ONe/9WY/RffIxvM/6Y/q8NQUcHByIiooC4K+//qJatWr5XHXRGUJ5FbRMhSgLJBkQQgdMTU2pXbs2CQkJ2Nra0rp1a0JDQzl58iQWFha59rW3t2fhwoWcOHGCFi1aMGnSJMaMGUONGjV4+eWXGTNmjHbfGTNmFOj8eT2G9+jRo9jY2PDGG28Aea8psGXLFtq0aYOjoyMA77zzDtu2bcPHx4emTZs+FbuuGEJ5FWQfkHUHRBmhCCEK7dy5cwqgnDt3TtU4+vbt+8xtc+bMUe7du5fv5/39/ZWsrKxCnaeo164PZVbc8irIPnmdRx+uXYj8yABCIQyYra2tdnT8kwICAqhSpUq+n583bx7lypXLd5+wsDDs7e2LHKM+KW55FWSfw4cPU6FChSLHKIQapJtAiGKIiYlR9fw5T+bLWXa3JNSvX5/69etrz1Hca1azzEqjvKpXr46Pj0+uc6hdT4R4HkkGhCgCOzs7rK2tc41kNybW1tbY2dkV6jNSZoUvMyFKizybQIgiio2NJTExUe0wVGFnZ6cddFgYUmaFLzMhSoMkA0IIIYSRkwGEQgghhJGTZEAIIYQwcpIMCCGEEEZOkgEhhBDCyEkyIIQQQhg5SQaEEEIIIyfJgBBCCGHkJBkQQgghjJwkA0IIIYSRk2RACCGEMHKSDAghhBBGTpIBIYQQwshJMiCEEEIYOUkGhBBCCCMnyYAQQghh5CQZEEIIIYycJANCCCGEkZNkQAghhDBykgwIIYQQRk6SASGEEMLISTIghBBCGDlJBoQQQggjJ8mAEEIIYeQkGRBCCCGMnCQDQgghhJH7P3S23noRMrH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8" name="CuadroTexto 7">
            <a:extLst>
              <a:ext uri="{FF2B5EF4-FFF2-40B4-BE49-F238E27FC236}">
                <a16:creationId xmlns:a16="http://schemas.microsoft.com/office/drawing/2014/main" id="{E7999492-7F1E-B300-27CB-DB8652975B2D}"/>
              </a:ext>
            </a:extLst>
          </p:cNvPr>
          <p:cNvSpPr txBox="1"/>
          <p:nvPr/>
        </p:nvSpPr>
        <p:spPr>
          <a:xfrm>
            <a:off x="591004" y="1777990"/>
            <a:ext cx="6094638" cy="2321085"/>
          </a:xfrm>
          <a:prstGeom prst="rect">
            <a:avLst/>
          </a:prstGeom>
          <a:noFill/>
        </p:spPr>
        <p:txBody>
          <a:bodyPr wrap="square">
            <a:spAutoFit/>
          </a:bodyPr>
          <a:lstStyle/>
          <a:p>
            <a:pPr>
              <a:lnSpc>
                <a:spcPct val="150000"/>
              </a:lnSpc>
            </a:pPr>
            <a:r>
              <a:rPr lang="es-AR" sz="1400" b="0" dirty="0" err="1">
                <a:solidFill>
                  <a:srgbClr val="AF00DB"/>
                </a:solidFill>
                <a:effectLst/>
                <a:latin typeface="Courier New" panose="02070309020205020404" pitchFamily="49" charset="0"/>
              </a:rPr>
              <a:t>from</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sklearn.datasets</a:t>
            </a:r>
            <a:r>
              <a:rPr lang="es-AR" sz="1400" b="0" dirty="0">
                <a:solidFill>
                  <a:srgbClr val="000000"/>
                </a:solidFill>
                <a:effectLst/>
                <a:latin typeface="Courier New" panose="02070309020205020404" pitchFamily="49" charset="0"/>
              </a:rPr>
              <a:t> </a:t>
            </a:r>
            <a:r>
              <a:rPr lang="es-AR" sz="1400" b="0" dirty="0" err="1">
                <a:solidFill>
                  <a:srgbClr val="AF00DB"/>
                </a:solidFill>
                <a:effectLst/>
                <a:latin typeface="Courier New" panose="02070309020205020404" pitchFamily="49" charset="0"/>
              </a:rPr>
              <a:t>import</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load_iris</a:t>
            </a:r>
            <a:endParaRPr lang="es-AR" sz="1400" b="0" dirty="0">
              <a:solidFill>
                <a:srgbClr val="000000"/>
              </a:solidFill>
              <a:effectLst/>
              <a:latin typeface="Courier New" panose="02070309020205020404" pitchFamily="49" charset="0"/>
            </a:endParaRPr>
          </a:p>
          <a:p>
            <a:pPr>
              <a:lnSpc>
                <a:spcPct val="150000"/>
              </a:lnSpc>
            </a:pPr>
            <a:r>
              <a:rPr lang="es-AR" sz="1400" b="0" dirty="0" err="1">
                <a:solidFill>
                  <a:srgbClr val="AF00DB"/>
                </a:solidFill>
                <a:effectLst/>
                <a:latin typeface="Courier New" panose="02070309020205020404" pitchFamily="49" charset="0"/>
              </a:rPr>
              <a:t>from</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sklearn.model_selection</a:t>
            </a:r>
            <a:r>
              <a:rPr lang="es-AR" sz="1400" b="0" dirty="0">
                <a:solidFill>
                  <a:srgbClr val="000000"/>
                </a:solidFill>
                <a:effectLst/>
                <a:latin typeface="Courier New" panose="02070309020205020404" pitchFamily="49" charset="0"/>
              </a:rPr>
              <a:t> </a:t>
            </a:r>
            <a:r>
              <a:rPr lang="es-AR" sz="1400" b="0" dirty="0" err="1">
                <a:solidFill>
                  <a:srgbClr val="AF00DB"/>
                </a:solidFill>
                <a:effectLst/>
                <a:latin typeface="Courier New" panose="02070309020205020404" pitchFamily="49" charset="0"/>
              </a:rPr>
              <a:t>import</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cross_val_score</a:t>
            </a:r>
            <a:endParaRPr lang="es-AR" sz="1400" b="0" dirty="0">
              <a:solidFill>
                <a:srgbClr val="000000"/>
              </a:solidFill>
              <a:effectLst/>
              <a:latin typeface="Courier New" panose="02070309020205020404" pitchFamily="49" charset="0"/>
            </a:endParaRPr>
          </a:p>
          <a:p>
            <a:pPr>
              <a:lnSpc>
                <a:spcPct val="150000"/>
              </a:lnSpc>
            </a:pPr>
            <a:r>
              <a:rPr lang="es-AR" sz="1400" b="0" dirty="0" err="1">
                <a:solidFill>
                  <a:srgbClr val="AF00DB"/>
                </a:solidFill>
                <a:effectLst/>
                <a:latin typeface="Courier New" panose="02070309020205020404" pitchFamily="49" charset="0"/>
              </a:rPr>
              <a:t>from</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sklearn.tree</a:t>
            </a:r>
            <a:r>
              <a:rPr lang="es-AR" sz="1400" b="0" dirty="0">
                <a:solidFill>
                  <a:srgbClr val="000000"/>
                </a:solidFill>
                <a:effectLst/>
                <a:latin typeface="Courier New" panose="02070309020205020404" pitchFamily="49" charset="0"/>
              </a:rPr>
              <a:t> </a:t>
            </a:r>
            <a:r>
              <a:rPr lang="es-AR" sz="1400" b="0" dirty="0" err="1">
                <a:solidFill>
                  <a:srgbClr val="AF00DB"/>
                </a:solidFill>
                <a:effectLst/>
                <a:latin typeface="Courier New" panose="02070309020205020404" pitchFamily="49" charset="0"/>
              </a:rPr>
              <a:t>import</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DecisionTreeClassifier</a:t>
            </a:r>
            <a:endParaRPr lang="es-AR" sz="1400" b="0" dirty="0">
              <a:solidFill>
                <a:srgbClr val="000000"/>
              </a:solidFill>
              <a:effectLst/>
              <a:latin typeface="Courier New" panose="02070309020205020404" pitchFamily="49" charset="0"/>
            </a:endParaRPr>
          </a:p>
          <a:p>
            <a:pPr>
              <a:lnSpc>
                <a:spcPct val="150000"/>
              </a:lnSpc>
            </a:pPr>
            <a:r>
              <a:rPr lang="es-AR" sz="1400" b="0" dirty="0" err="1">
                <a:solidFill>
                  <a:srgbClr val="000000"/>
                </a:solidFill>
                <a:effectLst/>
                <a:latin typeface="Courier New" panose="02070309020205020404" pitchFamily="49" charset="0"/>
              </a:rPr>
              <a:t>clf</a:t>
            </a:r>
            <a:r>
              <a:rPr lang="es-AR" sz="1400" b="0" dirty="0">
                <a:solidFill>
                  <a:srgbClr val="000000"/>
                </a:solidFill>
                <a:effectLst/>
                <a:latin typeface="Courier New" panose="02070309020205020404" pitchFamily="49" charset="0"/>
              </a:rPr>
              <a:t> = </a:t>
            </a:r>
            <a:r>
              <a:rPr lang="es-AR" sz="1400" b="0" dirty="0" err="1">
                <a:solidFill>
                  <a:srgbClr val="000000"/>
                </a:solidFill>
                <a:effectLst/>
                <a:latin typeface="Courier New" panose="02070309020205020404" pitchFamily="49" charset="0"/>
              </a:rPr>
              <a:t>DecisionTreeClassifier</a:t>
            </a:r>
            <a:r>
              <a:rPr lang="es-AR" sz="1400" b="0" dirty="0">
                <a:solidFill>
                  <a:srgbClr val="000000"/>
                </a:solidFill>
                <a:effectLst/>
                <a:latin typeface="Courier New" panose="02070309020205020404" pitchFamily="49" charset="0"/>
              </a:rPr>
              <a:t>(</a:t>
            </a:r>
            <a:r>
              <a:rPr lang="es-AR" sz="1400" b="0" dirty="0" err="1">
                <a:solidFill>
                  <a:srgbClr val="000000"/>
                </a:solidFill>
                <a:effectLst/>
                <a:latin typeface="Courier New" panose="02070309020205020404" pitchFamily="49" charset="0"/>
              </a:rPr>
              <a:t>random_state</a:t>
            </a:r>
            <a:r>
              <a:rPr lang="es-AR" sz="1400" b="0" dirty="0">
                <a:solidFill>
                  <a:srgbClr val="000000"/>
                </a:solidFill>
                <a:effectLst/>
                <a:latin typeface="Courier New" panose="02070309020205020404" pitchFamily="49" charset="0"/>
              </a:rPr>
              <a:t>=</a:t>
            </a:r>
            <a:r>
              <a:rPr lang="es-AR" sz="1400" b="0" dirty="0">
                <a:solidFill>
                  <a:srgbClr val="098156"/>
                </a:solidFill>
                <a:effectLst/>
                <a:latin typeface="Courier New" panose="02070309020205020404" pitchFamily="49" charset="0"/>
              </a:rPr>
              <a:t>0</a:t>
            </a:r>
            <a:r>
              <a:rPr lang="es-AR" sz="1400" b="0" dirty="0">
                <a:solidFill>
                  <a:srgbClr val="000000"/>
                </a:solidFill>
                <a:effectLst/>
                <a:latin typeface="Courier New" panose="02070309020205020404" pitchFamily="49" charset="0"/>
              </a:rPr>
              <a:t>)</a:t>
            </a:r>
          </a:p>
          <a:p>
            <a:pPr>
              <a:lnSpc>
                <a:spcPct val="150000"/>
              </a:lnSpc>
            </a:pPr>
            <a:r>
              <a:rPr lang="es-AR" sz="1400" b="0" dirty="0">
                <a:solidFill>
                  <a:srgbClr val="000000"/>
                </a:solidFill>
                <a:effectLst/>
                <a:latin typeface="Courier New" panose="02070309020205020404" pitchFamily="49" charset="0"/>
              </a:rPr>
              <a:t>iris = </a:t>
            </a:r>
            <a:r>
              <a:rPr lang="es-AR" sz="1400" b="0" dirty="0" err="1">
                <a:solidFill>
                  <a:srgbClr val="000000"/>
                </a:solidFill>
                <a:effectLst/>
                <a:latin typeface="Courier New" panose="02070309020205020404" pitchFamily="49" charset="0"/>
              </a:rPr>
              <a:t>load_iris</a:t>
            </a:r>
            <a:r>
              <a:rPr lang="es-AR" sz="1400" b="0" dirty="0">
                <a:solidFill>
                  <a:srgbClr val="000000"/>
                </a:solidFill>
                <a:effectLst/>
                <a:latin typeface="Courier New" panose="02070309020205020404" pitchFamily="49" charset="0"/>
              </a:rPr>
              <a:t>()</a:t>
            </a:r>
          </a:p>
          <a:p>
            <a:pPr>
              <a:lnSpc>
                <a:spcPct val="150000"/>
              </a:lnSpc>
            </a:pPr>
            <a:r>
              <a:rPr lang="es-AR" sz="1400" b="0" dirty="0" err="1">
                <a:solidFill>
                  <a:srgbClr val="000000"/>
                </a:solidFill>
                <a:effectLst/>
                <a:latin typeface="Courier New" panose="02070309020205020404" pitchFamily="49" charset="0"/>
              </a:rPr>
              <a:t>cross_val_score</a:t>
            </a:r>
            <a:r>
              <a:rPr lang="es-AR" sz="1400" b="0" dirty="0">
                <a:solidFill>
                  <a:srgbClr val="000000"/>
                </a:solidFill>
                <a:effectLst/>
                <a:latin typeface="Courier New" panose="02070309020205020404" pitchFamily="49" charset="0"/>
              </a:rPr>
              <a:t>(</a:t>
            </a:r>
            <a:r>
              <a:rPr lang="es-AR" sz="1400" b="0" dirty="0" err="1">
                <a:solidFill>
                  <a:srgbClr val="000000"/>
                </a:solidFill>
                <a:effectLst/>
                <a:latin typeface="Courier New" panose="02070309020205020404" pitchFamily="49" charset="0"/>
              </a:rPr>
              <a:t>clf</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iris.data</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iris.target</a:t>
            </a:r>
            <a:r>
              <a:rPr lang="es-AR" sz="1400" b="0" dirty="0">
                <a:solidFill>
                  <a:srgbClr val="000000"/>
                </a:solidFill>
                <a:effectLst/>
                <a:latin typeface="Courier New" panose="02070309020205020404" pitchFamily="49" charset="0"/>
              </a:rPr>
              <a:t>, </a:t>
            </a:r>
            <a:r>
              <a:rPr lang="es-AR" sz="1400" b="0" dirty="0" err="1">
                <a:solidFill>
                  <a:srgbClr val="000000"/>
                </a:solidFill>
                <a:effectLst/>
                <a:latin typeface="Courier New" panose="02070309020205020404" pitchFamily="49" charset="0"/>
              </a:rPr>
              <a:t>cv</a:t>
            </a:r>
            <a:r>
              <a:rPr lang="es-AR" sz="1400" b="0" dirty="0">
                <a:solidFill>
                  <a:srgbClr val="000000"/>
                </a:solidFill>
                <a:effectLst/>
                <a:latin typeface="Courier New" panose="02070309020205020404" pitchFamily="49" charset="0"/>
              </a:rPr>
              <a:t>=</a:t>
            </a:r>
            <a:r>
              <a:rPr lang="es-AR" sz="1400" b="0" dirty="0">
                <a:solidFill>
                  <a:srgbClr val="098156"/>
                </a:solidFill>
                <a:effectLst/>
                <a:latin typeface="Courier New" panose="02070309020205020404" pitchFamily="49" charset="0"/>
              </a:rPr>
              <a:t>10</a:t>
            </a:r>
            <a:r>
              <a:rPr lang="es-AR" sz="1400" b="0" dirty="0">
                <a:solidFill>
                  <a:srgbClr val="000000"/>
                </a:solidFill>
                <a:effectLst/>
                <a:latin typeface="Courier New" panose="02070309020205020404" pitchFamily="49" charset="0"/>
              </a:rPr>
              <a:t>)</a:t>
            </a:r>
          </a:p>
          <a:p>
            <a:pPr>
              <a:lnSpc>
                <a:spcPct val="150000"/>
              </a:lnSpc>
            </a:pPr>
            <a:endParaRPr lang="es-AR" sz="1400" dirty="0"/>
          </a:p>
        </p:txBody>
      </p:sp>
      <p:sp>
        <p:nvSpPr>
          <p:cNvPr id="11" name="CuadroTexto 10">
            <a:extLst>
              <a:ext uri="{FF2B5EF4-FFF2-40B4-BE49-F238E27FC236}">
                <a16:creationId xmlns:a16="http://schemas.microsoft.com/office/drawing/2014/main" id="{193B9123-BB13-6438-60F6-543933FB9846}"/>
              </a:ext>
            </a:extLst>
          </p:cNvPr>
          <p:cNvSpPr txBox="1"/>
          <p:nvPr/>
        </p:nvSpPr>
        <p:spPr>
          <a:xfrm>
            <a:off x="5280933" y="4339407"/>
            <a:ext cx="6094638" cy="646331"/>
          </a:xfrm>
          <a:prstGeom prst="rect">
            <a:avLst/>
          </a:prstGeom>
          <a:noFill/>
        </p:spPr>
        <p:txBody>
          <a:bodyPr wrap="square">
            <a:spAutoFit/>
          </a:bodyPr>
          <a:lstStyle/>
          <a:p>
            <a:r>
              <a:rPr lang="es-AR" dirty="0"/>
              <a:t>array([1.        , 0.93333333, 1.        , 0.93333333, 0.93333333,</a:t>
            </a:r>
          </a:p>
          <a:p>
            <a:r>
              <a:rPr lang="es-AR" dirty="0"/>
              <a:t>       0.86666667, 0.93333333, 1.        , 1.        , 1.        ])</a:t>
            </a:r>
          </a:p>
        </p:txBody>
      </p:sp>
      <p:sp>
        <p:nvSpPr>
          <p:cNvPr id="7" name="CuadroTexto 6">
            <a:extLst>
              <a:ext uri="{FF2B5EF4-FFF2-40B4-BE49-F238E27FC236}">
                <a16:creationId xmlns:a16="http://schemas.microsoft.com/office/drawing/2014/main" id="{8DDC1CF0-BA4C-14CE-1894-1EE297B8986E}"/>
              </a:ext>
            </a:extLst>
          </p:cNvPr>
          <p:cNvSpPr txBox="1"/>
          <p:nvPr/>
        </p:nvSpPr>
        <p:spPr>
          <a:xfrm>
            <a:off x="656317" y="1231161"/>
            <a:ext cx="6094638" cy="369332"/>
          </a:xfrm>
          <a:prstGeom prst="rect">
            <a:avLst/>
          </a:prstGeom>
          <a:noFill/>
        </p:spPr>
        <p:txBody>
          <a:bodyPr wrap="square">
            <a:spAutoFit/>
          </a:bodyPr>
          <a:lstStyle/>
          <a:p>
            <a:r>
              <a:rPr lang="es-AR" dirty="0"/>
              <a:t>Evaluar una puntuación mediante validación cruzada.</a:t>
            </a:r>
          </a:p>
        </p:txBody>
      </p:sp>
      <p:sp>
        <p:nvSpPr>
          <p:cNvPr id="10" name="CuadroTexto 9">
            <a:extLst>
              <a:ext uri="{FF2B5EF4-FFF2-40B4-BE49-F238E27FC236}">
                <a16:creationId xmlns:a16="http://schemas.microsoft.com/office/drawing/2014/main" id="{528ECD75-BA29-F158-051D-EC03E2E57B64}"/>
              </a:ext>
            </a:extLst>
          </p:cNvPr>
          <p:cNvSpPr txBox="1"/>
          <p:nvPr/>
        </p:nvSpPr>
        <p:spPr>
          <a:xfrm>
            <a:off x="5280933" y="5163235"/>
            <a:ext cx="6094638" cy="646331"/>
          </a:xfrm>
          <a:prstGeom prst="rect">
            <a:avLst/>
          </a:prstGeom>
          <a:noFill/>
        </p:spPr>
        <p:txBody>
          <a:bodyPr wrap="square">
            <a:spAutoFit/>
          </a:bodyPr>
          <a:lstStyle/>
          <a:p>
            <a:r>
              <a:rPr lang="es-AR" dirty="0"/>
              <a:t>Matriz de puntuaciones del estimador para cada ejecución de la validación cruzada.</a:t>
            </a:r>
          </a:p>
        </p:txBody>
      </p:sp>
      <p:sp>
        <p:nvSpPr>
          <p:cNvPr id="13" name="CuadroTexto 12">
            <a:extLst>
              <a:ext uri="{FF2B5EF4-FFF2-40B4-BE49-F238E27FC236}">
                <a16:creationId xmlns:a16="http://schemas.microsoft.com/office/drawing/2014/main" id="{500BD037-EE41-E8CD-A41C-1EBAE64EE1F3}"/>
              </a:ext>
            </a:extLst>
          </p:cNvPr>
          <p:cNvSpPr txBox="1"/>
          <p:nvPr/>
        </p:nvSpPr>
        <p:spPr>
          <a:xfrm>
            <a:off x="713467" y="6215876"/>
            <a:ext cx="6862989" cy="276999"/>
          </a:xfrm>
          <a:prstGeom prst="rect">
            <a:avLst/>
          </a:prstGeom>
          <a:noFill/>
        </p:spPr>
        <p:txBody>
          <a:bodyPr wrap="square">
            <a:spAutoFit/>
          </a:bodyPr>
          <a:lstStyle/>
          <a:p>
            <a:r>
              <a:rPr lang="en-US" sz="1200" dirty="0"/>
              <a:t>https://scikit-learn.org/stable/modules/generated/sklearn.model_selection.cross_val_score.html</a:t>
            </a:r>
            <a:endParaRPr lang="es-AR" sz="1200" dirty="0"/>
          </a:p>
        </p:txBody>
      </p:sp>
    </p:spTree>
    <p:extLst>
      <p:ext uri="{BB962C8B-B14F-4D97-AF65-F5344CB8AC3E}">
        <p14:creationId xmlns:p14="http://schemas.microsoft.com/office/powerpoint/2010/main" val="1381065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Mejora de AD</a:t>
            </a:r>
          </a:p>
        </p:txBody>
      </p:sp>
      <p:sp>
        <p:nvSpPr>
          <p:cNvPr id="3" name="2 Marcador de contenido"/>
          <p:cNvSpPr>
            <a:spLocks noGrp="1"/>
          </p:cNvSpPr>
          <p:nvPr>
            <p:ph idx="1"/>
          </p:nvPr>
        </p:nvSpPr>
        <p:spPr/>
        <p:txBody>
          <a:bodyPr/>
          <a:lstStyle/>
          <a:p>
            <a:pPr marL="0" indent="0">
              <a:buNone/>
            </a:pPr>
            <a:r>
              <a:rPr lang="es-AR" dirty="0"/>
              <a:t>Control de profundidad (</a:t>
            </a:r>
            <a:r>
              <a:rPr lang="es-AR" dirty="0" err="1"/>
              <a:t>Leafiness</a:t>
            </a:r>
            <a:r>
              <a:rPr lang="es-AR" dirty="0"/>
              <a:t>) y Poda (</a:t>
            </a:r>
            <a:r>
              <a:rPr lang="es-AR" dirty="0" err="1"/>
              <a:t>Pruning</a:t>
            </a:r>
            <a:r>
              <a:rPr lang="es-AR" dirty="0"/>
              <a:t>)</a:t>
            </a:r>
          </a:p>
          <a:p>
            <a:pPr>
              <a:lnSpc>
                <a:spcPct val="150000"/>
              </a:lnSpc>
            </a:pPr>
            <a:r>
              <a:rPr lang="es-AR" dirty="0"/>
              <a:t>Optimiza el AD</a:t>
            </a:r>
          </a:p>
          <a:p>
            <a:pPr>
              <a:lnSpc>
                <a:spcPct val="150000"/>
              </a:lnSpc>
            </a:pPr>
            <a:r>
              <a:rPr lang="es-AR" dirty="0"/>
              <a:t>modifica el número de hojas –reúne 2 en una- y aplica la frondosidad (</a:t>
            </a:r>
            <a:r>
              <a:rPr lang="es-AR" dirty="0" err="1"/>
              <a:t>leafiness</a:t>
            </a:r>
            <a:r>
              <a:rPr lang="es-AR" dirty="0"/>
              <a:t>)</a:t>
            </a:r>
          </a:p>
          <a:p>
            <a:pPr>
              <a:lnSpc>
                <a:spcPct val="150000"/>
              </a:lnSpc>
            </a:pPr>
            <a:r>
              <a:rPr lang="es-AR" dirty="0" err="1"/>
              <a:t>Sobreentrenamiento</a:t>
            </a:r>
            <a:r>
              <a:rPr lang="es-AR" dirty="0"/>
              <a:t> o sobreajuste: Se controla a través de una poda</a:t>
            </a:r>
          </a:p>
        </p:txBody>
      </p:sp>
    </p:spTree>
    <p:extLst>
      <p:ext uri="{BB962C8B-B14F-4D97-AF65-F5344CB8AC3E}">
        <p14:creationId xmlns:p14="http://schemas.microsoft.com/office/powerpoint/2010/main" val="3978641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Pre-poda</a:t>
            </a:r>
            <a:r>
              <a:rPr lang="es-AR" dirty="0"/>
              <a:t> y </a:t>
            </a:r>
            <a:r>
              <a:rPr lang="es-AR" dirty="0" err="1"/>
              <a:t>post-poda</a:t>
            </a:r>
            <a:endParaRPr lang="es-AR" dirty="0"/>
          </a:p>
        </p:txBody>
      </p:sp>
      <p:sp>
        <p:nvSpPr>
          <p:cNvPr id="3" name="2 Marcador de contenido"/>
          <p:cNvSpPr>
            <a:spLocks noGrp="1"/>
          </p:cNvSpPr>
          <p:nvPr>
            <p:ph idx="1"/>
          </p:nvPr>
        </p:nvSpPr>
        <p:spPr/>
        <p:txBody>
          <a:bodyPr>
            <a:normAutofit/>
          </a:bodyPr>
          <a:lstStyle/>
          <a:p>
            <a:pPr marL="0" indent="0">
              <a:lnSpc>
                <a:spcPct val="150000"/>
              </a:lnSpc>
              <a:buNone/>
            </a:pPr>
            <a:r>
              <a:rPr lang="es-AR" sz="1800" b="0" i="0" dirty="0">
                <a:effectLst/>
              </a:rPr>
              <a:t>El algoritmo CART</a:t>
            </a:r>
          </a:p>
          <a:p>
            <a:pPr>
              <a:lnSpc>
                <a:spcPct val="150000"/>
              </a:lnSpc>
            </a:pPr>
            <a:r>
              <a:rPr lang="es-AR" sz="1800" b="0" i="0" dirty="0">
                <a:effectLst/>
              </a:rPr>
              <a:t>Organizar ascendentemente los valores de la característica, </a:t>
            </a:r>
          </a:p>
          <a:p>
            <a:pPr>
              <a:lnSpc>
                <a:spcPct val="150000"/>
              </a:lnSpc>
            </a:pPr>
            <a:r>
              <a:rPr lang="es-AR" sz="1800" b="0" i="0" dirty="0">
                <a:effectLst/>
              </a:rPr>
              <a:t>Calcular el punto medio entre cada par de características consecutivas:  “umbrales candidatos”.</a:t>
            </a:r>
          </a:p>
          <a:p>
            <a:pPr marL="0" indent="0">
              <a:lnSpc>
                <a:spcPct val="150000"/>
              </a:lnSpc>
              <a:buNone/>
            </a:pPr>
            <a:r>
              <a:rPr lang="es-AR" sz="1800" dirty="0"/>
              <a:t>1. Seleccionar </a:t>
            </a:r>
            <a:r>
              <a:rPr lang="es-AR" sz="1800" b="0" i="0" dirty="0">
                <a:effectLst/>
              </a:rPr>
              <a:t>el mejor de “umbrales candidatos”.  Es decir, aquel que genere las particiones con la menor dispersión posible de la variable continua</a:t>
            </a:r>
            <a:endParaRPr lang="es-AR" sz="1800" dirty="0"/>
          </a:p>
          <a:p>
            <a:pPr marL="0" indent="0">
              <a:lnSpc>
                <a:spcPct val="150000"/>
              </a:lnSpc>
              <a:buNone/>
            </a:pPr>
            <a:r>
              <a:rPr lang="es-AR" sz="1800" dirty="0"/>
              <a:t>2. Calcular el error cuadrático medio en cada región: [Si error cuadrático medio = 0, condición ideal, es decir, una dispersión nula. Mayor valor del error, mayor grado de dispersión.] Calcular la función de costo de cada umbral candidato y elegir aquel con el menor costo</a:t>
            </a:r>
          </a:p>
          <a:p>
            <a:pPr marL="0" indent="0">
              <a:lnSpc>
                <a:spcPct val="150000"/>
              </a:lnSpc>
              <a:buNone/>
            </a:pPr>
            <a:r>
              <a:rPr lang="es-AR" sz="1800" dirty="0"/>
              <a:t>3. Repetir los pasos 1 a 3 de forma iterativa, hasta cumplir con un criterio de parada.</a:t>
            </a:r>
          </a:p>
          <a:p>
            <a:pPr marL="0" indent="0">
              <a:buNone/>
            </a:pPr>
            <a:endParaRPr lang="es-AR" dirty="0"/>
          </a:p>
          <a:p>
            <a:pPr lvl="1">
              <a:lnSpc>
                <a:spcPct val="150000"/>
              </a:lnSpc>
            </a:pPr>
            <a:endParaRPr lang="es-AR" sz="1800" dirty="0"/>
          </a:p>
          <a:p>
            <a:pPr lvl="1">
              <a:lnSpc>
                <a:spcPct val="150000"/>
              </a:lnSpc>
            </a:pPr>
            <a:endParaRPr lang="es-AR" sz="1800" dirty="0"/>
          </a:p>
        </p:txBody>
      </p:sp>
    </p:spTree>
    <p:extLst>
      <p:ext uri="{BB962C8B-B14F-4D97-AF65-F5344CB8AC3E}">
        <p14:creationId xmlns:p14="http://schemas.microsoft.com/office/powerpoint/2010/main" val="440222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Pre-poda</a:t>
            </a:r>
            <a:r>
              <a:rPr lang="es-AR" dirty="0"/>
              <a:t> y </a:t>
            </a:r>
            <a:r>
              <a:rPr lang="es-AR" dirty="0" err="1"/>
              <a:t>post-poda</a:t>
            </a:r>
            <a:endParaRPr lang="es-AR" dirty="0"/>
          </a:p>
        </p:txBody>
      </p:sp>
      <p:sp>
        <p:nvSpPr>
          <p:cNvPr id="3" name="2 Marcador de contenido"/>
          <p:cNvSpPr>
            <a:spLocks noGrp="1"/>
          </p:cNvSpPr>
          <p:nvPr>
            <p:ph idx="1"/>
          </p:nvPr>
        </p:nvSpPr>
        <p:spPr/>
        <p:txBody>
          <a:bodyPr>
            <a:normAutofit/>
          </a:bodyPr>
          <a:lstStyle/>
          <a:p>
            <a:pPr marL="0" indent="0">
              <a:lnSpc>
                <a:spcPct val="150000"/>
              </a:lnSpc>
              <a:buNone/>
            </a:pPr>
            <a:r>
              <a:rPr lang="es-AR" sz="1800" dirty="0"/>
              <a:t>Para evitar que el árbol crezca indefinidamente, criterio de parada y poda</a:t>
            </a:r>
          </a:p>
          <a:p>
            <a:pPr marL="0" indent="0">
              <a:lnSpc>
                <a:spcPct val="150000"/>
              </a:lnSpc>
              <a:buNone/>
            </a:pPr>
            <a:r>
              <a:rPr lang="es-AR" sz="1800" dirty="0"/>
              <a:t>algunas hojas presentan dispersión, si se continua la división, se podría caer en </a:t>
            </a:r>
            <a:r>
              <a:rPr lang="es-AR" sz="1800" dirty="0" err="1"/>
              <a:t>overfitting</a:t>
            </a:r>
            <a:r>
              <a:rPr lang="es-AR" sz="1800" dirty="0"/>
              <a:t>, el AD podría no responder a otros conjuntos de datos.</a:t>
            </a:r>
          </a:p>
          <a:p>
            <a:pPr marL="0" indent="0">
              <a:lnSpc>
                <a:spcPct val="150000"/>
              </a:lnSpc>
              <a:buNone/>
            </a:pPr>
            <a:r>
              <a:rPr lang="es-AR" sz="1800" dirty="0"/>
              <a:t>-  </a:t>
            </a:r>
            <a:r>
              <a:rPr lang="es-AR" sz="1800" dirty="0" err="1"/>
              <a:t>pre-poda</a:t>
            </a:r>
            <a:r>
              <a:rPr lang="es-AR" sz="1800" dirty="0"/>
              <a:t> o mínimo número de datos por hoja, n = 2 y n = 4</a:t>
            </a:r>
          </a:p>
          <a:p>
            <a:pPr marL="0" indent="0">
              <a:lnSpc>
                <a:spcPct val="150000"/>
              </a:lnSpc>
              <a:buNone/>
            </a:pPr>
            <a:endParaRPr lang="es-AR" sz="1800" dirty="0"/>
          </a:p>
        </p:txBody>
      </p:sp>
    </p:spTree>
    <p:extLst>
      <p:ext uri="{BB962C8B-B14F-4D97-AF65-F5344CB8AC3E}">
        <p14:creationId xmlns:p14="http://schemas.microsoft.com/office/powerpoint/2010/main" val="2316967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Pre-poda</a:t>
            </a:r>
            <a:r>
              <a:rPr lang="es-AR" dirty="0"/>
              <a:t> y </a:t>
            </a:r>
            <a:r>
              <a:rPr lang="es-AR" dirty="0" err="1"/>
              <a:t>post-poda</a:t>
            </a:r>
            <a:endParaRPr lang="es-AR" dirty="0"/>
          </a:p>
        </p:txBody>
      </p:sp>
      <p:sp>
        <p:nvSpPr>
          <p:cNvPr id="3" name="2 Marcador de contenido"/>
          <p:cNvSpPr>
            <a:spLocks noGrp="1"/>
          </p:cNvSpPr>
          <p:nvPr>
            <p:ph idx="1"/>
          </p:nvPr>
        </p:nvSpPr>
        <p:spPr/>
        <p:txBody>
          <a:bodyPr/>
          <a:lstStyle/>
          <a:p>
            <a:pPr marL="0" indent="0">
              <a:lnSpc>
                <a:spcPct val="150000"/>
              </a:lnSpc>
              <a:buNone/>
            </a:pPr>
            <a:r>
              <a:rPr lang="es-AR" dirty="0" err="1"/>
              <a:t>Post-poda</a:t>
            </a:r>
            <a:endParaRPr lang="es-AR" dirty="0"/>
          </a:p>
          <a:p>
            <a:pPr>
              <a:lnSpc>
                <a:spcPct val="150000"/>
              </a:lnSpc>
            </a:pPr>
            <a:r>
              <a:rPr lang="es-AR" b="0" i="0" dirty="0">
                <a:solidFill>
                  <a:srgbClr val="404040"/>
                </a:solidFill>
                <a:effectLst/>
                <a:latin typeface="Helvetica" panose="020B0604020202020204" pitchFamily="34" charset="0"/>
              </a:rPr>
              <a:t>Alternativa de control de tamaño del árbol</a:t>
            </a:r>
          </a:p>
          <a:p>
            <a:pPr>
              <a:lnSpc>
                <a:spcPct val="150000"/>
              </a:lnSpc>
            </a:pPr>
            <a:r>
              <a:rPr lang="es-AR" dirty="0">
                <a:solidFill>
                  <a:srgbClr val="404040"/>
                </a:solidFill>
                <a:latin typeface="Helvetica" panose="020B0604020202020204" pitchFamily="34" charset="0"/>
              </a:rPr>
              <a:t>Consiste en entrenar el AD y aplicar </a:t>
            </a:r>
            <a:r>
              <a:rPr lang="es-AR" dirty="0" err="1">
                <a:solidFill>
                  <a:srgbClr val="404040"/>
                </a:solidFill>
                <a:latin typeface="Helvetica" panose="020B0604020202020204" pitchFamily="34" charset="0"/>
              </a:rPr>
              <a:t>post-poda</a:t>
            </a:r>
            <a:r>
              <a:rPr lang="es-AR" dirty="0">
                <a:solidFill>
                  <a:srgbClr val="404040"/>
                </a:solidFill>
                <a:latin typeface="Helvetica" panose="020B0604020202020204" pitchFamily="34" charset="0"/>
              </a:rPr>
              <a:t>, para e</a:t>
            </a:r>
            <a:r>
              <a:rPr lang="es-AR" b="0" i="0" dirty="0">
                <a:solidFill>
                  <a:srgbClr val="404040"/>
                </a:solidFill>
                <a:effectLst/>
                <a:latin typeface="Helvetica" panose="020B0604020202020204" pitchFamily="34" charset="0"/>
              </a:rPr>
              <a:t>liminar algunas hojas sobrantes</a:t>
            </a:r>
          </a:p>
          <a:p>
            <a:pPr>
              <a:lnSpc>
                <a:spcPct val="150000"/>
              </a:lnSpc>
            </a:pPr>
            <a:r>
              <a:rPr lang="es-AR" dirty="0">
                <a:solidFill>
                  <a:srgbClr val="404040"/>
                </a:solidFill>
                <a:latin typeface="Helvetica" panose="020B0604020202020204" pitchFamily="34" charset="0"/>
              </a:rPr>
              <a:t>A</a:t>
            </a:r>
            <a:r>
              <a:rPr lang="es-AR" b="0" i="0" dirty="0">
                <a:solidFill>
                  <a:srgbClr val="404040"/>
                </a:solidFill>
                <a:effectLst/>
                <a:latin typeface="Helvetica" panose="020B0604020202020204" pitchFamily="34" charset="0"/>
              </a:rPr>
              <a:t>lgoritmo más usado: poda de complejidad de costos</a:t>
            </a:r>
          </a:p>
          <a:p>
            <a:pPr>
              <a:lnSpc>
                <a:spcPct val="150000"/>
              </a:lnSpc>
            </a:pPr>
            <a:r>
              <a:rPr lang="es-AR" dirty="0">
                <a:solidFill>
                  <a:srgbClr val="404040"/>
                </a:solidFill>
                <a:latin typeface="Helvetica" panose="020B0604020202020204" pitchFamily="34" charset="0"/>
              </a:rPr>
              <a:t>Utiliza un parámetro</a:t>
            </a:r>
            <a:r>
              <a:rPr lang="es-AR" b="0" i="0" dirty="0">
                <a:solidFill>
                  <a:srgbClr val="404040"/>
                </a:solidFill>
                <a:effectLst/>
                <a:latin typeface="Helvetica" panose="020B0604020202020204" pitchFamily="34" charset="0"/>
              </a:rPr>
              <a:t> (</a:t>
            </a:r>
            <a:r>
              <a:rPr lang="es-AR" b="0" i="0" dirty="0" err="1">
                <a:solidFill>
                  <a:srgbClr val="404040"/>
                </a:solidFill>
                <a:effectLst/>
                <a:latin typeface="Helvetica" panose="020B0604020202020204" pitchFamily="34" charset="0"/>
              </a:rPr>
              <a:t>alpha</a:t>
            </a:r>
            <a:r>
              <a:rPr lang="es-AR" b="0" i="0" dirty="0">
                <a:solidFill>
                  <a:srgbClr val="404040"/>
                </a:solidFill>
                <a:effectLst/>
                <a:latin typeface="Helvetica" panose="020B0604020202020204" pitchFamily="34" charset="0"/>
              </a:rPr>
              <a:t>) que controla el nivel de poda: </a:t>
            </a:r>
          </a:p>
          <a:p>
            <a:pPr>
              <a:lnSpc>
                <a:spcPct val="150000"/>
              </a:lnSpc>
            </a:pPr>
            <a:r>
              <a:rPr lang="es-AR" b="0" i="0" dirty="0">
                <a:solidFill>
                  <a:srgbClr val="404040"/>
                </a:solidFill>
                <a:effectLst/>
                <a:latin typeface="Helvetica" panose="020B0604020202020204" pitchFamily="34" charset="0"/>
              </a:rPr>
              <a:t>Alpha = 0 no se elimina ninguna hoja, </a:t>
            </a:r>
          </a:p>
          <a:p>
            <a:pPr>
              <a:lnSpc>
                <a:spcPct val="150000"/>
              </a:lnSpc>
            </a:pPr>
            <a:r>
              <a:rPr lang="es-AR" b="0" i="0" dirty="0">
                <a:solidFill>
                  <a:srgbClr val="404040"/>
                </a:solidFill>
                <a:effectLst/>
                <a:latin typeface="Helvetica" panose="020B0604020202020204" pitchFamily="34" charset="0"/>
              </a:rPr>
              <a:t>Alpha, aumenta y se eliminarán más hojas, se controlará el tamaño del AD</a:t>
            </a:r>
          </a:p>
          <a:p>
            <a:pPr marL="0" indent="0">
              <a:lnSpc>
                <a:spcPct val="150000"/>
              </a:lnSpc>
              <a:buNone/>
            </a:pPr>
            <a:endParaRPr lang="es-AR" dirty="0"/>
          </a:p>
        </p:txBody>
      </p:sp>
    </p:spTree>
    <p:extLst>
      <p:ext uri="{BB962C8B-B14F-4D97-AF65-F5344CB8AC3E}">
        <p14:creationId xmlns:p14="http://schemas.microsoft.com/office/powerpoint/2010/main" val="3602052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Actividad Práctica</a:t>
            </a:r>
          </a:p>
        </p:txBody>
      </p:sp>
      <p:sp>
        <p:nvSpPr>
          <p:cNvPr id="3" name="2 Marcador de contenido"/>
          <p:cNvSpPr>
            <a:spLocks noGrp="1"/>
          </p:cNvSpPr>
          <p:nvPr>
            <p:ph idx="1"/>
          </p:nvPr>
        </p:nvSpPr>
        <p:spPr/>
        <p:txBody>
          <a:bodyPr/>
          <a:lstStyle/>
          <a:p>
            <a:pPr marL="0" indent="0" algn="l">
              <a:lnSpc>
                <a:spcPct val="150000"/>
              </a:lnSpc>
              <a:buNone/>
            </a:pPr>
            <a:r>
              <a:rPr lang="es-AR" b="0" i="0" dirty="0">
                <a:solidFill>
                  <a:srgbClr val="212121"/>
                </a:solidFill>
                <a:effectLst/>
              </a:rPr>
              <a:t>Tarea 2</a:t>
            </a:r>
          </a:p>
          <a:p>
            <a:pPr algn="l">
              <a:lnSpc>
                <a:spcPct val="150000"/>
              </a:lnSpc>
            </a:pPr>
            <a:r>
              <a:rPr lang="es-AR" b="0" i="0" dirty="0">
                <a:solidFill>
                  <a:srgbClr val="212121"/>
                </a:solidFill>
                <a:effectLst/>
              </a:rPr>
              <a:t>Un AD, como modelo de aprendizaje supervisados, presenta posibilidad de un sobreajuste. Por ello, se debe entrenar con diferentes configuraciones.</a:t>
            </a:r>
          </a:p>
          <a:p>
            <a:pPr algn="l">
              <a:lnSpc>
                <a:spcPct val="150000"/>
              </a:lnSpc>
            </a:pPr>
            <a:r>
              <a:rPr lang="es-AR" b="0" i="0" dirty="0">
                <a:solidFill>
                  <a:srgbClr val="212121"/>
                </a:solidFill>
                <a:effectLst/>
              </a:rPr>
              <a:t>Entre los parámetros establecidos para el modelo, están: la profundidad del árbol y el número mínimo de muestras necesarias para la división de cada nodo interno</a:t>
            </a:r>
          </a:p>
          <a:p>
            <a:pPr algn="l">
              <a:lnSpc>
                <a:spcPct val="150000"/>
              </a:lnSpc>
            </a:pPr>
            <a:r>
              <a:rPr lang="es-AR" b="0" i="0" dirty="0">
                <a:solidFill>
                  <a:srgbClr val="212121"/>
                </a:solidFill>
                <a:effectLst/>
              </a:rPr>
              <a:t>Realizar al menos 2 configuraciones y construir una tabla resumen. </a:t>
            </a:r>
          </a:p>
          <a:p>
            <a:pPr algn="l">
              <a:lnSpc>
                <a:spcPct val="150000"/>
              </a:lnSpc>
            </a:pPr>
            <a:r>
              <a:rPr lang="es-AR" b="0" i="0" dirty="0">
                <a:solidFill>
                  <a:srgbClr val="212121"/>
                </a:solidFill>
                <a:effectLst/>
              </a:rPr>
              <a:t>Analizar la mejor configuración a partir de una métrica (ej. </a:t>
            </a:r>
            <a:r>
              <a:rPr lang="es-AR" b="0" i="0" dirty="0" err="1">
                <a:solidFill>
                  <a:srgbClr val="212121"/>
                </a:solidFill>
                <a:effectLst/>
              </a:rPr>
              <a:t>accuracy</a:t>
            </a:r>
            <a:r>
              <a:rPr lang="es-AR" b="0" i="0" dirty="0">
                <a:solidFill>
                  <a:srgbClr val="212121"/>
                </a:solidFill>
                <a:effectLst/>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B10FC-C95F-EACD-E49D-D97AC331353A}"/>
              </a:ext>
            </a:extLst>
          </p:cNvPr>
          <p:cNvSpPr>
            <a:spLocks noGrp="1"/>
          </p:cNvSpPr>
          <p:nvPr>
            <p:ph type="title"/>
          </p:nvPr>
        </p:nvSpPr>
        <p:spPr>
          <a:xfrm>
            <a:off x="454925" y="365126"/>
            <a:ext cx="10898875" cy="589032"/>
          </a:xfrm>
        </p:spPr>
        <p:txBody>
          <a:bodyPr>
            <a:normAutofit/>
          </a:bodyPr>
          <a:lstStyle/>
          <a:p>
            <a:r>
              <a:rPr lang="es-AR" b="0" i="0" dirty="0">
                <a:solidFill>
                  <a:srgbClr val="222222"/>
                </a:solidFill>
                <a:effectLst/>
                <a:latin typeface="Open Sans" panose="020B0606030504020204" pitchFamily="34" charset="0"/>
              </a:rPr>
              <a:t>Arboles de decisión. Aplicaciones</a:t>
            </a:r>
            <a:endParaRPr lang="es-AR" dirty="0"/>
          </a:p>
        </p:txBody>
      </p:sp>
      <p:sp>
        <p:nvSpPr>
          <p:cNvPr id="6" name="5 Rectángulo"/>
          <p:cNvSpPr/>
          <p:nvPr/>
        </p:nvSpPr>
        <p:spPr>
          <a:xfrm>
            <a:off x="454925" y="986302"/>
            <a:ext cx="5129445" cy="5506572"/>
          </a:xfrm>
          <a:prstGeom prst="rect">
            <a:avLst/>
          </a:prstGeom>
        </p:spPr>
        <p:txBody>
          <a:bodyPr wrap="square">
            <a:spAutoFit/>
          </a:bodyPr>
          <a:lstStyle/>
          <a:p>
            <a:pPr algn="just">
              <a:lnSpc>
                <a:spcPct val="150000"/>
              </a:lnSpc>
            </a:pPr>
            <a:r>
              <a:rPr lang="es-AR" sz="1600" dirty="0"/>
              <a:t>En este trabajo se presenta a los árboles de decisión como una técnica de aprendizaje automático para la clasificación de vacas como buenas productoras de leche a partir del uso de marcadores genéticos. La finalidad es realizar una selección de animales genéticamente superiores en menor tiempo y hacer más eficiente el proceso de reproducción asistida logrando con ello disminuir costos y aumentar ganancias en el sector lechero. </a:t>
            </a:r>
          </a:p>
          <a:p>
            <a:pPr algn="just">
              <a:lnSpc>
                <a:spcPct val="150000"/>
              </a:lnSpc>
            </a:pPr>
            <a:r>
              <a:rPr lang="es-AR" sz="1600" dirty="0"/>
              <a:t>Los resultados de los experimentos realizados muestran hasta un 94.5% de precisión. Además, el algoritmo permitió la identificación del SNP más dominante para la clasificación, y el cromosoma que más influye en la predicción. </a:t>
            </a:r>
          </a:p>
          <a:p>
            <a:pPr algn="just">
              <a:lnSpc>
                <a:spcPct val="150000"/>
              </a:lnSpc>
            </a:pPr>
            <a:r>
              <a:rPr lang="es-AR" sz="1400" dirty="0"/>
              <a:t>Palabras clave: Clasificación; árboles de decisión; producción lechera</a:t>
            </a:r>
          </a:p>
          <a:p>
            <a:pPr>
              <a:lnSpc>
                <a:spcPct val="150000"/>
              </a:lnSpc>
            </a:pPr>
            <a:endParaRPr lang="es-AR" sz="1400" dirty="0"/>
          </a:p>
        </p:txBody>
      </p:sp>
      <p:sp>
        <p:nvSpPr>
          <p:cNvPr id="5" name="CuadroTexto 4">
            <a:extLst>
              <a:ext uri="{FF2B5EF4-FFF2-40B4-BE49-F238E27FC236}">
                <a16:creationId xmlns:a16="http://schemas.microsoft.com/office/drawing/2014/main" id="{86FDAA9E-C871-03F4-D083-F0A3AB9E197C}"/>
              </a:ext>
            </a:extLst>
          </p:cNvPr>
          <p:cNvSpPr txBox="1"/>
          <p:nvPr/>
        </p:nvSpPr>
        <p:spPr>
          <a:xfrm>
            <a:off x="454925" y="6200486"/>
            <a:ext cx="5358047" cy="584775"/>
          </a:xfrm>
          <a:prstGeom prst="rect">
            <a:avLst/>
          </a:prstGeom>
          <a:noFill/>
        </p:spPr>
        <p:txBody>
          <a:bodyPr wrap="square">
            <a:spAutoFit/>
          </a:bodyPr>
          <a:lstStyle/>
          <a:p>
            <a:r>
              <a:rPr lang="es-AR" sz="800" b="0" i="0" dirty="0">
                <a:solidFill>
                  <a:srgbClr val="000000"/>
                </a:solidFill>
                <a:effectLst/>
                <a:latin typeface="Arial" panose="020B0604020202020204" pitchFamily="34" charset="0"/>
              </a:rPr>
              <a:t>Rodríguez Alcántar Edelmira. Árboles de decisión para clasificación de vacas lecheras usando información genética. </a:t>
            </a:r>
            <a:r>
              <a:rPr lang="es-AR" sz="800" b="0" i="0" dirty="0" err="1">
                <a:solidFill>
                  <a:srgbClr val="000000"/>
                </a:solidFill>
                <a:effectLst/>
                <a:latin typeface="Arial" panose="020B0604020202020204" pitchFamily="34" charset="0"/>
              </a:rPr>
              <a:t>Epistemus</a:t>
            </a:r>
            <a:r>
              <a:rPr lang="es-AR" sz="800" b="0" i="0" dirty="0">
                <a:solidFill>
                  <a:srgbClr val="000000"/>
                </a:solidFill>
                <a:effectLst/>
                <a:latin typeface="Arial" panose="020B0604020202020204" pitchFamily="34" charset="0"/>
              </a:rPr>
              <a:t> (Sonora)  [revista en la Internet]. 2022  Dic [citado  2023  </a:t>
            </a:r>
            <a:r>
              <a:rPr lang="es-AR" sz="800" b="0" i="0" dirty="0" err="1">
                <a:solidFill>
                  <a:srgbClr val="000000"/>
                </a:solidFill>
                <a:effectLst/>
                <a:latin typeface="Arial" panose="020B0604020202020204" pitchFamily="34" charset="0"/>
              </a:rPr>
              <a:t>Sep</a:t>
            </a:r>
            <a:r>
              <a:rPr lang="es-AR" sz="800" b="0" i="0" dirty="0">
                <a:solidFill>
                  <a:srgbClr val="000000"/>
                </a:solidFill>
                <a:effectLst/>
                <a:latin typeface="Arial" panose="020B0604020202020204" pitchFamily="34" charset="0"/>
              </a:rPr>
              <a:t>  18] ;  16( 33 ): 69-74. Disponible en: http://www.scielo.org.mx/scielo.php?script=sci_arttext&amp;pid=S2007-81962022000200069&amp;lng=es.  </a:t>
            </a:r>
            <a:r>
              <a:rPr lang="es-AR" sz="800" b="0" i="0" dirty="0" err="1">
                <a:solidFill>
                  <a:srgbClr val="000000"/>
                </a:solidFill>
                <a:effectLst/>
                <a:latin typeface="Arial" panose="020B0604020202020204" pitchFamily="34" charset="0"/>
              </a:rPr>
              <a:t>Epub</a:t>
            </a:r>
            <a:r>
              <a:rPr lang="es-AR" sz="800" b="0" i="0" dirty="0">
                <a:solidFill>
                  <a:srgbClr val="000000"/>
                </a:solidFill>
                <a:effectLst/>
                <a:latin typeface="Arial" panose="020B0604020202020204" pitchFamily="34" charset="0"/>
              </a:rPr>
              <a:t> 19-Mayo-2023.  </a:t>
            </a:r>
            <a:r>
              <a:rPr lang="es-AR" sz="800" b="0" i="0" u="none" strike="noStrike" dirty="0">
                <a:solidFill>
                  <a:srgbClr val="555555"/>
                </a:solidFill>
                <a:effectLst/>
                <a:latin typeface="Arial" panose="020B0604020202020204" pitchFamily="34" charset="0"/>
                <a:hlinkClick r:id="rId2"/>
              </a:rPr>
              <a:t>https://doi.org/10.36790/epistemus.v16i33.220</a:t>
            </a:r>
            <a:r>
              <a:rPr lang="es-AR" sz="800" b="0" i="0" dirty="0">
                <a:solidFill>
                  <a:srgbClr val="000000"/>
                </a:solidFill>
                <a:effectLst/>
                <a:latin typeface="Arial" panose="020B0604020202020204" pitchFamily="34" charset="0"/>
              </a:rPr>
              <a:t>.</a:t>
            </a:r>
            <a:endParaRPr lang="es-AR" sz="800" dirty="0"/>
          </a:p>
        </p:txBody>
      </p:sp>
      <p:pic>
        <p:nvPicPr>
          <p:cNvPr id="10" name="Imagen 9">
            <a:extLst>
              <a:ext uri="{FF2B5EF4-FFF2-40B4-BE49-F238E27FC236}">
                <a16:creationId xmlns:a16="http://schemas.microsoft.com/office/drawing/2014/main" id="{793009C3-D1F2-3B7F-34F0-74CED636E1C7}"/>
              </a:ext>
            </a:extLst>
          </p:cNvPr>
          <p:cNvPicPr>
            <a:picLocks noChangeAspect="1"/>
          </p:cNvPicPr>
          <p:nvPr/>
        </p:nvPicPr>
        <p:blipFill>
          <a:blip r:embed="rId3"/>
          <a:stretch>
            <a:fillRect/>
          </a:stretch>
        </p:blipFill>
        <p:spPr>
          <a:xfrm>
            <a:off x="7857667" y="61288"/>
            <a:ext cx="3839366" cy="3153765"/>
          </a:xfrm>
          <a:prstGeom prst="rect">
            <a:avLst/>
          </a:prstGeom>
        </p:spPr>
      </p:pic>
      <p:sp>
        <p:nvSpPr>
          <p:cNvPr id="12" name="CuadroTexto 11">
            <a:extLst>
              <a:ext uri="{FF2B5EF4-FFF2-40B4-BE49-F238E27FC236}">
                <a16:creationId xmlns:a16="http://schemas.microsoft.com/office/drawing/2014/main" id="{FE14307E-E55A-36B8-F626-3167335FFCAF}"/>
              </a:ext>
            </a:extLst>
          </p:cNvPr>
          <p:cNvSpPr txBox="1"/>
          <p:nvPr/>
        </p:nvSpPr>
        <p:spPr>
          <a:xfrm>
            <a:off x="5812972" y="3349297"/>
            <a:ext cx="6094638" cy="3539430"/>
          </a:xfrm>
          <a:prstGeom prst="rect">
            <a:avLst/>
          </a:prstGeom>
          <a:noFill/>
        </p:spPr>
        <p:txBody>
          <a:bodyPr wrap="square">
            <a:spAutoFit/>
          </a:bodyPr>
          <a:lstStyle/>
          <a:p>
            <a:pPr algn="just"/>
            <a:r>
              <a:rPr lang="es-AR" sz="1600" dirty="0"/>
              <a:t>CONCLUSIONES En este estudio se muestra el resultado de utilizar una técnica de ML para para la clasificación de vacas lecheras, específicamente se utilizan árboles de decisión. Los árboles de decisión además de identificar con muy alta precisión a las muestras dadas, identifica con éxito el SNP más importante al hacer la clasificación. Esto puede conducir a ahorros económicos pues solo se requiere </a:t>
            </a:r>
            <a:r>
              <a:rPr lang="es-AR" sz="1600" dirty="0" err="1"/>
              <a:t>genotipificar</a:t>
            </a:r>
            <a:r>
              <a:rPr lang="es-AR" sz="1600" dirty="0"/>
              <a:t> al cromosoma 14 para obtener muy buenos resultados. Aunque ya se sabía que éste es el cromosoma más relacionado con la producción lechera, no se sabía que era suficiente para determinar la clasificación. l algoritmo de árboles de decisión estudiado es capaz de gestionar de manera efectiva la información del genoma completo bovino lo que lo hace adecuado para la implementación de herramientas de predicción de rasgos económicos en la industria lechera. </a:t>
            </a:r>
          </a:p>
        </p:txBody>
      </p:sp>
    </p:spTree>
    <p:extLst>
      <p:ext uri="{BB962C8B-B14F-4D97-AF65-F5344CB8AC3E}">
        <p14:creationId xmlns:p14="http://schemas.microsoft.com/office/powerpoint/2010/main" val="3104476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B10FC-C95F-EACD-E49D-D97AC331353A}"/>
              </a:ext>
            </a:extLst>
          </p:cNvPr>
          <p:cNvSpPr>
            <a:spLocks noGrp="1"/>
          </p:cNvSpPr>
          <p:nvPr>
            <p:ph type="title"/>
          </p:nvPr>
        </p:nvSpPr>
        <p:spPr>
          <a:xfrm>
            <a:off x="454925" y="365126"/>
            <a:ext cx="10898875" cy="589032"/>
          </a:xfrm>
        </p:spPr>
        <p:txBody>
          <a:bodyPr>
            <a:normAutofit/>
          </a:bodyPr>
          <a:lstStyle/>
          <a:p>
            <a:r>
              <a:rPr lang="es-AR" b="0" i="0" dirty="0">
                <a:solidFill>
                  <a:srgbClr val="222222"/>
                </a:solidFill>
                <a:effectLst/>
                <a:latin typeface="Open Sans" panose="020B0606030504020204" pitchFamily="34" charset="0"/>
              </a:rPr>
              <a:t>Arboles de decisión. Aplicaciones</a:t>
            </a:r>
            <a:endParaRPr lang="es-AR" dirty="0"/>
          </a:p>
        </p:txBody>
      </p:sp>
      <p:sp>
        <p:nvSpPr>
          <p:cNvPr id="4" name="3 Rectángulo"/>
          <p:cNvSpPr/>
          <p:nvPr/>
        </p:nvSpPr>
        <p:spPr>
          <a:xfrm>
            <a:off x="5823047" y="6381297"/>
            <a:ext cx="6096000" cy="276999"/>
          </a:xfrm>
          <a:prstGeom prst="rect">
            <a:avLst/>
          </a:prstGeom>
        </p:spPr>
        <p:txBody>
          <a:bodyPr>
            <a:spAutoFit/>
          </a:bodyPr>
          <a:lstStyle/>
          <a:p>
            <a:r>
              <a:rPr lang="es-AR" sz="1200" dirty="0"/>
              <a:t>https://incyt.upse.edu.ec/ciencia/revistas/index.php/rctu/article/view/637/530</a:t>
            </a:r>
          </a:p>
        </p:txBody>
      </p:sp>
      <p:sp>
        <p:nvSpPr>
          <p:cNvPr id="6" name="5 Rectángulo"/>
          <p:cNvSpPr/>
          <p:nvPr/>
        </p:nvSpPr>
        <p:spPr>
          <a:xfrm>
            <a:off x="454925" y="1167764"/>
            <a:ext cx="6478137" cy="4855432"/>
          </a:xfrm>
          <a:prstGeom prst="rect">
            <a:avLst/>
          </a:prstGeom>
        </p:spPr>
        <p:txBody>
          <a:bodyPr wrap="square">
            <a:spAutoFit/>
          </a:bodyPr>
          <a:lstStyle/>
          <a:p>
            <a:pPr>
              <a:lnSpc>
                <a:spcPct val="150000"/>
              </a:lnSpc>
            </a:pPr>
            <a:r>
              <a:rPr lang="es-AR" sz="1600" dirty="0"/>
              <a:t>Es un algoritmo cuya finalidad es reconocer la existencia de relaciones en un determinado conjunto de datos por medio de procesos que imitan el funcionamiento del cerebro humano [20]. </a:t>
            </a:r>
            <a:br>
              <a:rPr lang="es-AR" sz="1600" dirty="0"/>
            </a:br>
            <a:r>
              <a:rPr lang="es-AR" sz="1600" dirty="0"/>
              <a:t>En este trabajo, se entrenó el modelo “árboles de decisión de regresión”. Así, se realizó la importación de “</a:t>
            </a:r>
            <a:r>
              <a:rPr lang="es-AR" sz="1600" dirty="0" err="1"/>
              <a:t>Decision</a:t>
            </a:r>
            <a:r>
              <a:rPr lang="es-AR" sz="1600" dirty="0"/>
              <a:t> </a:t>
            </a:r>
            <a:r>
              <a:rPr lang="es-AR" sz="1600" dirty="0" err="1"/>
              <a:t>Tree</a:t>
            </a:r>
            <a:r>
              <a:rPr lang="es-AR" sz="1600" dirty="0"/>
              <a:t> </a:t>
            </a:r>
            <a:r>
              <a:rPr lang="es-AR" sz="1600" dirty="0" err="1"/>
              <a:t>Regressor</a:t>
            </a:r>
            <a:r>
              <a:rPr lang="es-AR" sz="1600" dirty="0"/>
              <a:t>” para establecer el </a:t>
            </a:r>
            <a:r>
              <a:rPr lang="es-AR" sz="1600" dirty="0" err="1"/>
              <a:t>regresor</a:t>
            </a:r>
            <a:r>
              <a:rPr lang="es-AR" sz="1600" dirty="0"/>
              <a:t>. Como paso base se determinan los parámetros para la construcción del modelo de regresión, de los cuales dependerá el rendimiento del modelo. Como todos los modelos de aprendizaje supervisados, la posibilidad de un sobreajuste existe por lo que es necesario entrenar con diferentes configuraciones. </a:t>
            </a:r>
          </a:p>
          <a:p>
            <a:pPr>
              <a:lnSpc>
                <a:spcPct val="150000"/>
              </a:lnSpc>
            </a:pPr>
            <a:r>
              <a:rPr lang="es-AR" sz="1600" dirty="0"/>
              <a:t>Entre los parámetros establecidos para el modelo, están: la profundidad del árbol y el número mínimo de muestras necesarias para la división de cada nodo interno. </a:t>
            </a:r>
          </a:p>
        </p:txBody>
      </p:sp>
      <p:pic>
        <p:nvPicPr>
          <p:cNvPr id="1026" name="Picture 2" descr="Métricas árbol de decis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176" y="1783947"/>
            <a:ext cx="3521311" cy="1626867"/>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7888220" y="1257950"/>
            <a:ext cx="3499932" cy="369332"/>
          </a:xfrm>
          <a:prstGeom prst="rect">
            <a:avLst/>
          </a:prstGeom>
        </p:spPr>
        <p:txBody>
          <a:bodyPr wrap="none">
            <a:spAutoFit/>
          </a:bodyPr>
          <a:lstStyle/>
          <a:p>
            <a:r>
              <a:rPr lang="es-AR" b="1" dirty="0"/>
              <a:t>Tabla 1.</a:t>
            </a:r>
            <a:r>
              <a:rPr lang="es-AR" dirty="0"/>
              <a:t> Métricas árbol de decisión </a:t>
            </a:r>
          </a:p>
        </p:txBody>
      </p:sp>
      <p:sp>
        <p:nvSpPr>
          <p:cNvPr id="9" name="8 Rectángulo"/>
          <p:cNvSpPr/>
          <p:nvPr/>
        </p:nvSpPr>
        <p:spPr>
          <a:xfrm>
            <a:off x="5823047" y="5919632"/>
            <a:ext cx="6096000" cy="461665"/>
          </a:xfrm>
          <a:prstGeom prst="rect">
            <a:avLst/>
          </a:prstGeom>
        </p:spPr>
        <p:txBody>
          <a:bodyPr>
            <a:spAutoFit/>
          </a:bodyPr>
          <a:lstStyle/>
          <a:p>
            <a:r>
              <a:rPr lang="es-AR" sz="1200" dirty="0"/>
              <a:t>Angélica </a:t>
            </a:r>
            <a:r>
              <a:rPr lang="es-AR" sz="1200" dirty="0" err="1"/>
              <a:t>Villón</a:t>
            </a:r>
            <a:r>
              <a:rPr lang="es-AR" sz="1200" dirty="0"/>
              <a:t> L., 2021  Aplicación de técnicas de minería de datos para predecir el desempeño académico de los estudiantes de la escuela</a:t>
            </a:r>
          </a:p>
        </p:txBody>
      </p:sp>
    </p:spTree>
    <p:extLst>
      <p:ext uri="{BB962C8B-B14F-4D97-AF65-F5344CB8AC3E}">
        <p14:creationId xmlns:p14="http://schemas.microsoft.com/office/powerpoint/2010/main" val="215827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6D33389-8009-9ED3-E7BB-E3A9D69B0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1787" y="269421"/>
            <a:ext cx="5016273" cy="357595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37B10FC-C95F-EACD-E49D-D97AC331353A}"/>
              </a:ext>
            </a:extLst>
          </p:cNvPr>
          <p:cNvSpPr>
            <a:spLocks noGrp="1"/>
          </p:cNvSpPr>
          <p:nvPr>
            <p:ph type="title"/>
          </p:nvPr>
        </p:nvSpPr>
        <p:spPr>
          <a:xfrm>
            <a:off x="838200" y="365126"/>
            <a:ext cx="10515600" cy="589032"/>
          </a:xfrm>
        </p:spPr>
        <p:txBody>
          <a:bodyPr>
            <a:normAutofit/>
          </a:bodyPr>
          <a:lstStyle/>
          <a:p>
            <a:r>
              <a:rPr lang="es-AR" b="0" i="0" dirty="0">
                <a:solidFill>
                  <a:srgbClr val="222222"/>
                </a:solidFill>
                <a:effectLst/>
                <a:latin typeface="Open Sans" panose="020B0606030504020204" pitchFamily="34" charset="0"/>
              </a:rPr>
              <a:t>Arboles de decisión (AD)</a:t>
            </a:r>
            <a:endParaRPr lang="es-AR" dirty="0"/>
          </a:p>
        </p:txBody>
      </p:sp>
      <p:sp>
        <p:nvSpPr>
          <p:cNvPr id="3" name="Marcador de contenido 2">
            <a:extLst>
              <a:ext uri="{FF2B5EF4-FFF2-40B4-BE49-F238E27FC236}">
                <a16:creationId xmlns:a16="http://schemas.microsoft.com/office/drawing/2014/main" id="{26278393-BF59-E138-B68B-773C7543AED2}"/>
              </a:ext>
            </a:extLst>
          </p:cNvPr>
          <p:cNvSpPr>
            <a:spLocks noGrp="1"/>
          </p:cNvSpPr>
          <p:nvPr>
            <p:ph idx="1"/>
          </p:nvPr>
        </p:nvSpPr>
        <p:spPr/>
        <p:txBody>
          <a:bodyPr>
            <a:normAutofit/>
          </a:bodyPr>
          <a:lstStyle/>
          <a:p>
            <a:pPr marL="0" indent="0">
              <a:lnSpc>
                <a:spcPct val="150000"/>
              </a:lnSpc>
              <a:buNone/>
            </a:pPr>
            <a:r>
              <a:rPr lang="es-AR" dirty="0"/>
              <a:t>Elementos de un AD</a:t>
            </a:r>
          </a:p>
          <a:p>
            <a:pPr>
              <a:lnSpc>
                <a:spcPct val="150000"/>
              </a:lnSpc>
            </a:pPr>
            <a:r>
              <a:rPr lang="es-AR" dirty="0"/>
              <a:t>Entrada: Objetos </a:t>
            </a:r>
            <a:r>
              <a:rPr lang="es-AR" dirty="0" err="1"/>
              <a:t>caracterizables</a:t>
            </a:r>
            <a:r>
              <a:rPr lang="es-AR" dirty="0"/>
              <a:t> mediante propiedades.</a:t>
            </a:r>
          </a:p>
          <a:p>
            <a:pPr>
              <a:lnSpc>
                <a:spcPct val="150000"/>
              </a:lnSpc>
            </a:pPr>
            <a:r>
              <a:rPr lang="es-AR" dirty="0"/>
              <a:t>Salida:</a:t>
            </a:r>
          </a:p>
          <a:p>
            <a:pPr lvl="1">
              <a:lnSpc>
                <a:spcPct val="150000"/>
              </a:lnSpc>
            </a:pPr>
            <a:r>
              <a:rPr lang="es-AR" dirty="0"/>
              <a:t>En árboles de decisión: una decisión (sí o no).</a:t>
            </a:r>
          </a:p>
          <a:p>
            <a:pPr lvl="1">
              <a:lnSpc>
                <a:spcPct val="150000"/>
              </a:lnSpc>
            </a:pPr>
            <a:r>
              <a:rPr lang="es-AR" dirty="0"/>
              <a:t>En árboles de clasificación: una clase.</a:t>
            </a:r>
          </a:p>
          <a:p>
            <a:pPr>
              <a:lnSpc>
                <a:spcPct val="150000"/>
              </a:lnSpc>
            </a:pPr>
            <a:r>
              <a:rPr lang="es-AR" dirty="0"/>
              <a:t>Conjunto de reglas.</a:t>
            </a:r>
          </a:p>
          <a:p>
            <a:pPr>
              <a:lnSpc>
                <a:spcPct val="150000"/>
              </a:lnSpc>
            </a:pPr>
            <a:endParaRPr lang="es-AR" b="0" i="0" dirty="0">
              <a:solidFill>
                <a:srgbClr val="222222"/>
              </a:solidFill>
              <a:effectLst/>
              <a:latin typeface="Open Sans" panose="020B0606030504020204" pitchFamily="34" charset="0"/>
            </a:endParaRPr>
          </a:p>
        </p:txBody>
      </p:sp>
      <p:sp>
        <p:nvSpPr>
          <p:cNvPr id="81922" name="AutoShape 2" descr="Árbol de decisión en Machine Learning - sitiobigdata.com"/>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6" name="CuadroTexto 5">
            <a:extLst>
              <a:ext uri="{FF2B5EF4-FFF2-40B4-BE49-F238E27FC236}">
                <a16:creationId xmlns:a16="http://schemas.microsoft.com/office/drawing/2014/main" id="{4E589861-CCD4-0068-009A-683811B79CA5}"/>
              </a:ext>
            </a:extLst>
          </p:cNvPr>
          <p:cNvSpPr txBox="1"/>
          <p:nvPr/>
        </p:nvSpPr>
        <p:spPr>
          <a:xfrm>
            <a:off x="3667806" y="4145638"/>
            <a:ext cx="3655558" cy="1846659"/>
          </a:xfrm>
          <a:prstGeom prst="rect">
            <a:avLst/>
          </a:prstGeom>
          <a:noFill/>
        </p:spPr>
        <p:txBody>
          <a:bodyPr wrap="square">
            <a:spAutoFit/>
          </a:bodyPr>
          <a:lstStyle/>
          <a:p>
            <a:pPr marL="0" indent="0">
              <a:buNone/>
            </a:pPr>
            <a:r>
              <a:rPr lang="es-AR" sz="1600" dirty="0">
                <a:solidFill>
                  <a:srgbClr val="FF0000"/>
                </a:solidFill>
              </a:rPr>
              <a:t>|--- </a:t>
            </a:r>
            <a:r>
              <a:rPr lang="es-AR" sz="1600" dirty="0" err="1">
                <a:solidFill>
                  <a:srgbClr val="FF0000"/>
                </a:solidFill>
              </a:rPr>
              <a:t>petal</a:t>
            </a:r>
            <a:r>
              <a:rPr lang="es-AR" sz="1600" dirty="0">
                <a:solidFill>
                  <a:srgbClr val="FF0000"/>
                </a:solidFill>
              </a:rPr>
              <a:t> </a:t>
            </a:r>
            <a:r>
              <a:rPr lang="es-AR" sz="1600" dirty="0" err="1">
                <a:solidFill>
                  <a:srgbClr val="FF0000"/>
                </a:solidFill>
              </a:rPr>
              <a:t>width</a:t>
            </a:r>
            <a:r>
              <a:rPr lang="es-AR" sz="1600" dirty="0">
                <a:solidFill>
                  <a:srgbClr val="FF0000"/>
                </a:solidFill>
              </a:rPr>
              <a:t> (cm) &lt;= 0.80</a:t>
            </a:r>
          </a:p>
          <a:p>
            <a:pPr marL="0" indent="0">
              <a:buNone/>
            </a:pPr>
            <a:r>
              <a:rPr lang="es-AR" sz="1600" dirty="0">
                <a:solidFill>
                  <a:srgbClr val="FF0000"/>
                </a:solidFill>
              </a:rPr>
              <a:t>|   |--- </a:t>
            </a:r>
            <a:r>
              <a:rPr lang="es-AR" sz="1600" dirty="0" err="1">
                <a:solidFill>
                  <a:srgbClr val="FF0000"/>
                </a:solidFill>
              </a:rPr>
              <a:t>class</a:t>
            </a:r>
            <a:r>
              <a:rPr lang="es-AR" sz="1600" dirty="0">
                <a:solidFill>
                  <a:srgbClr val="FF0000"/>
                </a:solidFill>
              </a:rPr>
              <a:t>: 0</a:t>
            </a:r>
          </a:p>
          <a:p>
            <a:pPr marL="0" indent="0">
              <a:buNone/>
            </a:pPr>
            <a:r>
              <a:rPr lang="es-AR" sz="1600" dirty="0">
                <a:solidFill>
                  <a:srgbClr val="FF0000"/>
                </a:solidFill>
              </a:rPr>
              <a:t>|--- </a:t>
            </a:r>
            <a:r>
              <a:rPr lang="es-AR" sz="1600" dirty="0" err="1">
                <a:solidFill>
                  <a:srgbClr val="FF0000"/>
                </a:solidFill>
              </a:rPr>
              <a:t>petal</a:t>
            </a:r>
            <a:r>
              <a:rPr lang="es-AR" sz="1600" dirty="0">
                <a:solidFill>
                  <a:srgbClr val="FF0000"/>
                </a:solidFill>
              </a:rPr>
              <a:t> </a:t>
            </a:r>
            <a:r>
              <a:rPr lang="es-AR" sz="1600" dirty="0" err="1">
                <a:solidFill>
                  <a:srgbClr val="FF0000"/>
                </a:solidFill>
              </a:rPr>
              <a:t>width</a:t>
            </a:r>
            <a:r>
              <a:rPr lang="es-AR" sz="1600" dirty="0">
                <a:solidFill>
                  <a:srgbClr val="FF0000"/>
                </a:solidFill>
              </a:rPr>
              <a:t> (cm) &gt;  0.80</a:t>
            </a:r>
          </a:p>
          <a:p>
            <a:pPr marL="0" indent="0">
              <a:buNone/>
            </a:pPr>
            <a:r>
              <a:rPr lang="es-AR" sz="1600" dirty="0">
                <a:solidFill>
                  <a:srgbClr val="FF0000"/>
                </a:solidFill>
              </a:rPr>
              <a:t>|   |--- </a:t>
            </a:r>
            <a:r>
              <a:rPr lang="es-AR" sz="1600" dirty="0" err="1">
                <a:solidFill>
                  <a:srgbClr val="FF0000"/>
                </a:solidFill>
              </a:rPr>
              <a:t>petal</a:t>
            </a:r>
            <a:r>
              <a:rPr lang="es-AR" sz="1600" dirty="0">
                <a:solidFill>
                  <a:srgbClr val="FF0000"/>
                </a:solidFill>
              </a:rPr>
              <a:t> </a:t>
            </a:r>
            <a:r>
              <a:rPr lang="es-AR" sz="1600" dirty="0" err="1">
                <a:solidFill>
                  <a:srgbClr val="FF0000"/>
                </a:solidFill>
              </a:rPr>
              <a:t>width</a:t>
            </a:r>
            <a:r>
              <a:rPr lang="es-AR" sz="1600" dirty="0">
                <a:solidFill>
                  <a:srgbClr val="FF0000"/>
                </a:solidFill>
              </a:rPr>
              <a:t> (cm) &lt;= 1.75</a:t>
            </a:r>
          </a:p>
          <a:p>
            <a:pPr marL="0" indent="0">
              <a:buNone/>
            </a:pPr>
            <a:r>
              <a:rPr lang="es-AR" sz="1600" dirty="0">
                <a:solidFill>
                  <a:srgbClr val="FF0000"/>
                </a:solidFill>
              </a:rPr>
              <a:t>|   |   |--- </a:t>
            </a:r>
            <a:r>
              <a:rPr lang="es-AR" sz="1600" dirty="0" err="1">
                <a:solidFill>
                  <a:srgbClr val="FF0000"/>
                </a:solidFill>
              </a:rPr>
              <a:t>class</a:t>
            </a:r>
            <a:r>
              <a:rPr lang="es-AR" sz="1600" dirty="0">
                <a:solidFill>
                  <a:srgbClr val="FF0000"/>
                </a:solidFill>
              </a:rPr>
              <a:t>: 1</a:t>
            </a:r>
          </a:p>
          <a:p>
            <a:pPr marL="0" indent="0">
              <a:buNone/>
            </a:pPr>
            <a:r>
              <a:rPr lang="es-AR" sz="1600" dirty="0">
                <a:solidFill>
                  <a:srgbClr val="FF0000"/>
                </a:solidFill>
              </a:rPr>
              <a:t>|   |--- </a:t>
            </a:r>
            <a:r>
              <a:rPr lang="es-AR" sz="1600" dirty="0" err="1">
                <a:solidFill>
                  <a:srgbClr val="FF0000"/>
                </a:solidFill>
              </a:rPr>
              <a:t>petal</a:t>
            </a:r>
            <a:r>
              <a:rPr lang="es-AR" sz="1600" dirty="0">
                <a:solidFill>
                  <a:srgbClr val="FF0000"/>
                </a:solidFill>
              </a:rPr>
              <a:t> </a:t>
            </a:r>
            <a:r>
              <a:rPr lang="es-AR" sz="1600" dirty="0" err="1">
                <a:solidFill>
                  <a:srgbClr val="FF0000"/>
                </a:solidFill>
              </a:rPr>
              <a:t>width</a:t>
            </a:r>
            <a:r>
              <a:rPr lang="es-AR" sz="1600" dirty="0">
                <a:solidFill>
                  <a:srgbClr val="FF0000"/>
                </a:solidFill>
              </a:rPr>
              <a:t> (cm) &gt;  1.75</a:t>
            </a:r>
          </a:p>
          <a:p>
            <a:pPr marL="0" indent="0">
              <a:buNone/>
            </a:pPr>
            <a:r>
              <a:rPr lang="es-AR" sz="1600" dirty="0">
                <a:solidFill>
                  <a:srgbClr val="FF0000"/>
                </a:solidFill>
              </a:rPr>
              <a:t>|   |   |--- </a:t>
            </a:r>
            <a:r>
              <a:rPr lang="es-AR" sz="1600" dirty="0" err="1">
                <a:solidFill>
                  <a:srgbClr val="FF0000"/>
                </a:solidFill>
              </a:rPr>
              <a:t>class</a:t>
            </a:r>
            <a:r>
              <a:rPr lang="es-AR" sz="1600" dirty="0">
                <a:solidFill>
                  <a:srgbClr val="FF0000"/>
                </a:solidFill>
              </a:rPr>
              <a:t>: 2</a:t>
            </a:r>
          </a:p>
        </p:txBody>
      </p:sp>
      <p:sp>
        <p:nvSpPr>
          <p:cNvPr id="9" name="CuadroTexto 7">
            <a:extLst>
              <a:ext uri="{FF2B5EF4-FFF2-40B4-BE49-F238E27FC236}">
                <a16:creationId xmlns:a16="http://schemas.microsoft.com/office/drawing/2014/main" id="{115EEF64-3891-2F6E-02A4-E10BA212C22D}"/>
              </a:ext>
            </a:extLst>
          </p:cNvPr>
          <p:cNvSpPr txBox="1"/>
          <p:nvPr/>
        </p:nvSpPr>
        <p:spPr>
          <a:xfrm>
            <a:off x="6854939" y="4607302"/>
            <a:ext cx="5016273" cy="923330"/>
          </a:xfrm>
          <a:prstGeom prst="rect">
            <a:avLst/>
          </a:prstGeom>
          <a:noFill/>
        </p:spPr>
        <p:txBody>
          <a:bodyPr wrap="square">
            <a:spAutoFit/>
          </a:bodyPr>
          <a:lstStyle/>
          <a:p>
            <a:pPr>
              <a:lnSpc>
                <a:spcPct val="150000"/>
              </a:lnSpc>
            </a:pPr>
            <a:r>
              <a:rPr lang="es-AR" sz="1200" dirty="0">
                <a:solidFill>
                  <a:srgbClr val="222222"/>
                </a:solidFill>
              </a:rPr>
              <a:t>Nodos:</a:t>
            </a:r>
          </a:p>
          <a:p>
            <a:pPr marL="171450" indent="-171450">
              <a:lnSpc>
                <a:spcPct val="150000"/>
              </a:lnSpc>
              <a:buFont typeface="Arial" panose="020B0604020202020204" pitchFamily="34" charset="0"/>
              <a:buChar char="•"/>
            </a:pPr>
            <a:r>
              <a:rPr lang="es-AR" sz="1200" dirty="0">
                <a:solidFill>
                  <a:srgbClr val="222222"/>
                </a:solidFill>
              </a:rPr>
              <a:t>intermedios o ramas, representan decisiones</a:t>
            </a:r>
          </a:p>
          <a:p>
            <a:pPr marL="171450" indent="-171450">
              <a:lnSpc>
                <a:spcPct val="150000"/>
              </a:lnSpc>
              <a:buFont typeface="Arial" panose="020B0604020202020204" pitchFamily="34" charset="0"/>
              <a:buChar char="•"/>
            </a:pPr>
            <a:r>
              <a:rPr lang="es-AR" sz="1200" dirty="0">
                <a:solidFill>
                  <a:srgbClr val="222222"/>
                </a:solidFill>
              </a:rPr>
              <a:t>finales u hojas, brindan una predicción que conduce al objetivo</a:t>
            </a:r>
          </a:p>
        </p:txBody>
      </p:sp>
    </p:spTree>
    <p:extLst>
      <p:ext uri="{BB962C8B-B14F-4D97-AF65-F5344CB8AC3E}">
        <p14:creationId xmlns:p14="http://schemas.microsoft.com/office/powerpoint/2010/main" val="198793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B10FC-C95F-EACD-E49D-D97AC331353A}"/>
              </a:ext>
            </a:extLst>
          </p:cNvPr>
          <p:cNvSpPr>
            <a:spLocks noGrp="1"/>
          </p:cNvSpPr>
          <p:nvPr>
            <p:ph type="title"/>
          </p:nvPr>
        </p:nvSpPr>
        <p:spPr>
          <a:xfrm>
            <a:off x="838200" y="365126"/>
            <a:ext cx="10515600" cy="589032"/>
          </a:xfrm>
        </p:spPr>
        <p:txBody>
          <a:bodyPr>
            <a:normAutofit/>
          </a:bodyPr>
          <a:lstStyle/>
          <a:p>
            <a:r>
              <a:rPr lang="es-AR" b="1" dirty="0"/>
              <a:t>Arboles de decisión (AD). Ventajas</a:t>
            </a:r>
          </a:p>
        </p:txBody>
      </p:sp>
      <p:sp>
        <p:nvSpPr>
          <p:cNvPr id="3" name="Marcador de contenido 2">
            <a:extLst>
              <a:ext uri="{FF2B5EF4-FFF2-40B4-BE49-F238E27FC236}">
                <a16:creationId xmlns:a16="http://schemas.microsoft.com/office/drawing/2014/main" id="{26278393-BF59-E138-B68B-773C7543AED2}"/>
              </a:ext>
            </a:extLst>
          </p:cNvPr>
          <p:cNvSpPr>
            <a:spLocks noGrp="1"/>
          </p:cNvSpPr>
          <p:nvPr>
            <p:ph idx="1"/>
          </p:nvPr>
        </p:nvSpPr>
        <p:spPr/>
        <p:txBody>
          <a:bodyPr>
            <a:normAutofit lnSpcReduction="10000"/>
          </a:bodyPr>
          <a:lstStyle/>
          <a:p>
            <a:pPr algn="l" fontAlgn="base">
              <a:lnSpc>
                <a:spcPct val="150000"/>
              </a:lnSpc>
            </a:pPr>
            <a:r>
              <a:rPr lang="es-AR" sz="1800" b="1" i="0" dirty="0">
                <a:effectLst/>
              </a:rPr>
              <a:t>Método no paramétrico.</a:t>
            </a:r>
            <a:r>
              <a:rPr lang="es-AR" sz="1800" b="0" i="0" dirty="0">
                <a:effectLst/>
              </a:rPr>
              <a:t> </a:t>
            </a:r>
          </a:p>
          <a:p>
            <a:pPr lvl="1" fontAlgn="base">
              <a:lnSpc>
                <a:spcPct val="150000"/>
              </a:lnSpc>
            </a:pPr>
            <a:r>
              <a:rPr lang="es-AR" sz="1800" b="0" i="0" dirty="0">
                <a:effectLst/>
              </a:rPr>
              <a:t>AD carecen de suposiciones sobre la distribución del espacio y la estructura del clasificador.</a:t>
            </a:r>
          </a:p>
          <a:p>
            <a:pPr algn="l" fontAlgn="base">
              <a:lnSpc>
                <a:spcPct val="150000"/>
              </a:lnSpc>
            </a:pPr>
            <a:r>
              <a:rPr lang="es-AR" sz="1800" b="1" dirty="0"/>
              <a:t>Restricciones en </a:t>
            </a:r>
            <a:r>
              <a:rPr lang="es-AR" sz="1800" b="1" i="0" dirty="0">
                <a:effectLst/>
              </a:rPr>
              <a:t>tipo de datos.</a:t>
            </a:r>
            <a:r>
              <a:rPr lang="es-AR" sz="1800" b="0" i="0" dirty="0">
                <a:effectLst/>
              </a:rPr>
              <a:t> </a:t>
            </a:r>
          </a:p>
          <a:p>
            <a:pPr lvl="1" fontAlgn="base">
              <a:lnSpc>
                <a:spcPct val="150000"/>
              </a:lnSpc>
            </a:pPr>
            <a:r>
              <a:rPr lang="es-AR" sz="1800" b="0" i="0" dirty="0">
                <a:effectLst/>
              </a:rPr>
              <a:t>Puede aplicarse </a:t>
            </a:r>
            <a:r>
              <a:rPr lang="es-AR" sz="1800" dirty="0"/>
              <a:t>en </a:t>
            </a:r>
            <a:r>
              <a:rPr lang="es-AR" sz="1800" b="0" i="0" dirty="0">
                <a:effectLst/>
              </a:rPr>
              <a:t>variables numéricas y categóricas.</a:t>
            </a:r>
          </a:p>
          <a:p>
            <a:pPr algn="l" fontAlgn="base">
              <a:lnSpc>
                <a:spcPct val="150000"/>
              </a:lnSpc>
            </a:pPr>
            <a:r>
              <a:rPr lang="es-AR" sz="1800" b="1" i="0" dirty="0">
                <a:effectLst/>
              </a:rPr>
              <a:t>Limpieza de datos</a:t>
            </a:r>
          </a:p>
          <a:p>
            <a:pPr lvl="1" fontAlgn="base">
              <a:lnSpc>
                <a:spcPct val="150000"/>
              </a:lnSpc>
            </a:pPr>
            <a:r>
              <a:rPr lang="es-AR" sz="1800" b="0" i="0" dirty="0">
                <a:effectLst/>
              </a:rPr>
              <a:t>Requiere menos limpieza de datos en comparación con otras técnicas. </a:t>
            </a:r>
          </a:p>
          <a:p>
            <a:pPr lvl="1" fontAlgn="base">
              <a:lnSpc>
                <a:spcPct val="150000"/>
              </a:lnSpc>
            </a:pPr>
            <a:r>
              <a:rPr lang="es-AR" sz="1800" b="0" i="0" dirty="0">
                <a:effectLst/>
              </a:rPr>
              <a:t>Carece de influencia de valores atípicos y faltantes </a:t>
            </a:r>
            <a:r>
              <a:rPr lang="es-AR" sz="1800" dirty="0"/>
              <a:t>de datos</a:t>
            </a:r>
            <a:r>
              <a:rPr lang="es-AR" sz="1800" b="0" i="0" dirty="0">
                <a:effectLst/>
              </a:rPr>
              <a:t>.</a:t>
            </a:r>
          </a:p>
          <a:p>
            <a:pPr algn="l" fontAlgn="base">
              <a:lnSpc>
                <a:spcPct val="150000"/>
              </a:lnSpc>
            </a:pPr>
            <a:r>
              <a:rPr lang="es-AR" sz="1800" b="0" i="0" dirty="0">
                <a:effectLst/>
              </a:rPr>
              <a:t>.</a:t>
            </a:r>
            <a:r>
              <a:rPr lang="es-AR" sz="1800" b="1" i="0" dirty="0">
                <a:effectLst/>
              </a:rPr>
              <a:t>Útil en la exploración de datos.</a:t>
            </a:r>
            <a:endParaRPr lang="es-AR" sz="1800" b="0" i="0" dirty="0">
              <a:effectLst/>
            </a:endParaRPr>
          </a:p>
          <a:p>
            <a:pPr lvl="1" fontAlgn="base">
              <a:lnSpc>
                <a:spcPct val="150000"/>
              </a:lnSpc>
            </a:pPr>
            <a:r>
              <a:rPr lang="es-AR" sz="1800" b="0" i="0" dirty="0">
                <a:effectLst/>
              </a:rPr>
              <a:t>Permite identificar las variables </a:t>
            </a:r>
            <a:r>
              <a:rPr lang="es-AR" sz="1800" dirty="0"/>
              <a:t>más significativas y </a:t>
            </a:r>
            <a:r>
              <a:rPr lang="es-AR" sz="1800" b="0" i="0" dirty="0">
                <a:effectLst/>
              </a:rPr>
              <a:t>relación entre dos o más. </a:t>
            </a:r>
          </a:p>
          <a:p>
            <a:pPr lvl="1" fontAlgn="base">
              <a:lnSpc>
                <a:spcPct val="150000"/>
              </a:lnSpc>
            </a:pPr>
            <a:r>
              <a:rPr lang="es-AR" sz="1800" b="0" i="0" dirty="0">
                <a:effectLst/>
              </a:rPr>
              <a:t>Facilita crear nuevas variables o características </a:t>
            </a:r>
            <a:r>
              <a:rPr lang="es-AR" sz="1800" dirty="0"/>
              <a:t>para </a:t>
            </a:r>
            <a:r>
              <a:rPr lang="es-AR" sz="1800" b="0" i="0" dirty="0">
                <a:effectLst/>
              </a:rPr>
              <a:t>predecir la variable objetivo.</a:t>
            </a:r>
          </a:p>
          <a:p>
            <a:pPr>
              <a:lnSpc>
                <a:spcPct val="150000"/>
              </a:lnSpc>
            </a:pPr>
            <a:endParaRPr lang="es-AR" sz="1800" dirty="0"/>
          </a:p>
        </p:txBody>
      </p:sp>
      <p:sp>
        <p:nvSpPr>
          <p:cNvPr id="5" name="4 Rectángulo"/>
          <p:cNvSpPr/>
          <p:nvPr/>
        </p:nvSpPr>
        <p:spPr>
          <a:xfrm>
            <a:off x="6096000" y="6436143"/>
            <a:ext cx="4814138" cy="369332"/>
          </a:xfrm>
          <a:prstGeom prst="rect">
            <a:avLst/>
          </a:prstGeom>
        </p:spPr>
        <p:txBody>
          <a:bodyPr wrap="none">
            <a:spAutoFit/>
          </a:bodyPr>
          <a:lstStyle/>
          <a:p>
            <a:r>
              <a:rPr lang="es-AR" dirty="0"/>
              <a:t>https://scikit-learn.org/stable/modules/tree.html</a:t>
            </a:r>
          </a:p>
        </p:txBody>
      </p:sp>
    </p:spTree>
    <p:extLst>
      <p:ext uri="{BB962C8B-B14F-4D97-AF65-F5344CB8AC3E}">
        <p14:creationId xmlns:p14="http://schemas.microsoft.com/office/powerpoint/2010/main" val="64294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B10FC-C95F-EACD-E49D-D97AC331353A}"/>
              </a:ext>
            </a:extLst>
          </p:cNvPr>
          <p:cNvSpPr>
            <a:spLocks noGrp="1"/>
          </p:cNvSpPr>
          <p:nvPr>
            <p:ph type="title"/>
          </p:nvPr>
        </p:nvSpPr>
        <p:spPr>
          <a:xfrm>
            <a:off x="838200" y="365126"/>
            <a:ext cx="10515600" cy="589032"/>
          </a:xfrm>
        </p:spPr>
        <p:txBody>
          <a:bodyPr>
            <a:normAutofit/>
          </a:bodyPr>
          <a:lstStyle/>
          <a:p>
            <a:r>
              <a:rPr lang="es-AR" b="1" dirty="0"/>
              <a:t>Arboles de decisión (AD). Ventajas</a:t>
            </a:r>
          </a:p>
        </p:txBody>
      </p:sp>
      <p:sp>
        <p:nvSpPr>
          <p:cNvPr id="3" name="Marcador de contenido 2">
            <a:extLst>
              <a:ext uri="{FF2B5EF4-FFF2-40B4-BE49-F238E27FC236}">
                <a16:creationId xmlns:a16="http://schemas.microsoft.com/office/drawing/2014/main" id="{26278393-BF59-E138-B68B-773C7543AED2}"/>
              </a:ext>
            </a:extLst>
          </p:cNvPr>
          <p:cNvSpPr>
            <a:spLocks noGrp="1"/>
          </p:cNvSpPr>
          <p:nvPr>
            <p:ph idx="1"/>
          </p:nvPr>
        </p:nvSpPr>
        <p:spPr>
          <a:xfrm>
            <a:off x="838200" y="1160557"/>
            <a:ext cx="10515600" cy="5332317"/>
          </a:xfrm>
        </p:spPr>
        <p:txBody>
          <a:bodyPr>
            <a:normAutofit/>
          </a:bodyPr>
          <a:lstStyle/>
          <a:p>
            <a:pPr>
              <a:lnSpc>
                <a:spcPct val="150000"/>
              </a:lnSpc>
            </a:pPr>
            <a:r>
              <a:rPr lang="es-AR" dirty="0"/>
              <a:t>Alta legibilidad y comprensión de la representación / resultados </a:t>
            </a:r>
            <a:endParaRPr lang="es-AR" b="1" dirty="0">
              <a:solidFill>
                <a:srgbClr val="4A555F"/>
              </a:solidFill>
            </a:endParaRPr>
          </a:p>
          <a:p>
            <a:pPr lvl="1" fontAlgn="base">
              <a:lnSpc>
                <a:spcPct val="150000"/>
              </a:lnSpc>
            </a:pPr>
            <a:r>
              <a:rPr lang="es-AR" dirty="0"/>
              <a:t>Proporciona un resultado / salida de fácil comprensión / interpretación</a:t>
            </a:r>
          </a:p>
          <a:p>
            <a:pPr>
              <a:lnSpc>
                <a:spcPct val="150000"/>
              </a:lnSpc>
            </a:pPr>
            <a:r>
              <a:rPr lang="es-AR" dirty="0"/>
              <a:t>Tiempo de cómputo off-line: rápido. </a:t>
            </a:r>
          </a:p>
          <a:p>
            <a:pPr lvl="1">
              <a:lnSpc>
                <a:spcPct val="150000"/>
              </a:lnSpc>
            </a:pPr>
            <a:r>
              <a:rPr lang="es-AR" dirty="0"/>
              <a:t>algoritmos son simples</a:t>
            </a:r>
          </a:p>
          <a:p>
            <a:pPr>
              <a:lnSpc>
                <a:spcPct val="150000"/>
              </a:lnSpc>
            </a:pPr>
            <a:r>
              <a:rPr lang="es-AR" dirty="0"/>
              <a:t>Tiempo de cómputo on-line: muy rápido. </a:t>
            </a:r>
          </a:p>
          <a:p>
            <a:pPr lvl="1">
              <a:lnSpc>
                <a:spcPct val="150000"/>
              </a:lnSpc>
            </a:pPr>
            <a:r>
              <a:rPr lang="es-AR" dirty="0"/>
              <a:t>Clasificar un nuevo ejemplo es recorrer el árbol hasta alcanzar un nodo hoja.</a:t>
            </a:r>
          </a:p>
          <a:p>
            <a:pPr marL="0" indent="0" fontAlgn="base">
              <a:lnSpc>
                <a:spcPct val="170000"/>
              </a:lnSpc>
              <a:buNone/>
            </a:pPr>
            <a:r>
              <a:rPr lang="es-AR" dirty="0"/>
              <a:t>Robustez </a:t>
            </a:r>
          </a:p>
          <a:p>
            <a:pPr fontAlgn="base">
              <a:lnSpc>
                <a:spcPct val="170000"/>
              </a:lnSpc>
            </a:pPr>
            <a:r>
              <a:rPr lang="es-AR" dirty="0"/>
              <a:t>Comportamiento robusto con ejemplos de entrenamiento con ruido</a:t>
            </a:r>
          </a:p>
          <a:p>
            <a:pPr lvl="1">
              <a:lnSpc>
                <a:spcPct val="150000"/>
              </a:lnSpc>
            </a:pPr>
            <a:endParaRPr lang="es-AR" dirty="0"/>
          </a:p>
          <a:p>
            <a:pPr>
              <a:lnSpc>
                <a:spcPct val="150000"/>
              </a:lnSpc>
            </a:pPr>
            <a:endParaRPr lang="es-AR" dirty="0"/>
          </a:p>
        </p:txBody>
      </p:sp>
    </p:spTree>
    <p:extLst>
      <p:ext uri="{BB962C8B-B14F-4D97-AF65-F5344CB8AC3E}">
        <p14:creationId xmlns:p14="http://schemas.microsoft.com/office/powerpoint/2010/main" val="291662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8CC178-F765-51AC-EB1A-B7E4179436DC}"/>
              </a:ext>
            </a:extLst>
          </p:cNvPr>
          <p:cNvSpPr>
            <a:spLocks noGrp="1"/>
          </p:cNvSpPr>
          <p:nvPr>
            <p:ph idx="1"/>
          </p:nvPr>
        </p:nvSpPr>
        <p:spPr>
          <a:xfrm>
            <a:off x="838200" y="1000078"/>
            <a:ext cx="10866120" cy="5673256"/>
          </a:xfrm>
        </p:spPr>
        <p:txBody>
          <a:bodyPr>
            <a:normAutofit/>
          </a:bodyPr>
          <a:lstStyle/>
          <a:p>
            <a:pPr marL="0" indent="0" fontAlgn="base">
              <a:lnSpc>
                <a:spcPct val="170000"/>
              </a:lnSpc>
              <a:buNone/>
            </a:pPr>
            <a:r>
              <a:rPr lang="es-AR" i="0" dirty="0">
                <a:effectLst/>
              </a:rPr>
              <a:t>Sob</a:t>
            </a:r>
            <a:r>
              <a:rPr lang="es-AR" dirty="0"/>
              <a:t>reajuste o </a:t>
            </a:r>
            <a:r>
              <a:rPr lang="es-AR" dirty="0" err="1"/>
              <a:t>Sobreentrenamiento</a:t>
            </a:r>
            <a:r>
              <a:rPr lang="es-AR" dirty="0"/>
              <a:t> </a:t>
            </a:r>
          </a:p>
          <a:p>
            <a:pPr fontAlgn="base">
              <a:lnSpc>
                <a:spcPct val="170000"/>
              </a:lnSpc>
            </a:pPr>
            <a:r>
              <a:rPr lang="es-AR" i="0" dirty="0">
                <a:effectLst/>
              </a:rPr>
              <a:t>D</a:t>
            </a:r>
            <a:r>
              <a:rPr lang="es-AR" dirty="0"/>
              <a:t>ificultad muy frecuente. </a:t>
            </a:r>
          </a:p>
          <a:p>
            <a:pPr lvl="1" fontAlgn="base">
              <a:lnSpc>
                <a:spcPct val="170000"/>
              </a:lnSpc>
            </a:pPr>
            <a:r>
              <a:rPr lang="es-AR" dirty="0"/>
              <a:t>Solución: incluir </a:t>
            </a:r>
            <a:r>
              <a:rPr lang="es-AR" i="0" dirty="0">
                <a:effectLst/>
              </a:rPr>
              <a:t>restricciones en los parámetros del modelo y eliminar ramas en el análisis. </a:t>
            </a:r>
          </a:p>
          <a:p>
            <a:pPr algn="l" fontAlgn="base">
              <a:lnSpc>
                <a:spcPct val="170000"/>
              </a:lnSpc>
            </a:pPr>
            <a:r>
              <a:rPr lang="es-AR" i="0" dirty="0">
                <a:effectLst/>
              </a:rPr>
              <a:t>Control con poda. </a:t>
            </a:r>
          </a:p>
          <a:p>
            <a:pPr lvl="1" fontAlgn="base">
              <a:lnSpc>
                <a:spcPct val="170000"/>
              </a:lnSpc>
            </a:pPr>
            <a:r>
              <a:rPr lang="es-AR" dirty="0"/>
              <a:t>Por defecto, </a:t>
            </a:r>
            <a:r>
              <a:rPr lang="es-AR" i="0" dirty="0">
                <a:effectLst/>
              </a:rPr>
              <a:t>el valor </a:t>
            </a:r>
            <a:r>
              <a:rPr lang="es-AR" dirty="0"/>
              <a:t>nivel de confianza en 25%, podría brindar buenos resultados</a:t>
            </a:r>
            <a:endParaRPr lang="es-AR" i="0" dirty="0">
              <a:effectLst/>
            </a:endParaRPr>
          </a:p>
          <a:p>
            <a:pPr>
              <a:lnSpc>
                <a:spcPct val="170000"/>
              </a:lnSpc>
            </a:pPr>
            <a:endParaRPr lang="es-AR" dirty="0"/>
          </a:p>
        </p:txBody>
      </p:sp>
      <p:sp>
        <p:nvSpPr>
          <p:cNvPr id="4" name="Título 1">
            <a:extLst>
              <a:ext uri="{FF2B5EF4-FFF2-40B4-BE49-F238E27FC236}">
                <a16:creationId xmlns:a16="http://schemas.microsoft.com/office/drawing/2014/main" id="{DABC4AB2-CB4E-92AB-EEA4-B217AAEDC1C5}"/>
              </a:ext>
            </a:extLst>
          </p:cNvPr>
          <p:cNvSpPr txBox="1">
            <a:spLocks/>
          </p:cNvSpPr>
          <p:nvPr/>
        </p:nvSpPr>
        <p:spPr>
          <a:xfrm>
            <a:off x="838200" y="365126"/>
            <a:ext cx="10515600" cy="5890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AR" sz="3600" b="1" dirty="0"/>
              <a:t>Arboles de decisión (AD). Limitaciones</a:t>
            </a:r>
          </a:p>
        </p:txBody>
      </p:sp>
    </p:spTree>
    <p:extLst>
      <p:ext uri="{BB962C8B-B14F-4D97-AF65-F5344CB8AC3E}">
        <p14:creationId xmlns:p14="http://schemas.microsoft.com/office/powerpoint/2010/main" val="285802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8CC178-F765-51AC-EB1A-B7E4179436DC}"/>
              </a:ext>
            </a:extLst>
          </p:cNvPr>
          <p:cNvSpPr>
            <a:spLocks noGrp="1"/>
          </p:cNvSpPr>
          <p:nvPr>
            <p:ph idx="1"/>
          </p:nvPr>
        </p:nvSpPr>
        <p:spPr>
          <a:xfrm>
            <a:off x="838200" y="1184744"/>
            <a:ext cx="10866120" cy="5673256"/>
          </a:xfrm>
        </p:spPr>
        <p:txBody>
          <a:bodyPr>
            <a:normAutofit/>
          </a:bodyPr>
          <a:lstStyle/>
          <a:p>
            <a:pPr marL="0" indent="0" algn="l" fontAlgn="base">
              <a:lnSpc>
                <a:spcPct val="170000"/>
              </a:lnSpc>
              <a:buNone/>
            </a:pPr>
            <a:r>
              <a:rPr lang="es-AR" b="1" i="0" dirty="0">
                <a:effectLst/>
                <a:latin typeface="Arial" panose="020B0604020202020204" pitchFamily="34" charset="0"/>
                <a:cs typeface="Arial" panose="020B0604020202020204" pitchFamily="34" charset="0"/>
              </a:rPr>
              <a:t>No aplicable en variables continuas.</a:t>
            </a:r>
            <a:r>
              <a:rPr lang="es-AR" b="0" i="0" dirty="0">
                <a:effectLst/>
                <a:latin typeface="Arial" panose="020B0604020202020204" pitchFamily="34" charset="0"/>
                <a:cs typeface="Arial" panose="020B0604020202020204" pitchFamily="34" charset="0"/>
              </a:rPr>
              <a:t> </a:t>
            </a:r>
          </a:p>
          <a:p>
            <a:pPr algn="l" fontAlgn="base">
              <a:lnSpc>
                <a:spcPct val="170000"/>
              </a:lnSpc>
            </a:pPr>
            <a:r>
              <a:rPr lang="es-AR" b="0" i="0" dirty="0">
                <a:effectLst/>
                <a:latin typeface="Arial" panose="020B0604020202020204" pitchFamily="34" charset="0"/>
                <a:cs typeface="Arial" panose="020B0604020202020204" pitchFamily="34" charset="0"/>
              </a:rPr>
              <a:t>el AD pierde información cuando categoriza variables en diferentes categorías.</a:t>
            </a:r>
          </a:p>
          <a:p>
            <a:pPr marL="0" indent="0" fontAlgn="base">
              <a:lnSpc>
                <a:spcPct val="170000"/>
              </a:lnSpc>
              <a:buNone/>
            </a:pPr>
            <a:r>
              <a:rPr lang="es-AR" b="1" i="0" dirty="0">
                <a:effectLst/>
                <a:latin typeface="Arial" panose="020B0604020202020204" pitchFamily="34" charset="0"/>
                <a:cs typeface="Arial" panose="020B0604020202020204" pitchFamily="34" charset="0"/>
              </a:rPr>
              <a:t>No aplicable </a:t>
            </a:r>
            <a:r>
              <a:rPr lang="es-AR" b="1" dirty="0">
                <a:latin typeface="Arial" panose="020B0604020202020204" pitchFamily="34" charset="0"/>
                <a:cs typeface="Arial" panose="020B0604020202020204" pitchFamily="34" charset="0"/>
              </a:rPr>
              <a:t>con </a:t>
            </a:r>
            <a:r>
              <a:rPr lang="es-AR" b="1" i="0" dirty="0">
                <a:effectLst/>
                <a:latin typeface="Arial" panose="020B0604020202020204" pitchFamily="34" charset="0"/>
                <a:cs typeface="Arial" panose="020B0604020202020204" pitchFamily="34" charset="0"/>
              </a:rPr>
              <a:t>características muy dispersas</a:t>
            </a:r>
            <a:endParaRPr lang="es-AR" b="1" dirty="0">
              <a:latin typeface="Arial" panose="020B0604020202020204" pitchFamily="34" charset="0"/>
              <a:cs typeface="Arial" panose="020B0604020202020204" pitchFamily="34" charset="0"/>
            </a:endParaRPr>
          </a:p>
          <a:p>
            <a:pPr algn="l" fontAlgn="base">
              <a:lnSpc>
                <a:spcPct val="170000"/>
              </a:lnSpc>
            </a:pPr>
            <a:r>
              <a:rPr lang="es-AR" b="1" dirty="0">
                <a:latin typeface="Arial" panose="020B0604020202020204" pitchFamily="34" charset="0"/>
                <a:cs typeface="Arial" panose="020B0604020202020204" pitchFamily="34" charset="0"/>
              </a:rPr>
              <a:t>no recomendable si </a:t>
            </a:r>
            <a:r>
              <a:rPr lang="es-AR" b="0" i="0" dirty="0">
                <a:effectLst/>
                <a:latin typeface="Arial" panose="020B0604020202020204" pitchFamily="34" charset="0"/>
                <a:cs typeface="Arial" panose="020B0604020202020204" pitchFamily="34" charset="0"/>
              </a:rPr>
              <a:t>datos de entrada son dispersos (Ej. características categóricas con una gran dimensión),</a:t>
            </a:r>
          </a:p>
          <a:p>
            <a:pPr algn="l" fontAlgn="base">
              <a:lnSpc>
                <a:spcPct val="170000"/>
              </a:lnSpc>
            </a:pPr>
            <a:r>
              <a:rPr lang="es-AR" dirty="0">
                <a:latin typeface="Arial" panose="020B0604020202020204" pitchFamily="34" charset="0"/>
                <a:cs typeface="Arial" panose="020B0604020202020204" pitchFamily="34" charset="0"/>
              </a:rPr>
              <a:t>Solución: </a:t>
            </a:r>
            <a:r>
              <a:rPr lang="es-AR" b="0" i="0" dirty="0">
                <a:effectLst/>
                <a:latin typeface="Arial" panose="020B0604020202020204" pitchFamily="34" charset="0"/>
                <a:cs typeface="Arial" panose="020B0604020202020204" pitchFamily="34" charset="0"/>
              </a:rPr>
              <a:t>preprocesar las características dispersas para generar estadísticas numéricas, o cambiar a un modelo lineal, más adecuado.</a:t>
            </a:r>
          </a:p>
          <a:p>
            <a:pPr marL="0" indent="0" algn="l" fontAlgn="base">
              <a:lnSpc>
                <a:spcPct val="170000"/>
              </a:lnSpc>
              <a:buNone/>
            </a:pPr>
            <a:r>
              <a:rPr lang="es-AR" b="1" dirty="0"/>
              <a:t>Técnicas de regularización</a:t>
            </a:r>
            <a:r>
              <a:rPr lang="es-AR" dirty="0"/>
              <a:t>, se deben aplicar para mejorar la generalización del modelo.</a:t>
            </a:r>
            <a:endParaRPr lang="es-AR" b="0" i="0" dirty="0">
              <a:effectLst/>
              <a:latin typeface="Arial" panose="020B0604020202020204" pitchFamily="34" charset="0"/>
              <a:cs typeface="Arial" panose="020B0604020202020204" pitchFamily="34" charset="0"/>
            </a:endParaRPr>
          </a:p>
          <a:p>
            <a:pPr>
              <a:lnSpc>
                <a:spcPct val="170000"/>
              </a:lnSpc>
            </a:pPr>
            <a:endParaRPr lang="es-AR"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DABC4AB2-CB4E-92AB-EEA4-B217AAEDC1C5}"/>
              </a:ext>
            </a:extLst>
          </p:cNvPr>
          <p:cNvSpPr txBox="1">
            <a:spLocks/>
          </p:cNvSpPr>
          <p:nvPr/>
        </p:nvSpPr>
        <p:spPr>
          <a:xfrm>
            <a:off x="838200" y="365126"/>
            <a:ext cx="10515600" cy="5890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3600" b="1" dirty="0"/>
              <a:t>Arboles de decisión (AD). Limitaciones</a:t>
            </a:r>
          </a:p>
        </p:txBody>
      </p:sp>
    </p:spTree>
    <p:extLst>
      <p:ext uri="{BB962C8B-B14F-4D97-AF65-F5344CB8AC3E}">
        <p14:creationId xmlns:p14="http://schemas.microsoft.com/office/powerpoint/2010/main" val="4373417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5634</TotalTime>
  <Words>5652</Words>
  <Application>Microsoft Office PowerPoint</Application>
  <PresentationFormat>Panorámica</PresentationFormat>
  <Paragraphs>467</Paragraphs>
  <Slides>49</Slides>
  <Notes>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49</vt:i4>
      </vt:variant>
    </vt:vector>
  </HeadingPairs>
  <TitlesOfParts>
    <vt:vector size="60" baseType="lpstr">
      <vt:lpstr>-apple-system</vt:lpstr>
      <vt:lpstr>Arial</vt:lpstr>
      <vt:lpstr>Calibri</vt:lpstr>
      <vt:lpstr>Calibri Light</vt:lpstr>
      <vt:lpstr>Cambria Math</vt:lpstr>
      <vt:lpstr>Courier New</vt:lpstr>
      <vt:lpstr>Helvetica</vt:lpstr>
      <vt:lpstr>Helvetica Neue</vt:lpstr>
      <vt:lpstr>NimbusSanL-Regu</vt:lpstr>
      <vt:lpstr>Open Sans</vt:lpstr>
      <vt:lpstr>Tema de Office</vt:lpstr>
      <vt:lpstr>Curso: Técnicas de Aprendizaje Automático –  Machine Learning Tema 4: Arboles y Bosques Aleatorios</vt:lpstr>
      <vt:lpstr>Tipología de Arboles de Decisión</vt:lpstr>
      <vt:lpstr>Arboles de decisión (AD)</vt:lpstr>
      <vt:lpstr>Definiciones</vt:lpstr>
      <vt:lpstr>Arboles de decisión (AD)</vt:lpstr>
      <vt:lpstr>Arboles de decisión (AD). Ventajas</vt:lpstr>
      <vt:lpstr>Arboles de decisión (AD). Ventajas</vt:lpstr>
      <vt:lpstr>Presentación de PowerPoint</vt:lpstr>
      <vt:lpstr>Presentación de PowerPoint</vt:lpstr>
      <vt:lpstr>Algoritmos en AD</vt:lpstr>
      <vt:lpstr>Algoritmos en AD</vt:lpstr>
      <vt:lpstr>Algoritmos en AD</vt:lpstr>
      <vt:lpstr>Algoritmos en AD</vt:lpstr>
      <vt:lpstr>Algoritmos en AD</vt:lpstr>
      <vt:lpstr>AD, cómo se define / decide la ramificación</vt:lpstr>
      <vt:lpstr>AD, cómo se define / decide la ramificación</vt:lpstr>
      <vt:lpstr>AD, cómo se define la ramificación</vt:lpstr>
      <vt:lpstr>AD, cómo se define la ramificación</vt:lpstr>
      <vt:lpstr>AD, cómo se define la ramificación</vt:lpstr>
      <vt:lpstr>AD, cómo se define la ramificación. Proceso</vt:lpstr>
      <vt:lpstr>AD, cómo se define la ramificación</vt:lpstr>
      <vt:lpstr>Métricas de evaluación. Clasificación</vt:lpstr>
      <vt:lpstr>Métricas de evaluación. Regresión</vt:lpstr>
      <vt:lpstr>AD en Phyton</vt:lpstr>
      <vt:lpstr>Clasificación</vt:lpstr>
      <vt:lpstr>AD para soluciones de Clasificación</vt:lpstr>
      <vt:lpstr>AD en Phyton </vt:lpstr>
      <vt:lpstr>Mejora en AD</vt:lpstr>
      <vt:lpstr>AD, método</vt:lpstr>
      <vt:lpstr>Presentación de PowerPoint</vt:lpstr>
      <vt:lpstr>AD en Phyton . Ej Iris</vt:lpstr>
      <vt:lpstr>AD en Phyton . Ej Iris</vt:lpstr>
      <vt:lpstr>AD en Phyton . Ej Iris</vt:lpstr>
      <vt:lpstr>AD en Phyton . Ej Iris</vt:lpstr>
      <vt:lpstr>AD en Phyton. Ej Iris, modifica hiperparametro max_leaf_nodes</vt:lpstr>
      <vt:lpstr>AD en Phyton. Ej Iris</vt:lpstr>
      <vt:lpstr>AD en Regresión</vt:lpstr>
      <vt:lpstr>AD en Regresión</vt:lpstr>
      <vt:lpstr>Mejora de AD </vt:lpstr>
      <vt:lpstr>Mejora de AD </vt:lpstr>
      <vt:lpstr>Validación cruzada</vt:lpstr>
      <vt:lpstr>Ej 1. Iris </vt:lpstr>
      <vt:lpstr>Mejora de AD</vt:lpstr>
      <vt:lpstr>Pre-poda y post-poda</vt:lpstr>
      <vt:lpstr>Pre-poda y post-poda</vt:lpstr>
      <vt:lpstr>Pre-poda y post-poda</vt:lpstr>
      <vt:lpstr>Actividad Práctica</vt:lpstr>
      <vt:lpstr>Arboles de decisión. Aplicaciones</vt:lpstr>
      <vt:lpstr>Arboles de decisión. Aplicaciones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simarinio@outlook.com</dc:creator>
  <cp:lastModifiedBy>simarinio@outlook.com</cp:lastModifiedBy>
  <cp:revision>306</cp:revision>
  <dcterms:created xsi:type="dcterms:W3CDTF">2023-06-19T03:35:10Z</dcterms:created>
  <dcterms:modified xsi:type="dcterms:W3CDTF">2023-09-19T18:15:17Z</dcterms:modified>
</cp:coreProperties>
</file>