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6.jpg" ContentType="image/png"/>
  <Override PartName="/ppt/media/image7.jpg" ContentType="image/png"/>
  <Override PartName="/ppt/media/image8.jpg" ContentType="image/png"/>
  <Override PartName="/ppt/media/image9.jpg" ContentType="image/png"/>
  <Override PartName="/ppt/media/image10.jpg" ContentType="image/png"/>
  <Override PartName="/ppt/media/image11.jpg" ContentType="image/png"/>
  <Override PartName="/ppt/media/image12.jpg" ContentType="image/png"/>
  <Override PartName="/ppt/media/image13.jpg" ContentType="image/png"/>
  <Override PartName="/ppt/media/image14.jpg" ContentType="image/png"/>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8" r:id="rId3"/>
    <p:sldId id="257" r:id="rId4"/>
    <p:sldId id="271" r:id="rId5"/>
    <p:sldId id="272" r:id="rId6"/>
    <p:sldId id="273" r:id="rId7"/>
    <p:sldId id="274" r:id="rId8"/>
    <p:sldId id="275" r:id="rId9"/>
    <p:sldId id="276" r:id="rId10"/>
    <p:sldId id="277" r:id="rId11"/>
    <p:sldId id="278" r:id="rId12"/>
    <p:sldId id="279" r:id="rId13"/>
    <p:sldId id="280" r:id="rId14"/>
    <p:sldId id="281" r:id="rId15"/>
    <p:sldId id="282" r:id="rId16"/>
    <p:sldId id="286" r:id="rId17"/>
    <p:sldId id="283" r:id="rId18"/>
    <p:sldId id="285" r:id="rId19"/>
    <p:sldId id="284" r:id="rId20"/>
    <p:sldId id="270" r:id="rId21"/>
  </p:sldIdLst>
  <p:sldSz cx="18288000" cy="10287000"/>
  <p:notesSz cx="6858000" cy="9144000"/>
  <p:embeddedFontLst>
    <p:embeddedFont>
      <p:font typeface="等线" panose="02010600030101010101" pitchFamily="2" charset="-122"/>
      <p:regular r:id="rId23"/>
      <p:bold r:id="rId24"/>
    </p:embeddedFont>
    <p:embeddedFont>
      <p:font typeface="Alatsi" pitchFamily="2" charset="0"/>
      <p:regular r:id="rId25"/>
    </p:embeddedFont>
    <p:embeddedFont>
      <p:font typeface="Calibri" panose="020F0502020204030204" pitchFamily="34" charset="0"/>
      <p:regular r:id="rId26"/>
      <p:bold r:id="rId27"/>
      <p:italic r:id="rId28"/>
      <p:boldItalic r:id="rId29"/>
    </p:embeddedFont>
    <p:embeddedFont>
      <p:font typeface="Cambria Math" panose="02040503050406030204" pitchFamily="18" charset="0"/>
      <p:regular r:id="rId30"/>
    </p:embeddedFont>
    <p:embeddedFont>
      <p:font typeface="Open Sans Bold" panose="020B0806030504020204" pitchFamily="34" charset="0"/>
      <p:regular r:id="rId31"/>
      <p:bold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6" autoAdjust="0"/>
    <p:restoredTop sz="94599" autoAdjust="0"/>
  </p:normalViewPr>
  <p:slideViewPr>
    <p:cSldViewPr>
      <p:cViewPr>
        <p:scale>
          <a:sx n="66" d="100"/>
          <a:sy n="66" d="100"/>
        </p:scale>
        <p:origin x="352"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EEB89-50AF-7D46-B0D8-065522397C81}" type="datetimeFigureOut">
              <a:rPr kumimoji="1" lang="zh-CN" altLang="en-US" smtClean="0"/>
              <a:t>2024/4/12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FCC1A8-CAFC-9742-8185-BCEC0D7817D3}" type="slidenum">
              <a:rPr kumimoji="1" lang="zh-CN" altLang="en-US" smtClean="0"/>
              <a:t>‹#›</a:t>
            </a:fld>
            <a:endParaRPr kumimoji="1" lang="zh-CN" altLang="en-US"/>
          </a:p>
        </p:txBody>
      </p:sp>
    </p:spTree>
    <p:extLst>
      <p:ext uri="{BB962C8B-B14F-4D97-AF65-F5344CB8AC3E}">
        <p14:creationId xmlns:p14="http://schemas.microsoft.com/office/powerpoint/2010/main" val="3667792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FCC1A8-CAFC-9742-8185-BCEC0D7817D3}" type="slidenum">
              <a:rPr kumimoji="1" lang="zh-CN" altLang="en-US" smtClean="0"/>
              <a:t>4</a:t>
            </a:fld>
            <a:endParaRPr kumimoji="1" lang="zh-CN" altLang="en-US"/>
          </a:p>
        </p:txBody>
      </p:sp>
    </p:spTree>
    <p:extLst>
      <p:ext uri="{BB962C8B-B14F-4D97-AF65-F5344CB8AC3E}">
        <p14:creationId xmlns:p14="http://schemas.microsoft.com/office/powerpoint/2010/main" val="2930586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FCC1A8-CAFC-9742-8185-BCEC0D7817D3}" type="slidenum">
              <a:rPr kumimoji="1" lang="zh-CN" altLang="en-US" smtClean="0"/>
              <a:t>18</a:t>
            </a:fld>
            <a:endParaRPr kumimoji="1" lang="zh-CN" altLang="en-US"/>
          </a:p>
        </p:txBody>
      </p:sp>
    </p:spTree>
    <p:extLst>
      <p:ext uri="{BB962C8B-B14F-4D97-AF65-F5344CB8AC3E}">
        <p14:creationId xmlns:p14="http://schemas.microsoft.com/office/powerpoint/2010/main" val="2049652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2.sv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png"/><Relationship Id="rId16"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0.jpg"/><Relationship Id="rId9" Type="http://schemas.openxmlformats.org/officeDocument/2006/relationships/image" Target="../media/image17.png"/><Relationship Id="rId1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3.png"/><Relationship Id="rId3" Type="http://schemas.openxmlformats.org/officeDocument/2006/relationships/image" Target="../media/image2.svg"/><Relationship Id="rId7" Type="http://schemas.openxmlformats.org/officeDocument/2006/relationships/image" Target="../media/image28.png"/><Relationship Id="rId12" Type="http://schemas.openxmlformats.org/officeDocument/2006/relationships/image" Target="../media/image10.jpg"/><Relationship Id="rId17" Type="http://schemas.openxmlformats.org/officeDocument/2006/relationships/image" Target="../media/image37.png"/><Relationship Id="rId2" Type="http://schemas.openxmlformats.org/officeDocument/2006/relationships/image" Target="../media/image1.png"/><Relationship Id="rId16"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5.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4.png"/></Relationships>
</file>

<file path=ppt/slides/_rels/slide13.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8.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35.png"/><Relationship Id="rId17" Type="http://schemas.openxmlformats.org/officeDocument/2006/relationships/image" Target="../media/image11.jpg"/><Relationship Id="rId2" Type="http://schemas.openxmlformats.org/officeDocument/2006/relationships/image" Target="../media/image38.png"/><Relationship Id="rId16" Type="http://schemas.openxmlformats.org/officeDocument/2006/relationships/image" Target="../media/image2.svg"/><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49.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1.png"/><Relationship Id="rId1" Type="http://schemas.openxmlformats.org/officeDocument/2006/relationships/slideLayout" Target="../slideLayouts/slideLayout7.xml"/><Relationship Id="rId5" Type="http://schemas.openxmlformats.org/officeDocument/2006/relationships/image" Target="../media/image11.jp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jpg"/><Relationship Id="rId5" Type="http://schemas.openxmlformats.org/officeDocument/2006/relationships/image" Target="../media/image14.jpg"/><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jpg"/><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jp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lstStyle/>
              <a:p>
                <a:endParaRPr lang="zh-CN" altLang="en-US" dirty="0"/>
              </a:p>
            </p:txBody>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lstStyle/>
              <a:p>
                <a:endParaRPr lang="zh-CN" altLang="en-US" dirty="0"/>
              </a:p>
            </p:txBody>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lstStyle/>
              <a:p>
                <a:endParaRPr lang="zh-CN" altLang="en-US" dirty="0"/>
              </a:p>
            </p:txBody>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5460226" y="2494354"/>
            <a:ext cx="10972800" cy="3781484"/>
          </a:xfrm>
          <a:prstGeom prst="rect">
            <a:avLst/>
          </a:prstGeom>
        </p:spPr>
        <p:txBody>
          <a:bodyPr wrap="square" lIns="0" tIns="0" rIns="0" bIns="0" rtlCol="0" anchor="t">
            <a:spAutoFit/>
          </a:bodyPr>
          <a:lstStyle/>
          <a:p>
            <a:pPr algn="ctr">
              <a:lnSpc>
                <a:spcPts val="14550"/>
              </a:lnSpc>
            </a:pPr>
            <a:r>
              <a:rPr lang="en-US" sz="13000" dirty="0">
                <a:solidFill>
                  <a:schemeClr val="accent1">
                    <a:lumMod val="75000"/>
                  </a:schemeClr>
                </a:solidFill>
                <a:latin typeface="Alatsi"/>
              </a:rPr>
              <a:t>BLUEBIKE DEPLOYMENT</a:t>
            </a: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CN" altLang="en-US"/>
          </a:p>
        </p:txBody>
      </p:sp>
      <p:sp>
        <p:nvSpPr>
          <p:cNvPr id="14" name="TextBox 14"/>
          <p:cNvSpPr txBox="1"/>
          <p:nvPr/>
        </p:nvSpPr>
        <p:spPr>
          <a:xfrm>
            <a:off x="4633952" y="6469533"/>
            <a:ext cx="12625348" cy="978279"/>
          </a:xfrm>
          <a:prstGeom prst="rect">
            <a:avLst/>
          </a:prstGeom>
        </p:spPr>
        <p:txBody>
          <a:bodyPr lIns="0" tIns="0" rIns="0" bIns="0" rtlCol="0" anchor="t">
            <a:spAutoFit/>
          </a:bodyPr>
          <a:lstStyle/>
          <a:p>
            <a:pPr algn="ctr">
              <a:lnSpc>
                <a:spcPts val="8029"/>
              </a:lnSpc>
            </a:pPr>
            <a:r>
              <a:rPr lang="en-US" sz="5400" dirty="0">
                <a:solidFill>
                  <a:srgbClr val="000000"/>
                </a:solidFill>
                <a:latin typeface="Alatsi Bold"/>
              </a:rPr>
              <a:t>Presented By: Jinqiao Chen, Ming Luo</a:t>
            </a:r>
          </a:p>
        </p:txBody>
      </p:sp>
      <p:sp>
        <p:nvSpPr>
          <p:cNvPr id="15" name="TextBox 15"/>
          <p:cNvSpPr txBox="1"/>
          <p:nvPr/>
        </p:nvSpPr>
        <p:spPr>
          <a:xfrm>
            <a:off x="7214892" y="8725001"/>
            <a:ext cx="6882108" cy="533299"/>
          </a:xfrm>
          <a:prstGeom prst="rect">
            <a:avLst/>
          </a:prstGeom>
        </p:spPr>
        <p:txBody>
          <a:bodyPr lIns="0" tIns="0" rIns="0" bIns="0" rtlCol="0" anchor="t">
            <a:spAutoFit/>
          </a:bodyPr>
          <a:lstStyle/>
          <a:p>
            <a:pPr algn="ctr">
              <a:lnSpc>
                <a:spcPts val="4376"/>
              </a:lnSpc>
            </a:pPr>
            <a:r>
              <a:rPr lang="en-US" sz="3126" dirty="0">
                <a:solidFill>
                  <a:srgbClr val="000000"/>
                </a:solidFill>
                <a:latin typeface="Alatsi Bold"/>
              </a:rPr>
              <a:t>Northeastern University | 2024</a:t>
            </a:r>
          </a:p>
        </p:txBody>
      </p:sp>
      <p:sp>
        <p:nvSpPr>
          <p:cNvPr id="16" name="Freeform 16"/>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CN" altLang="en-US"/>
          </a:p>
        </p:txBody>
      </p:sp>
      <p:grpSp>
        <p:nvGrpSpPr>
          <p:cNvPr id="8" name="Group 8"/>
          <p:cNvGrpSpPr/>
          <p:nvPr/>
        </p:nvGrpSpPr>
        <p:grpSpPr>
          <a:xfrm>
            <a:off x="16117200"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zh-CN" altLang="en-US"/>
              </a:p>
            </p:txBody>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7</a:t>
              </a:r>
            </a:p>
          </p:txBody>
        </p:sp>
      </p:grpSp>
      <p:grpSp>
        <p:nvGrpSpPr>
          <p:cNvPr id="22" name="组合 21">
            <a:extLst>
              <a:ext uri="{FF2B5EF4-FFF2-40B4-BE49-F238E27FC236}">
                <a16:creationId xmlns:a16="http://schemas.microsoft.com/office/drawing/2014/main" id="{5CB9F683-AF2C-C95B-13FB-CAD42FA04AB6}"/>
              </a:ext>
            </a:extLst>
          </p:cNvPr>
          <p:cNvGrpSpPr/>
          <p:nvPr/>
        </p:nvGrpSpPr>
        <p:grpSpPr>
          <a:xfrm>
            <a:off x="-260599" y="9631680"/>
            <a:ext cx="18796032" cy="464820"/>
            <a:chOff x="-260599" y="8800282"/>
            <a:chExt cx="18796032" cy="464820"/>
          </a:xfrm>
        </p:grpSpPr>
        <p:sp>
          <p:nvSpPr>
            <p:cNvPr id="23" name="TextBox 3">
              <a:extLst>
                <a:ext uri="{FF2B5EF4-FFF2-40B4-BE49-F238E27FC236}">
                  <a16:creationId xmlns:a16="http://schemas.microsoft.com/office/drawing/2014/main" id="{49BEFBE9-760F-A8D4-19D5-241F6B90550E}"/>
                </a:ext>
              </a:extLst>
            </p:cNvPr>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Northeastern University | 2024</a:t>
              </a:r>
            </a:p>
          </p:txBody>
        </p:sp>
        <p:sp>
          <p:nvSpPr>
            <p:cNvPr id="24" name="AutoShape 16">
              <a:extLst>
                <a:ext uri="{FF2B5EF4-FFF2-40B4-BE49-F238E27FC236}">
                  <a16:creationId xmlns:a16="http://schemas.microsoft.com/office/drawing/2014/main" id="{E42B0EDB-7017-52E9-105C-BB1FA329D6EC}"/>
                </a:ext>
              </a:extLst>
            </p:cNvPr>
            <p:cNvSpPr/>
            <p:nvPr/>
          </p:nvSpPr>
          <p:spPr>
            <a:xfrm>
              <a:off x="-260599" y="9061267"/>
              <a:ext cx="6724039" cy="19050"/>
            </a:xfrm>
            <a:prstGeom prst="line">
              <a:avLst/>
            </a:prstGeom>
            <a:ln w="114300" cap="flat">
              <a:solidFill>
                <a:srgbClr val="9FC3D0"/>
              </a:solidFill>
              <a:prstDash val="solid"/>
              <a:headEnd type="none" w="sm" len="sm"/>
              <a:tailEnd type="none" w="sm" len="sm"/>
            </a:ln>
          </p:spPr>
          <p:txBody>
            <a:bodyPr/>
            <a:lstStyle/>
            <a:p>
              <a:endParaRPr lang="zh-CN" altLang="en-US"/>
            </a:p>
          </p:txBody>
        </p:sp>
        <p:sp>
          <p:nvSpPr>
            <p:cNvPr id="25" name="AutoShape 17">
              <a:extLst>
                <a:ext uri="{FF2B5EF4-FFF2-40B4-BE49-F238E27FC236}">
                  <a16:creationId xmlns:a16="http://schemas.microsoft.com/office/drawing/2014/main" id="{0E20E59D-EA73-8684-9580-A43FB0DAE0C8}"/>
                </a:ext>
              </a:extLst>
            </p:cNvPr>
            <p:cNvSpPr/>
            <p:nvPr/>
          </p:nvSpPr>
          <p:spPr>
            <a:xfrm>
              <a:off x="11811393" y="9061267"/>
              <a:ext cx="6724040" cy="19050"/>
            </a:xfrm>
            <a:prstGeom prst="line">
              <a:avLst/>
            </a:prstGeom>
            <a:ln w="114300" cap="flat">
              <a:solidFill>
                <a:srgbClr val="9FC3D0"/>
              </a:solidFill>
              <a:prstDash val="solid"/>
              <a:headEnd type="none" w="sm" len="sm"/>
              <a:tailEnd type="none" w="sm" len="sm"/>
            </a:ln>
          </p:spPr>
          <p:txBody>
            <a:bodyPr/>
            <a:lstStyle/>
            <a:p>
              <a:endParaRPr lang="zh-CN" altLang="en-US"/>
            </a:p>
          </p:txBody>
        </p:sp>
      </p:grpSp>
      <p:grpSp>
        <p:nvGrpSpPr>
          <p:cNvPr id="37" name="组合 36">
            <a:extLst>
              <a:ext uri="{FF2B5EF4-FFF2-40B4-BE49-F238E27FC236}">
                <a16:creationId xmlns:a16="http://schemas.microsoft.com/office/drawing/2014/main" id="{5EEDC64A-C762-7399-78E4-A7C32901F602}"/>
              </a:ext>
            </a:extLst>
          </p:cNvPr>
          <p:cNvGrpSpPr/>
          <p:nvPr/>
        </p:nvGrpSpPr>
        <p:grpSpPr>
          <a:xfrm>
            <a:off x="-2557548" y="304832"/>
            <a:ext cx="3700548" cy="1569660"/>
            <a:chOff x="-1" y="304832"/>
            <a:chExt cx="3700548" cy="1569660"/>
          </a:xfrm>
        </p:grpSpPr>
        <p:sp>
          <p:nvSpPr>
            <p:cNvPr id="15" name="Freeform 10">
              <a:extLst>
                <a:ext uri="{FF2B5EF4-FFF2-40B4-BE49-F238E27FC236}">
                  <a16:creationId xmlns:a16="http://schemas.microsoft.com/office/drawing/2014/main" id="{8D614619-EC2C-DFCB-C34C-55DC571487BC}"/>
                </a:ext>
              </a:extLst>
            </p:cNvPr>
            <p:cNvSpPr/>
            <p:nvPr/>
          </p:nvSpPr>
          <p:spPr>
            <a:xfrm>
              <a:off x="-1" y="4191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Problem</a:t>
              </a:r>
            </a:p>
            <a:p>
              <a:pPr algn="ctr"/>
              <a:r>
                <a:rPr lang="en-US" altLang="zh-CN" sz="3600" dirty="0">
                  <a:solidFill>
                    <a:schemeClr val="tx1">
                      <a:lumMod val="85000"/>
                      <a:lumOff val="15000"/>
                    </a:schemeClr>
                  </a:solidFill>
                  <a:latin typeface="Alatsi Bold"/>
                </a:rPr>
                <a:t>Statement</a:t>
              </a:r>
              <a:endParaRPr lang="zh-CN" altLang="en-US" sz="3600" dirty="0">
                <a:solidFill>
                  <a:schemeClr val="tx1">
                    <a:lumMod val="85000"/>
                    <a:lumOff val="15000"/>
                  </a:schemeClr>
                </a:solidFill>
              </a:endParaRPr>
            </a:p>
          </p:txBody>
        </p:sp>
        <p:sp>
          <p:nvSpPr>
            <p:cNvPr id="30" name="文本框 29">
              <a:extLst>
                <a:ext uri="{FF2B5EF4-FFF2-40B4-BE49-F238E27FC236}">
                  <a16:creationId xmlns:a16="http://schemas.microsoft.com/office/drawing/2014/main" id="{8AD1446D-3CE8-97F9-67BE-1E789159E7E9}"/>
                </a:ext>
              </a:extLst>
            </p:cNvPr>
            <p:cNvSpPr txBox="1"/>
            <p:nvPr/>
          </p:nvSpPr>
          <p:spPr>
            <a:xfrm>
              <a:off x="2059451" y="3048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1</a:t>
              </a:r>
            </a:p>
          </p:txBody>
        </p:sp>
      </p:grpSp>
      <p:grpSp>
        <p:nvGrpSpPr>
          <p:cNvPr id="38" name="组合 37">
            <a:extLst>
              <a:ext uri="{FF2B5EF4-FFF2-40B4-BE49-F238E27FC236}">
                <a16:creationId xmlns:a16="http://schemas.microsoft.com/office/drawing/2014/main" id="{3EB5E197-030B-8BD4-2900-3A1D2D7D3972}"/>
              </a:ext>
            </a:extLst>
          </p:cNvPr>
          <p:cNvGrpSpPr/>
          <p:nvPr/>
        </p:nvGrpSpPr>
        <p:grpSpPr>
          <a:xfrm>
            <a:off x="-2557547" y="1829432"/>
            <a:ext cx="3700547" cy="1569660"/>
            <a:chOff x="0" y="1829432"/>
            <a:chExt cx="3700547" cy="1569660"/>
          </a:xfrm>
        </p:grpSpPr>
        <p:sp>
          <p:nvSpPr>
            <p:cNvPr id="17" name="Freeform 7">
              <a:extLst>
                <a:ext uri="{FF2B5EF4-FFF2-40B4-BE49-F238E27FC236}">
                  <a16:creationId xmlns:a16="http://schemas.microsoft.com/office/drawing/2014/main" id="{BEE3576E-F191-630E-1248-8687E698093E}"/>
                </a:ext>
              </a:extLst>
            </p:cNvPr>
            <p:cNvSpPr/>
            <p:nvPr/>
          </p:nvSpPr>
          <p:spPr>
            <a:xfrm>
              <a:off x="0" y="1943100"/>
              <a:ext cx="2879999"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Data Collection</a:t>
              </a:r>
              <a:endParaRPr lang="zh-CN" altLang="en-US" sz="3600" dirty="0">
                <a:solidFill>
                  <a:schemeClr val="tx1">
                    <a:lumMod val="85000"/>
                    <a:lumOff val="15000"/>
                  </a:schemeClr>
                </a:solidFill>
              </a:endParaRPr>
            </a:p>
          </p:txBody>
        </p:sp>
        <p:sp>
          <p:nvSpPr>
            <p:cNvPr id="31" name="文本框 30">
              <a:extLst>
                <a:ext uri="{FF2B5EF4-FFF2-40B4-BE49-F238E27FC236}">
                  <a16:creationId xmlns:a16="http://schemas.microsoft.com/office/drawing/2014/main" id="{5EBEDACE-38CD-95DA-A363-0C4522E2ACEB}"/>
                </a:ext>
              </a:extLst>
            </p:cNvPr>
            <p:cNvSpPr txBox="1"/>
            <p:nvPr/>
          </p:nvSpPr>
          <p:spPr>
            <a:xfrm>
              <a:off x="2059451" y="18294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2</a:t>
              </a:r>
            </a:p>
          </p:txBody>
        </p:sp>
      </p:grpSp>
      <p:grpSp>
        <p:nvGrpSpPr>
          <p:cNvPr id="39" name="组合 38">
            <a:extLst>
              <a:ext uri="{FF2B5EF4-FFF2-40B4-BE49-F238E27FC236}">
                <a16:creationId xmlns:a16="http://schemas.microsoft.com/office/drawing/2014/main" id="{BF2E636D-E62A-1A94-9991-F31241D4FAEE}"/>
              </a:ext>
            </a:extLst>
          </p:cNvPr>
          <p:cNvGrpSpPr/>
          <p:nvPr/>
        </p:nvGrpSpPr>
        <p:grpSpPr>
          <a:xfrm>
            <a:off x="-2557548" y="3345240"/>
            <a:ext cx="3700548" cy="1569660"/>
            <a:chOff x="-1" y="3345240"/>
            <a:chExt cx="3700548" cy="1569660"/>
          </a:xfrm>
        </p:grpSpPr>
        <p:sp>
          <p:nvSpPr>
            <p:cNvPr id="18" name="Freeform 4">
              <a:extLst>
                <a:ext uri="{FF2B5EF4-FFF2-40B4-BE49-F238E27FC236}">
                  <a16:creationId xmlns:a16="http://schemas.microsoft.com/office/drawing/2014/main" id="{761FCCE9-E179-009E-2C71-A86798414C95}"/>
                </a:ext>
              </a:extLst>
            </p:cNvPr>
            <p:cNvSpPr/>
            <p:nvPr/>
          </p:nvSpPr>
          <p:spPr>
            <a:xfrm>
              <a:off x="-1" y="34677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Assumption</a:t>
              </a:r>
            </a:p>
          </p:txBody>
        </p:sp>
        <p:sp>
          <p:nvSpPr>
            <p:cNvPr id="32" name="文本框 31">
              <a:extLst>
                <a:ext uri="{FF2B5EF4-FFF2-40B4-BE49-F238E27FC236}">
                  <a16:creationId xmlns:a16="http://schemas.microsoft.com/office/drawing/2014/main" id="{11077D82-1862-4E81-F043-4488AFA7B69A}"/>
                </a:ext>
              </a:extLst>
            </p:cNvPr>
            <p:cNvSpPr txBox="1"/>
            <p:nvPr/>
          </p:nvSpPr>
          <p:spPr>
            <a:xfrm>
              <a:off x="2059451" y="3345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3</a:t>
              </a:r>
            </a:p>
          </p:txBody>
        </p:sp>
      </p:grpSp>
      <p:grpSp>
        <p:nvGrpSpPr>
          <p:cNvPr id="40" name="组合 39">
            <a:extLst>
              <a:ext uri="{FF2B5EF4-FFF2-40B4-BE49-F238E27FC236}">
                <a16:creationId xmlns:a16="http://schemas.microsoft.com/office/drawing/2014/main" id="{B1840CF4-F563-2012-23AD-98F0087322F6}"/>
              </a:ext>
            </a:extLst>
          </p:cNvPr>
          <p:cNvGrpSpPr/>
          <p:nvPr/>
        </p:nvGrpSpPr>
        <p:grpSpPr>
          <a:xfrm>
            <a:off x="-2556000" y="4869240"/>
            <a:ext cx="3657600" cy="1569660"/>
            <a:chOff x="0" y="4869240"/>
            <a:chExt cx="3657600" cy="1569660"/>
          </a:xfrm>
        </p:grpSpPr>
        <p:sp>
          <p:nvSpPr>
            <p:cNvPr id="19" name="Freeform 10">
              <a:extLst>
                <a:ext uri="{FF2B5EF4-FFF2-40B4-BE49-F238E27FC236}">
                  <a16:creationId xmlns:a16="http://schemas.microsoft.com/office/drawing/2014/main" id="{E1FCD8DB-5EDB-A941-6889-06C30D185DC0}"/>
                </a:ext>
              </a:extLst>
            </p:cNvPr>
            <p:cNvSpPr/>
            <p:nvPr/>
          </p:nvSpPr>
          <p:spPr>
            <a:xfrm>
              <a:off x="0" y="49905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Data</a:t>
              </a:r>
            </a:p>
            <a:p>
              <a:pPr algn="ctr"/>
              <a:r>
                <a:rPr lang="en-US" altLang="zh-CN" sz="3600" dirty="0">
                  <a:solidFill>
                    <a:schemeClr val="tx1">
                      <a:lumMod val="85000"/>
                      <a:lumOff val="15000"/>
                    </a:schemeClr>
                  </a:solidFill>
                  <a:latin typeface="Alatsi Bold"/>
                </a:rPr>
                <a:t>Process</a:t>
              </a:r>
              <a:endParaRPr lang="zh-CN" altLang="en-US" sz="3600" dirty="0">
                <a:solidFill>
                  <a:schemeClr val="tx1">
                    <a:lumMod val="85000"/>
                    <a:lumOff val="15000"/>
                  </a:schemeClr>
                </a:solidFill>
              </a:endParaRPr>
            </a:p>
          </p:txBody>
        </p:sp>
        <p:sp>
          <p:nvSpPr>
            <p:cNvPr id="34" name="文本框 33">
              <a:extLst>
                <a:ext uri="{FF2B5EF4-FFF2-40B4-BE49-F238E27FC236}">
                  <a16:creationId xmlns:a16="http://schemas.microsoft.com/office/drawing/2014/main" id="{A819B965-1D25-C6DE-CDD3-F3F63CDB76DC}"/>
                </a:ext>
              </a:extLst>
            </p:cNvPr>
            <p:cNvSpPr txBox="1"/>
            <p:nvPr/>
          </p:nvSpPr>
          <p:spPr>
            <a:xfrm>
              <a:off x="2016504" y="4869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4</a:t>
              </a:r>
            </a:p>
          </p:txBody>
        </p:sp>
      </p:grpSp>
      <p:grpSp>
        <p:nvGrpSpPr>
          <p:cNvPr id="41" name="组合 40">
            <a:extLst>
              <a:ext uri="{FF2B5EF4-FFF2-40B4-BE49-F238E27FC236}">
                <a16:creationId xmlns:a16="http://schemas.microsoft.com/office/drawing/2014/main" id="{7A088B7C-E6E8-5646-C2BF-E737890AE94D}"/>
              </a:ext>
            </a:extLst>
          </p:cNvPr>
          <p:cNvGrpSpPr/>
          <p:nvPr/>
        </p:nvGrpSpPr>
        <p:grpSpPr>
          <a:xfrm>
            <a:off x="0" y="6393240"/>
            <a:ext cx="3696444" cy="1569660"/>
            <a:chOff x="1" y="6393240"/>
            <a:chExt cx="3696444" cy="1569660"/>
          </a:xfrm>
        </p:grpSpPr>
        <p:sp>
          <p:nvSpPr>
            <p:cNvPr id="20" name="Freeform 7">
              <a:extLst>
                <a:ext uri="{FF2B5EF4-FFF2-40B4-BE49-F238E27FC236}">
                  <a16:creationId xmlns:a16="http://schemas.microsoft.com/office/drawing/2014/main" id="{DEDC6218-A921-6B97-72C2-443F47286D3C}"/>
                </a:ext>
              </a:extLst>
            </p:cNvPr>
            <p:cNvSpPr/>
            <p:nvPr/>
          </p:nvSpPr>
          <p:spPr>
            <a:xfrm>
              <a:off x="1" y="65145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Model &amp;</a:t>
              </a:r>
            </a:p>
            <a:p>
              <a:pPr algn="ctr"/>
              <a:r>
                <a:rPr lang="en-US" altLang="zh-CN" sz="3600" dirty="0">
                  <a:solidFill>
                    <a:schemeClr val="tx1">
                      <a:lumMod val="85000"/>
                      <a:lumOff val="15000"/>
                    </a:schemeClr>
                  </a:solidFill>
                  <a:latin typeface="Alatsi Bold"/>
                </a:rPr>
                <a:t>Validation</a:t>
              </a:r>
              <a:endParaRPr lang="zh-CN" altLang="en-US" sz="3600" dirty="0">
                <a:solidFill>
                  <a:schemeClr val="tx1">
                    <a:lumMod val="85000"/>
                    <a:lumOff val="15000"/>
                  </a:schemeClr>
                </a:solidFill>
              </a:endParaRPr>
            </a:p>
          </p:txBody>
        </p:sp>
        <p:sp>
          <p:nvSpPr>
            <p:cNvPr id="35" name="文本框 34">
              <a:extLst>
                <a:ext uri="{FF2B5EF4-FFF2-40B4-BE49-F238E27FC236}">
                  <a16:creationId xmlns:a16="http://schemas.microsoft.com/office/drawing/2014/main" id="{9CFA9498-7C65-7013-350F-4C5AA3B3F212}"/>
                </a:ext>
              </a:extLst>
            </p:cNvPr>
            <p:cNvSpPr txBox="1"/>
            <p:nvPr/>
          </p:nvSpPr>
          <p:spPr>
            <a:xfrm>
              <a:off x="2055349" y="6393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5</a:t>
              </a:r>
            </a:p>
          </p:txBody>
        </p:sp>
      </p:grpSp>
      <p:grpSp>
        <p:nvGrpSpPr>
          <p:cNvPr id="42" name="组合 41">
            <a:extLst>
              <a:ext uri="{FF2B5EF4-FFF2-40B4-BE49-F238E27FC236}">
                <a16:creationId xmlns:a16="http://schemas.microsoft.com/office/drawing/2014/main" id="{C2760920-B052-D7E1-40C2-D969E47683A5}"/>
              </a:ext>
            </a:extLst>
          </p:cNvPr>
          <p:cNvGrpSpPr/>
          <p:nvPr/>
        </p:nvGrpSpPr>
        <p:grpSpPr>
          <a:xfrm>
            <a:off x="-2557547" y="7917240"/>
            <a:ext cx="3698496" cy="1569660"/>
            <a:chOff x="0" y="7917240"/>
            <a:chExt cx="3698496" cy="1569660"/>
          </a:xfrm>
        </p:grpSpPr>
        <p:sp>
          <p:nvSpPr>
            <p:cNvPr id="21" name="Freeform 4">
              <a:extLst>
                <a:ext uri="{FF2B5EF4-FFF2-40B4-BE49-F238E27FC236}">
                  <a16:creationId xmlns:a16="http://schemas.microsoft.com/office/drawing/2014/main" id="{C90D7DE6-BE86-93BF-AACA-763012FE78CF}"/>
                </a:ext>
              </a:extLst>
            </p:cNvPr>
            <p:cNvSpPr/>
            <p:nvPr/>
          </p:nvSpPr>
          <p:spPr>
            <a:xfrm>
              <a:off x="0" y="80391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Conclusion</a:t>
              </a:r>
              <a:endParaRPr lang="zh-CN" altLang="en-US" sz="3600" dirty="0">
                <a:solidFill>
                  <a:schemeClr val="tx1">
                    <a:lumMod val="85000"/>
                    <a:lumOff val="15000"/>
                  </a:schemeClr>
                </a:solidFill>
              </a:endParaRPr>
            </a:p>
          </p:txBody>
        </p:sp>
        <p:sp>
          <p:nvSpPr>
            <p:cNvPr id="36" name="文本框 35">
              <a:extLst>
                <a:ext uri="{FF2B5EF4-FFF2-40B4-BE49-F238E27FC236}">
                  <a16:creationId xmlns:a16="http://schemas.microsoft.com/office/drawing/2014/main" id="{79393296-AD37-601A-C531-B5ED018FE06A}"/>
                </a:ext>
              </a:extLst>
            </p:cNvPr>
            <p:cNvSpPr txBox="1"/>
            <p:nvPr/>
          </p:nvSpPr>
          <p:spPr>
            <a:xfrm>
              <a:off x="2057400" y="7917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6</a:t>
              </a:r>
            </a:p>
          </p:txBody>
        </p:sp>
      </p:grpSp>
      <p:grpSp>
        <p:nvGrpSpPr>
          <p:cNvPr id="2" name="组合 1">
            <a:extLst>
              <a:ext uri="{FF2B5EF4-FFF2-40B4-BE49-F238E27FC236}">
                <a16:creationId xmlns:a16="http://schemas.microsoft.com/office/drawing/2014/main" id="{37A8F329-9BD8-F915-627A-98AABD183389}"/>
              </a:ext>
            </a:extLst>
          </p:cNvPr>
          <p:cNvGrpSpPr/>
          <p:nvPr/>
        </p:nvGrpSpPr>
        <p:grpSpPr>
          <a:xfrm>
            <a:off x="3657600" y="952500"/>
            <a:ext cx="13182600" cy="842731"/>
            <a:chOff x="3657600" y="2198431"/>
            <a:chExt cx="13182600" cy="842731"/>
          </a:xfrm>
        </p:grpSpPr>
        <p:sp>
          <p:nvSpPr>
            <p:cNvPr id="3" name="Freeform 5">
              <a:extLst>
                <a:ext uri="{FF2B5EF4-FFF2-40B4-BE49-F238E27FC236}">
                  <a16:creationId xmlns:a16="http://schemas.microsoft.com/office/drawing/2014/main" id="{91F7BC3D-3D2E-3248-779F-CF06E4199050}"/>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4" name="TextBox 7">
              <a:extLst>
                <a:ext uri="{FF2B5EF4-FFF2-40B4-BE49-F238E27FC236}">
                  <a16:creationId xmlns:a16="http://schemas.microsoft.com/office/drawing/2014/main" id="{8549C387-81AC-3C22-5108-0AE5446DC481}"/>
                </a:ext>
              </a:extLst>
            </p:cNvPr>
            <p:cNvSpPr txBox="1">
              <a:spLocks/>
            </p:cNvSpPr>
            <p:nvPr/>
          </p:nvSpPr>
          <p:spPr>
            <a:xfrm>
              <a:off x="3657600" y="2198431"/>
              <a:ext cx="720000" cy="842731"/>
            </a:xfrm>
            <a:prstGeom prst="rect">
              <a:avLst/>
            </a:prstGeom>
          </p:spPr>
          <p:txBody>
            <a:bodyPr wrap="square" lIns="0" tIns="0" rIns="0" bIns="0" rtlCol="0" anchor="t">
              <a:spAutoFit/>
            </a:bodyPr>
            <a:lstStyle/>
            <a:p>
              <a:pPr algn="ctr">
                <a:lnSpc>
                  <a:spcPts val="7048"/>
                </a:lnSpc>
              </a:pPr>
              <a:r>
                <a:rPr lang="en-US" sz="5034" dirty="0">
                  <a:solidFill>
                    <a:srgbClr val="000000"/>
                  </a:solidFill>
                  <a:latin typeface="Alatsi Bold"/>
                </a:rPr>
                <a:t>1</a:t>
              </a:r>
            </a:p>
          </p:txBody>
        </p:sp>
        <p:sp>
          <p:nvSpPr>
            <p:cNvPr id="6" name="TextBox 16">
              <a:extLst>
                <a:ext uri="{FF2B5EF4-FFF2-40B4-BE49-F238E27FC236}">
                  <a16:creationId xmlns:a16="http://schemas.microsoft.com/office/drawing/2014/main" id="{488B1880-97F8-5378-44DD-607FD34523D3}"/>
                </a:ext>
              </a:extLst>
            </p:cNvPr>
            <p:cNvSpPr txBox="1"/>
            <p:nvPr/>
          </p:nvSpPr>
          <p:spPr>
            <a:xfrm>
              <a:off x="4656072" y="2350831"/>
              <a:ext cx="12184128" cy="544380"/>
            </a:xfrm>
            <a:prstGeom prst="rect">
              <a:avLst/>
            </a:prstGeom>
          </p:spPr>
          <p:txBody>
            <a:bodyPr wrap="square" lIns="0" tIns="0" rIns="0" bIns="0" rtlCol="0" anchor="t">
              <a:spAutoFit/>
            </a:bodyPr>
            <a:lstStyle/>
            <a:p>
              <a:pPr>
                <a:lnSpc>
                  <a:spcPts val="4400"/>
                </a:lnSpc>
              </a:pPr>
              <a:r>
                <a:rPr lang="en-US" altLang="zh-CN" sz="3600" dirty="0">
                  <a:solidFill>
                    <a:srgbClr val="000000"/>
                  </a:solidFill>
                  <a:latin typeface="Alatsi Bold"/>
                </a:rPr>
                <a:t>Goodness of fit: K-S Test</a:t>
              </a:r>
              <a:endParaRPr lang="en-US" sz="3200" dirty="0">
                <a:solidFill>
                  <a:srgbClr val="000000"/>
                </a:solidFill>
                <a:latin typeface="Alatsi Bold"/>
              </a:endParaRPr>
            </a:p>
          </p:txBody>
        </p:sp>
      </p:grpSp>
      <p:pic>
        <p:nvPicPr>
          <p:cNvPr id="13" name="图片 12">
            <a:extLst>
              <a:ext uri="{FF2B5EF4-FFF2-40B4-BE49-F238E27FC236}">
                <a16:creationId xmlns:a16="http://schemas.microsoft.com/office/drawing/2014/main" id="{214308DC-E9FA-4422-0ED4-CCBF0C71FAF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170489" y="2373739"/>
            <a:ext cx="8624607" cy="6037224"/>
          </a:xfrm>
          <a:prstGeom prst="rect">
            <a:avLst/>
          </a:prstGeom>
        </p:spPr>
      </p:pic>
      <p:graphicFrame>
        <p:nvGraphicFramePr>
          <p:cNvPr id="14" name="表格 13">
            <a:extLst>
              <a:ext uri="{FF2B5EF4-FFF2-40B4-BE49-F238E27FC236}">
                <a16:creationId xmlns:a16="http://schemas.microsoft.com/office/drawing/2014/main" id="{32EECA7A-998C-15DA-5118-3F1F38FDADF6}"/>
              </a:ext>
            </a:extLst>
          </p:cNvPr>
          <p:cNvGraphicFramePr>
            <a:graphicFrameLocks noGrp="1"/>
          </p:cNvGraphicFramePr>
          <p:nvPr>
            <p:extLst>
              <p:ext uri="{D42A27DB-BD31-4B8C-83A1-F6EECF244321}">
                <p14:modId xmlns:p14="http://schemas.microsoft.com/office/powerpoint/2010/main" val="1327476582"/>
              </p:ext>
            </p:extLst>
          </p:nvPr>
        </p:nvGraphicFramePr>
        <p:xfrm>
          <a:off x="3518187" y="2853409"/>
          <a:ext cx="4267200" cy="5120201"/>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953623853"/>
                    </a:ext>
                  </a:extLst>
                </a:gridCol>
                <a:gridCol w="2133600">
                  <a:extLst>
                    <a:ext uri="{9D8B030D-6E8A-4147-A177-3AD203B41FA5}">
                      <a16:colId xmlns:a16="http://schemas.microsoft.com/office/drawing/2014/main" val="2139000166"/>
                    </a:ext>
                  </a:extLst>
                </a:gridCol>
              </a:tblGrid>
              <a:tr h="939357">
                <a:tc>
                  <a:txBody>
                    <a:bodyPr/>
                    <a:lstStyle/>
                    <a:p>
                      <a:pPr algn="ctr"/>
                      <a:endParaRPr lang="zh-CN" altLang="en-US" sz="2800" dirty="0"/>
                    </a:p>
                  </a:txBody>
                  <a:tcPr anchor="ctr"/>
                </a:tc>
                <a:tc>
                  <a:txBody>
                    <a:bodyPr/>
                    <a:lstStyle/>
                    <a:p>
                      <a:pPr algn="ctr"/>
                      <a:r>
                        <a:rPr lang="en-US" altLang="zh-CN" sz="2800" dirty="0">
                          <a:solidFill>
                            <a:schemeClr val="bg1"/>
                          </a:solidFill>
                          <a:latin typeface="Alatsi Bold"/>
                        </a:rPr>
                        <a:t>Parameters</a:t>
                      </a:r>
                      <a:endParaRPr lang="zh-CN" altLang="en-US" sz="2800" dirty="0">
                        <a:solidFill>
                          <a:schemeClr val="bg1"/>
                        </a:solidFill>
                      </a:endParaRPr>
                    </a:p>
                  </a:txBody>
                  <a:tcPr anchor="ctr"/>
                </a:tc>
                <a:extLst>
                  <a:ext uri="{0D108BD9-81ED-4DB2-BD59-A6C34878D82A}">
                    <a16:rowId xmlns:a16="http://schemas.microsoft.com/office/drawing/2014/main" val="1189552838"/>
                  </a:ext>
                </a:extLst>
              </a:tr>
              <a:tr h="1045211">
                <a:tc>
                  <a:txBody>
                    <a:bodyPr/>
                    <a:lstStyle/>
                    <a:p>
                      <a:pPr algn="ctr"/>
                      <a:r>
                        <a:rPr lang="en-US" altLang="zh-CN" sz="2800" dirty="0">
                          <a:solidFill>
                            <a:srgbClr val="000000"/>
                          </a:solidFill>
                          <a:latin typeface="Alatsi Bold"/>
                        </a:rPr>
                        <a:t>Neu Arrival</a:t>
                      </a:r>
                      <a:endParaRPr lang="zh-CN" altLang="en-US" sz="2800" dirty="0"/>
                    </a:p>
                  </a:txBody>
                  <a:tcPr anchor="ctr"/>
                </a:tc>
                <a:tc>
                  <a:txBody>
                    <a:bodyPr/>
                    <a:lstStyle/>
                    <a:p>
                      <a:pPr algn="ctr"/>
                      <a:r>
                        <a:rPr lang="en-US" altLang="zh-CN" sz="2800" dirty="0">
                          <a:solidFill>
                            <a:srgbClr val="000000"/>
                          </a:solidFill>
                          <a:latin typeface="Alatsi Bold"/>
                        </a:rPr>
                        <a:t>1/173.44</a:t>
                      </a:r>
                      <a:endParaRPr lang="zh-CN" altLang="en-US" sz="2800" baseline="0" dirty="0"/>
                    </a:p>
                  </a:txBody>
                  <a:tcPr anchor="ctr"/>
                </a:tc>
                <a:extLst>
                  <a:ext uri="{0D108BD9-81ED-4DB2-BD59-A6C34878D82A}">
                    <a16:rowId xmlns:a16="http://schemas.microsoft.com/office/drawing/2014/main" val="1709047026"/>
                  </a:ext>
                </a:extLst>
              </a:tr>
              <a:tr h="1045211">
                <a:tc>
                  <a:txBody>
                    <a:bodyPr/>
                    <a:lstStyle/>
                    <a:p>
                      <a:pPr algn="ctr"/>
                      <a:r>
                        <a:rPr lang="en-US" altLang="zh-CN" sz="2800" dirty="0">
                          <a:solidFill>
                            <a:srgbClr val="000000"/>
                          </a:solidFill>
                          <a:latin typeface="Alatsi Bold"/>
                        </a:rPr>
                        <a:t>Neu Leaves</a:t>
                      </a:r>
                      <a:endParaRPr lang="zh-CN" altLang="en-US" sz="2800" dirty="0"/>
                    </a:p>
                  </a:txBody>
                  <a:tcPr anchor="ctr"/>
                </a:tc>
                <a:tc>
                  <a:txBody>
                    <a:bodyPr/>
                    <a:lstStyle/>
                    <a:p>
                      <a:pPr algn="ctr"/>
                      <a:r>
                        <a:rPr lang="en-US" altLang="zh-CN" sz="2800" dirty="0">
                          <a:solidFill>
                            <a:srgbClr val="000000"/>
                          </a:solidFill>
                          <a:latin typeface="Alatsi Bold"/>
                        </a:rPr>
                        <a:t>1/179.63</a:t>
                      </a:r>
                      <a:endParaRPr lang="zh-CN" altLang="en-US" sz="2800" baseline="0" dirty="0"/>
                    </a:p>
                  </a:txBody>
                  <a:tcPr anchor="ctr"/>
                </a:tc>
                <a:extLst>
                  <a:ext uri="{0D108BD9-81ED-4DB2-BD59-A6C34878D82A}">
                    <a16:rowId xmlns:a16="http://schemas.microsoft.com/office/drawing/2014/main" val="4127266169"/>
                  </a:ext>
                </a:extLst>
              </a:tr>
              <a:tr h="1045211">
                <a:tc>
                  <a:txBody>
                    <a:bodyPr/>
                    <a:lstStyle/>
                    <a:p>
                      <a:pPr algn="ctr"/>
                      <a:r>
                        <a:rPr lang="en-US" altLang="zh-CN" sz="2800" dirty="0">
                          <a:solidFill>
                            <a:srgbClr val="000000"/>
                          </a:solidFill>
                          <a:latin typeface="Alatsi Bold"/>
                        </a:rPr>
                        <a:t>MIT Arrivals</a:t>
                      </a:r>
                      <a:endParaRPr lang="zh-CN" altLang="en-US" sz="2800" dirty="0"/>
                    </a:p>
                  </a:txBody>
                  <a:tcPr anchor="ctr"/>
                </a:tc>
                <a:tc>
                  <a:txBody>
                    <a:bodyPr/>
                    <a:lstStyle/>
                    <a:p>
                      <a:pPr algn="ctr"/>
                      <a:r>
                        <a:rPr lang="en-US" altLang="zh-CN" sz="2800" dirty="0">
                          <a:solidFill>
                            <a:srgbClr val="000000"/>
                          </a:solidFill>
                          <a:latin typeface="Alatsi Bold"/>
                        </a:rPr>
                        <a:t>1/106.08</a:t>
                      </a:r>
                      <a:endParaRPr lang="zh-CN" altLang="en-US" sz="2800" baseline="0" dirty="0"/>
                    </a:p>
                  </a:txBody>
                  <a:tcPr anchor="ctr"/>
                </a:tc>
                <a:extLst>
                  <a:ext uri="{0D108BD9-81ED-4DB2-BD59-A6C34878D82A}">
                    <a16:rowId xmlns:a16="http://schemas.microsoft.com/office/drawing/2014/main" val="2515553247"/>
                  </a:ext>
                </a:extLst>
              </a:tr>
              <a:tr h="1045211">
                <a:tc>
                  <a:txBody>
                    <a:bodyPr/>
                    <a:lstStyle/>
                    <a:p>
                      <a:pPr algn="ctr"/>
                      <a:endParaRPr lang="zh-CN" altLang="en-US" sz="2800" dirty="0"/>
                    </a:p>
                  </a:txBody>
                  <a:tcPr anchor="ctr"/>
                </a:tc>
                <a:tc>
                  <a:txBody>
                    <a:bodyPr/>
                    <a:lstStyle/>
                    <a:p>
                      <a:pPr algn="ctr"/>
                      <a:endParaRPr lang="zh-CN" altLang="en-US" sz="2800" dirty="0"/>
                    </a:p>
                  </a:txBody>
                  <a:tcPr anchor="ctr"/>
                </a:tc>
                <a:extLst>
                  <a:ext uri="{0D108BD9-81ED-4DB2-BD59-A6C34878D82A}">
                    <a16:rowId xmlns:a16="http://schemas.microsoft.com/office/drawing/2014/main" val="2128741497"/>
                  </a:ext>
                </a:extLst>
              </a:tr>
            </a:tbl>
          </a:graphicData>
        </a:graphic>
      </p:graphicFrame>
    </p:spTree>
    <p:extLst>
      <p:ext uri="{BB962C8B-B14F-4D97-AF65-F5344CB8AC3E}">
        <p14:creationId xmlns:p14="http://schemas.microsoft.com/office/powerpoint/2010/main" val="15324534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CN" altLang="en-US"/>
          </a:p>
        </p:txBody>
      </p:sp>
      <p:grpSp>
        <p:nvGrpSpPr>
          <p:cNvPr id="8" name="Group 8"/>
          <p:cNvGrpSpPr/>
          <p:nvPr/>
        </p:nvGrpSpPr>
        <p:grpSpPr>
          <a:xfrm>
            <a:off x="16117200"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zh-CN" altLang="en-US"/>
              </a:p>
            </p:txBody>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7</a:t>
              </a:r>
            </a:p>
          </p:txBody>
        </p:sp>
      </p:grpSp>
      <p:grpSp>
        <p:nvGrpSpPr>
          <p:cNvPr id="22" name="组合 21">
            <a:extLst>
              <a:ext uri="{FF2B5EF4-FFF2-40B4-BE49-F238E27FC236}">
                <a16:creationId xmlns:a16="http://schemas.microsoft.com/office/drawing/2014/main" id="{5CB9F683-AF2C-C95B-13FB-CAD42FA04AB6}"/>
              </a:ext>
            </a:extLst>
          </p:cNvPr>
          <p:cNvGrpSpPr/>
          <p:nvPr/>
        </p:nvGrpSpPr>
        <p:grpSpPr>
          <a:xfrm>
            <a:off x="-260599" y="9631680"/>
            <a:ext cx="18796032" cy="464820"/>
            <a:chOff x="-260599" y="8800282"/>
            <a:chExt cx="18796032" cy="464820"/>
          </a:xfrm>
        </p:grpSpPr>
        <p:sp>
          <p:nvSpPr>
            <p:cNvPr id="23" name="TextBox 3">
              <a:extLst>
                <a:ext uri="{FF2B5EF4-FFF2-40B4-BE49-F238E27FC236}">
                  <a16:creationId xmlns:a16="http://schemas.microsoft.com/office/drawing/2014/main" id="{49BEFBE9-760F-A8D4-19D5-241F6B90550E}"/>
                </a:ext>
              </a:extLst>
            </p:cNvPr>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Northeastern University | 2024</a:t>
              </a:r>
            </a:p>
          </p:txBody>
        </p:sp>
        <p:sp>
          <p:nvSpPr>
            <p:cNvPr id="24" name="AutoShape 16">
              <a:extLst>
                <a:ext uri="{FF2B5EF4-FFF2-40B4-BE49-F238E27FC236}">
                  <a16:creationId xmlns:a16="http://schemas.microsoft.com/office/drawing/2014/main" id="{E42B0EDB-7017-52E9-105C-BB1FA329D6EC}"/>
                </a:ext>
              </a:extLst>
            </p:cNvPr>
            <p:cNvSpPr/>
            <p:nvPr/>
          </p:nvSpPr>
          <p:spPr>
            <a:xfrm>
              <a:off x="-260599" y="9061267"/>
              <a:ext cx="6724039" cy="19050"/>
            </a:xfrm>
            <a:prstGeom prst="line">
              <a:avLst/>
            </a:prstGeom>
            <a:ln w="114300" cap="flat">
              <a:solidFill>
                <a:srgbClr val="9FC3D0"/>
              </a:solidFill>
              <a:prstDash val="solid"/>
              <a:headEnd type="none" w="sm" len="sm"/>
              <a:tailEnd type="none" w="sm" len="sm"/>
            </a:ln>
          </p:spPr>
          <p:txBody>
            <a:bodyPr/>
            <a:lstStyle/>
            <a:p>
              <a:endParaRPr lang="zh-CN" altLang="en-US"/>
            </a:p>
          </p:txBody>
        </p:sp>
        <p:sp>
          <p:nvSpPr>
            <p:cNvPr id="25" name="AutoShape 17">
              <a:extLst>
                <a:ext uri="{FF2B5EF4-FFF2-40B4-BE49-F238E27FC236}">
                  <a16:creationId xmlns:a16="http://schemas.microsoft.com/office/drawing/2014/main" id="{0E20E59D-EA73-8684-9580-A43FB0DAE0C8}"/>
                </a:ext>
              </a:extLst>
            </p:cNvPr>
            <p:cNvSpPr/>
            <p:nvPr/>
          </p:nvSpPr>
          <p:spPr>
            <a:xfrm>
              <a:off x="11811393" y="9061267"/>
              <a:ext cx="6724040" cy="19050"/>
            </a:xfrm>
            <a:prstGeom prst="line">
              <a:avLst/>
            </a:prstGeom>
            <a:ln w="114300" cap="flat">
              <a:solidFill>
                <a:srgbClr val="9FC3D0"/>
              </a:solidFill>
              <a:prstDash val="solid"/>
              <a:headEnd type="none" w="sm" len="sm"/>
              <a:tailEnd type="none" w="sm" len="sm"/>
            </a:ln>
          </p:spPr>
          <p:txBody>
            <a:bodyPr/>
            <a:lstStyle/>
            <a:p>
              <a:endParaRPr lang="zh-CN" altLang="en-US"/>
            </a:p>
          </p:txBody>
        </p:sp>
      </p:grpSp>
      <p:grpSp>
        <p:nvGrpSpPr>
          <p:cNvPr id="37" name="组合 36">
            <a:extLst>
              <a:ext uri="{FF2B5EF4-FFF2-40B4-BE49-F238E27FC236}">
                <a16:creationId xmlns:a16="http://schemas.microsoft.com/office/drawing/2014/main" id="{5EEDC64A-C762-7399-78E4-A7C32901F602}"/>
              </a:ext>
            </a:extLst>
          </p:cNvPr>
          <p:cNvGrpSpPr/>
          <p:nvPr/>
        </p:nvGrpSpPr>
        <p:grpSpPr>
          <a:xfrm>
            <a:off x="-2557548" y="304832"/>
            <a:ext cx="3700548" cy="1569660"/>
            <a:chOff x="-1" y="304832"/>
            <a:chExt cx="3700548" cy="1569660"/>
          </a:xfrm>
        </p:grpSpPr>
        <p:sp>
          <p:nvSpPr>
            <p:cNvPr id="15" name="Freeform 10">
              <a:extLst>
                <a:ext uri="{FF2B5EF4-FFF2-40B4-BE49-F238E27FC236}">
                  <a16:creationId xmlns:a16="http://schemas.microsoft.com/office/drawing/2014/main" id="{8D614619-EC2C-DFCB-C34C-55DC571487BC}"/>
                </a:ext>
              </a:extLst>
            </p:cNvPr>
            <p:cNvSpPr/>
            <p:nvPr/>
          </p:nvSpPr>
          <p:spPr>
            <a:xfrm>
              <a:off x="-1" y="4191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Problem</a:t>
              </a:r>
            </a:p>
            <a:p>
              <a:pPr algn="ctr"/>
              <a:r>
                <a:rPr lang="en-US" altLang="zh-CN" sz="3600" dirty="0">
                  <a:solidFill>
                    <a:schemeClr val="tx1">
                      <a:lumMod val="85000"/>
                      <a:lumOff val="15000"/>
                    </a:schemeClr>
                  </a:solidFill>
                  <a:latin typeface="Alatsi Bold"/>
                </a:rPr>
                <a:t>Statement</a:t>
              </a:r>
              <a:endParaRPr lang="zh-CN" altLang="en-US" sz="3600" dirty="0">
                <a:solidFill>
                  <a:schemeClr val="tx1">
                    <a:lumMod val="85000"/>
                    <a:lumOff val="15000"/>
                  </a:schemeClr>
                </a:solidFill>
              </a:endParaRPr>
            </a:p>
          </p:txBody>
        </p:sp>
        <p:sp>
          <p:nvSpPr>
            <p:cNvPr id="30" name="文本框 29">
              <a:extLst>
                <a:ext uri="{FF2B5EF4-FFF2-40B4-BE49-F238E27FC236}">
                  <a16:creationId xmlns:a16="http://schemas.microsoft.com/office/drawing/2014/main" id="{8AD1446D-3CE8-97F9-67BE-1E789159E7E9}"/>
                </a:ext>
              </a:extLst>
            </p:cNvPr>
            <p:cNvSpPr txBox="1"/>
            <p:nvPr/>
          </p:nvSpPr>
          <p:spPr>
            <a:xfrm>
              <a:off x="2059451" y="3048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1</a:t>
              </a:r>
            </a:p>
          </p:txBody>
        </p:sp>
      </p:grpSp>
      <p:grpSp>
        <p:nvGrpSpPr>
          <p:cNvPr id="38" name="组合 37">
            <a:extLst>
              <a:ext uri="{FF2B5EF4-FFF2-40B4-BE49-F238E27FC236}">
                <a16:creationId xmlns:a16="http://schemas.microsoft.com/office/drawing/2014/main" id="{3EB5E197-030B-8BD4-2900-3A1D2D7D3972}"/>
              </a:ext>
            </a:extLst>
          </p:cNvPr>
          <p:cNvGrpSpPr/>
          <p:nvPr/>
        </p:nvGrpSpPr>
        <p:grpSpPr>
          <a:xfrm>
            <a:off x="-2557547" y="1829432"/>
            <a:ext cx="3700547" cy="1569660"/>
            <a:chOff x="0" y="1829432"/>
            <a:chExt cx="3700547" cy="1569660"/>
          </a:xfrm>
        </p:grpSpPr>
        <p:sp>
          <p:nvSpPr>
            <p:cNvPr id="17" name="Freeform 7">
              <a:extLst>
                <a:ext uri="{FF2B5EF4-FFF2-40B4-BE49-F238E27FC236}">
                  <a16:creationId xmlns:a16="http://schemas.microsoft.com/office/drawing/2014/main" id="{BEE3576E-F191-630E-1248-8687E698093E}"/>
                </a:ext>
              </a:extLst>
            </p:cNvPr>
            <p:cNvSpPr/>
            <p:nvPr/>
          </p:nvSpPr>
          <p:spPr>
            <a:xfrm>
              <a:off x="0" y="1943100"/>
              <a:ext cx="2879999"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Data Collection</a:t>
              </a:r>
              <a:endParaRPr lang="zh-CN" altLang="en-US" sz="3600" dirty="0">
                <a:solidFill>
                  <a:schemeClr val="tx1">
                    <a:lumMod val="85000"/>
                    <a:lumOff val="15000"/>
                  </a:schemeClr>
                </a:solidFill>
              </a:endParaRPr>
            </a:p>
          </p:txBody>
        </p:sp>
        <p:sp>
          <p:nvSpPr>
            <p:cNvPr id="31" name="文本框 30">
              <a:extLst>
                <a:ext uri="{FF2B5EF4-FFF2-40B4-BE49-F238E27FC236}">
                  <a16:creationId xmlns:a16="http://schemas.microsoft.com/office/drawing/2014/main" id="{5EBEDACE-38CD-95DA-A363-0C4522E2ACEB}"/>
                </a:ext>
              </a:extLst>
            </p:cNvPr>
            <p:cNvSpPr txBox="1"/>
            <p:nvPr/>
          </p:nvSpPr>
          <p:spPr>
            <a:xfrm>
              <a:off x="2059451" y="18294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2</a:t>
              </a:r>
            </a:p>
          </p:txBody>
        </p:sp>
      </p:grpSp>
      <p:grpSp>
        <p:nvGrpSpPr>
          <p:cNvPr id="39" name="组合 38">
            <a:extLst>
              <a:ext uri="{FF2B5EF4-FFF2-40B4-BE49-F238E27FC236}">
                <a16:creationId xmlns:a16="http://schemas.microsoft.com/office/drawing/2014/main" id="{BF2E636D-E62A-1A94-9991-F31241D4FAEE}"/>
              </a:ext>
            </a:extLst>
          </p:cNvPr>
          <p:cNvGrpSpPr/>
          <p:nvPr/>
        </p:nvGrpSpPr>
        <p:grpSpPr>
          <a:xfrm>
            <a:off x="-2557548" y="3345240"/>
            <a:ext cx="3700548" cy="1569660"/>
            <a:chOff x="-1" y="3345240"/>
            <a:chExt cx="3700548" cy="1569660"/>
          </a:xfrm>
        </p:grpSpPr>
        <p:sp>
          <p:nvSpPr>
            <p:cNvPr id="18" name="Freeform 4">
              <a:extLst>
                <a:ext uri="{FF2B5EF4-FFF2-40B4-BE49-F238E27FC236}">
                  <a16:creationId xmlns:a16="http://schemas.microsoft.com/office/drawing/2014/main" id="{761FCCE9-E179-009E-2C71-A86798414C95}"/>
                </a:ext>
              </a:extLst>
            </p:cNvPr>
            <p:cNvSpPr/>
            <p:nvPr/>
          </p:nvSpPr>
          <p:spPr>
            <a:xfrm>
              <a:off x="-1" y="34677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Assumption</a:t>
              </a:r>
            </a:p>
          </p:txBody>
        </p:sp>
        <p:sp>
          <p:nvSpPr>
            <p:cNvPr id="32" name="文本框 31">
              <a:extLst>
                <a:ext uri="{FF2B5EF4-FFF2-40B4-BE49-F238E27FC236}">
                  <a16:creationId xmlns:a16="http://schemas.microsoft.com/office/drawing/2014/main" id="{11077D82-1862-4E81-F043-4488AFA7B69A}"/>
                </a:ext>
              </a:extLst>
            </p:cNvPr>
            <p:cNvSpPr txBox="1"/>
            <p:nvPr/>
          </p:nvSpPr>
          <p:spPr>
            <a:xfrm>
              <a:off x="2059451" y="3345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3</a:t>
              </a:r>
            </a:p>
          </p:txBody>
        </p:sp>
      </p:grpSp>
      <p:grpSp>
        <p:nvGrpSpPr>
          <p:cNvPr id="40" name="组合 39">
            <a:extLst>
              <a:ext uri="{FF2B5EF4-FFF2-40B4-BE49-F238E27FC236}">
                <a16:creationId xmlns:a16="http://schemas.microsoft.com/office/drawing/2014/main" id="{B1840CF4-F563-2012-23AD-98F0087322F6}"/>
              </a:ext>
            </a:extLst>
          </p:cNvPr>
          <p:cNvGrpSpPr/>
          <p:nvPr/>
        </p:nvGrpSpPr>
        <p:grpSpPr>
          <a:xfrm>
            <a:off x="-2556000" y="4869240"/>
            <a:ext cx="3657600" cy="1569660"/>
            <a:chOff x="0" y="4869240"/>
            <a:chExt cx="3657600" cy="1569660"/>
          </a:xfrm>
        </p:grpSpPr>
        <p:sp>
          <p:nvSpPr>
            <p:cNvPr id="19" name="Freeform 10">
              <a:extLst>
                <a:ext uri="{FF2B5EF4-FFF2-40B4-BE49-F238E27FC236}">
                  <a16:creationId xmlns:a16="http://schemas.microsoft.com/office/drawing/2014/main" id="{E1FCD8DB-5EDB-A941-6889-06C30D185DC0}"/>
                </a:ext>
              </a:extLst>
            </p:cNvPr>
            <p:cNvSpPr/>
            <p:nvPr/>
          </p:nvSpPr>
          <p:spPr>
            <a:xfrm>
              <a:off x="0" y="49905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Data</a:t>
              </a:r>
            </a:p>
            <a:p>
              <a:pPr algn="ctr"/>
              <a:r>
                <a:rPr lang="en-US" altLang="zh-CN" sz="3600" dirty="0">
                  <a:solidFill>
                    <a:schemeClr val="tx1">
                      <a:lumMod val="85000"/>
                      <a:lumOff val="15000"/>
                    </a:schemeClr>
                  </a:solidFill>
                  <a:latin typeface="Alatsi Bold"/>
                </a:rPr>
                <a:t>Process</a:t>
              </a:r>
              <a:endParaRPr lang="zh-CN" altLang="en-US" sz="3600" dirty="0">
                <a:solidFill>
                  <a:schemeClr val="tx1">
                    <a:lumMod val="85000"/>
                    <a:lumOff val="15000"/>
                  </a:schemeClr>
                </a:solidFill>
              </a:endParaRPr>
            </a:p>
          </p:txBody>
        </p:sp>
        <p:sp>
          <p:nvSpPr>
            <p:cNvPr id="34" name="文本框 33">
              <a:extLst>
                <a:ext uri="{FF2B5EF4-FFF2-40B4-BE49-F238E27FC236}">
                  <a16:creationId xmlns:a16="http://schemas.microsoft.com/office/drawing/2014/main" id="{A819B965-1D25-C6DE-CDD3-F3F63CDB76DC}"/>
                </a:ext>
              </a:extLst>
            </p:cNvPr>
            <p:cNvSpPr txBox="1"/>
            <p:nvPr/>
          </p:nvSpPr>
          <p:spPr>
            <a:xfrm>
              <a:off x="2016504" y="4869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4</a:t>
              </a:r>
            </a:p>
          </p:txBody>
        </p:sp>
      </p:grpSp>
      <p:grpSp>
        <p:nvGrpSpPr>
          <p:cNvPr id="41" name="组合 40">
            <a:extLst>
              <a:ext uri="{FF2B5EF4-FFF2-40B4-BE49-F238E27FC236}">
                <a16:creationId xmlns:a16="http://schemas.microsoft.com/office/drawing/2014/main" id="{7A088B7C-E6E8-5646-C2BF-E737890AE94D}"/>
              </a:ext>
            </a:extLst>
          </p:cNvPr>
          <p:cNvGrpSpPr/>
          <p:nvPr/>
        </p:nvGrpSpPr>
        <p:grpSpPr>
          <a:xfrm>
            <a:off x="0" y="6393600"/>
            <a:ext cx="3696444" cy="1569660"/>
            <a:chOff x="1" y="6393240"/>
            <a:chExt cx="3696444" cy="1569660"/>
          </a:xfrm>
        </p:grpSpPr>
        <p:sp>
          <p:nvSpPr>
            <p:cNvPr id="20" name="Freeform 7">
              <a:extLst>
                <a:ext uri="{FF2B5EF4-FFF2-40B4-BE49-F238E27FC236}">
                  <a16:creationId xmlns:a16="http://schemas.microsoft.com/office/drawing/2014/main" id="{DEDC6218-A921-6B97-72C2-443F47286D3C}"/>
                </a:ext>
              </a:extLst>
            </p:cNvPr>
            <p:cNvSpPr/>
            <p:nvPr/>
          </p:nvSpPr>
          <p:spPr>
            <a:xfrm>
              <a:off x="1" y="65145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Model &amp;</a:t>
              </a:r>
            </a:p>
            <a:p>
              <a:pPr algn="ctr"/>
              <a:r>
                <a:rPr lang="en-US" altLang="zh-CN" sz="3600" dirty="0">
                  <a:solidFill>
                    <a:schemeClr val="tx1">
                      <a:lumMod val="85000"/>
                      <a:lumOff val="15000"/>
                    </a:schemeClr>
                  </a:solidFill>
                  <a:latin typeface="Alatsi Bold"/>
                </a:rPr>
                <a:t>Validation</a:t>
              </a:r>
              <a:endParaRPr lang="zh-CN" altLang="en-US" sz="3600" dirty="0">
                <a:solidFill>
                  <a:schemeClr val="tx1">
                    <a:lumMod val="85000"/>
                    <a:lumOff val="15000"/>
                  </a:schemeClr>
                </a:solidFill>
              </a:endParaRPr>
            </a:p>
          </p:txBody>
        </p:sp>
        <p:sp>
          <p:nvSpPr>
            <p:cNvPr id="35" name="文本框 34">
              <a:extLst>
                <a:ext uri="{FF2B5EF4-FFF2-40B4-BE49-F238E27FC236}">
                  <a16:creationId xmlns:a16="http://schemas.microsoft.com/office/drawing/2014/main" id="{9CFA9498-7C65-7013-350F-4C5AA3B3F212}"/>
                </a:ext>
              </a:extLst>
            </p:cNvPr>
            <p:cNvSpPr txBox="1"/>
            <p:nvPr/>
          </p:nvSpPr>
          <p:spPr>
            <a:xfrm>
              <a:off x="2055349" y="6393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5</a:t>
              </a:r>
            </a:p>
          </p:txBody>
        </p:sp>
      </p:grpSp>
      <p:grpSp>
        <p:nvGrpSpPr>
          <p:cNvPr id="42" name="组合 41">
            <a:extLst>
              <a:ext uri="{FF2B5EF4-FFF2-40B4-BE49-F238E27FC236}">
                <a16:creationId xmlns:a16="http://schemas.microsoft.com/office/drawing/2014/main" id="{C2760920-B052-D7E1-40C2-D969E47683A5}"/>
              </a:ext>
            </a:extLst>
          </p:cNvPr>
          <p:cNvGrpSpPr/>
          <p:nvPr/>
        </p:nvGrpSpPr>
        <p:grpSpPr>
          <a:xfrm>
            <a:off x="-2557547" y="7917240"/>
            <a:ext cx="3698496" cy="1569660"/>
            <a:chOff x="0" y="7917240"/>
            <a:chExt cx="3698496" cy="1569660"/>
          </a:xfrm>
        </p:grpSpPr>
        <p:sp>
          <p:nvSpPr>
            <p:cNvPr id="21" name="Freeform 4">
              <a:extLst>
                <a:ext uri="{FF2B5EF4-FFF2-40B4-BE49-F238E27FC236}">
                  <a16:creationId xmlns:a16="http://schemas.microsoft.com/office/drawing/2014/main" id="{C90D7DE6-BE86-93BF-AACA-763012FE78CF}"/>
                </a:ext>
              </a:extLst>
            </p:cNvPr>
            <p:cNvSpPr/>
            <p:nvPr/>
          </p:nvSpPr>
          <p:spPr>
            <a:xfrm>
              <a:off x="0" y="80391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Conclusion</a:t>
              </a:r>
              <a:endParaRPr lang="zh-CN" altLang="en-US" sz="3600" dirty="0">
                <a:solidFill>
                  <a:schemeClr val="tx1">
                    <a:lumMod val="85000"/>
                    <a:lumOff val="15000"/>
                  </a:schemeClr>
                </a:solidFill>
              </a:endParaRPr>
            </a:p>
          </p:txBody>
        </p:sp>
        <p:sp>
          <p:nvSpPr>
            <p:cNvPr id="36" name="文本框 35">
              <a:extLst>
                <a:ext uri="{FF2B5EF4-FFF2-40B4-BE49-F238E27FC236}">
                  <a16:creationId xmlns:a16="http://schemas.microsoft.com/office/drawing/2014/main" id="{79393296-AD37-601A-C531-B5ED018FE06A}"/>
                </a:ext>
              </a:extLst>
            </p:cNvPr>
            <p:cNvSpPr txBox="1"/>
            <p:nvPr/>
          </p:nvSpPr>
          <p:spPr>
            <a:xfrm>
              <a:off x="2057400" y="7917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6</a:t>
              </a:r>
            </a:p>
          </p:txBody>
        </p:sp>
      </p:grpSp>
      <p:grpSp>
        <p:nvGrpSpPr>
          <p:cNvPr id="2" name="组合 1">
            <a:extLst>
              <a:ext uri="{FF2B5EF4-FFF2-40B4-BE49-F238E27FC236}">
                <a16:creationId xmlns:a16="http://schemas.microsoft.com/office/drawing/2014/main" id="{37A8F329-9BD8-F915-627A-98AABD183389}"/>
              </a:ext>
            </a:extLst>
          </p:cNvPr>
          <p:cNvGrpSpPr/>
          <p:nvPr/>
        </p:nvGrpSpPr>
        <p:grpSpPr>
          <a:xfrm>
            <a:off x="3657600" y="952500"/>
            <a:ext cx="13182600" cy="842731"/>
            <a:chOff x="3657600" y="2198431"/>
            <a:chExt cx="13182600" cy="842731"/>
          </a:xfrm>
        </p:grpSpPr>
        <p:sp>
          <p:nvSpPr>
            <p:cNvPr id="3" name="Freeform 5">
              <a:extLst>
                <a:ext uri="{FF2B5EF4-FFF2-40B4-BE49-F238E27FC236}">
                  <a16:creationId xmlns:a16="http://schemas.microsoft.com/office/drawing/2014/main" id="{91F7BC3D-3D2E-3248-779F-CF06E4199050}"/>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4" name="TextBox 7">
              <a:extLst>
                <a:ext uri="{FF2B5EF4-FFF2-40B4-BE49-F238E27FC236}">
                  <a16:creationId xmlns:a16="http://schemas.microsoft.com/office/drawing/2014/main" id="{8549C387-81AC-3C22-5108-0AE5446DC481}"/>
                </a:ext>
              </a:extLst>
            </p:cNvPr>
            <p:cNvSpPr txBox="1">
              <a:spLocks/>
            </p:cNvSpPr>
            <p:nvPr/>
          </p:nvSpPr>
          <p:spPr>
            <a:xfrm>
              <a:off x="3657600" y="2198431"/>
              <a:ext cx="720000" cy="842731"/>
            </a:xfrm>
            <a:prstGeom prst="rect">
              <a:avLst/>
            </a:prstGeom>
          </p:spPr>
          <p:txBody>
            <a:bodyPr wrap="square" lIns="0" tIns="0" rIns="0" bIns="0" rtlCol="0" anchor="t">
              <a:spAutoFit/>
            </a:bodyPr>
            <a:lstStyle/>
            <a:p>
              <a:pPr algn="ctr">
                <a:lnSpc>
                  <a:spcPts val="7048"/>
                </a:lnSpc>
              </a:pPr>
              <a:r>
                <a:rPr lang="en-US" sz="5034" dirty="0">
                  <a:solidFill>
                    <a:srgbClr val="000000"/>
                  </a:solidFill>
                  <a:latin typeface="Alatsi Bold"/>
                </a:rPr>
                <a:t>1</a:t>
              </a:r>
            </a:p>
          </p:txBody>
        </p:sp>
        <p:sp>
          <p:nvSpPr>
            <p:cNvPr id="6" name="TextBox 16">
              <a:extLst>
                <a:ext uri="{FF2B5EF4-FFF2-40B4-BE49-F238E27FC236}">
                  <a16:creationId xmlns:a16="http://schemas.microsoft.com/office/drawing/2014/main" id="{488B1880-97F8-5378-44DD-607FD34523D3}"/>
                </a:ext>
              </a:extLst>
            </p:cNvPr>
            <p:cNvSpPr txBox="1"/>
            <p:nvPr/>
          </p:nvSpPr>
          <p:spPr>
            <a:xfrm>
              <a:off x="4656072" y="2350831"/>
              <a:ext cx="12184128" cy="544380"/>
            </a:xfrm>
            <a:prstGeom prst="rect">
              <a:avLst/>
            </a:prstGeom>
          </p:spPr>
          <p:txBody>
            <a:bodyPr wrap="square" lIns="0" tIns="0" rIns="0" bIns="0" rtlCol="0" anchor="t">
              <a:spAutoFit/>
            </a:bodyPr>
            <a:lstStyle/>
            <a:p>
              <a:pPr>
                <a:lnSpc>
                  <a:spcPts val="4400"/>
                </a:lnSpc>
              </a:pPr>
              <a:r>
                <a:rPr lang="en-US" altLang="zh-CN" sz="3600" dirty="0">
                  <a:solidFill>
                    <a:srgbClr val="000000"/>
                  </a:solidFill>
                  <a:latin typeface="Alatsi Bold"/>
                </a:rPr>
                <a:t>Goodness of fit: K-S Test</a:t>
              </a:r>
              <a:endParaRPr lang="en-US" sz="3200" dirty="0">
                <a:solidFill>
                  <a:srgbClr val="000000"/>
                </a:solidFill>
                <a:latin typeface="Alatsi Bold"/>
              </a:endParaRPr>
            </a:p>
          </p:txBody>
        </p:sp>
      </p:grpSp>
      <p:pic>
        <p:nvPicPr>
          <p:cNvPr id="13" name="图片 12">
            <a:extLst>
              <a:ext uri="{FF2B5EF4-FFF2-40B4-BE49-F238E27FC236}">
                <a16:creationId xmlns:a16="http://schemas.microsoft.com/office/drawing/2014/main" id="{214308DC-E9FA-4422-0ED4-CCBF0C71FAF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170489" y="2373739"/>
            <a:ext cx="8624607" cy="6037224"/>
          </a:xfrm>
          <a:prstGeom prst="rect">
            <a:avLst/>
          </a:prstGeom>
        </p:spPr>
      </p:pic>
      <p:graphicFrame>
        <p:nvGraphicFramePr>
          <p:cNvPr id="7" name="表格 6">
            <a:extLst>
              <a:ext uri="{FF2B5EF4-FFF2-40B4-BE49-F238E27FC236}">
                <a16:creationId xmlns:a16="http://schemas.microsoft.com/office/drawing/2014/main" id="{33BED4C1-C5EA-65CC-7011-A49FE4DA98C1}"/>
              </a:ext>
            </a:extLst>
          </p:cNvPr>
          <p:cNvGraphicFramePr>
            <a:graphicFrameLocks noGrp="1"/>
          </p:cNvGraphicFramePr>
          <p:nvPr>
            <p:extLst>
              <p:ext uri="{D42A27DB-BD31-4B8C-83A1-F6EECF244321}">
                <p14:modId xmlns:p14="http://schemas.microsoft.com/office/powerpoint/2010/main" val="2460484209"/>
              </p:ext>
            </p:extLst>
          </p:nvPr>
        </p:nvGraphicFramePr>
        <p:xfrm>
          <a:off x="3518187" y="2853409"/>
          <a:ext cx="4267200" cy="5120201"/>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953623853"/>
                    </a:ext>
                  </a:extLst>
                </a:gridCol>
                <a:gridCol w="2133600">
                  <a:extLst>
                    <a:ext uri="{9D8B030D-6E8A-4147-A177-3AD203B41FA5}">
                      <a16:colId xmlns:a16="http://schemas.microsoft.com/office/drawing/2014/main" val="2139000166"/>
                    </a:ext>
                  </a:extLst>
                </a:gridCol>
              </a:tblGrid>
              <a:tr h="939357">
                <a:tc>
                  <a:txBody>
                    <a:bodyPr/>
                    <a:lstStyle/>
                    <a:p>
                      <a:pPr algn="ctr"/>
                      <a:endParaRPr lang="zh-CN" altLang="en-US" sz="2800" dirty="0"/>
                    </a:p>
                  </a:txBody>
                  <a:tcPr anchor="ctr"/>
                </a:tc>
                <a:tc>
                  <a:txBody>
                    <a:bodyPr/>
                    <a:lstStyle/>
                    <a:p>
                      <a:pPr algn="ctr"/>
                      <a:r>
                        <a:rPr lang="en-US" altLang="zh-CN" sz="2800" dirty="0">
                          <a:solidFill>
                            <a:schemeClr val="bg1"/>
                          </a:solidFill>
                          <a:latin typeface="Alatsi Bold"/>
                        </a:rPr>
                        <a:t>Parameters</a:t>
                      </a:r>
                      <a:endParaRPr lang="zh-CN" altLang="en-US" sz="2800" dirty="0">
                        <a:solidFill>
                          <a:schemeClr val="bg1"/>
                        </a:solidFill>
                      </a:endParaRPr>
                    </a:p>
                  </a:txBody>
                  <a:tcPr anchor="ctr"/>
                </a:tc>
                <a:extLst>
                  <a:ext uri="{0D108BD9-81ED-4DB2-BD59-A6C34878D82A}">
                    <a16:rowId xmlns:a16="http://schemas.microsoft.com/office/drawing/2014/main" val="1189552838"/>
                  </a:ext>
                </a:extLst>
              </a:tr>
              <a:tr h="1045211">
                <a:tc>
                  <a:txBody>
                    <a:bodyPr/>
                    <a:lstStyle/>
                    <a:p>
                      <a:pPr algn="ctr"/>
                      <a:r>
                        <a:rPr lang="en-US" altLang="zh-CN" sz="2800" dirty="0">
                          <a:solidFill>
                            <a:srgbClr val="000000"/>
                          </a:solidFill>
                          <a:latin typeface="Alatsi Bold"/>
                        </a:rPr>
                        <a:t>Neu Arrival</a:t>
                      </a:r>
                      <a:endParaRPr lang="zh-CN" altLang="en-US" sz="2800" dirty="0"/>
                    </a:p>
                  </a:txBody>
                  <a:tcPr anchor="ctr"/>
                </a:tc>
                <a:tc>
                  <a:txBody>
                    <a:bodyPr/>
                    <a:lstStyle/>
                    <a:p>
                      <a:pPr algn="ctr"/>
                      <a:r>
                        <a:rPr lang="en-US" altLang="zh-CN" sz="2800" dirty="0">
                          <a:solidFill>
                            <a:srgbClr val="000000"/>
                          </a:solidFill>
                          <a:latin typeface="Alatsi Bold"/>
                        </a:rPr>
                        <a:t>1/173.44</a:t>
                      </a:r>
                      <a:endParaRPr lang="zh-CN" altLang="en-US" sz="2800" baseline="0" dirty="0"/>
                    </a:p>
                  </a:txBody>
                  <a:tcPr anchor="ctr"/>
                </a:tc>
                <a:extLst>
                  <a:ext uri="{0D108BD9-81ED-4DB2-BD59-A6C34878D82A}">
                    <a16:rowId xmlns:a16="http://schemas.microsoft.com/office/drawing/2014/main" val="1709047026"/>
                  </a:ext>
                </a:extLst>
              </a:tr>
              <a:tr h="1045211">
                <a:tc>
                  <a:txBody>
                    <a:bodyPr/>
                    <a:lstStyle/>
                    <a:p>
                      <a:pPr algn="ctr"/>
                      <a:r>
                        <a:rPr lang="en-US" altLang="zh-CN" sz="2800" dirty="0">
                          <a:solidFill>
                            <a:srgbClr val="000000"/>
                          </a:solidFill>
                          <a:latin typeface="Alatsi Bold"/>
                        </a:rPr>
                        <a:t>Neu Leaves</a:t>
                      </a:r>
                      <a:endParaRPr lang="zh-CN" altLang="en-US" sz="2800" dirty="0"/>
                    </a:p>
                  </a:txBody>
                  <a:tcPr anchor="ctr"/>
                </a:tc>
                <a:tc>
                  <a:txBody>
                    <a:bodyPr/>
                    <a:lstStyle/>
                    <a:p>
                      <a:pPr algn="ctr"/>
                      <a:r>
                        <a:rPr lang="en-US" altLang="zh-CN" sz="2800" dirty="0">
                          <a:solidFill>
                            <a:srgbClr val="000000"/>
                          </a:solidFill>
                          <a:latin typeface="Alatsi Bold"/>
                        </a:rPr>
                        <a:t>1/179.63</a:t>
                      </a:r>
                      <a:endParaRPr lang="zh-CN" altLang="en-US" sz="2800" baseline="0" dirty="0"/>
                    </a:p>
                  </a:txBody>
                  <a:tcPr anchor="ctr"/>
                </a:tc>
                <a:extLst>
                  <a:ext uri="{0D108BD9-81ED-4DB2-BD59-A6C34878D82A}">
                    <a16:rowId xmlns:a16="http://schemas.microsoft.com/office/drawing/2014/main" val="4127266169"/>
                  </a:ext>
                </a:extLst>
              </a:tr>
              <a:tr h="1045211">
                <a:tc>
                  <a:txBody>
                    <a:bodyPr/>
                    <a:lstStyle/>
                    <a:p>
                      <a:pPr algn="ctr"/>
                      <a:r>
                        <a:rPr lang="en-US" altLang="zh-CN" sz="2800" dirty="0">
                          <a:solidFill>
                            <a:srgbClr val="000000"/>
                          </a:solidFill>
                          <a:latin typeface="Alatsi Bold"/>
                        </a:rPr>
                        <a:t>MIT Arrivals</a:t>
                      </a:r>
                      <a:endParaRPr lang="zh-CN" altLang="en-US" sz="2800" dirty="0"/>
                    </a:p>
                  </a:txBody>
                  <a:tcPr anchor="ctr"/>
                </a:tc>
                <a:tc>
                  <a:txBody>
                    <a:bodyPr/>
                    <a:lstStyle/>
                    <a:p>
                      <a:pPr algn="ctr"/>
                      <a:r>
                        <a:rPr lang="en-US" altLang="zh-CN" sz="2800" dirty="0">
                          <a:solidFill>
                            <a:srgbClr val="000000"/>
                          </a:solidFill>
                          <a:latin typeface="Alatsi Bold"/>
                        </a:rPr>
                        <a:t>1/106.08</a:t>
                      </a:r>
                      <a:endParaRPr lang="zh-CN" altLang="en-US" sz="2800" baseline="0" dirty="0"/>
                    </a:p>
                  </a:txBody>
                  <a:tcPr anchor="ctr"/>
                </a:tc>
                <a:extLst>
                  <a:ext uri="{0D108BD9-81ED-4DB2-BD59-A6C34878D82A}">
                    <a16:rowId xmlns:a16="http://schemas.microsoft.com/office/drawing/2014/main" val="2515553247"/>
                  </a:ext>
                </a:extLst>
              </a:tr>
              <a:tr h="1045211">
                <a:tc>
                  <a:txBody>
                    <a:bodyPr/>
                    <a:lstStyle/>
                    <a:p>
                      <a:pPr algn="ctr"/>
                      <a:r>
                        <a:rPr lang="en-US" altLang="zh-CN" sz="2800" dirty="0">
                          <a:solidFill>
                            <a:srgbClr val="000000"/>
                          </a:solidFill>
                          <a:latin typeface="Alatsi Bold"/>
                        </a:rPr>
                        <a:t>MIT Leaves</a:t>
                      </a:r>
                      <a:endParaRPr lang="zh-CN" altLang="en-US" sz="2800" dirty="0"/>
                    </a:p>
                  </a:txBody>
                  <a:tcPr anchor="ctr"/>
                </a:tc>
                <a:tc>
                  <a:txBody>
                    <a:bodyPr/>
                    <a:lstStyle/>
                    <a:p>
                      <a:pPr algn="ctr"/>
                      <a:r>
                        <a:rPr lang="en-US" altLang="zh-CN" sz="2800" dirty="0">
                          <a:solidFill>
                            <a:srgbClr val="000000"/>
                          </a:solidFill>
                          <a:latin typeface="Alatsi Bold"/>
                        </a:rPr>
                        <a:t>1/93.95</a:t>
                      </a:r>
                      <a:endParaRPr lang="zh-CN" altLang="en-US" sz="2800" baseline="0" dirty="0"/>
                    </a:p>
                  </a:txBody>
                  <a:tcPr anchor="ctr"/>
                </a:tc>
                <a:extLst>
                  <a:ext uri="{0D108BD9-81ED-4DB2-BD59-A6C34878D82A}">
                    <a16:rowId xmlns:a16="http://schemas.microsoft.com/office/drawing/2014/main" val="2128741497"/>
                  </a:ext>
                </a:extLst>
              </a:tr>
            </a:tbl>
          </a:graphicData>
        </a:graphic>
      </p:graphicFrame>
      <p:grpSp>
        <p:nvGrpSpPr>
          <p:cNvPr id="58" name="组合 57">
            <a:extLst>
              <a:ext uri="{FF2B5EF4-FFF2-40B4-BE49-F238E27FC236}">
                <a16:creationId xmlns:a16="http://schemas.microsoft.com/office/drawing/2014/main" id="{A2CEEC31-0E8E-FBDB-FB0B-9B9FE132BC7F}"/>
              </a:ext>
            </a:extLst>
          </p:cNvPr>
          <p:cNvGrpSpPr/>
          <p:nvPr/>
        </p:nvGrpSpPr>
        <p:grpSpPr>
          <a:xfrm>
            <a:off x="3657600" y="10891989"/>
            <a:ext cx="13182600" cy="842731"/>
            <a:chOff x="3657600" y="2198431"/>
            <a:chExt cx="13182600" cy="842731"/>
          </a:xfrm>
        </p:grpSpPr>
        <p:sp>
          <p:nvSpPr>
            <p:cNvPr id="1025" name="Freeform 5">
              <a:extLst>
                <a:ext uri="{FF2B5EF4-FFF2-40B4-BE49-F238E27FC236}">
                  <a16:creationId xmlns:a16="http://schemas.microsoft.com/office/drawing/2014/main" id="{A835AE0C-C5BC-5EBF-B447-CFA4101260E8}"/>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1026" name="TextBox 7">
              <a:extLst>
                <a:ext uri="{FF2B5EF4-FFF2-40B4-BE49-F238E27FC236}">
                  <a16:creationId xmlns:a16="http://schemas.microsoft.com/office/drawing/2014/main" id="{5D536735-A648-BFD4-3798-3E5DC618256F}"/>
                </a:ext>
              </a:extLst>
            </p:cNvPr>
            <p:cNvSpPr txBox="1">
              <a:spLocks/>
            </p:cNvSpPr>
            <p:nvPr/>
          </p:nvSpPr>
          <p:spPr>
            <a:xfrm>
              <a:off x="3657600" y="2198431"/>
              <a:ext cx="720000" cy="842731"/>
            </a:xfrm>
            <a:prstGeom prst="rect">
              <a:avLst/>
            </a:prstGeom>
          </p:spPr>
          <p:txBody>
            <a:bodyPr wrap="square" lIns="0" tIns="0" rIns="0" bIns="0" rtlCol="0" anchor="t">
              <a:spAutoFit/>
            </a:bodyPr>
            <a:lstStyle/>
            <a:p>
              <a:pPr algn="ctr">
                <a:lnSpc>
                  <a:spcPts val="7048"/>
                </a:lnSpc>
              </a:pPr>
              <a:r>
                <a:rPr lang="en-US" sz="5034" dirty="0">
                  <a:solidFill>
                    <a:srgbClr val="000000"/>
                  </a:solidFill>
                  <a:latin typeface="Alatsi Bold"/>
                </a:rPr>
                <a:t>2</a:t>
              </a:r>
            </a:p>
          </p:txBody>
        </p:sp>
        <p:sp>
          <p:nvSpPr>
            <p:cNvPr id="1027" name="TextBox 16">
              <a:extLst>
                <a:ext uri="{FF2B5EF4-FFF2-40B4-BE49-F238E27FC236}">
                  <a16:creationId xmlns:a16="http://schemas.microsoft.com/office/drawing/2014/main" id="{85F33C14-AC44-2680-A877-DA2B23F24281}"/>
                </a:ext>
              </a:extLst>
            </p:cNvPr>
            <p:cNvSpPr txBox="1"/>
            <p:nvPr/>
          </p:nvSpPr>
          <p:spPr>
            <a:xfrm>
              <a:off x="4656072" y="2350831"/>
              <a:ext cx="12184128" cy="544380"/>
            </a:xfrm>
            <a:prstGeom prst="rect">
              <a:avLst/>
            </a:prstGeom>
          </p:spPr>
          <p:txBody>
            <a:bodyPr wrap="square" lIns="0" tIns="0" rIns="0" bIns="0" rtlCol="0" anchor="t">
              <a:spAutoFit/>
            </a:bodyPr>
            <a:lstStyle/>
            <a:p>
              <a:pPr>
                <a:lnSpc>
                  <a:spcPts val="4400"/>
                </a:lnSpc>
              </a:pPr>
              <a:r>
                <a:rPr lang="en-US" altLang="zh-CN" sz="3600" dirty="0">
                  <a:solidFill>
                    <a:srgbClr val="000000"/>
                  </a:solidFill>
                  <a:latin typeface="Alatsi Bold"/>
                </a:rPr>
                <a:t>Algorithm</a:t>
              </a:r>
              <a:endParaRPr lang="en-US" sz="3200" dirty="0">
                <a:solidFill>
                  <a:srgbClr val="000000"/>
                </a:solidFill>
                <a:latin typeface="Alatsi Bold"/>
              </a:endParaRPr>
            </a:p>
          </p:txBody>
        </p:sp>
      </p:grpSp>
      <p:sp>
        <p:nvSpPr>
          <p:cNvPr id="1028" name="椭圆 1027">
            <a:extLst>
              <a:ext uri="{FF2B5EF4-FFF2-40B4-BE49-F238E27FC236}">
                <a16:creationId xmlns:a16="http://schemas.microsoft.com/office/drawing/2014/main" id="{6E508770-FFAE-511C-3592-50C9B6C5CF4A}"/>
              </a:ext>
            </a:extLst>
          </p:cNvPr>
          <p:cNvSpPr>
            <a:spLocks noChangeAspect="1"/>
          </p:cNvSpPr>
          <p:nvPr/>
        </p:nvSpPr>
        <p:spPr>
          <a:xfrm>
            <a:off x="4219316" y="12886934"/>
            <a:ext cx="1439433" cy="1440000"/>
          </a:xfrm>
          <a:prstGeom prst="ellips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bg1"/>
                </a:solidFill>
                <a:latin typeface="Alatsi Bold"/>
              </a:rPr>
              <a:t>0</a:t>
            </a:r>
          </a:p>
        </p:txBody>
      </p:sp>
      <p:sp>
        <p:nvSpPr>
          <p:cNvPr id="1029" name="椭圆 1028">
            <a:extLst>
              <a:ext uri="{FF2B5EF4-FFF2-40B4-BE49-F238E27FC236}">
                <a16:creationId xmlns:a16="http://schemas.microsoft.com/office/drawing/2014/main" id="{2967A6C7-BC15-F7FB-E4F3-EFCB35F41658}"/>
              </a:ext>
            </a:extLst>
          </p:cNvPr>
          <p:cNvSpPr>
            <a:spLocks noChangeAspect="1"/>
          </p:cNvSpPr>
          <p:nvPr/>
        </p:nvSpPr>
        <p:spPr>
          <a:xfrm>
            <a:off x="6505033" y="12886934"/>
            <a:ext cx="1439433" cy="1440000"/>
          </a:xfrm>
          <a:prstGeom prst="ellips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bg1"/>
                </a:solidFill>
                <a:latin typeface="Alatsi Bold"/>
              </a:rPr>
              <a:t>1</a:t>
            </a:r>
          </a:p>
        </p:txBody>
      </p:sp>
      <p:sp>
        <p:nvSpPr>
          <p:cNvPr id="1030" name="椭圆 1029">
            <a:extLst>
              <a:ext uri="{FF2B5EF4-FFF2-40B4-BE49-F238E27FC236}">
                <a16:creationId xmlns:a16="http://schemas.microsoft.com/office/drawing/2014/main" id="{1A462239-7874-552D-1D92-A7F85369FFC5}"/>
              </a:ext>
            </a:extLst>
          </p:cNvPr>
          <p:cNvSpPr>
            <a:spLocks noChangeAspect="1"/>
          </p:cNvSpPr>
          <p:nvPr/>
        </p:nvSpPr>
        <p:spPr>
          <a:xfrm>
            <a:off x="8787872" y="12873189"/>
            <a:ext cx="1439433" cy="1440000"/>
          </a:xfrm>
          <a:prstGeom prst="ellips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bg1"/>
                </a:solidFill>
                <a:latin typeface="Alatsi Bold"/>
              </a:rPr>
              <a:t>2</a:t>
            </a:r>
          </a:p>
        </p:txBody>
      </p:sp>
      <p:sp>
        <p:nvSpPr>
          <p:cNvPr id="1031" name="椭圆 1030">
            <a:extLst>
              <a:ext uri="{FF2B5EF4-FFF2-40B4-BE49-F238E27FC236}">
                <a16:creationId xmlns:a16="http://schemas.microsoft.com/office/drawing/2014/main" id="{B7B12BC2-A9C7-4C20-079E-124107BB59AC}"/>
              </a:ext>
            </a:extLst>
          </p:cNvPr>
          <p:cNvSpPr>
            <a:spLocks noChangeAspect="1"/>
          </p:cNvSpPr>
          <p:nvPr/>
        </p:nvSpPr>
        <p:spPr>
          <a:xfrm>
            <a:off x="13258800" y="12873189"/>
            <a:ext cx="1439433" cy="1440000"/>
          </a:xfrm>
          <a:prstGeom prst="ellips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bg1"/>
                </a:solidFill>
                <a:latin typeface="Alatsi Bold"/>
              </a:rPr>
              <a:t>N</a:t>
            </a:r>
          </a:p>
        </p:txBody>
      </p:sp>
      <p:sp>
        <p:nvSpPr>
          <p:cNvPr id="1032" name="椭圆 1031">
            <a:extLst>
              <a:ext uri="{FF2B5EF4-FFF2-40B4-BE49-F238E27FC236}">
                <a16:creationId xmlns:a16="http://schemas.microsoft.com/office/drawing/2014/main" id="{102C3E91-94D5-8E48-5F89-05278C47CC2C}"/>
              </a:ext>
            </a:extLst>
          </p:cNvPr>
          <p:cNvSpPr>
            <a:spLocks noChangeAspect="1"/>
          </p:cNvSpPr>
          <p:nvPr/>
        </p:nvSpPr>
        <p:spPr>
          <a:xfrm>
            <a:off x="11167880" y="13498934"/>
            <a:ext cx="215915" cy="216000"/>
          </a:xfrm>
          <a:prstGeom prst="ellips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sz="5400" b="1" dirty="0">
              <a:solidFill>
                <a:schemeClr val="bg1"/>
              </a:solidFill>
              <a:latin typeface="Alatsi Bold"/>
            </a:endParaRPr>
          </a:p>
        </p:txBody>
      </p:sp>
      <p:sp>
        <p:nvSpPr>
          <p:cNvPr id="1033" name="椭圆 1032">
            <a:extLst>
              <a:ext uri="{FF2B5EF4-FFF2-40B4-BE49-F238E27FC236}">
                <a16:creationId xmlns:a16="http://schemas.microsoft.com/office/drawing/2014/main" id="{C38193F6-35D0-0605-B32A-C81E4670EF11}"/>
              </a:ext>
            </a:extLst>
          </p:cNvPr>
          <p:cNvSpPr>
            <a:spLocks noChangeAspect="1"/>
          </p:cNvSpPr>
          <p:nvPr/>
        </p:nvSpPr>
        <p:spPr>
          <a:xfrm>
            <a:off x="11672400" y="13498450"/>
            <a:ext cx="215915" cy="216000"/>
          </a:xfrm>
          <a:prstGeom prst="ellips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sz="5400" b="1" dirty="0">
              <a:solidFill>
                <a:schemeClr val="bg1"/>
              </a:solidFill>
              <a:latin typeface="Alatsi Bold"/>
            </a:endParaRPr>
          </a:p>
        </p:txBody>
      </p:sp>
      <p:sp>
        <p:nvSpPr>
          <p:cNvPr id="1034" name="椭圆 1033">
            <a:extLst>
              <a:ext uri="{FF2B5EF4-FFF2-40B4-BE49-F238E27FC236}">
                <a16:creationId xmlns:a16="http://schemas.microsoft.com/office/drawing/2014/main" id="{351D6121-63CC-5EB3-131D-E28472C32A1C}"/>
              </a:ext>
            </a:extLst>
          </p:cNvPr>
          <p:cNvSpPr>
            <a:spLocks noChangeAspect="1"/>
          </p:cNvSpPr>
          <p:nvPr/>
        </p:nvSpPr>
        <p:spPr>
          <a:xfrm>
            <a:off x="12204685" y="13498450"/>
            <a:ext cx="215915" cy="216000"/>
          </a:xfrm>
          <a:prstGeom prst="ellips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sz="5400" b="1" dirty="0">
              <a:solidFill>
                <a:schemeClr val="bg1"/>
              </a:solidFill>
              <a:latin typeface="Alatsi Bold"/>
            </a:endParaRPr>
          </a:p>
        </p:txBody>
      </p:sp>
      <mc:AlternateContent xmlns:mc="http://schemas.openxmlformats.org/markup-compatibility/2006" xmlns:a14="http://schemas.microsoft.com/office/drawing/2010/main">
        <mc:Choice Requires="a14">
          <p:sp>
            <p:nvSpPr>
              <p:cNvPr id="1035" name="下弧形箭头 1034">
                <a:extLst>
                  <a:ext uri="{FF2B5EF4-FFF2-40B4-BE49-F238E27FC236}">
                    <a16:creationId xmlns:a16="http://schemas.microsoft.com/office/drawing/2014/main" id="{122D0133-ACB7-6C34-8E7E-0D333A936C19}"/>
                  </a:ext>
                </a:extLst>
              </p:cNvPr>
              <p:cNvSpPr/>
              <p:nvPr/>
            </p:nvSpPr>
            <p:spPr>
              <a:xfrm>
                <a:off x="5029200" y="11969769"/>
                <a:ext cx="2133600" cy="827220"/>
              </a:xfrm>
              <a:prstGeom prst="curvedDownArrow">
                <a:avLst>
                  <a:gd name="adj1" fmla="val 25000"/>
                  <a:gd name="adj2" fmla="val 50000"/>
                  <a:gd name="adj3" fmla="val 30975"/>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sz="4000" b="1" i="1" smtClean="0">
                          <a:solidFill>
                            <a:schemeClr val="accent4">
                              <a:lumMod val="75000"/>
                            </a:schemeClr>
                          </a:solidFill>
                          <a:latin typeface="Cambria Math" panose="02040503050406030204" pitchFamily="18" charset="0"/>
                        </a:rPr>
                        <m:t>𝝀</m:t>
                      </m:r>
                    </m:oMath>
                  </m:oMathPara>
                </a14:m>
                <a:endParaRPr kumimoji="1" lang="en-US" altLang="zh-CN" sz="4000" b="1" i="1" dirty="0">
                  <a:solidFill>
                    <a:schemeClr val="accent4">
                      <a:lumMod val="75000"/>
                    </a:schemeClr>
                  </a:solidFill>
                </a:endParaRPr>
              </a:p>
            </p:txBody>
          </p:sp>
        </mc:Choice>
        <mc:Fallback xmlns="">
          <p:sp>
            <p:nvSpPr>
              <p:cNvPr id="1035" name="下弧形箭头 1034">
                <a:extLst>
                  <a:ext uri="{FF2B5EF4-FFF2-40B4-BE49-F238E27FC236}">
                    <a16:creationId xmlns:a16="http://schemas.microsoft.com/office/drawing/2014/main" id="{122D0133-ACB7-6C34-8E7E-0D333A936C19}"/>
                  </a:ext>
                </a:extLst>
              </p:cNvPr>
              <p:cNvSpPr>
                <a:spLocks noRot="1" noChangeAspect="1" noMove="1" noResize="1" noEditPoints="1" noAdjustHandles="1" noChangeArrowheads="1" noChangeShapeType="1" noTextEdit="1"/>
              </p:cNvSpPr>
              <p:nvPr/>
            </p:nvSpPr>
            <p:spPr>
              <a:xfrm>
                <a:off x="5029200" y="11969769"/>
                <a:ext cx="2133600" cy="827220"/>
              </a:xfrm>
              <a:prstGeom prst="curvedDownArrow">
                <a:avLst>
                  <a:gd name="adj1" fmla="val 25000"/>
                  <a:gd name="adj2" fmla="val 50000"/>
                  <a:gd name="adj3" fmla="val 30975"/>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7" name="下弧形箭头 1036">
                <a:extLst>
                  <a:ext uri="{FF2B5EF4-FFF2-40B4-BE49-F238E27FC236}">
                    <a16:creationId xmlns:a16="http://schemas.microsoft.com/office/drawing/2014/main" id="{C659DF3E-A514-93D9-16F4-7350A5B9EB45}"/>
                  </a:ext>
                </a:extLst>
              </p:cNvPr>
              <p:cNvSpPr/>
              <p:nvPr/>
            </p:nvSpPr>
            <p:spPr>
              <a:xfrm>
                <a:off x="7315200" y="11958789"/>
                <a:ext cx="2133600" cy="827220"/>
              </a:xfrm>
              <a:prstGeom prst="curvedDownArrow">
                <a:avLst>
                  <a:gd name="adj1" fmla="val 25000"/>
                  <a:gd name="adj2" fmla="val 50000"/>
                  <a:gd name="adj3" fmla="val 30975"/>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sz="4000" b="1" i="1" smtClean="0">
                          <a:solidFill>
                            <a:schemeClr val="accent4">
                              <a:lumMod val="75000"/>
                            </a:schemeClr>
                          </a:solidFill>
                          <a:latin typeface="Cambria Math" panose="02040503050406030204" pitchFamily="18" charset="0"/>
                        </a:rPr>
                        <m:t>𝝀</m:t>
                      </m:r>
                    </m:oMath>
                  </m:oMathPara>
                </a14:m>
                <a:endParaRPr kumimoji="1" lang="en-US" altLang="zh-CN" sz="4000" b="1" i="1" dirty="0">
                  <a:solidFill>
                    <a:schemeClr val="accent4">
                      <a:lumMod val="75000"/>
                    </a:schemeClr>
                  </a:solidFill>
                </a:endParaRPr>
              </a:p>
            </p:txBody>
          </p:sp>
        </mc:Choice>
        <mc:Fallback xmlns="">
          <p:sp>
            <p:nvSpPr>
              <p:cNvPr id="1037" name="下弧形箭头 1036">
                <a:extLst>
                  <a:ext uri="{FF2B5EF4-FFF2-40B4-BE49-F238E27FC236}">
                    <a16:creationId xmlns:a16="http://schemas.microsoft.com/office/drawing/2014/main" id="{C659DF3E-A514-93D9-16F4-7350A5B9EB45}"/>
                  </a:ext>
                </a:extLst>
              </p:cNvPr>
              <p:cNvSpPr>
                <a:spLocks noRot="1" noChangeAspect="1" noMove="1" noResize="1" noEditPoints="1" noAdjustHandles="1" noChangeArrowheads="1" noChangeShapeType="1" noTextEdit="1"/>
              </p:cNvSpPr>
              <p:nvPr/>
            </p:nvSpPr>
            <p:spPr>
              <a:xfrm>
                <a:off x="7315200" y="11958789"/>
                <a:ext cx="2133600" cy="827220"/>
              </a:xfrm>
              <a:prstGeom prst="curvedDownArrow">
                <a:avLst>
                  <a:gd name="adj1" fmla="val 25000"/>
                  <a:gd name="adj2" fmla="val 50000"/>
                  <a:gd name="adj3" fmla="val 30975"/>
                </a:avLst>
              </a:prstGeom>
              <a:blipFill>
                <a:blip r:embed="rId6"/>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8" name="下弧形箭头 1037">
                <a:extLst>
                  <a:ext uri="{FF2B5EF4-FFF2-40B4-BE49-F238E27FC236}">
                    <a16:creationId xmlns:a16="http://schemas.microsoft.com/office/drawing/2014/main" id="{15636A9B-70A9-63BE-6E9F-03C2203EFDB3}"/>
                  </a:ext>
                </a:extLst>
              </p:cNvPr>
              <p:cNvSpPr/>
              <p:nvPr/>
            </p:nvSpPr>
            <p:spPr>
              <a:xfrm>
                <a:off x="9601200" y="11958789"/>
                <a:ext cx="2133600" cy="827220"/>
              </a:xfrm>
              <a:prstGeom prst="curvedDownArrow">
                <a:avLst>
                  <a:gd name="adj1" fmla="val 25000"/>
                  <a:gd name="adj2" fmla="val 50000"/>
                  <a:gd name="adj3" fmla="val 30975"/>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sz="4000" b="1" i="1" smtClean="0">
                          <a:solidFill>
                            <a:schemeClr val="accent4">
                              <a:lumMod val="75000"/>
                            </a:schemeClr>
                          </a:solidFill>
                          <a:latin typeface="Cambria Math" panose="02040503050406030204" pitchFamily="18" charset="0"/>
                        </a:rPr>
                        <m:t>𝝀</m:t>
                      </m:r>
                    </m:oMath>
                  </m:oMathPara>
                </a14:m>
                <a:endParaRPr kumimoji="1" lang="en-US" altLang="zh-CN" sz="4000" b="1" i="1" dirty="0">
                  <a:solidFill>
                    <a:schemeClr val="accent4">
                      <a:lumMod val="75000"/>
                    </a:schemeClr>
                  </a:solidFill>
                </a:endParaRPr>
              </a:p>
            </p:txBody>
          </p:sp>
        </mc:Choice>
        <mc:Fallback xmlns="">
          <p:sp>
            <p:nvSpPr>
              <p:cNvPr id="1038" name="下弧形箭头 1037">
                <a:extLst>
                  <a:ext uri="{FF2B5EF4-FFF2-40B4-BE49-F238E27FC236}">
                    <a16:creationId xmlns:a16="http://schemas.microsoft.com/office/drawing/2014/main" id="{15636A9B-70A9-63BE-6E9F-03C2203EFDB3}"/>
                  </a:ext>
                </a:extLst>
              </p:cNvPr>
              <p:cNvSpPr>
                <a:spLocks noRot="1" noChangeAspect="1" noMove="1" noResize="1" noEditPoints="1" noAdjustHandles="1" noChangeArrowheads="1" noChangeShapeType="1" noTextEdit="1"/>
              </p:cNvSpPr>
              <p:nvPr/>
            </p:nvSpPr>
            <p:spPr>
              <a:xfrm>
                <a:off x="9601200" y="11958789"/>
                <a:ext cx="2133600" cy="827220"/>
              </a:xfrm>
              <a:prstGeom prst="curvedDownArrow">
                <a:avLst>
                  <a:gd name="adj1" fmla="val 25000"/>
                  <a:gd name="adj2" fmla="val 50000"/>
                  <a:gd name="adj3" fmla="val 30975"/>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9" name="下弧形箭头 1038">
                <a:extLst>
                  <a:ext uri="{FF2B5EF4-FFF2-40B4-BE49-F238E27FC236}">
                    <a16:creationId xmlns:a16="http://schemas.microsoft.com/office/drawing/2014/main" id="{3386939D-AED2-8775-EE95-611C212E44CD}"/>
                  </a:ext>
                </a:extLst>
              </p:cNvPr>
              <p:cNvSpPr/>
              <p:nvPr/>
            </p:nvSpPr>
            <p:spPr>
              <a:xfrm>
                <a:off x="11811000" y="11969769"/>
                <a:ext cx="2133600" cy="827220"/>
              </a:xfrm>
              <a:prstGeom prst="curvedDownArrow">
                <a:avLst>
                  <a:gd name="adj1" fmla="val 25000"/>
                  <a:gd name="adj2" fmla="val 50000"/>
                  <a:gd name="adj3" fmla="val 30975"/>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sz="4000" b="1" i="1" smtClean="0">
                          <a:solidFill>
                            <a:schemeClr val="accent4">
                              <a:lumMod val="75000"/>
                            </a:schemeClr>
                          </a:solidFill>
                          <a:latin typeface="Cambria Math" panose="02040503050406030204" pitchFamily="18" charset="0"/>
                        </a:rPr>
                        <m:t>𝝀</m:t>
                      </m:r>
                    </m:oMath>
                  </m:oMathPara>
                </a14:m>
                <a:endParaRPr kumimoji="1" lang="en-US" altLang="zh-CN" sz="4000" b="1" i="1" dirty="0">
                  <a:solidFill>
                    <a:schemeClr val="accent4">
                      <a:lumMod val="75000"/>
                    </a:schemeClr>
                  </a:solidFill>
                </a:endParaRPr>
              </a:p>
            </p:txBody>
          </p:sp>
        </mc:Choice>
        <mc:Fallback xmlns="">
          <p:sp>
            <p:nvSpPr>
              <p:cNvPr id="1039" name="下弧形箭头 1038">
                <a:extLst>
                  <a:ext uri="{FF2B5EF4-FFF2-40B4-BE49-F238E27FC236}">
                    <a16:creationId xmlns:a16="http://schemas.microsoft.com/office/drawing/2014/main" id="{3386939D-AED2-8775-EE95-611C212E44CD}"/>
                  </a:ext>
                </a:extLst>
              </p:cNvPr>
              <p:cNvSpPr>
                <a:spLocks noRot="1" noChangeAspect="1" noMove="1" noResize="1" noEditPoints="1" noAdjustHandles="1" noChangeArrowheads="1" noChangeShapeType="1" noTextEdit="1"/>
              </p:cNvSpPr>
              <p:nvPr/>
            </p:nvSpPr>
            <p:spPr>
              <a:xfrm>
                <a:off x="11811000" y="11969769"/>
                <a:ext cx="2133600" cy="827220"/>
              </a:xfrm>
              <a:prstGeom prst="curvedDownArrow">
                <a:avLst>
                  <a:gd name="adj1" fmla="val 25000"/>
                  <a:gd name="adj2" fmla="val 50000"/>
                  <a:gd name="adj3" fmla="val 30975"/>
                </a:avLst>
              </a:prstGeom>
              <a:blipFill>
                <a:blip r:embed="rId8"/>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0" name="上弧形箭头 1039">
                <a:extLst>
                  <a:ext uri="{FF2B5EF4-FFF2-40B4-BE49-F238E27FC236}">
                    <a16:creationId xmlns:a16="http://schemas.microsoft.com/office/drawing/2014/main" id="{20509409-AECA-C1DE-E445-DA628A0F48B8}"/>
                  </a:ext>
                </a:extLst>
              </p:cNvPr>
              <p:cNvSpPr/>
              <p:nvPr/>
            </p:nvSpPr>
            <p:spPr>
              <a:xfrm flipH="1">
                <a:off x="11734800" y="14426891"/>
                <a:ext cx="2133600" cy="827999"/>
              </a:xfrm>
              <a:prstGeom prst="curvedUpArrow">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sz="4000" b="1" i="1" smtClean="0">
                          <a:solidFill>
                            <a:srgbClr val="00B050"/>
                          </a:solidFill>
                          <a:latin typeface="Cambria Math" panose="02040503050406030204" pitchFamily="18" charset="0"/>
                        </a:rPr>
                        <m:t>𝝁</m:t>
                      </m:r>
                    </m:oMath>
                  </m:oMathPara>
                </a14:m>
                <a:endParaRPr kumimoji="1" lang="en-US" altLang="zh-CN" sz="4000" b="1" i="1" dirty="0">
                  <a:solidFill>
                    <a:srgbClr val="00B050"/>
                  </a:solidFill>
                </a:endParaRPr>
              </a:p>
            </p:txBody>
          </p:sp>
        </mc:Choice>
        <mc:Fallback xmlns="">
          <p:sp>
            <p:nvSpPr>
              <p:cNvPr id="1040" name="上弧形箭头 1039">
                <a:extLst>
                  <a:ext uri="{FF2B5EF4-FFF2-40B4-BE49-F238E27FC236}">
                    <a16:creationId xmlns:a16="http://schemas.microsoft.com/office/drawing/2014/main" id="{20509409-AECA-C1DE-E445-DA628A0F48B8}"/>
                  </a:ext>
                </a:extLst>
              </p:cNvPr>
              <p:cNvSpPr>
                <a:spLocks noRot="1" noChangeAspect="1" noMove="1" noResize="1" noEditPoints="1" noAdjustHandles="1" noChangeArrowheads="1" noChangeShapeType="1" noTextEdit="1"/>
              </p:cNvSpPr>
              <p:nvPr/>
            </p:nvSpPr>
            <p:spPr>
              <a:xfrm flipH="1">
                <a:off x="11734800" y="14426891"/>
                <a:ext cx="2133600" cy="827999"/>
              </a:xfrm>
              <a:prstGeom prst="curvedUpArrow">
                <a:avLst/>
              </a:prstGeom>
              <a:blipFill>
                <a:blip r:embed="rId9"/>
                <a:stretch>
                  <a:fillRect b="-454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1" name="上弧形箭头 1040">
                <a:extLst>
                  <a:ext uri="{FF2B5EF4-FFF2-40B4-BE49-F238E27FC236}">
                    <a16:creationId xmlns:a16="http://schemas.microsoft.com/office/drawing/2014/main" id="{B2707617-22D7-3E3D-2512-9C4017DAE973}"/>
                  </a:ext>
                </a:extLst>
              </p:cNvPr>
              <p:cNvSpPr/>
              <p:nvPr/>
            </p:nvSpPr>
            <p:spPr>
              <a:xfrm flipH="1">
                <a:off x="9601200" y="14431726"/>
                <a:ext cx="2133600" cy="827999"/>
              </a:xfrm>
              <a:prstGeom prst="curvedUpArrow">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sz="4000" b="1" i="1" smtClean="0">
                          <a:solidFill>
                            <a:srgbClr val="00B050"/>
                          </a:solidFill>
                          <a:latin typeface="Cambria Math" panose="02040503050406030204" pitchFamily="18" charset="0"/>
                        </a:rPr>
                        <m:t>𝝁</m:t>
                      </m:r>
                    </m:oMath>
                  </m:oMathPara>
                </a14:m>
                <a:endParaRPr kumimoji="1" lang="en-US" altLang="zh-CN" sz="4000" b="1" i="1" dirty="0">
                  <a:solidFill>
                    <a:srgbClr val="00B050"/>
                  </a:solidFill>
                </a:endParaRPr>
              </a:p>
            </p:txBody>
          </p:sp>
        </mc:Choice>
        <mc:Fallback xmlns="">
          <p:sp>
            <p:nvSpPr>
              <p:cNvPr id="1041" name="上弧形箭头 1040">
                <a:extLst>
                  <a:ext uri="{FF2B5EF4-FFF2-40B4-BE49-F238E27FC236}">
                    <a16:creationId xmlns:a16="http://schemas.microsoft.com/office/drawing/2014/main" id="{B2707617-22D7-3E3D-2512-9C4017DAE973}"/>
                  </a:ext>
                </a:extLst>
              </p:cNvPr>
              <p:cNvSpPr>
                <a:spLocks noRot="1" noChangeAspect="1" noMove="1" noResize="1" noEditPoints="1" noAdjustHandles="1" noChangeArrowheads="1" noChangeShapeType="1" noTextEdit="1"/>
              </p:cNvSpPr>
              <p:nvPr/>
            </p:nvSpPr>
            <p:spPr>
              <a:xfrm flipH="1">
                <a:off x="9601200" y="14431726"/>
                <a:ext cx="2133600" cy="827999"/>
              </a:xfrm>
              <a:prstGeom prst="curvedUpArrow">
                <a:avLst/>
              </a:prstGeom>
              <a:blipFill>
                <a:blip r:embed="rId10"/>
                <a:stretch>
                  <a:fillRect b="-454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2" name="上弧形箭头 1041">
                <a:extLst>
                  <a:ext uri="{FF2B5EF4-FFF2-40B4-BE49-F238E27FC236}">
                    <a16:creationId xmlns:a16="http://schemas.microsoft.com/office/drawing/2014/main" id="{D500FA49-CF6D-BA76-C22B-C61962756366}"/>
                  </a:ext>
                </a:extLst>
              </p:cNvPr>
              <p:cNvSpPr/>
              <p:nvPr/>
            </p:nvSpPr>
            <p:spPr>
              <a:xfrm flipH="1">
                <a:off x="7315200" y="14432457"/>
                <a:ext cx="2133600" cy="827999"/>
              </a:xfrm>
              <a:prstGeom prst="curvedUpArrow">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sz="4000" b="1" i="1" smtClean="0">
                          <a:solidFill>
                            <a:srgbClr val="00B050"/>
                          </a:solidFill>
                          <a:latin typeface="Cambria Math" panose="02040503050406030204" pitchFamily="18" charset="0"/>
                        </a:rPr>
                        <m:t>𝝁</m:t>
                      </m:r>
                    </m:oMath>
                  </m:oMathPara>
                </a14:m>
                <a:endParaRPr kumimoji="1" lang="en-US" altLang="zh-CN" sz="4000" b="1" i="1" dirty="0">
                  <a:solidFill>
                    <a:srgbClr val="00B050"/>
                  </a:solidFill>
                </a:endParaRPr>
              </a:p>
            </p:txBody>
          </p:sp>
        </mc:Choice>
        <mc:Fallback xmlns="">
          <p:sp>
            <p:nvSpPr>
              <p:cNvPr id="1042" name="上弧形箭头 1041">
                <a:extLst>
                  <a:ext uri="{FF2B5EF4-FFF2-40B4-BE49-F238E27FC236}">
                    <a16:creationId xmlns:a16="http://schemas.microsoft.com/office/drawing/2014/main" id="{D500FA49-CF6D-BA76-C22B-C61962756366}"/>
                  </a:ext>
                </a:extLst>
              </p:cNvPr>
              <p:cNvSpPr>
                <a:spLocks noRot="1" noChangeAspect="1" noMove="1" noResize="1" noEditPoints="1" noAdjustHandles="1" noChangeArrowheads="1" noChangeShapeType="1" noTextEdit="1"/>
              </p:cNvSpPr>
              <p:nvPr/>
            </p:nvSpPr>
            <p:spPr>
              <a:xfrm flipH="1">
                <a:off x="7315200" y="14432457"/>
                <a:ext cx="2133600" cy="827999"/>
              </a:xfrm>
              <a:prstGeom prst="curvedUpArrow">
                <a:avLst/>
              </a:prstGeom>
              <a:blipFill>
                <a:blip r:embed="rId11"/>
                <a:stretch>
                  <a:fillRect b="-454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3" name="上弧形箭头 1042">
                <a:extLst>
                  <a:ext uri="{FF2B5EF4-FFF2-40B4-BE49-F238E27FC236}">
                    <a16:creationId xmlns:a16="http://schemas.microsoft.com/office/drawing/2014/main" id="{A27712C6-B8C1-FA6F-F0AD-2875873D8049}"/>
                  </a:ext>
                </a:extLst>
              </p:cNvPr>
              <p:cNvSpPr/>
              <p:nvPr/>
            </p:nvSpPr>
            <p:spPr>
              <a:xfrm flipH="1">
                <a:off x="5029200" y="14432289"/>
                <a:ext cx="2133600" cy="827999"/>
              </a:xfrm>
              <a:prstGeom prst="curvedUpArrow">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sz="4000" b="1" i="1" smtClean="0">
                          <a:solidFill>
                            <a:srgbClr val="00B050"/>
                          </a:solidFill>
                          <a:latin typeface="Cambria Math" panose="02040503050406030204" pitchFamily="18" charset="0"/>
                        </a:rPr>
                        <m:t>𝝁</m:t>
                      </m:r>
                    </m:oMath>
                  </m:oMathPara>
                </a14:m>
                <a:endParaRPr kumimoji="1" lang="en-US" altLang="zh-CN" sz="4000" b="1" i="1" dirty="0">
                  <a:solidFill>
                    <a:srgbClr val="00B050"/>
                  </a:solidFill>
                </a:endParaRPr>
              </a:p>
            </p:txBody>
          </p:sp>
        </mc:Choice>
        <mc:Fallback xmlns="">
          <p:sp>
            <p:nvSpPr>
              <p:cNvPr id="1043" name="上弧形箭头 1042">
                <a:extLst>
                  <a:ext uri="{FF2B5EF4-FFF2-40B4-BE49-F238E27FC236}">
                    <a16:creationId xmlns:a16="http://schemas.microsoft.com/office/drawing/2014/main" id="{A27712C6-B8C1-FA6F-F0AD-2875873D8049}"/>
                  </a:ext>
                </a:extLst>
              </p:cNvPr>
              <p:cNvSpPr>
                <a:spLocks noRot="1" noChangeAspect="1" noMove="1" noResize="1" noEditPoints="1" noAdjustHandles="1" noChangeArrowheads="1" noChangeShapeType="1" noTextEdit="1"/>
              </p:cNvSpPr>
              <p:nvPr/>
            </p:nvSpPr>
            <p:spPr>
              <a:xfrm flipH="1">
                <a:off x="5029200" y="14432289"/>
                <a:ext cx="2133600" cy="827999"/>
              </a:xfrm>
              <a:prstGeom prst="curvedUpArrow">
                <a:avLst/>
              </a:prstGeom>
              <a:blipFill>
                <a:blip r:embed="rId12"/>
                <a:stretch>
                  <a:fillRect b="-454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4" name="文本框 1043">
                <a:extLst>
                  <a:ext uri="{FF2B5EF4-FFF2-40B4-BE49-F238E27FC236}">
                    <a16:creationId xmlns:a16="http://schemas.microsoft.com/office/drawing/2014/main" id="{3A77361B-E91E-93C5-D360-EF9892E2E054}"/>
                  </a:ext>
                </a:extLst>
              </p:cNvPr>
              <p:cNvSpPr txBox="1"/>
              <p:nvPr/>
            </p:nvSpPr>
            <p:spPr>
              <a:xfrm>
                <a:off x="7306717" y="15616389"/>
                <a:ext cx="425751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3600" b="0" i="1" smtClean="0">
                          <a:latin typeface="Cambria Math" panose="02040503050406030204" pitchFamily="18" charset="0"/>
                        </a:rPr>
                        <m:t>𝑛</m:t>
                      </m:r>
                      <m:r>
                        <a:rPr kumimoji="1" lang="en-US" altLang="zh-CN" sz="3600" b="0" i="1" smtClean="0">
                          <a:latin typeface="Cambria Math" panose="02040503050406030204" pitchFamily="18" charset="0"/>
                        </a:rPr>
                        <m:t>=0,  </m:t>
                      </m:r>
                      <m:r>
                        <a:rPr kumimoji="1" lang="en-US" altLang="zh-CN" sz="3600" b="0" i="1" smtClean="0">
                          <a:latin typeface="Cambria Math" panose="02040503050406030204" pitchFamily="18" charset="0"/>
                        </a:rPr>
                        <m:t>𝜆</m:t>
                      </m:r>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𝑃</m:t>
                          </m:r>
                        </m:e>
                        <m:sub>
                          <m:r>
                            <a:rPr kumimoji="1" lang="en-US" altLang="zh-CN" sz="3600" b="0" i="1" smtClean="0">
                              <a:latin typeface="Cambria Math" panose="02040503050406030204" pitchFamily="18" charset="0"/>
                            </a:rPr>
                            <m:t>0</m:t>
                          </m:r>
                        </m:sub>
                      </m:sSub>
                      <m:r>
                        <a:rPr kumimoji="1" lang="en-US" altLang="zh-CN" sz="3600" b="0" i="1" smtClean="0">
                          <a:latin typeface="Cambria Math" panose="02040503050406030204" pitchFamily="18" charset="0"/>
                        </a:rPr>
                        <m:t>=</m:t>
                      </m:r>
                      <m:r>
                        <a:rPr kumimoji="1" lang="en-US" altLang="zh-CN" sz="3600" b="0" i="1" smtClean="0">
                          <a:latin typeface="Cambria Math" panose="02040503050406030204" pitchFamily="18" charset="0"/>
                        </a:rPr>
                        <m:t>𝜇</m:t>
                      </m:r>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𝑃</m:t>
                          </m:r>
                        </m:e>
                        <m:sub>
                          <m:r>
                            <a:rPr kumimoji="1" lang="en-US" altLang="zh-CN" sz="3600" b="0" i="1" smtClean="0">
                              <a:latin typeface="Cambria Math" panose="02040503050406030204" pitchFamily="18" charset="0"/>
                            </a:rPr>
                            <m:t>1</m:t>
                          </m:r>
                        </m:sub>
                      </m:sSub>
                    </m:oMath>
                  </m:oMathPara>
                </a14:m>
                <a:endParaRPr kumimoji="1" lang="zh-CN" altLang="en-US" sz="2000" dirty="0"/>
              </a:p>
            </p:txBody>
          </p:sp>
        </mc:Choice>
        <mc:Fallback xmlns="">
          <p:sp>
            <p:nvSpPr>
              <p:cNvPr id="1044" name="文本框 1043">
                <a:extLst>
                  <a:ext uri="{FF2B5EF4-FFF2-40B4-BE49-F238E27FC236}">
                    <a16:creationId xmlns:a16="http://schemas.microsoft.com/office/drawing/2014/main" id="{3A77361B-E91E-93C5-D360-EF9892E2E054}"/>
                  </a:ext>
                </a:extLst>
              </p:cNvPr>
              <p:cNvSpPr txBox="1">
                <a:spLocks noRot="1" noChangeAspect="1" noMove="1" noResize="1" noEditPoints="1" noAdjustHandles="1" noChangeArrowheads="1" noChangeShapeType="1" noTextEdit="1"/>
              </p:cNvSpPr>
              <p:nvPr/>
            </p:nvSpPr>
            <p:spPr>
              <a:xfrm>
                <a:off x="7306717" y="15616389"/>
                <a:ext cx="4257512" cy="553998"/>
              </a:xfrm>
              <a:prstGeom prst="rect">
                <a:avLst/>
              </a:prstGeom>
              <a:blipFill>
                <a:blip r:embed="rId13"/>
                <a:stretch>
                  <a:fillRect l="-893" r="-595"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5" name="文本框 1044">
                <a:extLst>
                  <a:ext uri="{FF2B5EF4-FFF2-40B4-BE49-F238E27FC236}">
                    <a16:creationId xmlns:a16="http://schemas.microsoft.com/office/drawing/2014/main" id="{78C1E353-5B07-81AF-16FA-6FD2001CB10F}"/>
                  </a:ext>
                </a:extLst>
              </p:cNvPr>
              <p:cNvSpPr txBox="1"/>
              <p:nvPr/>
            </p:nvSpPr>
            <p:spPr>
              <a:xfrm>
                <a:off x="5530574" y="16281591"/>
                <a:ext cx="940462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3600" b="0" i="1" smtClean="0">
                          <a:latin typeface="Cambria Math" panose="02040503050406030204" pitchFamily="18" charset="0"/>
                        </a:rPr>
                        <m:t>1≤</m:t>
                      </m:r>
                      <m:r>
                        <a:rPr kumimoji="1" lang="en-US" altLang="zh-CN" sz="3600" b="0" i="1" smtClean="0">
                          <a:latin typeface="Cambria Math" panose="02040503050406030204" pitchFamily="18" charset="0"/>
                        </a:rPr>
                        <m:t>𝑛</m:t>
                      </m:r>
                      <m:r>
                        <a:rPr kumimoji="1" lang="en-US" altLang="zh-CN" sz="3600" b="0" i="1" smtClean="0">
                          <a:latin typeface="Cambria Math" panose="02040503050406030204" pitchFamily="18" charset="0"/>
                        </a:rPr>
                        <m:t>≤</m:t>
                      </m:r>
                      <m:r>
                        <a:rPr kumimoji="1" lang="en-US" altLang="zh-CN" sz="3600" b="0" i="1" smtClean="0">
                          <a:latin typeface="Cambria Math" panose="02040503050406030204" pitchFamily="18" charset="0"/>
                        </a:rPr>
                        <m:t>𝑁</m:t>
                      </m:r>
                      <m:r>
                        <a:rPr kumimoji="1" lang="en-US" altLang="zh-CN" sz="3600" b="0" i="1" smtClean="0">
                          <a:latin typeface="Cambria Math" panose="02040503050406030204" pitchFamily="18" charset="0"/>
                        </a:rPr>
                        <m:t>−1,  </m:t>
                      </m:r>
                      <m:d>
                        <m:dPr>
                          <m:ctrlPr>
                            <a:rPr kumimoji="1" lang="en-US" altLang="zh-CN" sz="3600" b="0" i="1" smtClean="0">
                              <a:latin typeface="Cambria Math" panose="02040503050406030204" pitchFamily="18" charset="0"/>
                            </a:rPr>
                          </m:ctrlPr>
                        </m:dPr>
                        <m:e>
                          <m:r>
                            <a:rPr kumimoji="1" lang="en-US" altLang="zh-CN" sz="3600" b="0" i="1" smtClean="0">
                              <a:latin typeface="Cambria Math" panose="02040503050406030204" pitchFamily="18" charset="0"/>
                            </a:rPr>
                            <m:t>𝜆</m:t>
                          </m:r>
                          <m:r>
                            <a:rPr kumimoji="1" lang="en-US" altLang="zh-CN" sz="3600" b="0" i="1" smtClean="0">
                              <a:latin typeface="Cambria Math" panose="02040503050406030204" pitchFamily="18" charset="0"/>
                            </a:rPr>
                            <m:t>+</m:t>
                          </m:r>
                          <m:r>
                            <a:rPr kumimoji="1" lang="en-US" altLang="zh-CN" sz="3600" b="0" i="1" smtClean="0">
                              <a:latin typeface="Cambria Math" panose="02040503050406030204" pitchFamily="18" charset="0"/>
                            </a:rPr>
                            <m:t>𝜇</m:t>
                          </m:r>
                        </m:e>
                      </m:d>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𝑃</m:t>
                          </m:r>
                        </m:e>
                        <m:sub>
                          <m:r>
                            <a:rPr kumimoji="1" lang="en-US" altLang="zh-CN" sz="3600" b="0" i="1" smtClean="0">
                              <a:latin typeface="Cambria Math" panose="02040503050406030204" pitchFamily="18" charset="0"/>
                            </a:rPr>
                            <m:t>𝑛</m:t>
                          </m:r>
                        </m:sub>
                      </m:sSub>
                      <m:r>
                        <a:rPr kumimoji="1" lang="en-US" altLang="zh-CN" sz="3600" b="0" i="1" smtClean="0">
                          <a:latin typeface="Cambria Math" panose="02040503050406030204" pitchFamily="18" charset="0"/>
                        </a:rPr>
                        <m:t>=</m:t>
                      </m:r>
                      <m:r>
                        <a:rPr kumimoji="1" lang="en-US" altLang="zh-CN" sz="3600" b="0" i="1" smtClean="0">
                          <a:latin typeface="Cambria Math" panose="02040503050406030204" pitchFamily="18" charset="0"/>
                        </a:rPr>
                        <m:t>𝜆</m:t>
                      </m:r>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𝑃</m:t>
                          </m:r>
                        </m:e>
                        <m:sub>
                          <m:r>
                            <a:rPr kumimoji="1" lang="en-US" altLang="zh-CN" sz="3600" b="0" i="1" smtClean="0">
                              <a:latin typeface="Cambria Math" panose="02040503050406030204" pitchFamily="18" charset="0"/>
                            </a:rPr>
                            <m:t>𝑛</m:t>
                          </m:r>
                          <m:r>
                            <a:rPr kumimoji="1" lang="en-US" altLang="zh-CN" sz="3600" b="0" i="1" smtClean="0">
                              <a:latin typeface="Cambria Math" panose="02040503050406030204" pitchFamily="18" charset="0"/>
                            </a:rPr>
                            <m:t>−1</m:t>
                          </m:r>
                        </m:sub>
                      </m:sSub>
                      <m:r>
                        <a:rPr kumimoji="1" lang="en-US" altLang="zh-CN" sz="3600" b="0" i="1" smtClean="0">
                          <a:latin typeface="Cambria Math" panose="02040503050406030204" pitchFamily="18" charset="0"/>
                        </a:rPr>
                        <m:t>+</m:t>
                      </m:r>
                      <m:r>
                        <a:rPr kumimoji="1" lang="en-US" altLang="zh-CN" sz="3600" b="0" i="1" smtClean="0">
                          <a:latin typeface="Cambria Math" panose="02040503050406030204" pitchFamily="18" charset="0"/>
                        </a:rPr>
                        <m:t>𝜇</m:t>
                      </m:r>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𝑃</m:t>
                          </m:r>
                        </m:e>
                        <m:sub>
                          <m:r>
                            <a:rPr kumimoji="1" lang="en-US" altLang="zh-CN" sz="3600" b="0" i="1" smtClean="0">
                              <a:latin typeface="Cambria Math" panose="02040503050406030204" pitchFamily="18" charset="0"/>
                            </a:rPr>
                            <m:t>𝑛</m:t>
                          </m:r>
                          <m:r>
                            <a:rPr kumimoji="1" lang="en-US" altLang="zh-CN" sz="3600" b="0" i="1" smtClean="0">
                              <a:latin typeface="Cambria Math" panose="02040503050406030204" pitchFamily="18" charset="0"/>
                            </a:rPr>
                            <m:t>+1</m:t>
                          </m:r>
                        </m:sub>
                      </m:sSub>
                    </m:oMath>
                  </m:oMathPara>
                </a14:m>
                <a:endParaRPr kumimoji="1" lang="zh-CN" altLang="en-US" sz="2000" dirty="0"/>
              </a:p>
            </p:txBody>
          </p:sp>
        </mc:Choice>
        <mc:Fallback xmlns="">
          <p:sp>
            <p:nvSpPr>
              <p:cNvPr id="1045" name="文本框 1044">
                <a:extLst>
                  <a:ext uri="{FF2B5EF4-FFF2-40B4-BE49-F238E27FC236}">
                    <a16:creationId xmlns:a16="http://schemas.microsoft.com/office/drawing/2014/main" id="{78C1E353-5B07-81AF-16FA-6FD2001CB10F}"/>
                  </a:ext>
                </a:extLst>
              </p:cNvPr>
              <p:cNvSpPr txBox="1">
                <a:spLocks noRot="1" noChangeAspect="1" noMove="1" noResize="1" noEditPoints="1" noAdjustHandles="1" noChangeArrowheads="1" noChangeShapeType="1" noTextEdit="1"/>
              </p:cNvSpPr>
              <p:nvPr/>
            </p:nvSpPr>
            <p:spPr>
              <a:xfrm>
                <a:off x="5530574" y="16281591"/>
                <a:ext cx="9404626" cy="553998"/>
              </a:xfrm>
              <a:prstGeom prst="rect">
                <a:avLst/>
              </a:prstGeom>
              <a:blipFill>
                <a:blip r:embed="rId14"/>
                <a:stretch>
                  <a:fillRect l="-540"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6" name="文本框 1045">
                <a:extLst>
                  <a:ext uri="{FF2B5EF4-FFF2-40B4-BE49-F238E27FC236}">
                    <a16:creationId xmlns:a16="http://schemas.microsoft.com/office/drawing/2014/main" id="{BD35FA11-1406-BCD6-F58C-58449CC9153F}"/>
                  </a:ext>
                </a:extLst>
              </p:cNvPr>
              <p:cNvSpPr txBox="1"/>
              <p:nvPr/>
            </p:nvSpPr>
            <p:spPr>
              <a:xfrm>
                <a:off x="7206974" y="16967391"/>
                <a:ext cx="492570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3600" b="0" i="1" smtClean="0">
                          <a:latin typeface="Cambria Math" panose="02040503050406030204" pitchFamily="18" charset="0"/>
                        </a:rPr>
                        <m:t>𝑛</m:t>
                      </m:r>
                      <m:r>
                        <a:rPr kumimoji="1" lang="en-US" altLang="zh-CN" sz="3600" b="0" i="1" smtClean="0">
                          <a:latin typeface="Cambria Math" panose="02040503050406030204" pitchFamily="18" charset="0"/>
                        </a:rPr>
                        <m:t>=</m:t>
                      </m:r>
                      <m:r>
                        <a:rPr kumimoji="1" lang="en-US" altLang="zh-CN" sz="3600" b="0" i="1" smtClean="0">
                          <a:latin typeface="Cambria Math" panose="02040503050406030204" pitchFamily="18" charset="0"/>
                        </a:rPr>
                        <m:t>𝑁</m:t>
                      </m:r>
                      <m:r>
                        <a:rPr kumimoji="1" lang="en-US" altLang="zh-CN" sz="3600" b="0" i="1" smtClean="0">
                          <a:latin typeface="Cambria Math" panose="02040503050406030204" pitchFamily="18" charset="0"/>
                        </a:rPr>
                        <m:t>,  </m:t>
                      </m:r>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𝜇</m:t>
                          </m:r>
                          <m:r>
                            <a:rPr kumimoji="1" lang="en-US" altLang="zh-CN" sz="3600" b="0" i="1" smtClean="0">
                              <a:latin typeface="Cambria Math" panose="02040503050406030204" pitchFamily="18" charset="0"/>
                            </a:rPr>
                            <m:t>𝑃</m:t>
                          </m:r>
                        </m:e>
                        <m:sub>
                          <m:r>
                            <a:rPr kumimoji="1" lang="en-US" altLang="zh-CN" sz="3600" b="0" i="1" smtClean="0">
                              <a:latin typeface="Cambria Math" panose="02040503050406030204" pitchFamily="18" charset="0"/>
                            </a:rPr>
                            <m:t>𝑁</m:t>
                          </m:r>
                        </m:sub>
                      </m:sSub>
                      <m:r>
                        <a:rPr kumimoji="1" lang="en-US" altLang="zh-CN" sz="3600" b="0" i="1" smtClean="0">
                          <a:latin typeface="Cambria Math" panose="02040503050406030204" pitchFamily="18" charset="0"/>
                        </a:rPr>
                        <m:t>=</m:t>
                      </m:r>
                      <m:r>
                        <a:rPr kumimoji="1" lang="en-US" altLang="zh-CN" sz="3600" b="0" i="1" smtClean="0">
                          <a:latin typeface="Cambria Math" panose="02040503050406030204" pitchFamily="18" charset="0"/>
                        </a:rPr>
                        <m:t>𝜆</m:t>
                      </m:r>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𝑃</m:t>
                          </m:r>
                        </m:e>
                        <m:sub>
                          <m:r>
                            <a:rPr kumimoji="1" lang="en-US" altLang="zh-CN" sz="3600" b="0" i="1" smtClean="0">
                              <a:latin typeface="Cambria Math" panose="02040503050406030204" pitchFamily="18" charset="0"/>
                            </a:rPr>
                            <m:t>𝑁</m:t>
                          </m:r>
                          <m:r>
                            <a:rPr kumimoji="1" lang="en-US" altLang="zh-CN" sz="3600" b="0" i="1" smtClean="0">
                              <a:latin typeface="Cambria Math" panose="02040503050406030204" pitchFamily="18" charset="0"/>
                            </a:rPr>
                            <m:t>−1</m:t>
                          </m:r>
                        </m:sub>
                      </m:sSub>
                    </m:oMath>
                  </m:oMathPara>
                </a14:m>
                <a:endParaRPr kumimoji="1" lang="zh-CN" altLang="en-US" sz="2000" dirty="0"/>
              </a:p>
            </p:txBody>
          </p:sp>
        </mc:Choice>
        <mc:Fallback xmlns="">
          <p:sp>
            <p:nvSpPr>
              <p:cNvPr id="1046" name="文本框 1045">
                <a:extLst>
                  <a:ext uri="{FF2B5EF4-FFF2-40B4-BE49-F238E27FC236}">
                    <a16:creationId xmlns:a16="http://schemas.microsoft.com/office/drawing/2014/main" id="{BD35FA11-1406-BCD6-F58C-58449CC9153F}"/>
                  </a:ext>
                </a:extLst>
              </p:cNvPr>
              <p:cNvSpPr txBox="1">
                <a:spLocks noRot="1" noChangeAspect="1" noMove="1" noResize="1" noEditPoints="1" noAdjustHandles="1" noChangeArrowheads="1" noChangeShapeType="1" noTextEdit="1"/>
              </p:cNvSpPr>
              <p:nvPr/>
            </p:nvSpPr>
            <p:spPr>
              <a:xfrm>
                <a:off x="7206974" y="16967391"/>
                <a:ext cx="4925707" cy="553998"/>
              </a:xfrm>
              <a:prstGeom prst="rect">
                <a:avLst/>
              </a:prstGeom>
              <a:blipFill>
                <a:blip r:embed="rId15"/>
                <a:stretch>
                  <a:fillRect l="-771" r="-257" b="-2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7" name="文本框 1046">
                <a:extLst>
                  <a:ext uri="{FF2B5EF4-FFF2-40B4-BE49-F238E27FC236}">
                    <a16:creationId xmlns:a16="http://schemas.microsoft.com/office/drawing/2014/main" id="{2090FE2F-4865-4CDA-0BA3-D3A779A5F2BE}"/>
                  </a:ext>
                </a:extLst>
              </p:cNvPr>
              <p:cNvSpPr txBox="1"/>
              <p:nvPr/>
            </p:nvSpPr>
            <p:spPr>
              <a:xfrm>
                <a:off x="7075445" y="17767047"/>
                <a:ext cx="8556188" cy="11686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3600" b="1" i="1" smtClean="0">
                              <a:solidFill>
                                <a:schemeClr val="accent1">
                                  <a:lumMod val="75000"/>
                                </a:schemeClr>
                              </a:solidFill>
                              <a:latin typeface="Cambria Math" panose="02040503050406030204" pitchFamily="18" charset="0"/>
                            </a:rPr>
                          </m:ctrlPr>
                        </m:sSubPr>
                        <m:e>
                          <m:r>
                            <a:rPr kumimoji="1" lang="en-US" altLang="zh-CN" sz="3600" b="1" i="1" smtClean="0">
                              <a:solidFill>
                                <a:schemeClr val="accent1">
                                  <a:lumMod val="75000"/>
                                </a:schemeClr>
                              </a:solidFill>
                              <a:latin typeface="Cambria Math" panose="02040503050406030204" pitchFamily="18" charset="0"/>
                            </a:rPr>
                            <m:t>𝑷</m:t>
                          </m:r>
                        </m:e>
                        <m:sub>
                          <m:r>
                            <a:rPr kumimoji="1" lang="en-US" altLang="zh-CN" sz="3600" b="1" i="1" smtClean="0">
                              <a:solidFill>
                                <a:schemeClr val="accent1">
                                  <a:lumMod val="75000"/>
                                </a:schemeClr>
                              </a:solidFill>
                              <a:latin typeface="Cambria Math" panose="02040503050406030204" pitchFamily="18" charset="0"/>
                            </a:rPr>
                            <m:t>𝒏</m:t>
                          </m:r>
                        </m:sub>
                      </m:sSub>
                      <m:r>
                        <a:rPr kumimoji="1" lang="en-US" altLang="zh-CN" sz="3600" b="1" i="1" smtClean="0">
                          <a:solidFill>
                            <a:schemeClr val="accent1">
                              <a:lumMod val="75000"/>
                            </a:schemeClr>
                          </a:solidFill>
                          <a:latin typeface="Cambria Math" panose="02040503050406030204" pitchFamily="18" charset="0"/>
                        </a:rPr>
                        <m:t>=</m:t>
                      </m:r>
                      <m:f>
                        <m:fPr>
                          <m:ctrlPr>
                            <a:rPr kumimoji="1" lang="en-US" altLang="zh-CN" sz="3600" b="1" i="1" smtClean="0">
                              <a:solidFill>
                                <a:schemeClr val="accent1">
                                  <a:lumMod val="75000"/>
                                </a:schemeClr>
                              </a:solidFill>
                              <a:latin typeface="Cambria Math" panose="02040503050406030204" pitchFamily="18" charset="0"/>
                            </a:rPr>
                          </m:ctrlPr>
                        </m:fPr>
                        <m:num>
                          <m:sSup>
                            <m:sSupPr>
                              <m:ctrlPr>
                                <a:rPr kumimoji="1" lang="en-US" altLang="zh-CN" sz="3600" b="1" i="1" smtClean="0">
                                  <a:solidFill>
                                    <a:schemeClr val="accent1">
                                      <a:lumMod val="75000"/>
                                    </a:schemeClr>
                                  </a:solidFill>
                                  <a:latin typeface="Cambria Math" panose="02040503050406030204" pitchFamily="18" charset="0"/>
                                </a:rPr>
                              </m:ctrlPr>
                            </m:sSupPr>
                            <m:e>
                              <m:r>
                                <a:rPr kumimoji="1" lang="en-US" altLang="zh-CN" sz="3600" b="1" i="1" smtClean="0">
                                  <a:solidFill>
                                    <a:schemeClr val="accent1">
                                      <a:lumMod val="75000"/>
                                    </a:schemeClr>
                                  </a:solidFill>
                                  <a:latin typeface="Cambria Math" panose="02040503050406030204" pitchFamily="18" charset="0"/>
                                </a:rPr>
                                <m:t>𝝆</m:t>
                              </m:r>
                            </m:e>
                            <m:sup>
                              <m:r>
                                <a:rPr kumimoji="1" lang="en-US" altLang="zh-CN" sz="3600" b="1" i="1" smtClean="0">
                                  <a:solidFill>
                                    <a:schemeClr val="accent1">
                                      <a:lumMod val="75000"/>
                                    </a:schemeClr>
                                  </a:solidFill>
                                  <a:latin typeface="Cambria Math" panose="02040503050406030204" pitchFamily="18" charset="0"/>
                                </a:rPr>
                                <m:t>𝒏</m:t>
                              </m:r>
                            </m:sup>
                          </m:sSup>
                          <m:d>
                            <m:dPr>
                              <m:ctrlPr>
                                <a:rPr kumimoji="1" lang="en-US" altLang="zh-CN" sz="3600" b="1" i="1" smtClean="0">
                                  <a:solidFill>
                                    <a:schemeClr val="accent1">
                                      <a:lumMod val="75000"/>
                                    </a:schemeClr>
                                  </a:solidFill>
                                  <a:latin typeface="Cambria Math" panose="02040503050406030204" pitchFamily="18" charset="0"/>
                                </a:rPr>
                              </m:ctrlPr>
                            </m:dPr>
                            <m:e>
                              <m:r>
                                <a:rPr kumimoji="1" lang="en-US" altLang="zh-CN" sz="3600" b="1" i="1" smtClean="0">
                                  <a:solidFill>
                                    <a:schemeClr val="accent1">
                                      <a:lumMod val="75000"/>
                                    </a:schemeClr>
                                  </a:solidFill>
                                  <a:latin typeface="Cambria Math" panose="02040503050406030204" pitchFamily="18" charset="0"/>
                                </a:rPr>
                                <m:t>𝟏</m:t>
                              </m:r>
                              <m:r>
                                <a:rPr kumimoji="1" lang="en-US" altLang="zh-CN" sz="3600" b="1" i="1" smtClean="0">
                                  <a:solidFill>
                                    <a:schemeClr val="accent1">
                                      <a:lumMod val="75000"/>
                                    </a:schemeClr>
                                  </a:solidFill>
                                  <a:latin typeface="Cambria Math" panose="02040503050406030204" pitchFamily="18" charset="0"/>
                                </a:rPr>
                                <m:t>−</m:t>
                              </m:r>
                              <m:r>
                                <a:rPr kumimoji="1" lang="en-US" altLang="zh-CN" sz="3600" b="1" i="1" smtClean="0">
                                  <a:solidFill>
                                    <a:schemeClr val="accent1">
                                      <a:lumMod val="75000"/>
                                    </a:schemeClr>
                                  </a:solidFill>
                                  <a:latin typeface="Cambria Math" panose="02040503050406030204" pitchFamily="18" charset="0"/>
                                </a:rPr>
                                <m:t>𝝆</m:t>
                              </m:r>
                            </m:e>
                          </m:d>
                        </m:num>
                        <m:den>
                          <m:r>
                            <a:rPr kumimoji="1" lang="en-US" altLang="zh-CN" sz="3600" b="1" i="1" smtClean="0">
                              <a:solidFill>
                                <a:schemeClr val="accent1">
                                  <a:lumMod val="75000"/>
                                </a:schemeClr>
                              </a:solidFill>
                              <a:latin typeface="Cambria Math" panose="02040503050406030204" pitchFamily="18" charset="0"/>
                            </a:rPr>
                            <m:t>𝟏</m:t>
                          </m:r>
                          <m:r>
                            <a:rPr kumimoji="1" lang="en-US" altLang="zh-CN" sz="3600" b="1" i="1" smtClean="0">
                              <a:solidFill>
                                <a:schemeClr val="accent1">
                                  <a:lumMod val="75000"/>
                                </a:schemeClr>
                              </a:solidFill>
                              <a:latin typeface="Cambria Math" panose="02040503050406030204" pitchFamily="18" charset="0"/>
                            </a:rPr>
                            <m:t>−</m:t>
                          </m:r>
                          <m:sSup>
                            <m:sSupPr>
                              <m:ctrlPr>
                                <a:rPr kumimoji="1" lang="en-US" altLang="zh-CN" sz="3600" b="1" i="1" smtClean="0">
                                  <a:solidFill>
                                    <a:schemeClr val="accent1">
                                      <a:lumMod val="75000"/>
                                    </a:schemeClr>
                                  </a:solidFill>
                                  <a:latin typeface="Cambria Math" panose="02040503050406030204" pitchFamily="18" charset="0"/>
                                </a:rPr>
                              </m:ctrlPr>
                            </m:sSupPr>
                            <m:e>
                              <m:r>
                                <a:rPr kumimoji="1" lang="en-US" altLang="zh-CN" sz="3600" b="1" i="1" smtClean="0">
                                  <a:solidFill>
                                    <a:schemeClr val="accent1">
                                      <a:lumMod val="75000"/>
                                    </a:schemeClr>
                                  </a:solidFill>
                                  <a:latin typeface="Cambria Math" panose="02040503050406030204" pitchFamily="18" charset="0"/>
                                </a:rPr>
                                <m:t>𝝆</m:t>
                              </m:r>
                            </m:e>
                            <m:sup>
                              <m:r>
                                <a:rPr kumimoji="1" lang="en-US" altLang="zh-CN" sz="3600" b="1" i="1" smtClean="0">
                                  <a:solidFill>
                                    <a:schemeClr val="accent1">
                                      <a:lumMod val="75000"/>
                                    </a:schemeClr>
                                  </a:solidFill>
                                  <a:latin typeface="Cambria Math" panose="02040503050406030204" pitchFamily="18" charset="0"/>
                                </a:rPr>
                                <m:t>𝑵</m:t>
                              </m:r>
                              <m:r>
                                <a:rPr kumimoji="1" lang="en-US" altLang="zh-CN" sz="3600" b="1" i="1" smtClean="0">
                                  <a:solidFill>
                                    <a:schemeClr val="accent1">
                                      <a:lumMod val="75000"/>
                                    </a:schemeClr>
                                  </a:solidFill>
                                  <a:latin typeface="Cambria Math" panose="02040503050406030204" pitchFamily="18" charset="0"/>
                                </a:rPr>
                                <m:t>+</m:t>
                              </m:r>
                              <m:r>
                                <a:rPr kumimoji="1" lang="en-US" altLang="zh-CN" sz="3600" b="1" i="1" smtClean="0">
                                  <a:solidFill>
                                    <a:schemeClr val="accent1">
                                      <a:lumMod val="75000"/>
                                    </a:schemeClr>
                                  </a:solidFill>
                                  <a:latin typeface="Cambria Math" panose="02040503050406030204" pitchFamily="18" charset="0"/>
                                </a:rPr>
                                <m:t>𝟏</m:t>
                              </m:r>
                            </m:sup>
                          </m:sSup>
                        </m:den>
                      </m:f>
                      <m:r>
                        <a:rPr kumimoji="1" lang="en-US" altLang="zh-CN" sz="3600" b="1" i="1" smtClean="0">
                          <a:solidFill>
                            <a:schemeClr val="accent1">
                              <a:lumMod val="75000"/>
                            </a:schemeClr>
                          </a:solidFill>
                          <a:latin typeface="Cambria Math" panose="02040503050406030204" pitchFamily="18" charset="0"/>
                        </a:rPr>
                        <m:t>  </m:t>
                      </m:r>
                      <m:d>
                        <m:dPr>
                          <m:ctrlPr>
                            <a:rPr kumimoji="1" lang="en-US" altLang="zh-CN" sz="3600" b="1" i="1" smtClean="0">
                              <a:solidFill>
                                <a:schemeClr val="accent1">
                                  <a:lumMod val="75000"/>
                                </a:schemeClr>
                              </a:solidFill>
                              <a:latin typeface="Cambria Math" panose="02040503050406030204" pitchFamily="18" charset="0"/>
                            </a:rPr>
                          </m:ctrlPr>
                        </m:dPr>
                        <m:e>
                          <m:r>
                            <a:rPr kumimoji="1" lang="en-US" altLang="zh-CN" sz="3600" b="1" i="1" smtClean="0">
                              <a:solidFill>
                                <a:schemeClr val="accent1">
                                  <a:lumMod val="75000"/>
                                </a:schemeClr>
                              </a:solidFill>
                              <a:latin typeface="Cambria Math" panose="02040503050406030204" pitchFamily="18" charset="0"/>
                            </a:rPr>
                            <m:t>𝒏</m:t>
                          </m:r>
                          <m:r>
                            <a:rPr kumimoji="1" lang="en-US" altLang="zh-CN" sz="3600" b="1" i="1" smtClean="0">
                              <a:solidFill>
                                <a:schemeClr val="accent1">
                                  <a:lumMod val="75000"/>
                                </a:schemeClr>
                              </a:solidFill>
                              <a:latin typeface="Cambria Math" panose="02040503050406030204" pitchFamily="18" charset="0"/>
                            </a:rPr>
                            <m:t>=</m:t>
                          </m:r>
                          <m:r>
                            <a:rPr kumimoji="1" lang="en-US" altLang="zh-CN" sz="3600" b="1" i="1" smtClean="0">
                              <a:solidFill>
                                <a:schemeClr val="accent1">
                                  <a:lumMod val="75000"/>
                                </a:schemeClr>
                              </a:solidFill>
                              <a:latin typeface="Cambria Math" panose="02040503050406030204" pitchFamily="18" charset="0"/>
                            </a:rPr>
                            <m:t>𝟎</m:t>
                          </m:r>
                          <m:r>
                            <a:rPr kumimoji="1" lang="en-US" altLang="zh-CN" sz="3600" b="1" i="1" smtClean="0">
                              <a:solidFill>
                                <a:schemeClr val="accent1">
                                  <a:lumMod val="75000"/>
                                </a:schemeClr>
                              </a:solidFill>
                              <a:latin typeface="Cambria Math" panose="02040503050406030204" pitchFamily="18" charset="0"/>
                            </a:rPr>
                            <m:t>, </m:t>
                          </m:r>
                          <m:r>
                            <a:rPr kumimoji="1" lang="en-US" altLang="zh-CN" sz="3600" b="1" i="1" smtClean="0">
                              <a:solidFill>
                                <a:schemeClr val="accent1">
                                  <a:lumMod val="75000"/>
                                </a:schemeClr>
                              </a:solidFill>
                              <a:latin typeface="Cambria Math" panose="02040503050406030204" pitchFamily="18" charset="0"/>
                            </a:rPr>
                            <m:t>𝟏</m:t>
                          </m:r>
                          <m:r>
                            <a:rPr kumimoji="1" lang="en-US" altLang="zh-CN" sz="3600" b="1" i="1" smtClean="0">
                              <a:solidFill>
                                <a:schemeClr val="accent1">
                                  <a:lumMod val="75000"/>
                                </a:schemeClr>
                              </a:solidFill>
                              <a:latin typeface="Cambria Math" panose="02040503050406030204" pitchFamily="18" charset="0"/>
                            </a:rPr>
                            <m:t>, </m:t>
                          </m:r>
                          <m:r>
                            <a:rPr kumimoji="1" lang="en-US" altLang="zh-CN" sz="3600" b="1" i="1" smtClean="0">
                              <a:solidFill>
                                <a:schemeClr val="accent1">
                                  <a:lumMod val="75000"/>
                                </a:schemeClr>
                              </a:solidFill>
                              <a:latin typeface="Cambria Math" panose="02040503050406030204" pitchFamily="18" charset="0"/>
                            </a:rPr>
                            <m:t>𝟐</m:t>
                          </m:r>
                          <m:r>
                            <a:rPr kumimoji="1" lang="en-US" altLang="zh-CN" sz="3600" b="1" i="1" smtClean="0">
                              <a:solidFill>
                                <a:schemeClr val="accent1">
                                  <a:lumMod val="75000"/>
                                </a:schemeClr>
                              </a:solidFill>
                              <a:latin typeface="Cambria Math" panose="02040503050406030204" pitchFamily="18" charset="0"/>
                            </a:rPr>
                            <m:t>, …, </m:t>
                          </m:r>
                          <m:r>
                            <a:rPr kumimoji="1" lang="en-US" altLang="zh-CN" sz="3600" b="1" i="1" smtClean="0">
                              <a:solidFill>
                                <a:schemeClr val="accent1">
                                  <a:lumMod val="75000"/>
                                </a:schemeClr>
                              </a:solidFill>
                              <a:latin typeface="Cambria Math" panose="02040503050406030204" pitchFamily="18" charset="0"/>
                            </a:rPr>
                            <m:t>𝑵</m:t>
                          </m:r>
                          <m:r>
                            <a:rPr kumimoji="1" lang="en-US" altLang="zh-CN" sz="3600" b="1" i="1" smtClean="0">
                              <a:solidFill>
                                <a:schemeClr val="accent1">
                                  <a:lumMod val="75000"/>
                                </a:schemeClr>
                              </a:solidFill>
                              <a:latin typeface="Cambria Math" panose="02040503050406030204" pitchFamily="18" charset="0"/>
                            </a:rPr>
                            <m:t>, </m:t>
                          </m:r>
                          <m:r>
                            <a:rPr kumimoji="1" lang="en-US" altLang="zh-CN" sz="3600" b="1" i="1" smtClean="0">
                              <a:solidFill>
                                <a:schemeClr val="accent1">
                                  <a:lumMod val="75000"/>
                                </a:schemeClr>
                              </a:solidFill>
                              <a:latin typeface="Cambria Math" panose="02040503050406030204" pitchFamily="18" charset="0"/>
                            </a:rPr>
                            <m:t>𝝆</m:t>
                          </m:r>
                          <m:r>
                            <a:rPr kumimoji="1" lang="en-US" altLang="zh-CN" sz="3600" b="1" i="1" smtClean="0">
                              <a:solidFill>
                                <a:schemeClr val="accent1">
                                  <a:lumMod val="75000"/>
                                </a:schemeClr>
                              </a:solidFill>
                              <a:latin typeface="Cambria Math" panose="02040503050406030204" pitchFamily="18" charset="0"/>
                            </a:rPr>
                            <m:t>=</m:t>
                          </m:r>
                          <m:f>
                            <m:fPr>
                              <m:ctrlPr>
                                <a:rPr kumimoji="1" lang="en-US" altLang="zh-CN" sz="3600" b="1" i="1" smtClean="0">
                                  <a:solidFill>
                                    <a:schemeClr val="accent1">
                                      <a:lumMod val="75000"/>
                                    </a:schemeClr>
                                  </a:solidFill>
                                  <a:latin typeface="Cambria Math" panose="02040503050406030204" pitchFamily="18" charset="0"/>
                                </a:rPr>
                              </m:ctrlPr>
                            </m:fPr>
                            <m:num>
                              <m:r>
                                <a:rPr kumimoji="1" lang="en-US" altLang="zh-CN" sz="3600" b="1" i="1" smtClean="0">
                                  <a:solidFill>
                                    <a:schemeClr val="accent1">
                                      <a:lumMod val="75000"/>
                                    </a:schemeClr>
                                  </a:solidFill>
                                  <a:latin typeface="Cambria Math" panose="02040503050406030204" pitchFamily="18" charset="0"/>
                                </a:rPr>
                                <m:t>𝝀</m:t>
                              </m:r>
                            </m:num>
                            <m:den>
                              <m:r>
                                <a:rPr kumimoji="1" lang="en-US" altLang="zh-CN" sz="3600" b="1" i="1" smtClean="0">
                                  <a:solidFill>
                                    <a:schemeClr val="accent1">
                                      <a:lumMod val="75000"/>
                                    </a:schemeClr>
                                  </a:solidFill>
                                  <a:latin typeface="Cambria Math" panose="02040503050406030204" pitchFamily="18" charset="0"/>
                                </a:rPr>
                                <m:t>𝝁</m:t>
                              </m:r>
                            </m:den>
                          </m:f>
                        </m:e>
                      </m:d>
                    </m:oMath>
                  </m:oMathPara>
                </a14:m>
                <a:endParaRPr kumimoji="1" lang="zh-CN" altLang="en-US" sz="2000" b="1" dirty="0">
                  <a:solidFill>
                    <a:schemeClr val="accent1">
                      <a:lumMod val="75000"/>
                    </a:schemeClr>
                  </a:solidFill>
                </a:endParaRPr>
              </a:p>
            </p:txBody>
          </p:sp>
        </mc:Choice>
        <mc:Fallback xmlns="">
          <p:sp>
            <p:nvSpPr>
              <p:cNvPr id="1047" name="文本框 1046">
                <a:extLst>
                  <a:ext uri="{FF2B5EF4-FFF2-40B4-BE49-F238E27FC236}">
                    <a16:creationId xmlns:a16="http://schemas.microsoft.com/office/drawing/2014/main" id="{2090FE2F-4865-4CDA-0BA3-D3A779A5F2BE}"/>
                  </a:ext>
                </a:extLst>
              </p:cNvPr>
              <p:cNvSpPr txBox="1">
                <a:spLocks noRot="1" noChangeAspect="1" noMove="1" noResize="1" noEditPoints="1" noAdjustHandles="1" noChangeArrowheads="1" noChangeShapeType="1" noTextEdit="1"/>
              </p:cNvSpPr>
              <p:nvPr/>
            </p:nvSpPr>
            <p:spPr>
              <a:xfrm>
                <a:off x="7075445" y="17767047"/>
                <a:ext cx="8556188" cy="1168653"/>
              </a:xfrm>
              <a:prstGeom prst="rect">
                <a:avLst/>
              </a:prstGeom>
              <a:blipFill>
                <a:blip r:embed="rId16"/>
                <a:stretch>
                  <a:fillRect l="-742" b="-119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50194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CN" altLang="en-US"/>
          </a:p>
        </p:txBody>
      </p:sp>
      <p:grpSp>
        <p:nvGrpSpPr>
          <p:cNvPr id="8" name="Group 8"/>
          <p:cNvGrpSpPr/>
          <p:nvPr/>
        </p:nvGrpSpPr>
        <p:grpSpPr>
          <a:xfrm>
            <a:off x="16117200"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zh-CN" altLang="en-US"/>
              </a:p>
            </p:txBody>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8</a:t>
              </a:r>
            </a:p>
          </p:txBody>
        </p:sp>
      </p:grpSp>
      <p:grpSp>
        <p:nvGrpSpPr>
          <p:cNvPr id="22" name="组合 21">
            <a:extLst>
              <a:ext uri="{FF2B5EF4-FFF2-40B4-BE49-F238E27FC236}">
                <a16:creationId xmlns:a16="http://schemas.microsoft.com/office/drawing/2014/main" id="{5CB9F683-AF2C-C95B-13FB-CAD42FA04AB6}"/>
              </a:ext>
            </a:extLst>
          </p:cNvPr>
          <p:cNvGrpSpPr/>
          <p:nvPr/>
        </p:nvGrpSpPr>
        <p:grpSpPr>
          <a:xfrm>
            <a:off x="-260599" y="9631680"/>
            <a:ext cx="18796032" cy="464820"/>
            <a:chOff x="-260599" y="8800282"/>
            <a:chExt cx="18796032" cy="464820"/>
          </a:xfrm>
        </p:grpSpPr>
        <p:sp>
          <p:nvSpPr>
            <p:cNvPr id="23" name="TextBox 3">
              <a:extLst>
                <a:ext uri="{FF2B5EF4-FFF2-40B4-BE49-F238E27FC236}">
                  <a16:creationId xmlns:a16="http://schemas.microsoft.com/office/drawing/2014/main" id="{49BEFBE9-760F-A8D4-19D5-241F6B90550E}"/>
                </a:ext>
              </a:extLst>
            </p:cNvPr>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Northeastern University | 2024</a:t>
              </a:r>
            </a:p>
          </p:txBody>
        </p:sp>
        <p:sp>
          <p:nvSpPr>
            <p:cNvPr id="24" name="AutoShape 16">
              <a:extLst>
                <a:ext uri="{FF2B5EF4-FFF2-40B4-BE49-F238E27FC236}">
                  <a16:creationId xmlns:a16="http://schemas.microsoft.com/office/drawing/2014/main" id="{E42B0EDB-7017-52E9-105C-BB1FA329D6EC}"/>
                </a:ext>
              </a:extLst>
            </p:cNvPr>
            <p:cNvSpPr/>
            <p:nvPr/>
          </p:nvSpPr>
          <p:spPr>
            <a:xfrm>
              <a:off x="-260599" y="9061267"/>
              <a:ext cx="6724039" cy="19050"/>
            </a:xfrm>
            <a:prstGeom prst="line">
              <a:avLst/>
            </a:prstGeom>
            <a:ln w="114300" cap="flat">
              <a:solidFill>
                <a:srgbClr val="9FC3D0"/>
              </a:solidFill>
              <a:prstDash val="solid"/>
              <a:headEnd type="none" w="sm" len="sm"/>
              <a:tailEnd type="none" w="sm" len="sm"/>
            </a:ln>
          </p:spPr>
          <p:txBody>
            <a:bodyPr/>
            <a:lstStyle/>
            <a:p>
              <a:endParaRPr lang="zh-CN" altLang="en-US"/>
            </a:p>
          </p:txBody>
        </p:sp>
        <p:sp>
          <p:nvSpPr>
            <p:cNvPr id="25" name="AutoShape 17">
              <a:extLst>
                <a:ext uri="{FF2B5EF4-FFF2-40B4-BE49-F238E27FC236}">
                  <a16:creationId xmlns:a16="http://schemas.microsoft.com/office/drawing/2014/main" id="{0E20E59D-EA73-8684-9580-A43FB0DAE0C8}"/>
                </a:ext>
              </a:extLst>
            </p:cNvPr>
            <p:cNvSpPr/>
            <p:nvPr/>
          </p:nvSpPr>
          <p:spPr>
            <a:xfrm>
              <a:off x="11811393" y="9061267"/>
              <a:ext cx="6724040" cy="19050"/>
            </a:xfrm>
            <a:prstGeom prst="line">
              <a:avLst/>
            </a:prstGeom>
            <a:ln w="114300" cap="flat">
              <a:solidFill>
                <a:srgbClr val="9FC3D0"/>
              </a:solidFill>
              <a:prstDash val="solid"/>
              <a:headEnd type="none" w="sm" len="sm"/>
              <a:tailEnd type="none" w="sm" len="sm"/>
            </a:ln>
          </p:spPr>
          <p:txBody>
            <a:bodyPr/>
            <a:lstStyle/>
            <a:p>
              <a:endParaRPr lang="zh-CN" altLang="en-US"/>
            </a:p>
          </p:txBody>
        </p:sp>
      </p:grpSp>
      <p:grpSp>
        <p:nvGrpSpPr>
          <p:cNvPr id="37" name="组合 36">
            <a:extLst>
              <a:ext uri="{FF2B5EF4-FFF2-40B4-BE49-F238E27FC236}">
                <a16:creationId xmlns:a16="http://schemas.microsoft.com/office/drawing/2014/main" id="{5EEDC64A-C762-7399-78E4-A7C32901F602}"/>
              </a:ext>
            </a:extLst>
          </p:cNvPr>
          <p:cNvGrpSpPr/>
          <p:nvPr/>
        </p:nvGrpSpPr>
        <p:grpSpPr>
          <a:xfrm>
            <a:off x="-2557548" y="304832"/>
            <a:ext cx="3700548" cy="1569660"/>
            <a:chOff x="-1" y="304832"/>
            <a:chExt cx="3700548" cy="1569660"/>
          </a:xfrm>
        </p:grpSpPr>
        <p:sp>
          <p:nvSpPr>
            <p:cNvPr id="15" name="Freeform 10">
              <a:extLst>
                <a:ext uri="{FF2B5EF4-FFF2-40B4-BE49-F238E27FC236}">
                  <a16:creationId xmlns:a16="http://schemas.microsoft.com/office/drawing/2014/main" id="{8D614619-EC2C-DFCB-C34C-55DC571487BC}"/>
                </a:ext>
              </a:extLst>
            </p:cNvPr>
            <p:cNvSpPr/>
            <p:nvPr/>
          </p:nvSpPr>
          <p:spPr>
            <a:xfrm>
              <a:off x="-1" y="4191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Problem</a:t>
              </a:r>
            </a:p>
            <a:p>
              <a:pPr algn="ctr"/>
              <a:r>
                <a:rPr lang="en-US" altLang="zh-CN" sz="3600" dirty="0">
                  <a:solidFill>
                    <a:schemeClr val="tx1">
                      <a:lumMod val="85000"/>
                      <a:lumOff val="15000"/>
                    </a:schemeClr>
                  </a:solidFill>
                  <a:latin typeface="Alatsi Bold"/>
                </a:rPr>
                <a:t>Statement</a:t>
              </a:r>
              <a:endParaRPr lang="zh-CN" altLang="en-US" sz="3600" dirty="0">
                <a:solidFill>
                  <a:schemeClr val="tx1">
                    <a:lumMod val="85000"/>
                    <a:lumOff val="15000"/>
                  </a:schemeClr>
                </a:solidFill>
              </a:endParaRPr>
            </a:p>
          </p:txBody>
        </p:sp>
        <p:sp>
          <p:nvSpPr>
            <p:cNvPr id="30" name="文本框 29">
              <a:extLst>
                <a:ext uri="{FF2B5EF4-FFF2-40B4-BE49-F238E27FC236}">
                  <a16:creationId xmlns:a16="http://schemas.microsoft.com/office/drawing/2014/main" id="{8AD1446D-3CE8-97F9-67BE-1E789159E7E9}"/>
                </a:ext>
              </a:extLst>
            </p:cNvPr>
            <p:cNvSpPr txBox="1"/>
            <p:nvPr/>
          </p:nvSpPr>
          <p:spPr>
            <a:xfrm>
              <a:off x="2059451" y="3048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1</a:t>
              </a:r>
            </a:p>
          </p:txBody>
        </p:sp>
      </p:grpSp>
      <p:grpSp>
        <p:nvGrpSpPr>
          <p:cNvPr id="38" name="组合 37">
            <a:extLst>
              <a:ext uri="{FF2B5EF4-FFF2-40B4-BE49-F238E27FC236}">
                <a16:creationId xmlns:a16="http://schemas.microsoft.com/office/drawing/2014/main" id="{3EB5E197-030B-8BD4-2900-3A1D2D7D3972}"/>
              </a:ext>
            </a:extLst>
          </p:cNvPr>
          <p:cNvGrpSpPr/>
          <p:nvPr/>
        </p:nvGrpSpPr>
        <p:grpSpPr>
          <a:xfrm>
            <a:off x="-2557547" y="1829432"/>
            <a:ext cx="3700547" cy="1569660"/>
            <a:chOff x="0" y="1829432"/>
            <a:chExt cx="3700547" cy="1569660"/>
          </a:xfrm>
        </p:grpSpPr>
        <p:sp>
          <p:nvSpPr>
            <p:cNvPr id="17" name="Freeform 7">
              <a:extLst>
                <a:ext uri="{FF2B5EF4-FFF2-40B4-BE49-F238E27FC236}">
                  <a16:creationId xmlns:a16="http://schemas.microsoft.com/office/drawing/2014/main" id="{BEE3576E-F191-630E-1248-8687E698093E}"/>
                </a:ext>
              </a:extLst>
            </p:cNvPr>
            <p:cNvSpPr/>
            <p:nvPr/>
          </p:nvSpPr>
          <p:spPr>
            <a:xfrm>
              <a:off x="0" y="1943100"/>
              <a:ext cx="2879999"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Data Collection</a:t>
              </a:r>
              <a:endParaRPr lang="zh-CN" altLang="en-US" sz="3600" dirty="0">
                <a:solidFill>
                  <a:schemeClr val="tx1">
                    <a:lumMod val="85000"/>
                    <a:lumOff val="15000"/>
                  </a:schemeClr>
                </a:solidFill>
              </a:endParaRPr>
            </a:p>
          </p:txBody>
        </p:sp>
        <p:sp>
          <p:nvSpPr>
            <p:cNvPr id="31" name="文本框 30">
              <a:extLst>
                <a:ext uri="{FF2B5EF4-FFF2-40B4-BE49-F238E27FC236}">
                  <a16:creationId xmlns:a16="http://schemas.microsoft.com/office/drawing/2014/main" id="{5EBEDACE-38CD-95DA-A363-0C4522E2ACEB}"/>
                </a:ext>
              </a:extLst>
            </p:cNvPr>
            <p:cNvSpPr txBox="1"/>
            <p:nvPr/>
          </p:nvSpPr>
          <p:spPr>
            <a:xfrm>
              <a:off x="2059451" y="18294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2</a:t>
              </a:r>
            </a:p>
          </p:txBody>
        </p:sp>
      </p:grpSp>
      <p:grpSp>
        <p:nvGrpSpPr>
          <p:cNvPr id="39" name="组合 38">
            <a:extLst>
              <a:ext uri="{FF2B5EF4-FFF2-40B4-BE49-F238E27FC236}">
                <a16:creationId xmlns:a16="http://schemas.microsoft.com/office/drawing/2014/main" id="{BF2E636D-E62A-1A94-9991-F31241D4FAEE}"/>
              </a:ext>
            </a:extLst>
          </p:cNvPr>
          <p:cNvGrpSpPr/>
          <p:nvPr/>
        </p:nvGrpSpPr>
        <p:grpSpPr>
          <a:xfrm>
            <a:off x="-2557548" y="3345240"/>
            <a:ext cx="3700548" cy="1569660"/>
            <a:chOff x="-1" y="3345240"/>
            <a:chExt cx="3700548" cy="1569660"/>
          </a:xfrm>
        </p:grpSpPr>
        <p:sp>
          <p:nvSpPr>
            <p:cNvPr id="18" name="Freeform 4">
              <a:extLst>
                <a:ext uri="{FF2B5EF4-FFF2-40B4-BE49-F238E27FC236}">
                  <a16:creationId xmlns:a16="http://schemas.microsoft.com/office/drawing/2014/main" id="{761FCCE9-E179-009E-2C71-A86798414C95}"/>
                </a:ext>
              </a:extLst>
            </p:cNvPr>
            <p:cNvSpPr/>
            <p:nvPr/>
          </p:nvSpPr>
          <p:spPr>
            <a:xfrm>
              <a:off x="-1" y="34677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Assumption</a:t>
              </a:r>
            </a:p>
          </p:txBody>
        </p:sp>
        <p:sp>
          <p:nvSpPr>
            <p:cNvPr id="32" name="文本框 31">
              <a:extLst>
                <a:ext uri="{FF2B5EF4-FFF2-40B4-BE49-F238E27FC236}">
                  <a16:creationId xmlns:a16="http://schemas.microsoft.com/office/drawing/2014/main" id="{11077D82-1862-4E81-F043-4488AFA7B69A}"/>
                </a:ext>
              </a:extLst>
            </p:cNvPr>
            <p:cNvSpPr txBox="1"/>
            <p:nvPr/>
          </p:nvSpPr>
          <p:spPr>
            <a:xfrm>
              <a:off x="2059451" y="3345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3</a:t>
              </a:r>
            </a:p>
          </p:txBody>
        </p:sp>
      </p:grpSp>
      <p:grpSp>
        <p:nvGrpSpPr>
          <p:cNvPr id="40" name="组合 39">
            <a:extLst>
              <a:ext uri="{FF2B5EF4-FFF2-40B4-BE49-F238E27FC236}">
                <a16:creationId xmlns:a16="http://schemas.microsoft.com/office/drawing/2014/main" id="{B1840CF4-F563-2012-23AD-98F0087322F6}"/>
              </a:ext>
            </a:extLst>
          </p:cNvPr>
          <p:cNvGrpSpPr/>
          <p:nvPr/>
        </p:nvGrpSpPr>
        <p:grpSpPr>
          <a:xfrm>
            <a:off x="-2556000" y="4869240"/>
            <a:ext cx="3657600" cy="1569660"/>
            <a:chOff x="0" y="4869240"/>
            <a:chExt cx="3657600" cy="1569660"/>
          </a:xfrm>
        </p:grpSpPr>
        <p:sp>
          <p:nvSpPr>
            <p:cNvPr id="19" name="Freeform 10">
              <a:extLst>
                <a:ext uri="{FF2B5EF4-FFF2-40B4-BE49-F238E27FC236}">
                  <a16:creationId xmlns:a16="http://schemas.microsoft.com/office/drawing/2014/main" id="{E1FCD8DB-5EDB-A941-6889-06C30D185DC0}"/>
                </a:ext>
              </a:extLst>
            </p:cNvPr>
            <p:cNvSpPr/>
            <p:nvPr/>
          </p:nvSpPr>
          <p:spPr>
            <a:xfrm>
              <a:off x="0" y="49905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Data</a:t>
              </a:r>
            </a:p>
            <a:p>
              <a:pPr algn="ctr"/>
              <a:r>
                <a:rPr lang="en-US" altLang="zh-CN" sz="3600" dirty="0">
                  <a:solidFill>
                    <a:schemeClr val="tx1">
                      <a:lumMod val="85000"/>
                      <a:lumOff val="15000"/>
                    </a:schemeClr>
                  </a:solidFill>
                  <a:latin typeface="Alatsi Bold"/>
                </a:rPr>
                <a:t>Process</a:t>
              </a:r>
              <a:endParaRPr lang="zh-CN" altLang="en-US" sz="3600" dirty="0">
                <a:solidFill>
                  <a:schemeClr val="tx1">
                    <a:lumMod val="85000"/>
                    <a:lumOff val="15000"/>
                  </a:schemeClr>
                </a:solidFill>
              </a:endParaRPr>
            </a:p>
          </p:txBody>
        </p:sp>
        <p:sp>
          <p:nvSpPr>
            <p:cNvPr id="34" name="文本框 33">
              <a:extLst>
                <a:ext uri="{FF2B5EF4-FFF2-40B4-BE49-F238E27FC236}">
                  <a16:creationId xmlns:a16="http://schemas.microsoft.com/office/drawing/2014/main" id="{A819B965-1D25-C6DE-CDD3-F3F63CDB76DC}"/>
                </a:ext>
              </a:extLst>
            </p:cNvPr>
            <p:cNvSpPr txBox="1"/>
            <p:nvPr/>
          </p:nvSpPr>
          <p:spPr>
            <a:xfrm>
              <a:off x="2016504" y="4869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4</a:t>
              </a:r>
            </a:p>
          </p:txBody>
        </p:sp>
      </p:grpSp>
      <p:grpSp>
        <p:nvGrpSpPr>
          <p:cNvPr id="41" name="组合 40">
            <a:extLst>
              <a:ext uri="{FF2B5EF4-FFF2-40B4-BE49-F238E27FC236}">
                <a16:creationId xmlns:a16="http://schemas.microsoft.com/office/drawing/2014/main" id="{7A088B7C-E6E8-5646-C2BF-E737890AE94D}"/>
              </a:ext>
            </a:extLst>
          </p:cNvPr>
          <p:cNvGrpSpPr/>
          <p:nvPr/>
        </p:nvGrpSpPr>
        <p:grpSpPr>
          <a:xfrm>
            <a:off x="0" y="6393240"/>
            <a:ext cx="3696444" cy="1569660"/>
            <a:chOff x="1" y="6393240"/>
            <a:chExt cx="3696444" cy="1569660"/>
          </a:xfrm>
        </p:grpSpPr>
        <p:sp>
          <p:nvSpPr>
            <p:cNvPr id="20" name="Freeform 7">
              <a:extLst>
                <a:ext uri="{FF2B5EF4-FFF2-40B4-BE49-F238E27FC236}">
                  <a16:creationId xmlns:a16="http://schemas.microsoft.com/office/drawing/2014/main" id="{DEDC6218-A921-6B97-72C2-443F47286D3C}"/>
                </a:ext>
              </a:extLst>
            </p:cNvPr>
            <p:cNvSpPr/>
            <p:nvPr/>
          </p:nvSpPr>
          <p:spPr>
            <a:xfrm>
              <a:off x="1" y="65145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Model &amp;</a:t>
              </a:r>
            </a:p>
            <a:p>
              <a:pPr algn="ctr"/>
              <a:r>
                <a:rPr lang="en-US" altLang="zh-CN" sz="3600" dirty="0">
                  <a:solidFill>
                    <a:schemeClr val="tx1">
                      <a:lumMod val="85000"/>
                      <a:lumOff val="15000"/>
                    </a:schemeClr>
                  </a:solidFill>
                  <a:latin typeface="Alatsi Bold"/>
                </a:rPr>
                <a:t>Validation</a:t>
              </a:r>
              <a:endParaRPr lang="zh-CN" altLang="en-US" sz="3600" dirty="0">
                <a:solidFill>
                  <a:schemeClr val="tx1">
                    <a:lumMod val="85000"/>
                    <a:lumOff val="15000"/>
                  </a:schemeClr>
                </a:solidFill>
              </a:endParaRPr>
            </a:p>
          </p:txBody>
        </p:sp>
        <p:sp>
          <p:nvSpPr>
            <p:cNvPr id="35" name="文本框 34">
              <a:extLst>
                <a:ext uri="{FF2B5EF4-FFF2-40B4-BE49-F238E27FC236}">
                  <a16:creationId xmlns:a16="http://schemas.microsoft.com/office/drawing/2014/main" id="{9CFA9498-7C65-7013-350F-4C5AA3B3F212}"/>
                </a:ext>
              </a:extLst>
            </p:cNvPr>
            <p:cNvSpPr txBox="1"/>
            <p:nvPr/>
          </p:nvSpPr>
          <p:spPr>
            <a:xfrm>
              <a:off x="2055349" y="6393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5</a:t>
              </a:r>
            </a:p>
          </p:txBody>
        </p:sp>
      </p:grpSp>
      <p:grpSp>
        <p:nvGrpSpPr>
          <p:cNvPr id="42" name="组合 41">
            <a:extLst>
              <a:ext uri="{FF2B5EF4-FFF2-40B4-BE49-F238E27FC236}">
                <a16:creationId xmlns:a16="http://schemas.microsoft.com/office/drawing/2014/main" id="{C2760920-B052-D7E1-40C2-D969E47683A5}"/>
              </a:ext>
            </a:extLst>
          </p:cNvPr>
          <p:cNvGrpSpPr/>
          <p:nvPr/>
        </p:nvGrpSpPr>
        <p:grpSpPr>
          <a:xfrm>
            <a:off x="-2557547" y="7917240"/>
            <a:ext cx="3698496" cy="1569660"/>
            <a:chOff x="0" y="7917240"/>
            <a:chExt cx="3698496" cy="1569660"/>
          </a:xfrm>
        </p:grpSpPr>
        <p:sp>
          <p:nvSpPr>
            <p:cNvPr id="21" name="Freeform 4">
              <a:extLst>
                <a:ext uri="{FF2B5EF4-FFF2-40B4-BE49-F238E27FC236}">
                  <a16:creationId xmlns:a16="http://schemas.microsoft.com/office/drawing/2014/main" id="{C90D7DE6-BE86-93BF-AACA-763012FE78CF}"/>
                </a:ext>
              </a:extLst>
            </p:cNvPr>
            <p:cNvSpPr/>
            <p:nvPr/>
          </p:nvSpPr>
          <p:spPr>
            <a:xfrm>
              <a:off x="0" y="80391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Conclusion</a:t>
              </a:r>
              <a:endParaRPr lang="zh-CN" altLang="en-US" sz="3600" dirty="0">
                <a:solidFill>
                  <a:schemeClr val="tx1">
                    <a:lumMod val="85000"/>
                    <a:lumOff val="15000"/>
                  </a:schemeClr>
                </a:solidFill>
              </a:endParaRPr>
            </a:p>
          </p:txBody>
        </p:sp>
        <p:sp>
          <p:nvSpPr>
            <p:cNvPr id="36" name="文本框 35">
              <a:extLst>
                <a:ext uri="{FF2B5EF4-FFF2-40B4-BE49-F238E27FC236}">
                  <a16:creationId xmlns:a16="http://schemas.microsoft.com/office/drawing/2014/main" id="{79393296-AD37-601A-C531-B5ED018FE06A}"/>
                </a:ext>
              </a:extLst>
            </p:cNvPr>
            <p:cNvSpPr txBox="1"/>
            <p:nvPr/>
          </p:nvSpPr>
          <p:spPr>
            <a:xfrm>
              <a:off x="2057400" y="7917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6</a:t>
              </a:r>
            </a:p>
          </p:txBody>
        </p:sp>
      </p:grpSp>
      <p:grpSp>
        <p:nvGrpSpPr>
          <p:cNvPr id="2" name="组合 1">
            <a:extLst>
              <a:ext uri="{FF2B5EF4-FFF2-40B4-BE49-F238E27FC236}">
                <a16:creationId xmlns:a16="http://schemas.microsoft.com/office/drawing/2014/main" id="{37A8F329-9BD8-F915-627A-98AABD183389}"/>
              </a:ext>
            </a:extLst>
          </p:cNvPr>
          <p:cNvGrpSpPr/>
          <p:nvPr/>
        </p:nvGrpSpPr>
        <p:grpSpPr>
          <a:xfrm>
            <a:off x="3657600" y="952500"/>
            <a:ext cx="13182600" cy="842731"/>
            <a:chOff x="3657600" y="2198431"/>
            <a:chExt cx="13182600" cy="842731"/>
          </a:xfrm>
        </p:grpSpPr>
        <p:sp>
          <p:nvSpPr>
            <p:cNvPr id="3" name="Freeform 5">
              <a:extLst>
                <a:ext uri="{FF2B5EF4-FFF2-40B4-BE49-F238E27FC236}">
                  <a16:creationId xmlns:a16="http://schemas.microsoft.com/office/drawing/2014/main" id="{91F7BC3D-3D2E-3248-779F-CF06E4199050}"/>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4" name="TextBox 7">
              <a:extLst>
                <a:ext uri="{FF2B5EF4-FFF2-40B4-BE49-F238E27FC236}">
                  <a16:creationId xmlns:a16="http://schemas.microsoft.com/office/drawing/2014/main" id="{8549C387-81AC-3C22-5108-0AE5446DC481}"/>
                </a:ext>
              </a:extLst>
            </p:cNvPr>
            <p:cNvSpPr txBox="1">
              <a:spLocks/>
            </p:cNvSpPr>
            <p:nvPr/>
          </p:nvSpPr>
          <p:spPr>
            <a:xfrm>
              <a:off x="3657600" y="2198431"/>
              <a:ext cx="720000" cy="842731"/>
            </a:xfrm>
            <a:prstGeom prst="rect">
              <a:avLst/>
            </a:prstGeom>
          </p:spPr>
          <p:txBody>
            <a:bodyPr wrap="square" lIns="0" tIns="0" rIns="0" bIns="0" rtlCol="0" anchor="t">
              <a:spAutoFit/>
            </a:bodyPr>
            <a:lstStyle/>
            <a:p>
              <a:pPr algn="ctr">
                <a:lnSpc>
                  <a:spcPts val="7048"/>
                </a:lnSpc>
              </a:pPr>
              <a:r>
                <a:rPr lang="en-US" sz="5034" dirty="0">
                  <a:solidFill>
                    <a:srgbClr val="000000"/>
                  </a:solidFill>
                  <a:latin typeface="Alatsi Bold"/>
                </a:rPr>
                <a:t>2</a:t>
              </a:r>
            </a:p>
          </p:txBody>
        </p:sp>
        <p:sp>
          <p:nvSpPr>
            <p:cNvPr id="6" name="TextBox 16">
              <a:extLst>
                <a:ext uri="{FF2B5EF4-FFF2-40B4-BE49-F238E27FC236}">
                  <a16:creationId xmlns:a16="http://schemas.microsoft.com/office/drawing/2014/main" id="{488B1880-97F8-5378-44DD-607FD34523D3}"/>
                </a:ext>
              </a:extLst>
            </p:cNvPr>
            <p:cNvSpPr txBox="1"/>
            <p:nvPr/>
          </p:nvSpPr>
          <p:spPr>
            <a:xfrm>
              <a:off x="4656072" y="2350831"/>
              <a:ext cx="12184128" cy="544380"/>
            </a:xfrm>
            <a:prstGeom prst="rect">
              <a:avLst/>
            </a:prstGeom>
          </p:spPr>
          <p:txBody>
            <a:bodyPr wrap="square" lIns="0" tIns="0" rIns="0" bIns="0" rtlCol="0" anchor="t">
              <a:spAutoFit/>
            </a:bodyPr>
            <a:lstStyle/>
            <a:p>
              <a:pPr>
                <a:lnSpc>
                  <a:spcPts val="4400"/>
                </a:lnSpc>
              </a:pPr>
              <a:r>
                <a:rPr lang="en-US" altLang="zh-CN" sz="3600" dirty="0">
                  <a:solidFill>
                    <a:srgbClr val="000000"/>
                  </a:solidFill>
                  <a:latin typeface="Alatsi Bold"/>
                </a:rPr>
                <a:t>Algorithm</a:t>
              </a:r>
              <a:endParaRPr lang="en-US" sz="3200" dirty="0">
                <a:solidFill>
                  <a:srgbClr val="000000"/>
                </a:solidFill>
                <a:latin typeface="Alatsi Bold"/>
              </a:endParaRPr>
            </a:p>
          </p:txBody>
        </p:sp>
      </p:grpSp>
      <p:sp>
        <p:nvSpPr>
          <p:cNvPr id="14" name="椭圆 13">
            <a:extLst>
              <a:ext uri="{FF2B5EF4-FFF2-40B4-BE49-F238E27FC236}">
                <a16:creationId xmlns:a16="http://schemas.microsoft.com/office/drawing/2014/main" id="{98BF743B-09EC-A467-AFB8-AB1B87189A8B}"/>
              </a:ext>
            </a:extLst>
          </p:cNvPr>
          <p:cNvSpPr>
            <a:spLocks noChangeAspect="1"/>
          </p:cNvSpPr>
          <p:nvPr/>
        </p:nvSpPr>
        <p:spPr>
          <a:xfrm>
            <a:off x="4219316" y="2947445"/>
            <a:ext cx="1439433" cy="1440000"/>
          </a:xfrm>
          <a:prstGeom prst="ellips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bg1"/>
                </a:solidFill>
                <a:latin typeface="Alatsi Bold"/>
              </a:rPr>
              <a:t>0</a:t>
            </a:r>
          </a:p>
        </p:txBody>
      </p:sp>
      <p:sp>
        <p:nvSpPr>
          <p:cNvPr id="16" name="椭圆 15">
            <a:extLst>
              <a:ext uri="{FF2B5EF4-FFF2-40B4-BE49-F238E27FC236}">
                <a16:creationId xmlns:a16="http://schemas.microsoft.com/office/drawing/2014/main" id="{47EE0884-B55A-AAAC-D212-E2BA49C12B36}"/>
              </a:ext>
            </a:extLst>
          </p:cNvPr>
          <p:cNvSpPr>
            <a:spLocks noChangeAspect="1"/>
          </p:cNvSpPr>
          <p:nvPr/>
        </p:nvSpPr>
        <p:spPr>
          <a:xfrm>
            <a:off x="6505033" y="2947445"/>
            <a:ext cx="1439433" cy="1440000"/>
          </a:xfrm>
          <a:prstGeom prst="ellips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bg1"/>
                </a:solidFill>
                <a:latin typeface="Alatsi Bold"/>
              </a:rPr>
              <a:t>1</a:t>
            </a:r>
          </a:p>
        </p:txBody>
      </p:sp>
      <p:sp>
        <p:nvSpPr>
          <p:cNvPr id="26" name="椭圆 25">
            <a:extLst>
              <a:ext uri="{FF2B5EF4-FFF2-40B4-BE49-F238E27FC236}">
                <a16:creationId xmlns:a16="http://schemas.microsoft.com/office/drawing/2014/main" id="{F41E4BFE-3D30-B552-E1D8-60681ED9D213}"/>
              </a:ext>
            </a:extLst>
          </p:cNvPr>
          <p:cNvSpPr>
            <a:spLocks noChangeAspect="1"/>
          </p:cNvSpPr>
          <p:nvPr/>
        </p:nvSpPr>
        <p:spPr>
          <a:xfrm>
            <a:off x="8787872" y="2933700"/>
            <a:ext cx="1439433" cy="1440000"/>
          </a:xfrm>
          <a:prstGeom prst="ellips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bg1"/>
                </a:solidFill>
                <a:latin typeface="Alatsi Bold"/>
              </a:rPr>
              <a:t>2</a:t>
            </a:r>
          </a:p>
        </p:txBody>
      </p:sp>
      <p:sp>
        <p:nvSpPr>
          <p:cNvPr id="27" name="椭圆 26">
            <a:extLst>
              <a:ext uri="{FF2B5EF4-FFF2-40B4-BE49-F238E27FC236}">
                <a16:creationId xmlns:a16="http://schemas.microsoft.com/office/drawing/2014/main" id="{0B11FE28-1568-0917-29FE-E2FC4DF6E0BF}"/>
              </a:ext>
            </a:extLst>
          </p:cNvPr>
          <p:cNvSpPr>
            <a:spLocks noChangeAspect="1"/>
          </p:cNvSpPr>
          <p:nvPr/>
        </p:nvSpPr>
        <p:spPr>
          <a:xfrm>
            <a:off x="13258800" y="2933700"/>
            <a:ext cx="1439433" cy="1440000"/>
          </a:xfrm>
          <a:prstGeom prst="ellips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bg1"/>
                </a:solidFill>
                <a:latin typeface="Alatsi Bold"/>
              </a:rPr>
              <a:t>N</a:t>
            </a:r>
          </a:p>
        </p:txBody>
      </p:sp>
      <p:sp>
        <p:nvSpPr>
          <p:cNvPr id="28" name="椭圆 27">
            <a:extLst>
              <a:ext uri="{FF2B5EF4-FFF2-40B4-BE49-F238E27FC236}">
                <a16:creationId xmlns:a16="http://schemas.microsoft.com/office/drawing/2014/main" id="{34EA02E9-B846-972C-0F1C-EEE46AF3C823}"/>
              </a:ext>
            </a:extLst>
          </p:cNvPr>
          <p:cNvSpPr>
            <a:spLocks noChangeAspect="1"/>
          </p:cNvSpPr>
          <p:nvPr/>
        </p:nvSpPr>
        <p:spPr>
          <a:xfrm>
            <a:off x="11167880" y="3559445"/>
            <a:ext cx="215915" cy="216000"/>
          </a:xfrm>
          <a:prstGeom prst="ellips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sz="5400" b="1" dirty="0">
              <a:solidFill>
                <a:schemeClr val="bg1"/>
              </a:solidFill>
              <a:latin typeface="Alatsi Bold"/>
            </a:endParaRPr>
          </a:p>
        </p:txBody>
      </p:sp>
      <p:sp>
        <p:nvSpPr>
          <p:cNvPr id="29" name="椭圆 28">
            <a:extLst>
              <a:ext uri="{FF2B5EF4-FFF2-40B4-BE49-F238E27FC236}">
                <a16:creationId xmlns:a16="http://schemas.microsoft.com/office/drawing/2014/main" id="{6A5ECE94-9B30-96CD-8341-0EABAE6AD393}"/>
              </a:ext>
            </a:extLst>
          </p:cNvPr>
          <p:cNvSpPr>
            <a:spLocks noChangeAspect="1"/>
          </p:cNvSpPr>
          <p:nvPr/>
        </p:nvSpPr>
        <p:spPr>
          <a:xfrm>
            <a:off x="11672400" y="3558961"/>
            <a:ext cx="215915" cy="216000"/>
          </a:xfrm>
          <a:prstGeom prst="ellips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sz="5400" b="1" dirty="0">
              <a:solidFill>
                <a:schemeClr val="bg1"/>
              </a:solidFill>
              <a:latin typeface="Alatsi Bold"/>
            </a:endParaRPr>
          </a:p>
        </p:txBody>
      </p:sp>
      <p:sp>
        <p:nvSpPr>
          <p:cNvPr id="33" name="椭圆 32">
            <a:extLst>
              <a:ext uri="{FF2B5EF4-FFF2-40B4-BE49-F238E27FC236}">
                <a16:creationId xmlns:a16="http://schemas.microsoft.com/office/drawing/2014/main" id="{DC33DA4B-89E5-1042-F52F-7498CA81F162}"/>
              </a:ext>
            </a:extLst>
          </p:cNvPr>
          <p:cNvSpPr>
            <a:spLocks noChangeAspect="1"/>
          </p:cNvSpPr>
          <p:nvPr/>
        </p:nvSpPr>
        <p:spPr>
          <a:xfrm>
            <a:off x="12204685" y="3558961"/>
            <a:ext cx="215915" cy="216000"/>
          </a:xfrm>
          <a:prstGeom prst="ellips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sz="5400" b="1" dirty="0">
              <a:solidFill>
                <a:schemeClr val="bg1"/>
              </a:solidFill>
              <a:latin typeface="Alatsi Bold"/>
            </a:endParaRPr>
          </a:p>
        </p:txBody>
      </p:sp>
      <mc:AlternateContent xmlns:mc="http://schemas.openxmlformats.org/markup-compatibility/2006" xmlns:a14="http://schemas.microsoft.com/office/drawing/2010/main">
        <mc:Choice Requires="a14">
          <p:sp>
            <p:nvSpPr>
              <p:cNvPr id="45" name="下弧形箭头 44">
                <a:extLst>
                  <a:ext uri="{FF2B5EF4-FFF2-40B4-BE49-F238E27FC236}">
                    <a16:creationId xmlns:a16="http://schemas.microsoft.com/office/drawing/2014/main" id="{84732694-7637-4D56-E083-F97DB9A1CCD7}"/>
                  </a:ext>
                </a:extLst>
              </p:cNvPr>
              <p:cNvSpPr/>
              <p:nvPr/>
            </p:nvSpPr>
            <p:spPr>
              <a:xfrm>
                <a:off x="5029200" y="2030280"/>
                <a:ext cx="2133600" cy="827220"/>
              </a:xfrm>
              <a:prstGeom prst="curvedDownArrow">
                <a:avLst>
                  <a:gd name="adj1" fmla="val 25000"/>
                  <a:gd name="adj2" fmla="val 50000"/>
                  <a:gd name="adj3" fmla="val 30975"/>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sz="4000" b="1" i="1" smtClean="0">
                          <a:solidFill>
                            <a:schemeClr val="accent4">
                              <a:lumMod val="75000"/>
                            </a:schemeClr>
                          </a:solidFill>
                          <a:latin typeface="Cambria Math" panose="02040503050406030204" pitchFamily="18" charset="0"/>
                        </a:rPr>
                        <m:t>𝝀</m:t>
                      </m:r>
                    </m:oMath>
                  </m:oMathPara>
                </a14:m>
                <a:endParaRPr kumimoji="1" lang="en-US" altLang="zh-CN" sz="4000" b="1" i="1" dirty="0">
                  <a:solidFill>
                    <a:schemeClr val="accent4">
                      <a:lumMod val="75000"/>
                    </a:schemeClr>
                  </a:solidFill>
                </a:endParaRPr>
              </a:p>
            </p:txBody>
          </p:sp>
        </mc:Choice>
        <mc:Fallback xmlns="">
          <p:sp>
            <p:nvSpPr>
              <p:cNvPr id="45" name="下弧形箭头 44">
                <a:extLst>
                  <a:ext uri="{FF2B5EF4-FFF2-40B4-BE49-F238E27FC236}">
                    <a16:creationId xmlns:a16="http://schemas.microsoft.com/office/drawing/2014/main" id="{84732694-7637-4D56-E083-F97DB9A1CCD7}"/>
                  </a:ext>
                </a:extLst>
              </p:cNvPr>
              <p:cNvSpPr>
                <a:spLocks noRot="1" noChangeAspect="1" noMove="1" noResize="1" noEditPoints="1" noAdjustHandles="1" noChangeArrowheads="1" noChangeShapeType="1" noTextEdit="1"/>
              </p:cNvSpPr>
              <p:nvPr/>
            </p:nvSpPr>
            <p:spPr>
              <a:xfrm>
                <a:off x="5029200" y="2030280"/>
                <a:ext cx="2133600" cy="827220"/>
              </a:xfrm>
              <a:prstGeom prst="curvedDownArrow">
                <a:avLst>
                  <a:gd name="adj1" fmla="val 25000"/>
                  <a:gd name="adj2" fmla="val 50000"/>
                  <a:gd name="adj3" fmla="val 30975"/>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下弧形箭头 47">
                <a:extLst>
                  <a:ext uri="{FF2B5EF4-FFF2-40B4-BE49-F238E27FC236}">
                    <a16:creationId xmlns:a16="http://schemas.microsoft.com/office/drawing/2014/main" id="{1C8E4C83-A857-DFF6-E957-2D66D240FD4D}"/>
                  </a:ext>
                </a:extLst>
              </p:cNvPr>
              <p:cNvSpPr/>
              <p:nvPr/>
            </p:nvSpPr>
            <p:spPr>
              <a:xfrm>
                <a:off x="7315200" y="2019300"/>
                <a:ext cx="2133600" cy="827220"/>
              </a:xfrm>
              <a:prstGeom prst="curvedDownArrow">
                <a:avLst>
                  <a:gd name="adj1" fmla="val 25000"/>
                  <a:gd name="adj2" fmla="val 50000"/>
                  <a:gd name="adj3" fmla="val 30975"/>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sz="4000" b="1" i="1" smtClean="0">
                          <a:solidFill>
                            <a:schemeClr val="accent4">
                              <a:lumMod val="75000"/>
                            </a:schemeClr>
                          </a:solidFill>
                          <a:latin typeface="Cambria Math" panose="02040503050406030204" pitchFamily="18" charset="0"/>
                        </a:rPr>
                        <m:t>𝝀</m:t>
                      </m:r>
                    </m:oMath>
                  </m:oMathPara>
                </a14:m>
                <a:endParaRPr kumimoji="1" lang="en-US" altLang="zh-CN" sz="4000" b="1" i="1" dirty="0">
                  <a:solidFill>
                    <a:schemeClr val="accent4">
                      <a:lumMod val="75000"/>
                    </a:schemeClr>
                  </a:solidFill>
                </a:endParaRPr>
              </a:p>
            </p:txBody>
          </p:sp>
        </mc:Choice>
        <mc:Fallback xmlns="">
          <p:sp>
            <p:nvSpPr>
              <p:cNvPr id="48" name="下弧形箭头 47">
                <a:extLst>
                  <a:ext uri="{FF2B5EF4-FFF2-40B4-BE49-F238E27FC236}">
                    <a16:creationId xmlns:a16="http://schemas.microsoft.com/office/drawing/2014/main" id="{1C8E4C83-A857-DFF6-E957-2D66D240FD4D}"/>
                  </a:ext>
                </a:extLst>
              </p:cNvPr>
              <p:cNvSpPr>
                <a:spLocks noRot="1" noChangeAspect="1" noMove="1" noResize="1" noEditPoints="1" noAdjustHandles="1" noChangeArrowheads="1" noChangeShapeType="1" noTextEdit="1"/>
              </p:cNvSpPr>
              <p:nvPr/>
            </p:nvSpPr>
            <p:spPr>
              <a:xfrm>
                <a:off x="7315200" y="2019300"/>
                <a:ext cx="2133600" cy="827220"/>
              </a:xfrm>
              <a:prstGeom prst="curvedDownArrow">
                <a:avLst>
                  <a:gd name="adj1" fmla="val 25000"/>
                  <a:gd name="adj2" fmla="val 50000"/>
                  <a:gd name="adj3" fmla="val 30975"/>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下弧形箭头 48">
                <a:extLst>
                  <a:ext uri="{FF2B5EF4-FFF2-40B4-BE49-F238E27FC236}">
                    <a16:creationId xmlns:a16="http://schemas.microsoft.com/office/drawing/2014/main" id="{8A2FC3F2-74FF-9AB2-7D90-E301C9E18311}"/>
                  </a:ext>
                </a:extLst>
              </p:cNvPr>
              <p:cNvSpPr/>
              <p:nvPr/>
            </p:nvSpPr>
            <p:spPr>
              <a:xfrm>
                <a:off x="9601200" y="2019300"/>
                <a:ext cx="2133600" cy="827220"/>
              </a:xfrm>
              <a:prstGeom prst="curvedDownArrow">
                <a:avLst>
                  <a:gd name="adj1" fmla="val 25000"/>
                  <a:gd name="adj2" fmla="val 50000"/>
                  <a:gd name="adj3" fmla="val 30975"/>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sz="4000" b="1" i="1" smtClean="0">
                          <a:solidFill>
                            <a:schemeClr val="accent4">
                              <a:lumMod val="75000"/>
                            </a:schemeClr>
                          </a:solidFill>
                          <a:latin typeface="Cambria Math" panose="02040503050406030204" pitchFamily="18" charset="0"/>
                        </a:rPr>
                        <m:t>𝝀</m:t>
                      </m:r>
                    </m:oMath>
                  </m:oMathPara>
                </a14:m>
                <a:endParaRPr kumimoji="1" lang="en-US" altLang="zh-CN" sz="4000" b="1" i="1" dirty="0">
                  <a:solidFill>
                    <a:schemeClr val="accent4">
                      <a:lumMod val="75000"/>
                    </a:schemeClr>
                  </a:solidFill>
                </a:endParaRPr>
              </a:p>
            </p:txBody>
          </p:sp>
        </mc:Choice>
        <mc:Fallback xmlns="">
          <p:sp>
            <p:nvSpPr>
              <p:cNvPr id="49" name="下弧形箭头 48">
                <a:extLst>
                  <a:ext uri="{FF2B5EF4-FFF2-40B4-BE49-F238E27FC236}">
                    <a16:creationId xmlns:a16="http://schemas.microsoft.com/office/drawing/2014/main" id="{8A2FC3F2-74FF-9AB2-7D90-E301C9E18311}"/>
                  </a:ext>
                </a:extLst>
              </p:cNvPr>
              <p:cNvSpPr>
                <a:spLocks noRot="1" noChangeAspect="1" noMove="1" noResize="1" noEditPoints="1" noAdjustHandles="1" noChangeArrowheads="1" noChangeShapeType="1" noTextEdit="1"/>
              </p:cNvSpPr>
              <p:nvPr/>
            </p:nvSpPr>
            <p:spPr>
              <a:xfrm>
                <a:off x="9601200" y="2019300"/>
                <a:ext cx="2133600" cy="827220"/>
              </a:xfrm>
              <a:prstGeom prst="curvedDownArrow">
                <a:avLst>
                  <a:gd name="adj1" fmla="val 25000"/>
                  <a:gd name="adj2" fmla="val 50000"/>
                  <a:gd name="adj3" fmla="val 30975"/>
                </a:avLst>
              </a:prstGeom>
              <a:blipFill>
                <a:blip r:embed="rId6"/>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下弧形箭头 49">
                <a:extLst>
                  <a:ext uri="{FF2B5EF4-FFF2-40B4-BE49-F238E27FC236}">
                    <a16:creationId xmlns:a16="http://schemas.microsoft.com/office/drawing/2014/main" id="{F02D1D5C-EE87-A41F-31D6-CAC2F99FEE81}"/>
                  </a:ext>
                </a:extLst>
              </p:cNvPr>
              <p:cNvSpPr/>
              <p:nvPr/>
            </p:nvSpPr>
            <p:spPr>
              <a:xfrm>
                <a:off x="11811000" y="2030280"/>
                <a:ext cx="2133600" cy="827220"/>
              </a:xfrm>
              <a:prstGeom prst="curvedDownArrow">
                <a:avLst>
                  <a:gd name="adj1" fmla="val 25000"/>
                  <a:gd name="adj2" fmla="val 50000"/>
                  <a:gd name="adj3" fmla="val 30975"/>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sz="4000" b="1" i="1" smtClean="0">
                          <a:solidFill>
                            <a:schemeClr val="accent4">
                              <a:lumMod val="75000"/>
                            </a:schemeClr>
                          </a:solidFill>
                          <a:latin typeface="Cambria Math" panose="02040503050406030204" pitchFamily="18" charset="0"/>
                        </a:rPr>
                        <m:t>𝝀</m:t>
                      </m:r>
                    </m:oMath>
                  </m:oMathPara>
                </a14:m>
                <a:endParaRPr kumimoji="1" lang="en-US" altLang="zh-CN" sz="4000" b="1" i="1" dirty="0">
                  <a:solidFill>
                    <a:schemeClr val="accent4">
                      <a:lumMod val="75000"/>
                    </a:schemeClr>
                  </a:solidFill>
                </a:endParaRPr>
              </a:p>
            </p:txBody>
          </p:sp>
        </mc:Choice>
        <mc:Fallback xmlns="">
          <p:sp>
            <p:nvSpPr>
              <p:cNvPr id="50" name="下弧形箭头 49">
                <a:extLst>
                  <a:ext uri="{FF2B5EF4-FFF2-40B4-BE49-F238E27FC236}">
                    <a16:creationId xmlns:a16="http://schemas.microsoft.com/office/drawing/2014/main" id="{F02D1D5C-EE87-A41F-31D6-CAC2F99FEE81}"/>
                  </a:ext>
                </a:extLst>
              </p:cNvPr>
              <p:cNvSpPr>
                <a:spLocks noRot="1" noChangeAspect="1" noMove="1" noResize="1" noEditPoints="1" noAdjustHandles="1" noChangeArrowheads="1" noChangeShapeType="1" noTextEdit="1"/>
              </p:cNvSpPr>
              <p:nvPr/>
            </p:nvSpPr>
            <p:spPr>
              <a:xfrm>
                <a:off x="11811000" y="2030280"/>
                <a:ext cx="2133600" cy="827220"/>
              </a:xfrm>
              <a:prstGeom prst="curvedDownArrow">
                <a:avLst>
                  <a:gd name="adj1" fmla="val 25000"/>
                  <a:gd name="adj2" fmla="val 50000"/>
                  <a:gd name="adj3" fmla="val 30975"/>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5" name="上弧形箭头 1024">
                <a:extLst>
                  <a:ext uri="{FF2B5EF4-FFF2-40B4-BE49-F238E27FC236}">
                    <a16:creationId xmlns:a16="http://schemas.microsoft.com/office/drawing/2014/main" id="{1ACC56E1-0423-9699-2E8D-B223E875704E}"/>
                  </a:ext>
                </a:extLst>
              </p:cNvPr>
              <p:cNvSpPr/>
              <p:nvPr/>
            </p:nvSpPr>
            <p:spPr>
              <a:xfrm flipH="1">
                <a:off x="11734800" y="4487402"/>
                <a:ext cx="2133600" cy="827999"/>
              </a:xfrm>
              <a:prstGeom prst="curvedUpArrow">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sz="4000" b="1" i="1" smtClean="0">
                          <a:solidFill>
                            <a:srgbClr val="00B050"/>
                          </a:solidFill>
                          <a:latin typeface="Cambria Math" panose="02040503050406030204" pitchFamily="18" charset="0"/>
                        </a:rPr>
                        <m:t>𝝁</m:t>
                      </m:r>
                    </m:oMath>
                  </m:oMathPara>
                </a14:m>
                <a:endParaRPr kumimoji="1" lang="en-US" altLang="zh-CN" sz="4000" b="1" i="1" dirty="0">
                  <a:solidFill>
                    <a:srgbClr val="00B050"/>
                  </a:solidFill>
                </a:endParaRPr>
              </a:p>
            </p:txBody>
          </p:sp>
        </mc:Choice>
        <mc:Fallback xmlns="">
          <p:sp>
            <p:nvSpPr>
              <p:cNvPr id="1025" name="上弧形箭头 1024">
                <a:extLst>
                  <a:ext uri="{FF2B5EF4-FFF2-40B4-BE49-F238E27FC236}">
                    <a16:creationId xmlns:a16="http://schemas.microsoft.com/office/drawing/2014/main" id="{1ACC56E1-0423-9699-2E8D-B223E875704E}"/>
                  </a:ext>
                </a:extLst>
              </p:cNvPr>
              <p:cNvSpPr>
                <a:spLocks noRot="1" noChangeAspect="1" noMove="1" noResize="1" noEditPoints="1" noAdjustHandles="1" noChangeArrowheads="1" noChangeShapeType="1" noTextEdit="1"/>
              </p:cNvSpPr>
              <p:nvPr/>
            </p:nvSpPr>
            <p:spPr>
              <a:xfrm flipH="1">
                <a:off x="11734800" y="4487402"/>
                <a:ext cx="2133600" cy="827999"/>
              </a:xfrm>
              <a:prstGeom prst="curvedUpArrow">
                <a:avLst/>
              </a:prstGeom>
              <a:blipFill>
                <a:blip r:embed="rId8"/>
                <a:stretch>
                  <a:fillRect b="-298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6" name="上弧形箭头 1025">
                <a:extLst>
                  <a:ext uri="{FF2B5EF4-FFF2-40B4-BE49-F238E27FC236}">
                    <a16:creationId xmlns:a16="http://schemas.microsoft.com/office/drawing/2014/main" id="{81AB6E3D-3DFF-A40B-E0E3-27F26DEE6491}"/>
                  </a:ext>
                </a:extLst>
              </p:cNvPr>
              <p:cNvSpPr/>
              <p:nvPr/>
            </p:nvSpPr>
            <p:spPr>
              <a:xfrm flipH="1">
                <a:off x="9601200" y="4492237"/>
                <a:ext cx="2133600" cy="827999"/>
              </a:xfrm>
              <a:prstGeom prst="curvedUpArrow">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sz="4000" b="1" i="1" smtClean="0">
                          <a:solidFill>
                            <a:srgbClr val="00B050"/>
                          </a:solidFill>
                          <a:latin typeface="Cambria Math" panose="02040503050406030204" pitchFamily="18" charset="0"/>
                        </a:rPr>
                        <m:t>𝝁</m:t>
                      </m:r>
                    </m:oMath>
                  </m:oMathPara>
                </a14:m>
                <a:endParaRPr kumimoji="1" lang="en-US" altLang="zh-CN" sz="4000" b="1" i="1" dirty="0">
                  <a:solidFill>
                    <a:srgbClr val="00B050"/>
                  </a:solidFill>
                </a:endParaRPr>
              </a:p>
            </p:txBody>
          </p:sp>
        </mc:Choice>
        <mc:Fallback xmlns="">
          <p:sp>
            <p:nvSpPr>
              <p:cNvPr id="1026" name="上弧形箭头 1025">
                <a:extLst>
                  <a:ext uri="{FF2B5EF4-FFF2-40B4-BE49-F238E27FC236}">
                    <a16:creationId xmlns:a16="http://schemas.microsoft.com/office/drawing/2014/main" id="{81AB6E3D-3DFF-A40B-E0E3-27F26DEE6491}"/>
                  </a:ext>
                </a:extLst>
              </p:cNvPr>
              <p:cNvSpPr>
                <a:spLocks noRot="1" noChangeAspect="1" noMove="1" noResize="1" noEditPoints="1" noAdjustHandles="1" noChangeArrowheads="1" noChangeShapeType="1" noTextEdit="1"/>
              </p:cNvSpPr>
              <p:nvPr/>
            </p:nvSpPr>
            <p:spPr>
              <a:xfrm flipH="1">
                <a:off x="9601200" y="4492237"/>
                <a:ext cx="2133600" cy="827999"/>
              </a:xfrm>
              <a:prstGeom prst="curvedUpArrow">
                <a:avLst/>
              </a:prstGeom>
              <a:blipFill>
                <a:blip r:embed="rId9"/>
                <a:stretch>
                  <a:fillRect b="-298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7" name="上弧形箭头 1026">
                <a:extLst>
                  <a:ext uri="{FF2B5EF4-FFF2-40B4-BE49-F238E27FC236}">
                    <a16:creationId xmlns:a16="http://schemas.microsoft.com/office/drawing/2014/main" id="{8D2BEED1-CE55-D97F-3D47-BA633BE3AE3A}"/>
                  </a:ext>
                </a:extLst>
              </p:cNvPr>
              <p:cNvSpPr/>
              <p:nvPr/>
            </p:nvSpPr>
            <p:spPr>
              <a:xfrm flipH="1">
                <a:off x="7315200" y="4492968"/>
                <a:ext cx="2133600" cy="827999"/>
              </a:xfrm>
              <a:prstGeom prst="curvedUpArrow">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sz="4000" b="1" i="1" smtClean="0">
                          <a:solidFill>
                            <a:srgbClr val="00B050"/>
                          </a:solidFill>
                          <a:latin typeface="Cambria Math" panose="02040503050406030204" pitchFamily="18" charset="0"/>
                        </a:rPr>
                        <m:t>𝝁</m:t>
                      </m:r>
                    </m:oMath>
                  </m:oMathPara>
                </a14:m>
                <a:endParaRPr kumimoji="1" lang="en-US" altLang="zh-CN" sz="4000" b="1" i="1" dirty="0">
                  <a:solidFill>
                    <a:srgbClr val="00B050"/>
                  </a:solidFill>
                </a:endParaRPr>
              </a:p>
            </p:txBody>
          </p:sp>
        </mc:Choice>
        <mc:Fallback xmlns="">
          <p:sp>
            <p:nvSpPr>
              <p:cNvPr id="1027" name="上弧形箭头 1026">
                <a:extLst>
                  <a:ext uri="{FF2B5EF4-FFF2-40B4-BE49-F238E27FC236}">
                    <a16:creationId xmlns:a16="http://schemas.microsoft.com/office/drawing/2014/main" id="{8D2BEED1-CE55-D97F-3D47-BA633BE3AE3A}"/>
                  </a:ext>
                </a:extLst>
              </p:cNvPr>
              <p:cNvSpPr>
                <a:spLocks noRot="1" noChangeAspect="1" noMove="1" noResize="1" noEditPoints="1" noAdjustHandles="1" noChangeArrowheads="1" noChangeShapeType="1" noTextEdit="1"/>
              </p:cNvSpPr>
              <p:nvPr/>
            </p:nvSpPr>
            <p:spPr>
              <a:xfrm flipH="1">
                <a:off x="7315200" y="4492968"/>
                <a:ext cx="2133600" cy="827999"/>
              </a:xfrm>
              <a:prstGeom prst="curvedUpArrow">
                <a:avLst/>
              </a:prstGeom>
              <a:blipFill>
                <a:blip r:embed="rId10"/>
                <a:stretch>
                  <a:fillRect b="-298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8" name="上弧形箭头 1027">
                <a:extLst>
                  <a:ext uri="{FF2B5EF4-FFF2-40B4-BE49-F238E27FC236}">
                    <a16:creationId xmlns:a16="http://schemas.microsoft.com/office/drawing/2014/main" id="{135AA596-5B08-0CF2-BAF0-235EA1DD884F}"/>
                  </a:ext>
                </a:extLst>
              </p:cNvPr>
              <p:cNvSpPr/>
              <p:nvPr/>
            </p:nvSpPr>
            <p:spPr>
              <a:xfrm flipH="1">
                <a:off x="5029200" y="4492800"/>
                <a:ext cx="2133600" cy="827999"/>
              </a:xfrm>
              <a:prstGeom prst="curvedUpArrow">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sz="4000" b="1" i="1" smtClean="0">
                          <a:solidFill>
                            <a:srgbClr val="00B050"/>
                          </a:solidFill>
                          <a:latin typeface="Cambria Math" panose="02040503050406030204" pitchFamily="18" charset="0"/>
                        </a:rPr>
                        <m:t>𝝁</m:t>
                      </m:r>
                    </m:oMath>
                  </m:oMathPara>
                </a14:m>
                <a:endParaRPr kumimoji="1" lang="en-US" altLang="zh-CN" sz="4000" b="1" i="1" dirty="0">
                  <a:solidFill>
                    <a:srgbClr val="00B050"/>
                  </a:solidFill>
                </a:endParaRPr>
              </a:p>
            </p:txBody>
          </p:sp>
        </mc:Choice>
        <mc:Fallback xmlns="">
          <p:sp>
            <p:nvSpPr>
              <p:cNvPr id="1028" name="上弧形箭头 1027">
                <a:extLst>
                  <a:ext uri="{FF2B5EF4-FFF2-40B4-BE49-F238E27FC236}">
                    <a16:creationId xmlns:a16="http://schemas.microsoft.com/office/drawing/2014/main" id="{135AA596-5B08-0CF2-BAF0-235EA1DD884F}"/>
                  </a:ext>
                </a:extLst>
              </p:cNvPr>
              <p:cNvSpPr>
                <a:spLocks noRot="1" noChangeAspect="1" noMove="1" noResize="1" noEditPoints="1" noAdjustHandles="1" noChangeArrowheads="1" noChangeShapeType="1" noTextEdit="1"/>
              </p:cNvSpPr>
              <p:nvPr/>
            </p:nvSpPr>
            <p:spPr>
              <a:xfrm flipH="1">
                <a:off x="5029200" y="4492800"/>
                <a:ext cx="2133600" cy="827999"/>
              </a:xfrm>
              <a:prstGeom prst="curvedUpArrow">
                <a:avLst/>
              </a:prstGeom>
              <a:blipFill>
                <a:blip r:embed="rId11"/>
                <a:stretch>
                  <a:fillRect b="-2985"/>
                </a:stretch>
              </a:blipFill>
              <a:ln>
                <a:noFill/>
              </a:ln>
            </p:spPr>
            <p:txBody>
              <a:bodyPr/>
              <a:lstStyle/>
              <a:p>
                <a:r>
                  <a:rPr lang="zh-CN" altLang="en-US">
                    <a:noFill/>
                  </a:rPr>
                  <a:t> </a:t>
                </a:r>
              </a:p>
            </p:txBody>
          </p:sp>
        </mc:Fallback>
      </mc:AlternateContent>
      <p:grpSp>
        <p:nvGrpSpPr>
          <p:cNvPr id="1029" name="组合 1028">
            <a:extLst>
              <a:ext uri="{FF2B5EF4-FFF2-40B4-BE49-F238E27FC236}">
                <a16:creationId xmlns:a16="http://schemas.microsoft.com/office/drawing/2014/main" id="{6942C1A5-2418-415A-84EC-90D076056A03}"/>
              </a:ext>
            </a:extLst>
          </p:cNvPr>
          <p:cNvGrpSpPr/>
          <p:nvPr/>
        </p:nvGrpSpPr>
        <p:grpSpPr>
          <a:xfrm>
            <a:off x="3657600" y="-8724900"/>
            <a:ext cx="13182600" cy="842731"/>
            <a:chOff x="3657600" y="2198431"/>
            <a:chExt cx="13182600" cy="842731"/>
          </a:xfrm>
        </p:grpSpPr>
        <p:sp>
          <p:nvSpPr>
            <p:cNvPr id="1030" name="Freeform 5">
              <a:extLst>
                <a:ext uri="{FF2B5EF4-FFF2-40B4-BE49-F238E27FC236}">
                  <a16:creationId xmlns:a16="http://schemas.microsoft.com/office/drawing/2014/main" id="{94961688-AA91-0A57-8CF8-3872A727CF4F}"/>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1031" name="TextBox 7">
              <a:extLst>
                <a:ext uri="{FF2B5EF4-FFF2-40B4-BE49-F238E27FC236}">
                  <a16:creationId xmlns:a16="http://schemas.microsoft.com/office/drawing/2014/main" id="{2AF71D18-9CB8-A0DD-A2A1-0C56F7F99546}"/>
                </a:ext>
              </a:extLst>
            </p:cNvPr>
            <p:cNvSpPr txBox="1">
              <a:spLocks/>
            </p:cNvSpPr>
            <p:nvPr/>
          </p:nvSpPr>
          <p:spPr>
            <a:xfrm>
              <a:off x="3657600" y="2198431"/>
              <a:ext cx="720000" cy="842731"/>
            </a:xfrm>
            <a:prstGeom prst="rect">
              <a:avLst/>
            </a:prstGeom>
          </p:spPr>
          <p:txBody>
            <a:bodyPr wrap="square" lIns="0" tIns="0" rIns="0" bIns="0" rtlCol="0" anchor="t">
              <a:spAutoFit/>
            </a:bodyPr>
            <a:lstStyle/>
            <a:p>
              <a:pPr algn="ctr">
                <a:lnSpc>
                  <a:spcPts val="7048"/>
                </a:lnSpc>
              </a:pPr>
              <a:r>
                <a:rPr lang="en-US" sz="5034" dirty="0">
                  <a:solidFill>
                    <a:srgbClr val="000000"/>
                  </a:solidFill>
                  <a:latin typeface="Alatsi Bold"/>
                </a:rPr>
                <a:t>1</a:t>
              </a:r>
            </a:p>
          </p:txBody>
        </p:sp>
        <p:sp>
          <p:nvSpPr>
            <p:cNvPr id="1032" name="TextBox 16">
              <a:extLst>
                <a:ext uri="{FF2B5EF4-FFF2-40B4-BE49-F238E27FC236}">
                  <a16:creationId xmlns:a16="http://schemas.microsoft.com/office/drawing/2014/main" id="{1F1282D6-F5C5-933B-858A-C1EB680BDBFB}"/>
                </a:ext>
              </a:extLst>
            </p:cNvPr>
            <p:cNvSpPr txBox="1"/>
            <p:nvPr/>
          </p:nvSpPr>
          <p:spPr>
            <a:xfrm>
              <a:off x="4656072" y="2350831"/>
              <a:ext cx="12184128" cy="544380"/>
            </a:xfrm>
            <a:prstGeom prst="rect">
              <a:avLst/>
            </a:prstGeom>
          </p:spPr>
          <p:txBody>
            <a:bodyPr wrap="square" lIns="0" tIns="0" rIns="0" bIns="0" rtlCol="0" anchor="t">
              <a:spAutoFit/>
            </a:bodyPr>
            <a:lstStyle/>
            <a:p>
              <a:pPr>
                <a:lnSpc>
                  <a:spcPts val="4400"/>
                </a:lnSpc>
              </a:pPr>
              <a:r>
                <a:rPr lang="en-US" altLang="zh-CN" sz="3600" dirty="0">
                  <a:solidFill>
                    <a:srgbClr val="000000"/>
                  </a:solidFill>
                  <a:latin typeface="Alatsi Bold"/>
                </a:rPr>
                <a:t>Goodness of fit: K-S Test</a:t>
              </a:r>
              <a:endParaRPr lang="en-US" sz="3200" dirty="0">
                <a:solidFill>
                  <a:srgbClr val="000000"/>
                </a:solidFill>
                <a:latin typeface="Alatsi Bold"/>
              </a:endParaRPr>
            </a:p>
          </p:txBody>
        </p:sp>
      </p:grpSp>
      <p:pic>
        <p:nvPicPr>
          <p:cNvPr id="1033" name="图片 1032">
            <a:extLst>
              <a:ext uri="{FF2B5EF4-FFF2-40B4-BE49-F238E27FC236}">
                <a16:creationId xmlns:a16="http://schemas.microsoft.com/office/drawing/2014/main" id="{C99A0531-9CD9-22B0-10D2-2D1B0CFB8084}"/>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8170489" y="-7303661"/>
            <a:ext cx="8624607" cy="6037224"/>
          </a:xfrm>
          <a:prstGeom prst="rect">
            <a:avLst/>
          </a:prstGeom>
        </p:spPr>
      </p:pic>
      <p:graphicFrame>
        <p:nvGraphicFramePr>
          <p:cNvPr id="1034" name="表格 1033">
            <a:extLst>
              <a:ext uri="{FF2B5EF4-FFF2-40B4-BE49-F238E27FC236}">
                <a16:creationId xmlns:a16="http://schemas.microsoft.com/office/drawing/2014/main" id="{ADD2094C-A60D-A47B-9BB3-4D8E95DD3503}"/>
              </a:ext>
            </a:extLst>
          </p:cNvPr>
          <p:cNvGraphicFramePr>
            <a:graphicFrameLocks noGrp="1"/>
          </p:cNvGraphicFramePr>
          <p:nvPr>
            <p:extLst>
              <p:ext uri="{D42A27DB-BD31-4B8C-83A1-F6EECF244321}">
                <p14:modId xmlns:p14="http://schemas.microsoft.com/office/powerpoint/2010/main" val="2773129751"/>
              </p:ext>
            </p:extLst>
          </p:nvPr>
        </p:nvGraphicFramePr>
        <p:xfrm>
          <a:off x="3518187" y="-6823991"/>
          <a:ext cx="4267200" cy="5120201"/>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953623853"/>
                    </a:ext>
                  </a:extLst>
                </a:gridCol>
                <a:gridCol w="2133600">
                  <a:extLst>
                    <a:ext uri="{9D8B030D-6E8A-4147-A177-3AD203B41FA5}">
                      <a16:colId xmlns:a16="http://schemas.microsoft.com/office/drawing/2014/main" val="2139000166"/>
                    </a:ext>
                  </a:extLst>
                </a:gridCol>
              </a:tblGrid>
              <a:tr h="939357">
                <a:tc>
                  <a:txBody>
                    <a:bodyPr/>
                    <a:lstStyle/>
                    <a:p>
                      <a:pPr algn="ctr"/>
                      <a:endParaRPr lang="zh-CN" altLang="en-US" sz="2800" dirty="0"/>
                    </a:p>
                  </a:txBody>
                  <a:tcPr anchor="ctr"/>
                </a:tc>
                <a:tc>
                  <a:txBody>
                    <a:bodyPr/>
                    <a:lstStyle/>
                    <a:p>
                      <a:pPr algn="ctr"/>
                      <a:r>
                        <a:rPr lang="en-US" altLang="zh-CN" sz="2800" dirty="0">
                          <a:solidFill>
                            <a:schemeClr val="bg1"/>
                          </a:solidFill>
                          <a:latin typeface="Alatsi Bold"/>
                        </a:rPr>
                        <a:t>Parameters</a:t>
                      </a:r>
                      <a:endParaRPr lang="zh-CN" altLang="en-US" sz="2800" dirty="0">
                        <a:solidFill>
                          <a:schemeClr val="bg1"/>
                        </a:solidFill>
                      </a:endParaRPr>
                    </a:p>
                  </a:txBody>
                  <a:tcPr anchor="ctr"/>
                </a:tc>
                <a:extLst>
                  <a:ext uri="{0D108BD9-81ED-4DB2-BD59-A6C34878D82A}">
                    <a16:rowId xmlns:a16="http://schemas.microsoft.com/office/drawing/2014/main" val="1189552838"/>
                  </a:ext>
                </a:extLst>
              </a:tr>
              <a:tr h="1045211">
                <a:tc>
                  <a:txBody>
                    <a:bodyPr/>
                    <a:lstStyle/>
                    <a:p>
                      <a:pPr algn="ctr"/>
                      <a:r>
                        <a:rPr lang="en-US" altLang="zh-CN" sz="2800" dirty="0">
                          <a:solidFill>
                            <a:srgbClr val="000000"/>
                          </a:solidFill>
                          <a:latin typeface="Alatsi Bold"/>
                        </a:rPr>
                        <a:t>Neu Arrival</a:t>
                      </a:r>
                      <a:endParaRPr lang="zh-CN" altLang="en-US" sz="2800" dirty="0"/>
                    </a:p>
                  </a:txBody>
                  <a:tcPr anchor="ctr"/>
                </a:tc>
                <a:tc>
                  <a:txBody>
                    <a:bodyPr/>
                    <a:lstStyle/>
                    <a:p>
                      <a:pPr algn="ctr"/>
                      <a:r>
                        <a:rPr lang="en-US" altLang="zh-CN" sz="2800" dirty="0">
                          <a:solidFill>
                            <a:srgbClr val="000000"/>
                          </a:solidFill>
                          <a:latin typeface="Alatsi Bold"/>
                        </a:rPr>
                        <a:t>1/173.44</a:t>
                      </a:r>
                      <a:endParaRPr lang="zh-CN" altLang="en-US" sz="2800" baseline="0" dirty="0"/>
                    </a:p>
                  </a:txBody>
                  <a:tcPr anchor="ctr"/>
                </a:tc>
                <a:extLst>
                  <a:ext uri="{0D108BD9-81ED-4DB2-BD59-A6C34878D82A}">
                    <a16:rowId xmlns:a16="http://schemas.microsoft.com/office/drawing/2014/main" val="1709047026"/>
                  </a:ext>
                </a:extLst>
              </a:tr>
              <a:tr h="1045211">
                <a:tc>
                  <a:txBody>
                    <a:bodyPr/>
                    <a:lstStyle/>
                    <a:p>
                      <a:pPr algn="ctr"/>
                      <a:r>
                        <a:rPr lang="en-US" altLang="zh-CN" sz="2800" dirty="0">
                          <a:solidFill>
                            <a:srgbClr val="000000"/>
                          </a:solidFill>
                          <a:latin typeface="Alatsi Bold"/>
                        </a:rPr>
                        <a:t>Neu Leaves</a:t>
                      </a:r>
                      <a:endParaRPr lang="zh-CN" altLang="en-US" sz="2800" dirty="0"/>
                    </a:p>
                  </a:txBody>
                  <a:tcPr anchor="ctr"/>
                </a:tc>
                <a:tc>
                  <a:txBody>
                    <a:bodyPr/>
                    <a:lstStyle/>
                    <a:p>
                      <a:pPr algn="ctr"/>
                      <a:r>
                        <a:rPr lang="en-US" altLang="zh-CN" sz="2800" dirty="0">
                          <a:solidFill>
                            <a:srgbClr val="000000"/>
                          </a:solidFill>
                          <a:latin typeface="Alatsi Bold"/>
                        </a:rPr>
                        <a:t>1/179.63</a:t>
                      </a:r>
                      <a:endParaRPr lang="zh-CN" altLang="en-US" sz="2800" baseline="0" dirty="0"/>
                    </a:p>
                  </a:txBody>
                  <a:tcPr anchor="ctr"/>
                </a:tc>
                <a:extLst>
                  <a:ext uri="{0D108BD9-81ED-4DB2-BD59-A6C34878D82A}">
                    <a16:rowId xmlns:a16="http://schemas.microsoft.com/office/drawing/2014/main" val="4127266169"/>
                  </a:ext>
                </a:extLst>
              </a:tr>
              <a:tr h="1045211">
                <a:tc>
                  <a:txBody>
                    <a:bodyPr/>
                    <a:lstStyle/>
                    <a:p>
                      <a:pPr algn="ctr"/>
                      <a:r>
                        <a:rPr lang="en-US" altLang="zh-CN" sz="2800" dirty="0">
                          <a:solidFill>
                            <a:srgbClr val="000000"/>
                          </a:solidFill>
                          <a:latin typeface="Alatsi Bold"/>
                        </a:rPr>
                        <a:t>MIT Arrivals</a:t>
                      </a:r>
                      <a:endParaRPr lang="zh-CN" altLang="en-US" sz="2800" dirty="0"/>
                    </a:p>
                  </a:txBody>
                  <a:tcPr anchor="ctr"/>
                </a:tc>
                <a:tc>
                  <a:txBody>
                    <a:bodyPr/>
                    <a:lstStyle/>
                    <a:p>
                      <a:pPr algn="ctr"/>
                      <a:r>
                        <a:rPr lang="en-US" altLang="zh-CN" sz="2800" dirty="0">
                          <a:solidFill>
                            <a:srgbClr val="000000"/>
                          </a:solidFill>
                          <a:latin typeface="Alatsi Bold"/>
                        </a:rPr>
                        <a:t>1/106.08</a:t>
                      </a:r>
                      <a:endParaRPr lang="zh-CN" altLang="en-US" sz="2800" baseline="0" dirty="0"/>
                    </a:p>
                  </a:txBody>
                  <a:tcPr anchor="ctr"/>
                </a:tc>
                <a:extLst>
                  <a:ext uri="{0D108BD9-81ED-4DB2-BD59-A6C34878D82A}">
                    <a16:rowId xmlns:a16="http://schemas.microsoft.com/office/drawing/2014/main" val="2515553247"/>
                  </a:ext>
                </a:extLst>
              </a:tr>
              <a:tr h="1045211">
                <a:tc>
                  <a:txBody>
                    <a:bodyPr/>
                    <a:lstStyle/>
                    <a:p>
                      <a:pPr algn="ctr"/>
                      <a:r>
                        <a:rPr lang="en-US" altLang="zh-CN" sz="2800" dirty="0">
                          <a:solidFill>
                            <a:srgbClr val="000000"/>
                          </a:solidFill>
                          <a:latin typeface="Alatsi Bold"/>
                        </a:rPr>
                        <a:t>MIT Leaves</a:t>
                      </a:r>
                      <a:endParaRPr lang="zh-CN" altLang="en-US" sz="2800" dirty="0"/>
                    </a:p>
                  </a:txBody>
                  <a:tcPr anchor="ctr"/>
                </a:tc>
                <a:tc>
                  <a:txBody>
                    <a:bodyPr/>
                    <a:lstStyle/>
                    <a:p>
                      <a:pPr algn="ctr"/>
                      <a:r>
                        <a:rPr lang="en-US" altLang="zh-CN" sz="2800" dirty="0">
                          <a:solidFill>
                            <a:srgbClr val="000000"/>
                          </a:solidFill>
                          <a:latin typeface="Alatsi Bold"/>
                        </a:rPr>
                        <a:t>1/93.95</a:t>
                      </a:r>
                      <a:endParaRPr lang="zh-CN" altLang="en-US" sz="2800" baseline="0" dirty="0"/>
                    </a:p>
                  </a:txBody>
                  <a:tcPr anchor="ctr"/>
                </a:tc>
                <a:extLst>
                  <a:ext uri="{0D108BD9-81ED-4DB2-BD59-A6C34878D82A}">
                    <a16:rowId xmlns:a16="http://schemas.microsoft.com/office/drawing/2014/main" val="2128741497"/>
                  </a:ext>
                </a:extLst>
              </a:tr>
            </a:tbl>
          </a:graphicData>
        </a:graphic>
      </p:graphicFrame>
      <mc:AlternateContent xmlns:mc="http://schemas.openxmlformats.org/markup-compatibility/2006" xmlns:a14="http://schemas.microsoft.com/office/drawing/2010/main">
        <mc:Choice Requires="a14">
          <p:sp>
            <p:nvSpPr>
              <p:cNvPr id="1035" name="文本框 1034">
                <a:extLst>
                  <a:ext uri="{FF2B5EF4-FFF2-40B4-BE49-F238E27FC236}">
                    <a16:creationId xmlns:a16="http://schemas.microsoft.com/office/drawing/2014/main" id="{70E52A34-08A7-01A2-5EC8-029DE967AC90}"/>
                  </a:ext>
                </a:extLst>
              </p:cNvPr>
              <p:cNvSpPr txBox="1"/>
              <p:nvPr/>
            </p:nvSpPr>
            <p:spPr>
              <a:xfrm>
                <a:off x="7306717" y="5676900"/>
                <a:ext cx="425751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3600" b="0" i="1" smtClean="0">
                          <a:latin typeface="Cambria Math" panose="02040503050406030204" pitchFamily="18" charset="0"/>
                        </a:rPr>
                        <m:t>𝑛</m:t>
                      </m:r>
                      <m:r>
                        <a:rPr kumimoji="1" lang="en-US" altLang="zh-CN" sz="3600" b="0" i="1" smtClean="0">
                          <a:latin typeface="Cambria Math" panose="02040503050406030204" pitchFamily="18" charset="0"/>
                        </a:rPr>
                        <m:t>=0,  </m:t>
                      </m:r>
                      <m:r>
                        <a:rPr kumimoji="1" lang="en-US" altLang="zh-CN" sz="3600" b="0" i="1" smtClean="0">
                          <a:latin typeface="Cambria Math" panose="02040503050406030204" pitchFamily="18" charset="0"/>
                        </a:rPr>
                        <m:t>𝜆</m:t>
                      </m:r>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𝑃</m:t>
                          </m:r>
                        </m:e>
                        <m:sub>
                          <m:r>
                            <a:rPr kumimoji="1" lang="en-US" altLang="zh-CN" sz="3600" b="0" i="1" smtClean="0">
                              <a:latin typeface="Cambria Math" panose="02040503050406030204" pitchFamily="18" charset="0"/>
                            </a:rPr>
                            <m:t>0</m:t>
                          </m:r>
                        </m:sub>
                      </m:sSub>
                      <m:r>
                        <a:rPr kumimoji="1" lang="en-US" altLang="zh-CN" sz="3600" b="0" i="1" smtClean="0">
                          <a:latin typeface="Cambria Math" panose="02040503050406030204" pitchFamily="18" charset="0"/>
                        </a:rPr>
                        <m:t>=</m:t>
                      </m:r>
                      <m:r>
                        <a:rPr kumimoji="1" lang="en-US" altLang="zh-CN" sz="3600" b="0" i="1" smtClean="0">
                          <a:latin typeface="Cambria Math" panose="02040503050406030204" pitchFamily="18" charset="0"/>
                        </a:rPr>
                        <m:t>𝜇</m:t>
                      </m:r>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𝑃</m:t>
                          </m:r>
                        </m:e>
                        <m:sub>
                          <m:r>
                            <a:rPr kumimoji="1" lang="en-US" altLang="zh-CN" sz="3600" b="0" i="1" smtClean="0">
                              <a:latin typeface="Cambria Math" panose="02040503050406030204" pitchFamily="18" charset="0"/>
                            </a:rPr>
                            <m:t>1</m:t>
                          </m:r>
                        </m:sub>
                      </m:sSub>
                    </m:oMath>
                  </m:oMathPara>
                </a14:m>
                <a:endParaRPr kumimoji="1" lang="zh-CN" altLang="en-US" sz="2000" dirty="0"/>
              </a:p>
            </p:txBody>
          </p:sp>
        </mc:Choice>
        <mc:Fallback xmlns="">
          <p:sp>
            <p:nvSpPr>
              <p:cNvPr id="1035" name="文本框 1034">
                <a:extLst>
                  <a:ext uri="{FF2B5EF4-FFF2-40B4-BE49-F238E27FC236}">
                    <a16:creationId xmlns:a16="http://schemas.microsoft.com/office/drawing/2014/main" id="{70E52A34-08A7-01A2-5EC8-029DE967AC90}"/>
                  </a:ext>
                </a:extLst>
              </p:cNvPr>
              <p:cNvSpPr txBox="1">
                <a:spLocks noRot="1" noChangeAspect="1" noMove="1" noResize="1" noEditPoints="1" noAdjustHandles="1" noChangeArrowheads="1" noChangeShapeType="1" noTextEdit="1"/>
              </p:cNvSpPr>
              <p:nvPr/>
            </p:nvSpPr>
            <p:spPr>
              <a:xfrm>
                <a:off x="7306717" y="5676900"/>
                <a:ext cx="4257512" cy="553998"/>
              </a:xfrm>
              <a:prstGeom prst="rect">
                <a:avLst/>
              </a:prstGeom>
              <a:blipFill>
                <a:blip r:embed="rId13"/>
                <a:stretch>
                  <a:fillRect l="-893" r="-595"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9" name="文本框 1038">
                <a:extLst>
                  <a:ext uri="{FF2B5EF4-FFF2-40B4-BE49-F238E27FC236}">
                    <a16:creationId xmlns:a16="http://schemas.microsoft.com/office/drawing/2014/main" id="{50919A86-DD1E-7F3D-4D89-7EF55FD8F00A}"/>
                  </a:ext>
                </a:extLst>
              </p:cNvPr>
              <p:cNvSpPr txBox="1"/>
              <p:nvPr/>
            </p:nvSpPr>
            <p:spPr>
              <a:xfrm>
                <a:off x="5530574" y="6342102"/>
                <a:ext cx="940462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3600" b="0" i="1" smtClean="0">
                          <a:latin typeface="Cambria Math" panose="02040503050406030204" pitchFamily="18" charset="0"/>
                        </a:rPr>
                        <m:t>1≤</m:t>
                      </m:r>
                      <m:r>
                        <a:rPr kumimoji="1" lang="en-US" altLang="zh-CN" sz="3600" b="0" i="1" smtClean="0">
                          <a:latin typeface="Cambria Math" panose="02040503050406030204" pitchFamily="18" charset="0"/>
                        </a:rPr>
                        <m:t>𝑛</m:t>
                      </m:r>
                      <m:r>
                        <a:rPr kumimoji="1" lang="en-US" altLang="zh-CN" sz="3600" b="0" i="1" smtClean="0">
                          <a:latin typeface="Cambria Math" panose="02040503050406030204" pitchFamily="18" charset="0"/>
                        </a:rPr>
                        <m:t>≤</m:t>
                      </m:r>
                      <m:r>
                        <a:rPr kumimoji="1" lang="en-US" altLang="zh-CN" sz="3600" b="0" i="1" smtClean="0">
                          <a:latin typeface="Cambria Math" panose="02040503050406030204" pitchFamily="18" charset="0"/>
                        </a:rPr>
                        <m:t>𝑁</m:t>
                      </m:r>
                      <m:r>
                        <a:rPr kumimoji="1" lang="en-US" altLang="zh-CN" sz="3600" b="0" i="1" smtClean="0">
                          <a:latin typeface="Cambria Math" panose="02040503050406030204" pitchFamily="18" charset="0"/>
                        </a:rPr>
                        <m:t>−1,  </m:t>
                      </m:r>
                      <m:d>
                        <m:dPr>
                          <m:ctrlPr>
                            <a:rPr kumimoji="1" lang="en-US" altLang="zh-CN" sz="3600" b="0" i="1" smtClean="0">
                              <a:latin typeface="Cambria Math" panose="02040503050406030204" pitchFamily="18" charset="0"/>
                            </a:rPr>
                          </m:ctrlPr>
                        </m:dPr>
                        <m:e>
                          <m:r>
                            <a:rPr kumimoji="1" lang="en-US" altLang="zh-CN" sz="3600" b="0" i="1" smtClean="0">
                              <a:latin typeface="Cambria Math" panose="02040503050406030204" pitchFamily="18" charset="0"/>
                            </a:rPr>
                            <m:t>𝜆</m:t>
                          </m:r>
                          <m:r>
                            <a:rPr kumimoji="1" lang="en-US" altLang="zh-CN" sz="3600" b="0" i="1" smtClean="0">
                              <a:latin typeface="Cambria Math" panose="02040503050406030204" pitchFamily="18" charset="0"/>
                            </a:rPr>
                            <m:t>+</m:t>
                          </m:r>
                          <m:r>
                            <a:rPr kumimoji="1" lang="en-US" altLang="zh-CN" sz="3600" b="0" i="1" smtClean="0">
                              <a:latin typeface="Cambria Math" panose="02040503050406030204" pitchFamily="18" charset="0"/>
                            </a:rPr>
                            <m:t>𝜇</m:t>
                          </m:r>
                        </m:e>
                      </m:d>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𝑃</m:t>
                          </m:r>
                        </m:e>
                        <m:sub>
                          <m:r>
                            <a:rPr kumimoji="1" lang="en-US" altLang="zh-CN" sz="3600" b="0" i="1" smtClean="0">
                              <a:latin typeface="Cambria Math" panose="02040503050406030204" pitchFamily="18" charset="0"/>
                            </a:rPr>
                            <m:t>𝑛</m:t>
                          </m:r>
                        </m:sub>
                      </m:sSub>
                      <m:r>
                        <a:rPr kumimoji="1" lang="en-US" altLang="zh-CN" sz="3600" b="0" i="1" smtClean="0">
                          <a:latin typeface="Cambria Math" panose="02040503050406030204" pitchFamily="18" charset="0"/>
                        </a:rPr>
                        <m:t>=</m:t>
                      </m:r>
                      <m:r>
                        <a:rPr kumimoji="1" lang="en-US" altLang="zh-CN" sz="3600" b="0" i="1" smtClean="0">
                          <a:latin typeface="Cambria Math" panose="02040503050406030204" pitchFamily="18" charset="0"/>
                        </a:rPr>
                        <m:t>𝜆</m:t>
                      </m:r>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𝑃</m:t>
                          </m:r>
                        </m:e>
                        <m:sub>
                          <m:r>
                            <a:rPr kumimoji="1" lang="en-US" altLang="zh-CN" sz="3600" b="0" i="1" smtClean="0">
                              <a:latin typeface="Cambria Math" panose="02040503050406030204" pitchFamily="18" charset="0"/>
                            </a:rPr>
                            <m:t>𝑛</m:t>
                          </m:r>
                          <m:r>
                            <a:rPr kumimoji="1" lang="en-US" altLang="zh-CN" sz="3600" b="0" i="1" smtClean="0">
                              <a:latin typeface="Cambria Math" panose="02040503050406030204" pitchFamily="18" charset="0"/>
                            </a:rPr>
                            <m:t>−1</m:t>
                          </m:r>
                        </m:sub>
                      </m:sSub>
                      <m:r>
                        <a:rPr kumimoji="1" lang="en-US" altLang="zh-CN" sz="3600" b="0" i="1" smtClean="0">
                          <a:latin typeface="Cambria Math" panose="02040503050406030204" pitchFamily="18" charset="0"/>
                        </a:rPr>
                        <m:t>+</m:t>
                      </m:r>
                      <m:r>
                        <a:rPr kumimoji="1" lang="en-US" altLang="zh-CN" sz="3600" b="0" i="1" smtClean="0">
                          <a:latin typeface="Cambria Math" panose="02040503050406030204" pitchFamily="18" charset="0"/>
                        </a:rPr>
                        <m:t>𝜇</m:t>
                      </m:r>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𝑃</m:t>
                          </m:r>
                        </m:e>
                        <m:sub>
                          <m:r>
                            <a:rPr kumimoji="1" lang="en-US" altLang="zh-CN" sz="3600" b="0" i="1" smtClean="0">
                              <a:latin typeface="Cambria Math" panose="02040503050406030204" pitchFamily="18" charset="0"/>
                            </a:rPr>
                            <m:t>𝑛</m:t>
                          </m:r>
                          <m:r>
                            <a:rPr kumimoji="1" lang="en-US" altLang="zh-CN" sz="3600" b="0" i="1" smtClean="0">
                              <a:latin typeface="Cambria Math" panose="02040503050406030204" pitchFamily="18" charset="0"/>
                            </a:rPr>
                            <m:t>+1</m:t>
                          </m:r>
                        </m:sub>
                      </m:sSub>
                    </m:oMath>
                  </m:oMathPara>
                </a14:m>
                <a:endParaRPr kumimoji="1" lang="zh-CN" altLang="en-US" sz="2000" dirty="0"/>
              </a:p>
            </p:txBody>
          </p:sp>
        </mc:Choice>
        <mc:Fallback xmlns="">
          <p:sp>
            <p:nvSpPr>
              <p:cNvPr id="1039" name="文本框 1038">
                <a:extLst>
                  <a:ext uri="{FF2B5EF4-FFF2-40B4-BE49-F238E27FC236}">
                    <a16:creationId xmlns:a16="http://schemas.microsoft.com/office/drawing/2014/main" id="{50919A86-DD1E-7F3D-4D89-7EF55FD8F00A}"/>
                  </a:ext>
                </a:extLst>
              </p:cNvPr>
              <p:cNvSpPr txBox="1">
                <a:spLocks noRot="1" noChangeAspect="1" noMove="1" noResize="1" noEditPoints="1" noAdjustHandles="1" noChangeArrowheads="1" noChangeShapeType="1" noTextEdit="1"/>
              </p:cNvSpPr>
              <p:nvPr/>
            </p:nvSpPr>
            <p:spPr>
              <a:xfrm>
                <a:off x="5530574" y="6342102"/>
                <a:ext cx="9404626" cy="553998"/>
              </a:xfrm>
              <a:prstGeom prst="rect">
                <a:avLst/>
              </a:prstGeom>
              <a:blipFill>
                <a:blip r:embed="rId14"/>
                <a:stretch>
                  <a:fillRect l="-540"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0" name="文本框 1039">
                <a:extLst>
                  <a:ext uri="{FF2B5EF4-FFF2-40B4-BE49-F238E27FC236}">
                    <a16:creationId xmlns:a16="http://schemas.microsoft.com/office/drawing/2014/main" id="{565E0C93-601F-D04E-0877-706B9A4796BF}"/>
                  </a:ext>
                </a:extLst>
              </p:cNvPr>
              <p:cNvSpPr txBox="1"/>
              <p:nvPr/>
            </p:nvSpPr>
            <p:spPr>
              <a:xfrm>
                <a:off x="7206974" y="7027902"/>
                <a:ext cx="492570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3600" b="0" i="1" smtClean="0">
                          <a:latin typeface="Cambria Math" panose="02040503050406030204" pitchFamily="18" charset="0"/>
                        </a:rPr>
                        <m:t>𝑛</m:t>
                      </m:r>
                      <m:r>
                        <a:rPr kumimoji="1" lang="en-US" altLang="zh-CN" sz="3600" b="0" i="1" smtClean="0">
                          <a:latin typeface="Cambria Math" panose="02040503050406030204" pitchFamily="18" charset="0"/>
                        </a:rPr>
                        <m:t>=</m:t>
                      </m:r>
                      <m:r>
                        <a:rPr kumimoji="1" lang="en-US" altLang="zh-CN" sz="3600" b="0" i="1" smtClean="0">
                          <a:latin typeface="Cambria Math" panose="02040503050406030204" pitchFamily="18" charset="0"/>
                        </a:rPr>
                        <m:t>𝑁</m:t>
                      </m:r>
                      <m:r>
                        <a:rPr kumimoji="1" lang="en-US" altLang="zh-CN" sz="3600" b="0" i="1" smtClean="0">
                          <a:latin typeface="Cambria Math" panose="02040503050406030204" pitchFamily="18" charset="0"/>
                        </a:rPr>
                        <m:t>,  </m:t>
                      </m:r>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𝜇</m:t>
                          </m:r>
                          <m:r>
                            <a:rPr kumimoji="1" lang="en-US" altLang="zh-CN" sz="3600" b="0" i="1" smtClean="0">
                              <a:latin typeface="Cambria Math" panose="02040503050406030204" pitchFamily="18" charset="0"/>
                            </a:rPr>
                            <m:t>𝑃</m:t>
                          </m:r>
                        </m:e>
                        <m:sub>
                          <m:r>
                            <a:rPr kumimoji="1" lang="en-US" altLang="zh-CN" sz="3600" b="0" i="1" smtClean="0">
                              <a:latin typeface="Cambria Math" panose="02040503050406030204" pitchFamily="18" charset="0"/>
                            </a:rPr>
                            <m:t>𝑁</m:t>
                          </m:r>
                        </m:sub>
                      </m:sSub>
                      <m:r>
                        <a:rPr kumimoji="1" lang="en-US" altLang="zh-CN" sz="3600" b="0" i="1" smtClean="0">
                          <a:latin typeface="Cambria Math" panose="02040503050406030204" pitchFamily="18" charset="0"/>
                        </a:rPr>
                        <m:t>=</m:t>
                      </m:r>
                      <m:r>
                        <a:rPr kumimoji="1" lang="en-US" altLang="zh-CN" sz="3600" b="0" i="1" smtClean="0">
                          <a:latin typeface="Cambria Math" panose="02040503050406030204" pitchFamily="18" charset="0"/>
                        </a:rPr>
                        <m:t>𝜆</m:t>
                      </m:r>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𝑃</m:t>
                          </m:r>
                        </m:e>
                        <m:sub>
                          <m:r>
                            <a:rPr kumimoji="1" lang="en-US" altLang="zh-CN" sz="3600" b="0" i="1" smtClean="0">
                              <a:latin typeface="Cambria Math" panose="02040503050406030204" pitchFamily="18" charset="0"/>
                            </a:rPr>
                            <m:t>𝑁</m:t>
                          </m:r>
                          <m:r>
                            <a:rPr kumimoji="1" lang="en-US" altLang="zh-CN" sz="3600" b="0" i="1" smtClean="0">
                              <a:latin typeface="Cambria Math" panose="02040503050406030204" pitchFamily="18" charset="0"/>
                            </a:rPr>
                            <m:t>−1</m:t>
                          </m:r>
                        </m:sub>
                      </m:sSub>
                    </m:oMath>
                  </m:oMathPara>
                </a14:m>
                <a:endParaRPr kumimoji="1" lang="zh-CN" altLang="en-US" sz="2000" dirty="0"/>
              </a:p>
            </p:txBody>
          </p:sp>
        </mc:Choice>
        <mc:Fallback xmlns="">
          <p:sp>
            <p:nvSpPr>
              <p:cNvPr id="1040" name="文本框 1039">
                <a:extLst>
                  <a:ext uri="{FF2B5EF4-FFF2-40B4-BE49-F238E27FC236}">
                    <a16:creationId xmlns:a16="http://schemas.microsoft.com/office/drawing/2014/main" id="{565E0C93-601F-D04E-0877-706B9A4796BF}"/>
                  </a:ext>
                </a:extLst>
              </p:cNvPr>
              <p:cNvSpPr txBox="1">
                <a:spLocks noRot="1" noChangeAspect="1" noMove="1" noResize="1" noEditPoints="1" noAdjustHandles="1" noChangeArrowheads="1" noChangeShapeType="1" noTextEdit="1"/>
              </p:cNvSpPr>
              <p:nvPr/>
            </p:nvSpPr>
            <p:spPr>
              <a:xfrm>
                <a:off x="7206974" y="7027902"/>
                <a:ext cx="4925707" cy="553998"/>
              </a:xfrm>
              <a:prstGeom prst="rect">
                <a:avLst/>
              </a:prstGeom>
              <a:blipFill>
                <a:blip r:embed="rId15"/>
                <a:stretch>
                  <a:fillRect l="-771" r="-257" b="-2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1" name="文本框 1040">
                <a:extLst>
                  <a:ext uri="{FF2B5EF4-FFF2-40B4-BE49-F238E27FC236}">
                    <a16:creationId xmlns:a16="http://schemas.microsoft.com/office/drawing/2014/main" id="{75A80386-FA21-378A-5B23-E9E9DB89B23B}"/>
                  </a:ext>
                </a:extLst>
              </p:cNvPr>
              <p:cNvSpPr txBox="1"/>
              <p:nvPr/>
            </p:nvSpPr>
            <p:spPr>
              <a:xfrm>
                <a:off x="7075445" y="7827558"/>
                <a:ext cx="8556188" cy="11686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3600" b="1" i="1" smtClean="0">
                              <a:solidFill>
                                <a:schemeClr val="accent1">
                                  <a:lumMod val="75000"/>
                                </a:schemeClr>
                              </a:solidFill>
                              <a:latin typeface="Cambria Math" panose="02040503050406030204" pitchFamily="18" charset="0"/>
                            </a:rPr>
                          </m:ctrlPr>
                        </m:sSubPr>
                        <m:e>
                          <m:r>
                            <a:rPr kumimoji="1" lang="en-US" altLang="zh-CN" sz="3600" b="1" i="1" smtClean="0">
                              <a:solidFill>
                                <a:schemeClr val="accent1">
                                  <a:lumMod val="75000"/>
                                </a:schemeClr>
                              </a:solidFill>
                              <a:latin typeface="Cambria Math" panose="02040503050406030204" pitchFamily="18" charset="0"/>
                            </a:rPr>
                            <m:t>𝑷</m:t>
                          </m:r>
                        </m:e>
                        <m:sub>
                          <m:r>
                            <a:rPr kumimoji="1" lang="en-US" altLang="zh-CN" sz="3600" b="1" i="1" smtClean="0">
                              <a:solidFill>
                                <a:schemeClr val="accent1">
                                  <a:lumMod val="75000"/>
                                </a:schemeClr>
                              </a:solidFill>
                              <a:latin typeface="Cambria Math" panose="02040503050406030204" pitchFamily="18" charset="0"/>
                            </a:rPr>
                            <m:t>𝒏</m:t>
                          </m:r>
                        </m:sub>
                      </m:sSub>
                      <m:r>
                        <a:rPr kumimoji="1" lang="en-US" altLang="zh-CN" sz="3600" b="1" i="1" smtClean="0">
                          <a:solidFill>
                            <a:schemeClr val="accent1">
                              <a:lumMod val="75000"/>
                            </a:schemeClr>
                          </a:solidFill>
                          <a:latin typeface="Cambria Math" panose="02040503050406030204" pitchFamily="18" charset="0"/>
                        </a:rPr>
                        <m:t>=</m:t>
                      </m:r>
                      <m:f>
                        <m:fPr>
                          <m:ctrlPr>
                            <a:rPr kumimoji="1" lang="en-US" altLang="zh-CN" sz="3600" b="1" i="1" smtClean="0">
                              <a:solidFill>
                                <a:schemeClr val="accent1">
                                  <a:lumMod val="75000"/>
                                </a:schemeClr>
                              </a:solidFill>
                              <a:latin typeface="Cambria Math" panose="02040503050406030204" pitchFamily="18" charset="0"/>
                            </a:rPr>
                          </m:ctrlPr>
                        </m:fPr>
                        <m:num>
                          <m:sSup>
                            <m:sSupPr>
                              <m:ctrlPr>
                                <a:rPr kumimoji="1" lang="en-US" altLang="zh-CN" sz="3600" b="1" i="1" smtClean="0">
                                  <a:solidFill>
                                    <a:schemeClr val="accent1">
                                      <a:lumMod val="75000"/>
                                    </a:schemeClr>
                                  </a:solidFill>
                                  <a:latin typeface="Cambria Math" panose="02040503050406030204" pitchFamily="18" charset="0"/>
                                </a:rPr>
                              </m:ctrlPr>
                            </m:sSupPr>
                            <m:e>
                              <m:r>
                                <a:rPr kumimoji="1" lang="en-US" altLang="zh-CN" sz="3600" b="1" i="1" smtClean="0">
                                  <a:solidFill>
                                    <a:schemeClr val="accent1">
                                      <a:lumMod val="75000"/>
                                    </a:schemeClr>
                                  </a:solidFill>
                                  <a:latin typeface="Cambria Math" panose="02040503050406030204" pitchFamily="18" charset="0"/>
                                </a:rPr>
                                <m:t>𝝆</m:t>
                              </m:r>
                            </m:e>
                            <m:sup>
                              <m:r>
                                <a:rPr kumimoji="1" lang="en-US" altLang="zh-CN" sz="3600" b="1" i="1" smtClean="0">
                                  <a:solidFill>
                                    <a:schemeClr val="accent1">
                                      <a:lumMod val="75000"/>
                                    </a:schemeClr>
                                  </a:solidFill>
                                  <a:latin typeface="Cambria Math" panose="02040503050406030204" pitchFamily="18" charset="0"/>
                                </a:rPr>
                                <m:t>𝒏</m:t>
                              </m:r>
                            </m:sup>
                          </m:sSup>
                          <m:d>
                            <m:dPr>
                              <m:ctrlPr>
                                <a:rPr kumimoji="1" lang="en-US" altLang="zh-CN" sz="3600" b="1" i="1" smtClean="0">
                                  <a:solidFill>
                                    <a:schemeClr val="accent1">
                                      <a:lumMod val="75000"/>
                                    </a:schemeClr>
                                  </a:solidFill>
                                  <a:latin typeface="Cambria Math" panose="02040503050406030204" pitchFamily="18" charset="0"/>
                                </a:rPr>
                              </m:ctrlPr>
                            </m:dPr>
                            <m:e>
                              <m:r>
                                <a:rPr kumimoji="1" lang="en-US" altLang="zh-CN" sz="3600" b="1" i="1" smtClean="0">
                                  <a:solidFill>
                                    <a:schemeClr val="accent1">
                                      <a:lumMod val="75000"/>
                                    </a:schemeClr>
                                  </a:solidFill>
                                  <a:latin typeface="Cambria Math" panose="02040503050406030204" pitchFamily="18" charset="0"/>
                                </a:rPr>
                                <m:t>𝟏</m:t>
                              </m:r>
                              <m:r>
                                <a:rPr kumimoji="1" lang="en-US" altLang="zh-CN" sz="3600" b="1" i="1" smtClean="0">
                                  <a:solidFill>
                                    <a:schemeClr val="accent1">
                                      <a:lumMod val="75000"/>
                                    </a:schemeClr>
                                  </a:solidFill>
                                  <a:latin typeface="Cambria Math" panose="02040503050406030204" pitchFamily="18" charset="0"/>
                                </a:rPr>
                                <m:t>−</m:t>
                              </m:r>
                              <m:r>
                                <a:rPr kumimoji="1" lang="en-US" altLang="zh-CN" sz="3600" b="1" i="1" smtClean="0">
                                  <a:solidFill>
                                    <a:schemeClr val="accent1">
                                      <a:lumMod val="75000"/>
                                    </a:schemeClr>
                                  </a:solidFill>
                                  <a:latin typeface="Cambria Math" panose="02040503050406030204" pitchFamily="18" charset="0"/>
                                </a:rPr>
                                <m:t>𝝆</m:t>
                              </m:r>
                            </m:e>
                          </m:d>
                        </m:num>
                        <m:den>
                          <m:r>
                            <a:rPr kumimoji="1" lang="en-US" altLang="zh-CN" sz="3600" b="1" i="1" smtClean="0">
                              <a:solidFill>
                                <a:schemeClr val="accent1">
                                  <a:lumMod val="75000"/>
                                </a:schemeClr>
                              </a:solidFill>
                              <a:latin typeface="Cambria Math" panose="02040503050406030204" pitchFamily="18" charset="0"/>
                            </a:rPr>
                            <m:t>𝟏</m:t>
                          </m:r>
                          <m:r>
                            <a:rPr kumimoji="1" lang="en-US" altLang="zh-CN" sz="3600" b="1" i="1" smtClean="0">
                              <a:solidFill>
                                <a:schemeClr val="accent1">
                                  <a:lumMod val="75000"/>
                                </a:schemeClr>
                              </a:solidFill>
                              <a:latin typeface="Cambria Math" panose="02040503050406030204" pitchFamily="18" charset="0"/>
                            </a:rPr>
                            <m:t>−</m:t>
                          </m:r>
                          <m:sSup>
                            <m:sSupPr>
                              <m:ctrlPr>
                                <a:rPr kumimoji="1" lang="en-US" altLang="zh-CN" sz="3600" b="1" i="1" smtClean="0">
                                  <a:solidFill>
                                    <a:schemeClr val="accent1">
                                      <a:lumMod val="75000"/>
                                    </a:schemeClr>
                                  </a:solidFill>
                                  <a:latin typeface="Cambria Math" panose="02040503050406030204" pitchFamily="18" charset="0"/>
                                </a:rPr>
                              </m:ctrlPr>
                            </m:sSupPr>
                            <m:e>
                              <m:r>
                                <a:rPr kumimoji="1" lang="en-US" altLang="zh-CN" sz="3600" b="1" i="1" smtClean="0">
                                  <a:solidFill>
                                    <a:schemeClr val="accent1">
                                      <a:lumMod val="75000"/>
                                    </a:schemeClr>
                                  </a:solidFill>
                                  <a:latin typeface="Cambria Math" panose="02040503050406030204" pitchFamily="18" charset="0"/>
                                </a:rPr>
                                <m:t>𝝆</m:t>
                              </m:r>
                            </m:e>
                            <m:sup>
                              <m:r>
                                <a:rPr kumimoji="1" lang="en-US" altLang="zh-CN" sz="3600" b="1" i="1" smtClean="0">
                                  <a:solidFill>
                                    <a:schemeClr val="accent1">
                                      <a:lumMod val="75000"/>
                                    </a:schemeClr>
                                  </a:solidFill>
                                  <a:latin typeface="Cambria Math" panose="02040503050406030204" pitchFamily="18" charset="0"/>
                                </a:rPr>
                                <m:t>𝑵</m:t>
                              </m:r>
                              <m:r>
                                <a:rPr kumimoji="1" lang="en-US" altLang="zh-CN" sz="3600" b="1" i="1" smtClean="0">
                                  <a:solidFill>
                                    <a:schemeClr val="accent1">
                                      <a:lumMod val="75000"/>
                                    </a:schemeClr>
                                  </a:solidFill>
                                  <a:latin typeface="Cambria Math" panose="02040503050406030204" pitchFamily="18" charset="0"/>
                                </a:rPr>
                                <m:t>+</m:t>
                              </m:r>
                              <m:r>
                                <a:rPr kumimoji="1" lang="en-US" altLang="zh-CN" sz="3600" b="1" i="1" smtClean="0">
                                  <a:solidFill>
                                    <a:schemeClr val="accent1">
                                      <a:lumMod val="75000"/>
                                    </a:schemeClr>
                                  </a:solidFill>
                                  <a:latin typeface="Cambria Math" panose="02040503050406030204" pitchFamily="18" charset="0"/>
                                </a:rPr>
                                <m:t>𝟏</m:t>
                              </m:r>
                            </m:sup>
                          </m:sSup>
                        </m:den>
                      </m:f>
                      <m:r>
                        <a:rPr kumimoji="1" lang="en-US" altLang="zh-CN" sz="3600" b="1" i="1" smtClean="0">
                          <a:solidFill>
                            <a:schemeClr val="accent1">
                              <a:lumMod val="75000"/>
                            </a:schemeClr>
                          </a:solidFill>
                          <a:latin typeface="Cambria Math" panose="02040503050406030204" pitchFamily="18" charset="0"/>
                        </a:rPr>
                        <m:t>  </m:t>
                      </m:r>
                      <m:d>
                        <m:dPr>
                          <m:ctrlPr>
                            <a:rPr kumimoji="1" lang="en-US" altLang="zh-CN" sz="3600" b="1" i="1" smtClean="0">
                              <a:solidFill>
                                <a:schemeClr val="accent1">
                                  <a:lumMod val="75000"/>
                                </a:schemeClr>
                              </a:solidFill>
                              <a:latin typeface="Cambria Math" panose="02040503050406030204" pitchFamily="18" charset="0"/>
                            </a:rPr>
                          </m:ctrlPr>
                        </m:dPr>
                        <m:e>
                          <m:r>
                            <a:rPr kumimoji="1" lang="en-US" altLang="zh-CN" sz="3600" b="1" i="1" smtClean="0">
                              <a:solidFill>
                                <a:schemeClr val="accent1">
                                  <a:lumMod val="75000"/>
                                </a:schemeClr>
                              </a:solidFill>
                              <a:latin typeface="Cambria Math" panose="02040503050406030204" pitchFamily="18" charset="0"/>
                            </a:rPr>
                            <m:t>𝒏</m:t>
                          </m:r>
                          <m:r>
                            <a:rPr kumimoji="1" lang="en-US" altLang="zh-CN" sz="3600" b="1" i="1" smtClean="0">
                              <a:solidFill>
                                <a:schemeClr val="accent1">
                                  <a:lumMod val="75000"/>
                                </a:schemeClr>
                              </a:solidFill>
                              <a:latin typeface="Cambria Math" panose="02040503050406030204" pitchFamily="18" charset="0"/>
                            </a:rPr>
                            <m:t>=</m:t>
                          </m:r>
                          <m:r>
                            <a:rPr kumimoji="1" lang="en-US" altLang="zh-CN" sz="3600" b="1" i="1" smtClean="0">
                              <a:solidFill>
                                <a:schemeClr val="accent1">
                                  <a:lumMod val="75000"/>
                                </a:schemeClr>
                              </a:solidFill>
                              <a:latin typeface="Cambria Math" panose="02040503050406030204" pitchFamily="18" charset="0"/>
                            </a:rPr>
                            <m:t>𝟎</m:t>
                          </m:r>
                          <m:r>
                            <a:rPr kumimoji="1" lang="en-US" altLang="zh-CN" sz="3600" b="1" i="1" smtClean="0">
                              <a:solidFill>
                                <a:schemeClr val="accent1">
                                  <a:lumMod val="75000"/>
                                </a:schemeClr>
                              </a:solidFill>
                              <a:latin typeface="Cambria Math" panose="02040503050406030204" pitchFamily="18" charset="0"/>
                            </a:rPr>
                            <m:t>, </m:t>
                          </m:r>
                          <m:r>
                            <a:rPr kumimoji="1" lang="en-US" altLang="zh-CN" sz="3600" b="1" i="1" smtClean="0">
                              <a:solidFill>
                                <a:schemeClr val="accent1">
                                  <a:lumMod val="75000"/>
                                </a:schemeClr>
                              </a:solidFill>
                              <a:latin typeface="Cambria Math" panose="02040503050406030204" pitchFamily="18" charset="0"/>
                            </a:rPr>
                            <m:t>𝟏</m:t>
                          </m:r>
                          <m:r>
                            <a:rPr kumimoji="1" lang="en-US" altLang="zh-CN" sz="3600" b="1" i="1" smtClean="0">
                              <a:solidFill>
                                <a:schemeClr val="accent1">
                                  <a:lumMod val="75000"/>
                                </a:schemeClr>
                              </a:solidFill>
                              <a:latin typeface="Cambria Math" panose="02040503050406030204" pitchFamily="18" charset="0"/>
                            </a:rPr>
                            <m:t>, </m:t>
                          </m:r>
                          <m:r>
                            <a:rPr kumimoji="1" lang="en-US" altLang="zh-CN" sz="3600" b="1" i="1" smtClean="0">
                              <a:solidFill>
                                <a:schemeClr val="accent1">
                                  <a:lumMod val="75000"/>
                                </a:schemeClr>
                              </a:solidFill>
                              <a:latin typeface="Cambria Math" panose="02040503050406030204" pitchFamily="18" charset="0"/>
                            </a:rPr>
                            <m:t>𝟐</m:t>
                          </m:r>
                          <m:r>
                            <a:rPr kumimoji="1" lang="en-US" altLang="zh-CN" sz="3600" b="1" i="1" smtClean="0">
                              <a:solidFill>
                                <a:schemeClr val="accent1">
                                  <a:lumMod val="75000"/>
                                </a:schemeClr>
                              </a:solidFill>
                              <a:latin typeface="Cambria Math" panose="02040503050406030204" pitchFamily="18" charset="0"/>
                            </a:rPr>
                            <m:t>, …, </m:t>
                          </m:r>
                          <m:r>
                            <a:rPr kumimoji="1" lang="en-US" altLang="zh-CN" sz="3600" b="1" i="1" smtClean="0">
                              <a:solidFill>
                                <a:schemeClr val="accent1">
                                  <a:lumMod val="75000"/>
                                </a:schemeClr>
                              </a:solidFill>
                              <a:latin typeface="Cambria Math" panose="02040503050406030204" pitchFamily="18" charset="0"/>
                            </a:rPr>
                            <m:t>𝑵</m:t>
                          </m:r>
                          <m:r>
                            <a:rPr kumimoji="1" lang="en-US" altLang="zh-CN" sz="3600" b="1" i="1" smtClean="0">
                              <a:solidFill>
                                <a:schemeClr val="accent1">
                                  <a:lumMod val="75000"/>
                                </a:schemeClr>
                              </a:solidFill>
                              <a:latin typeface="Cambria Math" panose="02040503050406030204" pitchFamily="18" charset="0"/>
                            </a:rPr>
                            <m:t>, </m:t>
                          </m:r>
                          <m:r>
                            <a:rPr kumimoji="1" lang="en-US" altLang="zh-CN" sz="3600" b="1" i="1" smtClean="0">
                              <a:solidFill>
                                <a:schemeClr val="accent1">
                                  <a:lumMod val="75000"/>
                                </a:schemeClr>
                              </a:solidFill>
                              <a:latin typeface="Cambria Math" panose="02040503050406030204" pitchFamily="18" charset="0"/>
                            </a:rPr>
                            <m:t>𝝆</m:t>
                          </m:r>
                          <m:r>
                            <a:rPr kumimoji="1" lang="en-US" altLang="zh-CN" sz="3600" b="1" i="1" smtClean="0">
                              <a:solidFill>
                                <a:schemeClr val="accent1">
                                  <a:lumMod val="75000"/>
                                </a:schemeClr>
                              </a:solidFill>
                              <a:latin typeface="Cambria Math" panose="02040503050406030204" pitchFamily="18" charset="0"/>
                            </a:rPr>
                            <m:t>=</m:t>
                          </m:r>
                          <m:f>
                            <m:fPr>
                              <m:ctrlPr>
                                <a:rPr kumimoji="1" lang="en-US" altLang="zh-CN" sz="3600" b="1" i="1" smtClean="0">
                                  <a:solidFill>
                                    <a:schemeClr val="accent1">
                                      <a:lumMod val="75000"/>
                                    </a:schemeClr>
                                  </a:solidFill>
                                  <a:latin typeface="Cambria Math" panose="02040503050406030204" pitchFamily="18" charset="0"/>
                                </a:rPr>
                              </m:ctrlPr>
                            </m:fPr>
                            <m:num>
                              <m:r>
                                <a:rPr kumimoji="1" lang="en-US" altLang="zh-CN" sz="3600" b="1" i="1" smtClean="0">
                                  <a:solidFill>
                                    <a:schemeClr val="accent1">
                                      <a:lumMod val="75000"/>
                                    </a:schemeClr>
                                  </a:solidFill>
                                  <a:latin typeface="Cambria Math" panose="02040503050406030204" pitchFamily="18" charset="0"/>
                                </a:rPr>
                                <m:t>𝝀</m:t>
                              </m:r>
                            </m:num>
                            <m:den>
                              <m:r>
                                <a:rPr kumimoji="1" lang="en-US" altLang="zh-CN" sz="3600" b="1" i="1" smtClean="0">
                                  <a:solidFill>
                                    <a:schemeClr val="accent1">
                                      <a:lumMod val="75000"/>
                                    </a:schemeClr>
                                  </a:solidFill>
                                  <a:latin typeface="Cambria Math" panose="02040503050406030204" pitchFamily="18" charset="0"/>
                                </a:rPr>
                                <m:t>𝝁</m:t>
                              </m:r>
                            </m:den>
                          </m:f>
                        </m:e>
                      </m:d>
                    </m:oMath>
                  </m:oMathPara>
                </a14:m>
                <a:endParaRPr kumimoji="1" lang="zh-CN" altLang="en-US" sz="2000" b="1" dirty="0">
                  <a:solidFill>
                    <a:schemeClr val="accent1">
                      <a:lumMod val="75000"/>
                    </a:schemeClr>
                  </a:solidFill>
                </a:endParaRPr>
              </a:p>
            </p:txBody>
          </p:sp>
        </mc:Choice>
        <mc:Fallback xmlns="">
          <p:sp>
            <p:nvSpPr>
              <p:cNvPr id="1041" name="文本框 1040">
                <a:extLst>
                  <a:ext uri="{FF2B5EF4-FFF2-40B4-BE49-F238E27FC236}">
                    <a16:creationId xmlns:a16="http://schemas.microsoft.com/office/drawing/2014/main" id="{75A80386-FA21-378A-5B23-E9E9DB89B23B}"/>
                  </a:ext>
                </a:extLst>
              </p:cNvPr>
              <p:cNvSpPr txBox="1">
                <a:spLocks noRot="1" noChangeAspect="1" noMove="1" noResize="1" noEditPoints="1" noAdjustHandles="1" noChangeArrowheads="1" noChangeShapeType="1" noTextEdit="1"/>
              </p:cNvSpPr>
              <p:nvPr/>
            </p:nvSpPr>
            <p:spPr>
              <a:xfrm>
                <a:off x="7075445" y="7827558"/>
                <a:ext cx="8556188" cy="1168653"/>
              </a:xfrm>
              <a:prstGeom prst="rect">
                <a:avLst/>
              </a:prstGeom>
              <a:blipFill>
                <a:blip r:embed="rId16"/>
                <a:stretch>
                  <a:fillRect l="-742" b="-11828"/>
                </a:stretch>
              </a:blipFill>
            </p:spPr>
            <p:txBody>
              <a:bodyPr/>
              <a:lstStyle/>
              <a:p>
                <a:r>
                  <a:rPr lang="zh-CN" altLang="en-US">
                    <a:noFill/>
                  </a:rPr>
                  <a:t> </a:t>
                </a:r>
              </a:p>
            </p:txBody>
          </p:sp>
        </mc:Fallback>
      </mc:AlternateContent>
      <p:grpSp>
        <p:nvGrpSpPr>
          <p:cNvPr id="1042" name="组合 1041">
            <a:extLst>
              <a:ext uri="{FF2B5EF4-FFF2-40B4-BE49-F238E27FC236}">
                <a16:creationId xmlns:a16="http://schemas.microsoft.com/office/drawing/2014/main" id="{76518450-4FDD-A2DB-9B65-D99539408E15}"/>
              </a:ext>
            </a:extLst>
          </p:cNvPr>
          <p:cNvGrpSpPr/>
          <p:nvPr/>
        </p:nvGrpSpPr>
        <p:grpSpPr>
          <a:xfrm>
            <a:off x="3657600" y="11163300"/>
            <a:ext cx="13182600" cy="842731"/>
            <a:chOff x="3657600" y="2198431"/>
            <a:chExt cx="13182600" cy="842731"/>
          </a:xfrm>
        </p:grpSpPr>
        <p:sp>
          <p:nvSpPr>
            <p:cNvPr id="1043" name="Freeform 5">
              <a:extLst>
                <a:ext uri="{FF2B5EF4-FFF2-40B4-BE49-F238E27FC236}">
                  <a16:creationId xmlns:a16="http://schemas.microsoft.com/office/drawing/2014/main" id="{23384A3D-6D20-D3D4-43C8-A611A53C18B2}"/>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1044" name="TextBox 7">
              <a:extLst>
                <a:ext uri="{FF2B5EF4-FFF2-40B4-BE49-F238E27FC236}">
                  <a16:creationId xmlns:a16="http://schemas.microsoft.com/office/drawing/2014/main" id="{6FD18A39-CF55-A81D-7F39-7A27BE673EF9}"/>
                </a:ext>
              </a:extLst>
            </p:cNvPr>
            <p:cNvSpPr txBox="1">
              <a:spLocks/>
            </p:cNvSpPr>
            <p:nvPr/>
          </p:nvSpPr>
          <p:spPr>
            <a:xfrm>
              <a:off x="3657600" y="2198431"/>
              <a:ext cx="720000" cy="842731"/>
            </a:xfrm>
            <a:prstGeom prst="rect">
              <a:avLst/>
            </a:prstGeom>
          </p:spPr>
          <p:txBody>
            <a:bodyPr wrap="square" lIns="0" tIns="0" rIns="0" bIns="0" rtlCol="0" anchor="t">
              <a:spAutoFit/>
            </a:bodyPr>
            <a:lstStyle/>
            <a:p>
              <a:pPr algn="ctr">
                <a:lnSpc>
                  <a:spcPts val="7048"/>
                </a:lnSpc>
              </a:pPr>
              <a:r>
                <a:rPr lang="en-US" sz="5034" dirty="0">
                  <a:solidFill>
                    <a:srgbClr val="000000"/>
                  </a:solidFill>
                  <a:latin typeface="Alatsi Bold"/>
                </a:rPr>
                <a:t>3</a:t>
              </a:r>
            </a:p>
          </p:txBody>
        </p:sp>
        <p:sp>
          <p:nvSpPr>
            <p:cNvPr id="1045" name="TextBox 16">
              <a:extLst>
                <a:ext uri="{FF2B5EF4-FFF2-40B4-BE49-F238E27FC236}">
                  <a16:creationId xmlns:a16="http://schemas.microsoft.com/office/drawing/2014/main" id="{72B106F1-3633-7682-1E58-B2FFFAB5B227}"/>
                </a:ext>
              </a:extLst>
            </p:cNvPr>
            <p:cNvSpPr txBox="1"/>
            <p:nvPr/>
          </p:nvSpPr>
          <p:spPr>
            <a:xfrm>
              <a:off x="4656072" y="2350831"/>
              <a:ext cx="12184128" cy="544380"/>
            </a:xfrm>
            <a:prstGeom prst="rect">
              <a:avLst/>
            </a:prstGeom>
          </p:spPr>
          <p:txBody>
            <a:bodyPr wrap="square" lIns="0" tIns="0" rIns="0" bIns="0" rtlCol="0" anchor="t">
              <a:spAutoFit/>
            </a:bodyPr>
            <a:lstStyle/>
            <a:p>
              <a:pPr>
                <a:lnSpc>
                  <a:spcPts val="4400"/>
                </a:lnSpc>
              </a:pPr>
              <a:r>
                <a:rPr lang="en-US" altLang="zh-CN" sz="3600" dirty="0">
                  <a:solidFill>
                    <a:srgbClr val="000000"/>
                  </a:solidFill>
                  <a:latin typeface="Alatsi Bold"/>
                </a:rPr>
                <a:t>Criteria</a:t>
              </a:r>
              <a:endParaRPr lang="en-US" sz="3200" dirty="0">
                <a:solidFill>
                  <a:srgbClr val="000000"/>
                </a:solidFill>
                <a:latin typeface="Alatsi Bold"/>
              </a:endParaRPr>
            </a:p>
          </p:txBody>
        </p:sp>
      </p:grpSp>
      <p:sp>
        <p:nvSpPr>
          <p:cNvPr id="1046" name="Freeform 5">
            <a:extLst>
              <a:ext uri="{FF2B5EF4-FFF2-40B4-BE49-F238E27FC236}">
                <a16:creationId xmlns:a16="http://schemas.microsoft.com/office/drawing/2014/main" id="{9357DB44-5CEA-2408-CD9E-05C7B49CAFF8}"/>
              </a:ext>
            </a:extLst>
          </p:cNvPr>
          <p:cNvSpPr/>
          <p:nvPr/>
        </p:nvSpPr>
        <p:spPr>
          <a:xfrm>
            <a:off x="3678671" y="12286385"/>
            <a:ext cx="12438529" cy="7258915"/>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txBody>
          <a:bodyPr/>
          <a:lstStyle/>
          <a:p>
            <a:endParaRPr lang="zh-CN" altLang="en-US"/>
          </a:p>
        </p:txBody>
      </p:sp>
      <p:sp>
        <p:nvSpPr>
          <p:cNvPr id="1047" name="TextBox 7">
            <a:extLst>
              <a:ext uri="{FF2B5EF4-FFF2-40B4-BE49-F238E27FC236}">
                <a16:creationId xmlns:a16="http://schemas.microsoft.com/office/drawing/2014/main" id="{9429F2AB-B59A-F726-9B92-BB5F676796B6}"/>
              </a:ext>
            </a:extLst>
          </p:cNvPr>
          <p:cNvSpPr txBox="1"/>
          <p:nvPr/>
        </p:nvSpPr>
        <p:spPr>
          <a:xfrm>
            <a:off x="4267200" y="12505673"/>
            <a:ext cx="11430000" cy="3153427"/>
          </a:xfrm>
          <a:prstGeom prst="rect">
            <a:avLst/>
          </a:prstGeom>
        </p:spPr>
        <p:txBody>
          <a:bodyPr wrap="square" lIns="0" tIns="0" rIns="0" bIns="0" rtlCol="0" anchor="t">
            <a:spAutoFit/>
          </a:bodyPr>
          <a:lstStyle/>
          <a:p>
            <a:pPr>
              <a:lnSpc>
                <a:spcPts val="5000"/>
              </a:lnSpc>
            </a:pPr>
            <a:r>
              <a:rPr lang="en-US" sz="3600" dirty="0">
                <a:solidFill>
                  <a:srgbClr val="000000"/>
                </a:solidFill>
                <a:latin typeface="Alatsi Bold"/>
              </a:rPr>
              <a:t>Two States of Interest:</a:t>
            </a:r>
          </a:p>
          <a:p>
            <a:pPr marL="457200" indent="-457200">
              <a:lnSpc>
                <a:spcPts val="5000"/>
              </a:lnSpc>
              <a:buFont typeface="Arial" panose="020B0604020202020204" pitchFamily="34" charset="0"/>
              <a:buChar char="•"/>
            </a:pPr>
            <a:r>
              <a:rPr lang="en-US" sz="3200" dirty="0">
                <a:solidFill>
                  <a:schemeClr val="tx1">
                    <a:lumMod val="85000"/>
                    <a:lumOff val="15000"/>
                  </a:schemeClr>
                </a:solidFill>
                <a:latin typeface="Alatsi Bold"/>
              </a:rPr>
              <a:t>State 0 : No available bike at a dock station, which means users cannot  borrow bikes when they have demands</a:t>
            </a:r>
          </a:p>
          <a:p>
            <a:pPr marL="457200" indent="-457200">
              <a:lnSpc>
                <a:spcPts val="5000"/>
              </a:lnSpc>
              <a:buFont typeface="Arial" panose="020B0604020202020204" pitchFamily="34" charset="0"/>
              <a:buChar char="•"/>
            </a:pPr>
            <a:r>
              <a:rPr lang="en-US" altLang="zh-CN" sz="3200" dirty="0">
                <a:solidFill>
                  <a:schemeClr val="tx1">
                    <a:lumMod val="85000"/>
                    <a:lumOff val="15000"/>
                  </a:schemeClr>
                </a:solidFill>
                <a:latin typeface="Alatsi Bold"/>
              </a:rPr>
              <a:t>State N : All docks are occupied at a dock station, which means users are unable to return their bikes and end their trips.</a:t>
            </a:r>
          </a:p>
        </p:txBody>
      </p:sp>
      <mc:AlternateContent xmlns:mc="http://schemas.openxmlformats.org/markup-compatibility/2006" xmlns:a14="http://schemas.microsoft.com/office/drawing/2010/main">
        <mc:Choice Requires="a14">
          <p:sp>
            <p:nvSpPr>
              <p:cNvPr id="1048" name="TextBox 7">
                <a:extLst>
                  <a:ext uri="{FF2B5EF4-FFF2-40B4-BE49-F238E27FC236}">
                    <a16:creationId xmlns:a16="http://schemas.microsoft.com/office/drawing/2014/main" id="{098EBB40-9178-3F54-6CC3-1C45F52C744D}"/>
                  </a:ext>
                </a:extLst>
              </p:cNvPr>
              <p:cNvSpPr txBox="1"/>
              <p:nvPr/>
            </p:nvSpPr>
            <p:spPr>
              <a:xfrm>
                <a:off x="4267200" y="15729694"/>
                <a:ext cx="11159818" cy="3206006"/>
              </a:xfrm>
              <a:prstGeom prst="rect">
                <a:avLst/>
              </a:prstGeom>
            </p:spPr>
            <p:txBody>
              <a:bodyPr wrap="square" lIns="0" tIns="0" rIns="0" bIns="0" rtlCol="0" anchor="t">
                <a:spAutoFit/>
              </a:bodyPr>
              <a:lstStyle/>
              <a:p>
                <a:pPr>
                  <a:lnSpc>
                    <a:spcPts val="5000"/>
                  </a:lnSpc>
                </a:pPr>
                <a:r>
                  <a:rPr lang="en-US" sz="3600" dirty="0">
                    <a:solidFill>
                      <a:srgbClr val="000000"/>
                    </a:solidFill>
                    <a:latin typeface="Alatsi Bold"/>
                  </a:rPr>
                  <a:t>Target:</a:t>
                </a:r>
              </a:p>
              <a:p>
                <a:pPr marL="457200" indent="-457200">
                  <a:lnSpc>
                    <a:spcPts val="5000"/>
                  </a:lnSpc>
                  <a:buFont typeface="Arial" panose="020B0604020202020204" pitchFamily="34" charset="0"/>
                  <a:buChar char="•"/>
                </a:pPr>
                <a:r>
                  <a:rPr lang="en-US" altLang="zh-CN" sz="3200" dirty="0">
                    <a:solidFill>
                      <a:schemeClr val="tx1">
                        <a:lumMod val="85000"/>
                        <a:lumOff val="15000"/>
                      </a:schemeClr>
                    </a:solidFill>
                    <a:latin typeface="Alatsi Bold"/>
                  </a:rPr>
                  <a:t>Decrease the time proportion of the system in state 0 and state N, expressed mathematically as:</a:t>
                </a:r>
              </a:p>
              <a:p>
                <a:pPr>
                  <a:lnSpc>
                    <a:spcPts val="5000"/>
                  </a:lnSpc>
                </a:pPr>
                <a:endParaRPr lang="en-US" altLang="zh-CN" sz="3200" b="0" i="1" dirty="0">
                  <a:solidFill>
                    <a:schemeClr val="tx1">
                      <a:lumMod val="85000"/>
                      <a:lumOff val="15000"/>
                    </a:schemeClr>
                  </a:solidFill>
                  <a:latin typeface="Cambria Math" panose="02040503050406030204" pitchFamily="18" charset="0"/>
                </a:endParaRPr>
              </a:p>
              <a:p>
                <a:pPr>
                  <a:lnSpc>
                    <a:spcPts val="5000"/>
                  </a:lnSpc>
                </a:pPr>
                <a14:m>
                  <m:oMathPara xmlns:m="http://schemas.openxmlformats.org/officeDocument/2006/math">
                    <m:oMathParaPr>
                      <m:jc m:val="centerGroup"/>
                    </m:oMathParaPr>
                    <m:oMath xmlns:m="http://schemas.openxmlformats.org/officeDocument/2006/math">
                      <m:func>
                        <m:funcPr>
                          <m:ctrlPr>
                            <a:rPr lang="en-US" altLang="zh-CN" sz="3200" b="0" i="1" smtClean="0">
                              <a:solidFill>
                                <a:schemeClr val="tx1">
                                  <a:lumMod val="85000"/>
                                  <a:lumOff val="15000"/>
                                </a:schemeClr>
                              </a:solidFill>
                              <a:latin typeface="Cambria Math" panose="02040503050406030204" pitchFamily="18" charset="0"/>
                            </a:rPr>
                          </m:ctrlPr>
                        </m:funcPr>
                        <m:fName>
                          <m:r>
                            <m:rPr>
                              <m:sty m:val="p"/>
                            </m:rPr>
                            <a:rPr lang="en-US" altLang="zh-CN" sz="3200" b="0" i="0" smtClean="0">
                              <a:solidFill>
                                <a:schemeClr val="tx1">
                                  <a:lumMod val="85000"/>
                                  <a:lumOff val="15000"/>
                                </a:schemeClr>
                              </a:solidFill>
                              <a:latin typeface="Cambria Math" panose="02040503050406030204" pitchFamily="18" charset="0"/>
                            </a:rPr>
                            <m:t>min</m:t>
                          </m:r>
                        </m:fName>
                        <m:e>
                          <m:d>
                            <m:dPr>
                              <m:ctrlPr>
                                <a:rPr lang="en-US" altLang="zh-CN" sz="3200" b="0" i="1" smtClean="0">
                                  <a:solidFill>
                                    <a:schemeClr val="tx1">
                                      <a:lumMod val="85000"/>
                                      <a:lumOff val="15000"/>
                                    </a:schemeClr>
                                  </a:solidFill>
                                  <a:latin typeface="Cambria Math" panose="02040503050406030204" pitchFamily="18" charset="0"/>
                                </a:rPr>
                              </m:ctrlPr>
                            </m:dPr>
                            <m:e>
                              <m:sSub>
                                <m:sSubPr>
                                  <m:ctrlPr>
                                    <a:rPr lang="en-US" altLang="zh-CN" sz="3200" b="0" i="1" smtClean="0">
                                      <a:solidFill>
                                        <a:schemeClr val="tx1">
                                          <a:lumMod val="85000"/>
                                          <a:lumOff val="15000"/>
                                        </a:schemeClr>
                                      </a:solidFill>
                                      <a:latin typeface="Cambria Math" panose="02040503050406030204" pitchFamily="18" charset="0"/>
                                    </a:rPr>
                                  </m:ctrlPr>
                                </m:sSubPr>
                                <m:e>
                                  <m:r>
                                    <a:rPr lang="en-US" altLang="zh-CN" sz="3200" b="0" i="1" smtClean="0">
                                      <a:solidFill>
                                        <a:schemeClr val="tx1">
                                          <a:lumMod val="85000"/>
                                          <a:lumOff val="15000"/>
                                        </a:schemeClr>
                                      </a:solidFill>
                                      <a:latin typeface="Cambria Math" panose="02040503050406030204" pitchFamily="18" charset="0"/>
                                    </a:rPr>
                                    <m:t>𝑃</m:t>
                                  </m:r>
                                </m:e>
                                <m:sub>
                                  <m:r>
                                    <a:rPr lang="en-US" altLang="zh-CN" sz="3200" b="0" i="1" smtClean="0">
                                      <a:solidFill>
                                        <a:schemeClr val="tx1">
                                          <a:lumMod val="85000"/>
                                          <a:lumOff val="15000"/>
                                        </a:schemeClr>
                                      </a:solidFill>
                                      <a:latin typeface="Cambria Math" panose="02040503050406030204" pitchFamily="18" charset="0"/>
                                    </a:rPr>
                                    <m:t>0</m:t>
                                  </m:r>
                                </m:sub>
                              </m:sSub>
                              <m:r>
                                <a:rPr lang="en-US" altLang="zh-CN" sz="3200" b="0" i="1" smtClean="0">
                                  <a:solidFill>
                                    <a:schemeClr val="tx1">
                                      <a:lumMod val="85000"/>
                                      <a:lumOff val="15000"/>
                                    </a:schemeClr>
                                  </a:solidFill>
                                  <a:latin typeface="Cambria Math" panose="02040503050406030204" pitchFamily="18" charset="0"/>
                                </a:rPr>
                                <m:t>+</m:t>
                              </m:r>
                              <m:sSub>
                                <m:sSubPr>
                                  <m:ctrlPr>
                                    <a:rPr lang="en-US" altLang="zh-CN" sz="3200" b="0" i="1" smtClean="0">
                                      <a:solidFill>
                                        <a:schemeClr val="tx1">
                                          <a:lumMod val="85000"/>
                                          <a:lumOff val="15000"/>
                                        </a:schemeClr>
                                      </a:solidFill>
                                      <a:latin typeface="Cambria Math" panose="02040503050406030204" pitchFamily="18" charset="0"/>
                                    </a:rPr>
                                  </m:ctrlPr>
                                </m:sSubPr>
                                <m:e>
                                  <m:r>
                                    <a:rPr lang="en-US" altLang="zh-CN" sz="3200" b="0" i="1" smtClean="0">
                                      <a:solidFill>
                                        <a:schemeClr val="tx1">
                                          <a:lumMod val="85000"/>
                                          <a:lumOff val="15000"/>
                                        </a:schemeClr>
                                      </a:solidFill>
                                      <a:latin typeface="Cambria Math" panose="02040503050406030204" pitchFamily="18" charset="0"/>
                                    </a:rPr>
                                    <m:t>𝑃</m:t>
                                  </m:r>
                                </m:e>
                                <m:sub>
                                  <m:r>
                                    <a:rPr lang="en-US" altLang="zh-CN" sz="3200" b="0" i="1" smtClean="0">
                                      <a:solidFill>
                                        <a:schemeClr val="tx1">
                                          <a:lumMod val="85000"/>
                                          <a:lumOff val="15000"/>
                                        </a:schemeClr>
                                      </a:solidFill>
                                      <a:latin typeface="Cambria Math" panose="02040503050406030204" pitchFamily="18" charset="0"/>
                                    </a:rPr>
                                    <m:t>𝑁</m:t>
                                  </m:r>
                                </m:sub>
                              </m:sSub>
                            </m:e>
                          </m:d>
                          <m:r>
                            <a:rPr lang="en-US" altLang="zh-CN" sz="3200" b="0" i="1" smtClean="0">
                              <a:solidFill>
                                <a:schemeClr val="tx1">
                                  <a:lumMod val="85000"/>
                                  <a:lumOff val="15000"/>
                                </a:schemeClr>
                              </a:solidFill>
                              <a:latin typeface="Cambria Math" panose="02040503050406030204" pitchFamily="18" charset="0"/>
                            </a:rPr>
                            <m:t>=</m:t>
                          </m:r>
                          <m:func>
                            <m:funcPr>
                              <m:ctrlPr>
                                <a:rPr lang="en-US" altLang="zh-CN" sz="3200" b="0" i="1" smtClean="0">
                                  <a:solidFill>
                                    <a:schemeClr val="tx1">
                                      <a:lumMod val="85000"/>
                                      <a:lumOff val="15000"/>
                                    </a:schemeClr>
                                  </a:solidFill>
                                  <a:latin typeface="Cambria Math" panose="02040503050406030204" pitchFamily="18" charset="0"/>
                                </a:rPr>
                              </m:ctrlPr>
                            </m:funcPr>
                            <m:fName>
                              <m:r>
                                <m:rPr>
                                  <m:sty m:val="p"/>
                                </m:rPr>
                                <a:rPr lang="en-US" altLang="zh-CN" sz="3200" b="0" i="0" smtClean="0">
                                  <a:solidFill>
                                    <a:schemeClr val="tx1">
                                      <a:lumMod val="85000"/>
                                      <a:lumOff val="15000"/>
                                    </a:schemeClr>
                                  </a:solidFill>
                                  <a:latin typeface="Cambria Math" panose="02040503050406030204" pitchFamily="18" charset="0"/>
                                </a:rPr>
                                <m:t>min</m:t>
                              </m:r>
                            </m:fName>
                            <m:e>
                              <m:d>
                                <m:dPr>
                                  <m:begChr m:val="["/>
                                  <m:endChr m:val="]"/>
                                  <m:ctrlPr>
                                    <a:rPr lang="en-US" altLang="zh-CN" sz="3200" b="0" i="1" smtClean="0">
                                      <a:solidFill>
                                        <a:schemeClr val="tx1">
                                          <a:lumMod val="85000"/>
                                          <a:lumOff val="15000"/>
                                        </a:schemeClr>
                                      </a:solidFill>
                                      <a:latin typeface="Cambria Math" panose="02040503050406030204" pitchFamily="18" charset="0"/>
                                    </a:rPr>
                                  </m:ctrlPr>
                                </m:dPr>
                                <m:e>
                                  <m:f>
                                    <m:fPr>
                                      <m:ctrlPr>
                                        <a:rPr lang="en-US" altLang="zh-CN" sz="3200" b="0" i="1" smtClean="0">
                                          <a:solidFill>
                                            <a:schemeClr val="tx1">
                                              <a:lumMod val="85000"/>
                                              <a:lumOff val="15000"/>
                                            </a:schemeClr>
                                          </a:solidFill>
                                          <a:latin typeface="Cambria Math" panose="02040503050406030204" pitchFamily="18" charset="0"/>
                                        </a:rPr>
                                      </m:ctrlPr>
                                    </m:fPr>
                                    <m:num>
                                      <m:d>
                                        <m:dPr>
                                          <m:ctrlPr>
                                            <a:rPr lang="en-US" altLang="zh-CN" sz="3200" b="0" i="1" smtClean="0">
                                              <a:solidFill>
                                                <a:schemeClr val="tx1">
                                                  <a:lumMod val="85000"/>
                                                  <a:lumOff val="15000"/>
                                                </a:schemeClr>
                                              </a:solidFill>
                                              <a:latin typeface="Cambria Math" panose="02040503050406030204" pitchFamily="18" charset="0"/>
                                            </a:rPr>
                                          </m:ctrlPr>
                                        </m:dPr>
                                        <m:e>
                                          <m:r>
                                            <a:rPr lang="en-US" altLang="zh-CN" sz="3200" b="0" i="1" smtClean="0">
                                              <a:solidFill>
                                                <a:schemeClr val="tx1">
                                                  <a:lumMod val="85000"/>
                                                  <a:lumOff val="15000"/>
                                                </a:schemeClr>
                                              </a:solidFill>
                                              <a:latin typeface="Cambria Math" panose="02040503050406030204" pitchFamily="18" charset="0"/>
                                            </a:rPr>
                                            <m:t>1−</m:t>
                                          </m:r>
                                          <m:r>
                                            <a:rPr lang="en-US" altLang="zh-CN" sz="3200" b="0" i="1" smtClean="0">
                                              <a:solidFill>
                                                <a:schemeClr val="tx1">
                                                  <a:lumMod val="85000"/>
                                                  <a:lumOff val="15000"/>
                                                </a:schemeClr>
                                              </a:solidFill>
                                              <a:latin typeface="Cambria Math" panose="02040503050406030204" pitchFamily="18" charset="0"/>
                                            </a:rPr>
                                            <m:t>𝜌</m:t>
                                          </m:r>
                                        </m:e>
                                      </m:d>
                                      <m:d>
                                        <m:dPr>
                                          <m:ctrlPr>
                                            <a:rPr lang="en-US" altLang="zh-CN" sz="3200" b="0" i="1" smtClean="0">
                                              <a:solidFill>
                                                <a:schemeClr val="tx1">
                                                  <a:lumMod val="85000"/>
                                                  <a:lumOff val="15000"/>
                                                </a:schemeClr>
                                              </a:solidFill>
                                              <a:latin typeface="Cambria Math" panose="02040503050406030204" pitchFamily="18" charset="0"/>
                                            </a:rPr>
                                          </m:ctrlPr>
                                        </m:dPr>
                                        <m:e>
                                          <m:sSup>
                                            <m:sSupPr>
                                              <m:ctrlPr>
                                                <a:rPr lang="en-US" altLang="zh-CN" sz="3200" b="0" i="1" smtClean="0">
                                                  <a:solidFill>
                                                    <a:schemeClr val="tx1">
                                                      <a:lumMod val="85000"/>
                                                      <a:lumOff val="15000"/>
                                                    </a:schemeClr>
                                                  </a:solidFill>
                                                  <a:latin typeface="Cambria Math" panose="02040503050406030204" pitchFamily="18" charset="0"/>
                                                </a:rPr>
                                              </m:ctrlPr>
                                            </m:sSupPr>
                                            <m:e>
                                              <m:r>
                                                <a:rPr lang="en-US" altLang="zh-CN" sz="3200" b="0" i="1" smtClean="0">
                                                  <a:solidFill>
                                                    <a:schemeClr val="tx1">
                                                      <a:lumMod val="85000"/>
                                                      <a:lumOff val="15000"/>
                                                    </a:schemeClr>
                                                  </a:solidFill>
                                                  <a:latin typeface="Cambria Math" panose="02040503050406030204" pitchFamily="18" charset="0"/>
                                                </a:rPr>
                                                <m:t>𝜌</m:t>
                                              </m:r>
                                            </m:e>
                                            <m:sup>
                                              <m:r>
                                                <a:rPr lang="en-US" altLang="zh-CN" sz="3200" b="0" i="1" smtClean="0">
                                                  <a:solidFill>
                                                    <a:schemeClr val="tx1">
                                                      <a:lumMod val="85000"/>
                                                      <a:lumOff val="15000"/>
                                                    </a:schemeClr>
                                                  </a:solidFill>
                                                  <a:latin typeface="Cambria Math" panose="02040503050406030204" pitchFamily="18" charset="0"/>
                                                </a:rPr>
                                                <m:t>𝑁</m:t>
                                              </m:r>
                                            </m:sup>
                                          </m:sSup>
                                          <m:r>
                                            <a:rPr lang="en-US" altLang="zh-CN" sz="3200" b="0" i="1" smtClean="0">
                                              <a:solidFill>
                                                <a:schemeClr val="tx1">
                                                  <a:lumMod val="85000"/>
                                                  <a:lumOff val="15000"/>
                                                </a:schemeClr>
                                              </a:solidFill>
                                              <a:latin typeface="Cambria Math" panose="02040503050406030204" pitchFamily="18" charset="0"/>
                                            </a:rPr>
                                            <m:t>+1</m:t>
                                          </m:r>
                                        </m:e>
                                      </m:d>
                                    </m:num>
                                    <m:den>
                                      <m:r>
                                        <a:rPr lang="en-US" altLang="zh-CN" sz="3200" b="0" i="1" smtClean="0">
                                          <a:solidFill>
                                            <a:schemeClr val="tx1">
                                              <a:lumMod val="85000"/>
                                              <a:lumOff val="15000"/>
                                            </a:schemeClr>
                                          </a:solidFill>
                                          <a:latin typeface="Cambria Math" panose="02040503050406030204" pitchFamily="18" charset="0"/>
                                        </a:rPr>
                                        <m:t>1−</m:t>
                                      </m:r>
                                      <m:sSup>
                                        <m:sSupPr>
                                          <m:ctrlPr>
                                            <a:rPr lang="en-US" altLang="zh-CN" sz="3200" b="0" i="1" smtClean="0">
                                              <a:solidFill>
                                                <a:schemeClr val="tx1">
                                                  <a:lumMod val="85000"/>
                                                  <a:lumOff val="15000"/>
                                                </a:schemeClr>
                                              </a:solidFill>
                                              <a:latin typeface="Cambria Math" panose="02040503050406030204" pitchFamily="18" charset="0"/>
                                            </a:rPr>
                                          </m:ctrlPr>
                                        </m:sSupPr>
                                        <m:e>
                                          <m:r>
                                            <a:rPr lang="en-US" altLang="zh-CN" sz="3200" b="0" i="1" smtClean="0">
                                              <a:solidFill>
                                                <a:schemeClr val="tx1">
                                                  <a:lumMod val="85000"/>
                                                  <a:lumOff val="15000"/>
                                                </a:schemeClr>
                                              </a:solidFill>
                                              <a:latin typeface="Cambria Math" panose="02040503050406030204" pitchFamily="18" charset="0"/>
                                            </a:rPr>
                                            <m:t>𝜌</m:t>
                                          </m:r>
                                        </m:e>
                                        <m:sup>
                                          <m:r>
                                            <a:rPr lang="en-US" altLang="zh-CN" sz="3200" b="0" i="1" smtClean="0">
                                              <a:solidFill>
                                                <a:schemeClr val="tx1">
                                                  <a:lumMod val="85000"/>
                                                  <a:lumOff val="15000"/>
                                                </a:schemeClr>
                                              </a:solidFill>
                                              <a:latin typeface="Cambria Math" panose="02040503050406030204" pitchFamily="18" charset="0"/>
                                            </a:rPr>
                                            <m:t>𝑁</m:t>
                                          </m:r>
                                          <m:r>
                                            <a:rPr lang="en-US" altLang="zh-CN" sz="3200" b="0" i="1" smtClean="0">
                                              <a:solidFill>
                                                <a:schemeClr val="tx1">
                                                  <a:lumMod val="85000"/>
                                                  <a:lumOff val="15000"/>
                                                </a:schemeClr>
                                              </a:solidFill>
                                              <a:latin typeface="Cambria Math" panose="02040503050406030204" pitchFamily="18" charset="0"/>
                                            </a:rPr>
                                            <m:t>+1</m:t>
                                          </m:r>
                                        </m:sup>
                                      </m:sSup>
                                    </m:den>
                                  </m:f>
                                </m:e>
                              </m:d>
                            </m:e>
                          </m:func>
                        </m:e>
                      </m:func>
                    </m:oMath>
                  </m:oMathPara>
                </a14:m>
                <a:endParaRPr lang="en-US" altLang="zh-CN" sz="3200" dirty="0">
                  <a:solidFill>
                    <a:schemeClr val="tx1">
                      <a:lumMod val="85000"/>
                      <a:lumOff val="15000"/>
                    </a:schemeClr>
                  </a:solidFill>
                  <a:latin typeface="Alatsi Bold"/>
                </a:endParaRPr>
              </a:p>
            </p:txBody>
          </p:sp>
        </mc:Choice>
        <mc:Fallback xmlns="">
          <p:sp>
            <p:nvSpPr>
              <p:cNvPr id="1048" name="TextBox 7">
                <a:extLst>
                  <a:ext uri="{FF2B5EF4-FFF2-40B4-BE49-F238E27FC236}">
                    <a16:creationId xmlns:a16="http://schemas.microsoft.com/office/drawing/2014/main" id="{098EBB40-9178-3F54-6CC3-1C45F52C744D}"/>
                  </a:ext>
                </a:extLst>
              </p:cNvPr>
              <p:cNvSpPr txBox="1">
                <a:spLocks noRot="1" noChangeAspect="1" noMove="1" noResize="1" noEditPoints="1" noAdjustHandles="1" noChangeArrowheads="1" noChangeShapeType="1" noTextEdit="1"/>
              </p:cNvSpPr>
              <p:nvPr/>
            </p:nvSpPr>
            <p:spPr>
              <a:xfrm>
                <a:off x="4267200" y="15729694"/>
                <a:ext cx="11159818" cy="3206006"/>
              </a:xfrm>
              <a:prstGeom prst="rect">
                <a:avLst/>
              </a:prstGeom>
              <a:blipFill>
                <a:blip r:embed="rId17"/>
                <a:stretch>
                  <a:fillRect l="-2503" t="-2767" b="-59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5155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8" name="Group 8"/>
          <p:cNvGrpSpPr/>
          <p:nvPr/>
        </p:nvGrpSpPr>
        <p:grpSpPr>
          <a:xfrm>
            <a:off x="16117200"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zh-CN" altLang="en-US"/>
              </a:p>
            </p:txBody>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9</a:t>
              </a:r>
            </a:p>
          </p:txBody>
        </p:sp>
      </p:grpSp>
      <p:grpSp>
        <p:nvGrpSpPr>
          <p:cNvPr id="22" name="组合 21">
            <a:extLst>
              <a:ext uri="{FF2B5EF4-FFF2-40B4-BE49-F238E27FC236}">
                <a16:creationId xmlns:a16="http://schemas.microsoft.com/office/drawing/2014/main" id="{5CB9F683-AF2C-C95B-13FB-CAD42FA04AB6}"/>
              </a:ext>
            </a:extLst>
          </p:cNvPr>
          <p:cNvGrpSpPr/>
          <p:nvPr/>
        </p:nvGrpSpPr>
        <p:grpSpPr>
          <a:xfrm>
            <a:off x="-260599" y="9631680"/>
            <a:ext cx="18796032" cy="464820"/>
            <a:chOff x="-260599" y="8800282"/>
            <a:chExt cx="18796032" cy="464820"/>
          </a:xfrm>
        </p:grpSpPr>
        <p:sp>
          <p:nvSpPr>
            <p:cNvPr id="23" name="TextBox 3">
              <a:extLst>
                <a:ext uri="{FF2B5EF4-FFF2-40B4-BE49-F238E27FC236}">
                  <a16:creationId xmlns:a16="http://schemas.microsoft.com/office/drawing/2014/main" id="{49BEFBE9-760F-A8D4-19D5-241F6B90550E}"/>
                </a:ext>
              </a:extLst>
            </p:cNvPr>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Northeastern University | 2024</a:t>
              </a:r>
            </a:p>
          </p:txBody>
        </p:sp>
        <p:sp>
          <p:nvSpPr>
            <p:cNvPr id="24" name="AutoShape 16">
              <a:extLst>
                <a:ext uri="{FF2B5EF4-FFF2-40B4-BE49-F238E27FC236}">
                  <a16:creationId xmlns:a16="http://schemas.microsoft.com/office/drawing/2014/main" id="{E42B0EDB-7017-52E9-105C-BB1FA329D6EC}"/>
                </a:ext>
              </a:extLst>
            </p:cNvPr>
            <p:cNvSpPr/>
            <p:nvPr/>
          </p:nvSpPr>
          <p:spPr>
            <a:xfrm>
              <a:off x="-260599" y="9061267"/>
              <a:ext cx="6724039" cy="19050"/>
            </a:xfrm>
            <a:prstGeom prst="line">
              <a:avLst/>
            </a:prstGeom>
            <a:ln w="114300" cap="flat">
              <a:solidFill>
                <a:srgbClr val="9FC3D0"/>
              </a:solidFill>
              <a:prstDash val="solid"/>
              <a:headEnd type="none" w="sm" len="sm"/>
              <a:tailEnd type="none" w="sm" len="sm"/>
            </a:ln>
          </p:spPr>
          <p:txBody>
            <a:bodyPr/>
            <a:lstStyle/>
            <a:p>
              <a:endParaRPr lang="zh-CN" altLang="en-US"/>
            </a:p>
          </p:txBody>
        </p:sp>
        <p:sp>
          <p:nvSpPr>
            <p:cNvPr id="25" name="AutoShape 17">
              <a:extLst>
                <a:ext uri="{FF2B5EF4-FFF2-40B4-BE49-F238E27FC236}">
                  <a16:creationId xmlns:a16="http://schemas.microsoft.com/office/drawing/2014/main" id="{0E20E59D-EA73-8684-9580-A43FB0DAE0C8}"/>
                </a:ext>
              </a:extLst>
            </p:cNvPr>
            <p:cNvSpPr/>
            <p:nvPr/>
          </p:nvSpPr>
          <p:spPr>
            <a:xfrm>
              <a:off x="11811393" y="9061267"/>
              <a:ext cx="6724040" cy="19050"/>
            </a:xfrm>
            <a:prstGeom prst="line">
              <a:avLst/>
            </a:prstGeom>
            <a:ln w="114300" cap="flat">
              <a:solidFill>
                <a:srgbClr val="9FC3D0"/>
              </a:solidFill>
              <a:prstDash val="solid"/>
              <a:headEnd type="none" w="sm" len="sm"/>
              <a:tailEnd type="none" w="sm" len="sm"/>
            </a:ln>
          </p:spPr>
          <p:txBody>
            <a:bodyPr/>
            <a:lstStyle/>
            <a:p>
              <a:endParaRPr lang="zh-CN" altLang="en-US"/>
            </a:p>
          </p:txBody>
        </p:sp>
      </p:grpSp>
      <p:grpSp>
        <p:nvGrpSpPr>
          <p:cNvPr id="37" name="组合 36">
            <a:extLst>
              <a:ext uri="{FF2B5EF4-FFF2-40B4-BE49-F238E27FC236}">
                <a16:creationId xmlns:a16="http://schemas.microsoft.com/office/drawing/2014/main" id="{5EEDC64A-C762-7399-78E4-A7C32901F602}"/>
              </a:ext>
            </a:extLst>
          </p:cNvPr>
          <p:cNvGrpSpPr/>
          <p:nvPr/>
        </p:nvGrpSpPr>
        <p:grpSpPr>
          <a:xfrm>
            <a:off x="-2557548" y="304832"/>
            <a:ext cx="3700548" cy="1569660"/>
            <a:chOff x="-1" y="304832"/>
            <a:chExt cx="3700548" cy="1569660"/>
          </a:xfrm>
        </p:grpSpPr>
        <p:sp>
          <p:nvSpPr>
            <p:cNvPr id="15" name="Freeform 10">
              <a:extLst>
                <a:ext uri="{FF2B5EF4-FFF2-40B4-BE49-F238E27FC236}">
                  <a16:creationId xmlns:a16="http://schemas.microsoft.com/office/drawing/2014/main" id="{8D614619-EC2C-DFCB-C34C-55DC571487BC}"/>
                </a:ext>
              </a:extLst>
            </p:cNvPr>
            <p:cNvSpPr/>
            <p:nvPr/>
          </p:nvSpPr>
          <p:spPr>
            <a:xfrm>
              <a:off x="-1" y="4191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Problem</a:t>
              </a:r>
            </a:p>
            <a:p>
              <a:pPr algn="ctr"/>
              <a:r>
                <a:rPr lang="en-US" altLang="zh-CN" sz="3600" dirty="0">
                  <a:solidFill>
                    <a:schemeClr val="tx1">
                      <a:lumMod val="85000"/>
                      <a:lumOff val="15000"/>
                    </a:schemeClr>
                  </a:solidFill>
                  <a:latin typeface="Alatsi Bold"/>
                </a:rPr>
                <a:t>Statement</a:t>
              </a:r>
              <a:endParaRPr lang="zh-CN" altLang="en-US" sz="3600" dirty="0">
                <a:solidFill>
                  <a:schemeClr val="tx1">
                    <a:lumMod val="85000"/>
                    <a:lumOff val="15000"/>
                  </a:schemeClr>
                </a:solidFill>
              </a:endParaRPr>
            </a:p>
          </p:txBody>
        </p:sp>
        <p:sp>
          <p:nvSpPr>
            <p:cNvPr id="30" name="文本框 29">
              <a:extLst>
                <a:ext uri="{FF2B5EF4-FFF2-40B4-BE49-F238E27FC236}">
                  <a16:creationId xmlns:a16="http://schemas.microsoft.com/office/drawing/2014/main" id="{8AD1446D-3CE8-97F9-67BE-1E789159E7E9}"/>
                </a:ext>
              </a:extLst>
            </p:cNvPr>
            <p:cNvSpPr txBox="1"/>
            <p:nvPr/>
          </p:nvSpPr>
          <p:spPr>
            <a:xfrm>
              <a:off x="2059451" y="3048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1</a:t>
              </a:r>
            </a:p>
          </p:txBody>
        </p:sp>
      </p:grpSp>
      <p:grpSp>
        <p:nvGrpSpPr>
          <p:cNvPr id="38" name="组合 37">
            <a:extLst>
              <a:ext uri="{FF2B5EF4-FFF2-40B4-BE49-F238E27FC236}">
                <a16:creationId xmlns:a16="http://schemas.microsoft.com/office/drawing/2014/main" id="{3EB5E197-030B-8BD4-2900-3A1D2D7D3972}"/>
              </a:ext>
            </a:extLst>
          </p:cNvPr>
          <p:cNvGrpSpPr/>
          <p:nvPr/>
        </p:nvGrpSpPr>
        <p:grpSpPr>
          <a:xfrm>
            <a:off x="-2557547" y="1829432"/>
            <a:ext cx="3700547" cy="1569660"/>
            <a:chOff x="0" y="1829432"/>
            <a:chExt cx="3700547" cy="1569660"/>
          </a:xfrm>
        </p:grpSpPr>
        <p:sp>
          <p:nvSpPr>
            <p:cNvPr id="17" name="Freeform 7">
              <a:extLst>
                <a:ext uri="{FF2B5EF4-FFF2-40B4-BE49-F238E27FC236}">
                  <a16:creationId xmlns:a16="http://schemas.microsoft.com/office/drawing/2014/main" id="{BEE3576E-F191-630E-1248-8687E698093E}"/>
                </a:ext>
              </a:extLst>
            </p:cNvPr>
            <p:cNvSpPr/>
            <p:nvPr/>
          </p:nvSpPr>
          <p:spPr>
            <a:xfrm>
              <a:off x="0" y="1943100"/>
              <a:ext cx="2879999"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Data Collection</a:t>
              </a:r>
              <a:endParaRPr lang="zh-CN" altLang="en-US" sz="3600" dirty="0">
                <a:solidFill>
                  <a:schemeClr val="tx1">
                    <a:lumMod val="85000"/>
                    <a:lumOff val="15000"/>
                  </a:schemeClr>
                </a:solidFill>
              </a:endParaRPr>
            </a:p>
          </p:txBody>
        </p:sp>
        <p:sp>
          <p:nvSpPr>
            <p:cNvPr id="31" name="文本框 30">
              <a:extLst>
                <a:ext uri="{FF2B5EF4-FFF2-40B4-BE49-F238E27FC236}">
                  <a16:creationId xmlns:a16="http://schemas.microsoft.com/office/drawing/2014/main" id="{5EBEDACE-38CD-95DA-A363-0C4522E2ACEB}"/>
                </a:ext>
              </a:extLst>
            </p:cNvPr>
            <p:cNvSpPr txBox="1"/>
            <p:nvPr/>
          </p:nvSpPr>
          <p:spPr>
            <a:xfrm>
              <a:off x="2059451" y="18294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2</a:t>
              </a:r>
            </a:p>
          </p:txBody>
        </p:sp>
      </p:grpSp>
      <p:grpSp>
        <p:nvGrpSpPr>
          <p:cNvPr id="39" name="组合 38">
            <a:extLst>
              <a:ext uri="{FF2B5EF4-FFF2-40B4-BE49-F238E27FC236}">
                <a16:creationId xmlns:a16="http://schemas.microsoft.com/office/drawing/2014/main" id="{BF2E636D-E62A-1A94-9991-F31241D4FAEE}"/>
              </a:ext>
            </a:extLst>
          </p:cNvPr>
          <p:cNvGrpSpPr/>
          <p:nvPr/>
        </p:nvGrpSpPr>
        <p:grpSpPr>
          <a:xfrm>
            <a:off x="-2557548" y="3345240"/>
            <a:ext cx="3700548" cy="1569660"/>
            <a:chOff x="-1" y="3345240"/>
            <a:chExt cx="3700548" cy="1569660"/>
          </a:xfrm>
        </p:grpSpPr>
        <p:sp>
          <p:nvSpPr>
            <p:cNvPr id="18" name="Freeform 4">
              <a:extLst>
                <a:ext uri="{FF2B5EF4-FFF2-40B4-BE49-F238E27FC236}">
                  <a16:creationId xmlns:a16="http://schemas.microsoft.com/office/drawing/2014/main" id="{761FCCE9-E179-009E-2C71-A86798414C95}"/>
                </a:ext>
              </a:extLst>
            </p:cNvPr>
            <p:cNvSpPr/>
            <p:nvPr/>
          </p:nvSpPr>
          <p:spPr>
            <a:xfrm>
              <a:off x="-1" y="34677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Assumption</a:t>
              </a:r>
            </a:p>
          </p:txBody>
        </p:sp>
        <p:sp>
          <p:nvSpPr>
            <p:cNvPr id="32" name="文本框 31">
              <a:extLst>
                <a:ext uri="{FF2B5EF4-FFF2-40B4-BE49-F238E27FC236}">
                  <a16:creationId xmlns:a16="http://schemas.microsoft.com/office/drawing/2014/main" id="{11077D82-1862-4E81-F043-4488AFA7B69A}"/>
                </a:ext>
              </a:extLst>
            </p:cNvPr>
            <p:cNvSpPr txBox="1"/>
            <p:nvPr/>
          </p:nvSpPr>
          <p:spPr>
            <a:xfrm>
              <a:off x="2059451" y="3345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3</a:t>
              </a:r>
            </a:p>
          </p:txBody>
        </p:sp>
      </p:grpSp>
      <p:grpSp>
        <p:nvGrpSpPr>
          <p:cNvPr id="40" name="组合 39">
            <a:extLst>
              <a:ext uri="{FF2B5EF4-FFF2-40B4-BE49-F238E27FC236}">
                <a16:creationId xmlns:a16="http://schemas.microsoft.com/office/drawing/2014/main" id="{B1840CF4-F563-2012-23AD-98F0087322F6}"/>
              </a:ext>
            </a:extLst>
          </p:cNvPr>
          <p:cNvGrpSpPr/>
          <p:nvPr/>
        </p:nvGrpSpPr>
        <p:grpSpPr>
          <a:xfrm>
            <a:off x="-2556000" y="4869240"/>
            <a:ext cx="3657600" cy="1569660"/>
            <a:chOff x="0" y="4869240"/>
            <a:chExt cx="3657600" cy="1569660"/>
          </a:xfrm>
        </p:grpSpPr>
        <p:sp>
          <p:nvSpPr>
            <p:cNvPr id="19" name="Freeform 10">
              <a:extLst>
                <a:ext uri="{FF2B5EF4-FFF2-40B4-BE49-F238E27FC236}">
                  <a16:creationId xmlns:a16="http://schemas.microsoft.com/office/drawing/2014/main" id="{E1FCD8DB-5EDB-A941-6889-06C30D185DC0}"/>
                </a:ext>
              </a:extLst>
            </p:cNvPr>
            <p:cNvSpPr/>
            <p:nvPr/>
          </p:nvSpPr>
          <p:spPr>
            <a:xfrm>
              <a:off x="0" y="49905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Data</a:t>
              </a:r>
            </a:p>
            <a:p>
              <a:pPr algn="ctr"/>
              <a:r>
                <a:rPr lang="en-US" altLang="zh-CN" sz="3600" dirty="0">
                  <a:solidFill>
                    <a:schemeClr val="tx1">
                      <a:lumMod val="85000"/>
                      <a:lumOff val="15000"/>
                    </a:schemeClr>
                  </a:solidFill>
                  <a:latin typeface="Alatsi Bold"/>
                </a:rPr>
                <a:t>Process</a:t>
              </a:r>
              <a:endParaRPr lang="zh-CN" altLang="en-US" sz="3600" dirty="0">
                <a:solidFill>
                  <a:schemeClr val="tx1">
                    <a:lumMod val="85000"/>
                    <a:lumOff val="15000"/>
                  </a:schemeClr>
                </a:solidFill>
              </a:endParaRPr>
            </a:p>
          </p:txBody>
        </p:sp>
        <p:sp>
          <p:nvSpPr>
            <p:cNvPr id="34" name="文本框 33">
              <a:extLst>
                <a:ext uri="{FF2B5EF4-FFF2-40B4-BE49-F238E27FC236}">
                  <a16:creationId xmlns:a16="http://schemas.microsoft.com/office/drawing/2014/main" id="{A819B965-1D25-C6DE-CDD3-F3F63CDB76DC}"/>
                </a:ext>
              </a:extLst>
            </p:cNvPr>
            <p:cNvSpPr txBox="1"/>
            <p:nvPr/>
          </p:nvSpPr>
          <p:spPr>
            <a:xfrm>
              <a:off x="2016504" y="4869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4</a:t>
              </a:r>
            </a:p>
          </p:txBody>
        </p:sp>
      </p:grpSp>
      <p:grpSp>
        <p:nvGrpSpPr>
          <p:cNvPr id="41" name="组合 40">
            <a:extLst>
              <a:ext uri="{FF2B5EF4-FFF2-40B4-BE49-F238E27FC236}">
                <a16:creationId xmlns:a16="http://schemas.microsoft.com/office/drawing/2014/main" id="{7A088B7C-E6E8-5646-C2BF-E737890AE94D}"/>
              </a:ext>
            </a:extLst>
          </p:cNvPr>
          <p:cNvGrpSpPr/>
          <p:nvPr/>
        </p:nvGrpSpPr>
        <p:grpSpPr>
          <a:xfrm>
            <a:off x="0" y="6393240"/>
            <a:ext cx="3696444" cy="1569660"/>
            <a:chOff x="1" y="6393240"/>
            <a:chExt cx="3696444" cy="1569660"/>
          </a:xfrm>
        </p:grpSpPr>
        <p:sp>
          <p:nvSpPr>
            <p:cNvPr id="20" name="Freeform 7">
              <a:extLst>
                <a:ext uri="{FF2B5EF4-FFF2-40B4-BE49-F238E27FC236}">
                  <a16:creationId xmlns:a16="http://schemas.microsoft.com/office/drawing/2014/main" id="{DEDC6218-A921-6B97-72C2-443F47286D3C}"/>
                </a:ext>
              </a:extLst>
            </p:cNvPr>
            <p:cNvSpPr/>
            <p:nvPr/>
          </p:nvSpPr>
          <p:spPr>
            <a:xfrm>
              <a:off x="1" y="65145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Model &amp;</a:t>
              </a:r>
            </a:p>
            <a:p>
              <a:pPr algn="ctr"/>
              <a:r>
                <a:rPr lang="en-US" altLang="zh-CN" sz="3600" dirty="0">
                  <a:solidFill>
                    <a:schemeClr val="tx1">
                      <a:lumMod val="85000"/>
                      <a:lumOff val="15000"/>
                    </a:schemeClr>
                  </a:solidFill>
                  <a:latin typeface="Alatsi Bold"/>
                </a:rPr>
                <a:t>Validation</a:t>
              </a:r>
              <a:endParaRPr lang="zh-CN" altLang="en-US" sz="3600" dirty="0">
                <a:solidFill>
                  <a:schemeClr val="tx1">
                    <a:lumMod val="85000"/>
                    <a:lumOff val="15000"/>
                  </a:schemeClr>
                </a:solidFill>
              </a:endParaRPr>
            </a:p>
          </p:txBody>
        </p:sp>
        <p:sp>
          <p:nvSpPr>
            <p:cNvPr id="35" name="文本框 34">
              <a:extLst>
                <a:ext uri="{FF2B5EF4-FFF2-40B4-BE49-F238E27FC236}">
                  <a16:creationId xmlns:a16="http://schemas.microsoft.com/office/drawing/2014/main" id="{9CFA9498-7C65-7013-350F-4C5AA3B3F212}"/>
                </a:ext>
              </a:extLst>
            </p:cNvPr>
            <p:cNvSpPr txBox="1"/>
            <p:nvPr/>
          </p:nvSpPr>
          <p:spPr>
            <a:xfrm>
              <a:off x="2055349" y="6393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5</a:t>
              </a:r>
            </a:p>
          </p:txBody>
        </p:sp>
      </p:grpSp>
      <p:grpSp>
        <p:nvGrpSpPr>
          <p:cNvPr id="42" name="组合 41">
            <a:extLst>
              <a:ext uri="{FF2B5EF4-FFF2-40B4-BE49-F238E27FC236}">
                <a16:creationId xmlns:a16="http://schemas.microsoft.com/office/drawing/2014/main" id="{C2760920-B052-D7E1-40C2-D969E47683A5}"/>
              </a:ext>
            </a:extLst>
          </p:cNvPr>
          <p:cNvGrpSpPr/>
          <p:nvPr/>
        </p:nvGrpSpPr>
        <p:grpSpPr>
          <a:xfrm>
            <a:off x="-2557547" y="7917240"/>
            <a:ext cx="3698496" cy="1569660"/>
            <a:chOff x="0" y="7917240"/>
            <a:chExt cx="3698496" cy="1569660"/>
          </a:xfrm>
        </p:grpSpPr>
        <p:sp>
          <p:nvSpPr>
            <p:cNvPr id="21" name="Freeform 4">
              <a:extLst>
                <a:ext uri="{FF2B5EF4-FFF2-40B4-BE49-F238E27FC236}">
                  <a16:creationId xmlns:a16="http://schemas.microsoft.com/office/drawing/2014/main" id="{C90D7DE6-BE86-93BF-AACA-763012FE78CF}"/>
                </a:ext>
              </a:extLst>
            </p:cNvPr>
            <p:cNvSpPr/>
            <p:nvPr/>
          </p:nvSpPr>
          <p:spPr>
            <a:xfrm>
              <a:off x="0" y="80391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Conclusion</a:t>
              </a:r>
              <a:endParaRPr lang="zh-CN" altLang="en-US" sz="3600" dirty="0">
                <a:solidFill>
                  <a:schemeClr val="tx1">
                    <a:lumMod val="85000"/>
                    <a:lumOff val="15000"/>
                  </a:schemeClr>
                </a:solidFill>
              </a:endParaRPr>
            </a:p>
          </p:txBody>
        </p:sp>
        <p:sp>
          <p:nvSpPr>
            <p:cNvPr id="36" name="文本框 35">
              <a:extLst>
                <a:ext uri="{FF2B5EF4-FFF2-40B4-BE49-F238E27FC236}">
                  <a16:creationId xmlns:a16="http://schemas.microsoft.com/office/drawing/2014/main" id="{79393296-AD37-601A-C531-B5ED018FE06A}"/>
                </a:ext>
              </a:extLst>
            </p:cNvPr>
            <p:cNvSpPr txBox="1"/>
            <p:nvPr/>
          </p:nvSpPr>
          <p:spPr>
            <a:xfrm>
              <a:off x="2057400" y="7917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6</a:t>
              </a:r>
            </a:p>
          </p:txBody>
        </p:sp>
      </p:grpSp>
      <p:grpSp>
        <p:nvGrpSpPr>
          <p:cNvPr id="2" name="组合 1">
            <a:extLst>
              <a:ext uri="{FF2B5EF4-FFF2-40B4-BE49-F238E27FC236}">
                <a16:creationId xmlns:a16="http://schemas.microsoft.com/office/drawing/2014/main" id="{37A8F329-9BD8-F915-627A-98AABD183389}"/>
              </a:ext>
            </a:extLst>
          </p:cNvPr>
          <p:cNvGrpSpPr/>
          <p:nvPr/>
        </p:nvGrpSpPr>
        <p:grpSpPr>
          <a:xfrm>
            <a:off x="3657600" y="-8724900"/>
            <a:ext cx="13182600" cy="842731"/>
            <a:chOff x="3657600" y="2198431"/>
            <a:chExt cx="13182600" cy="842731"/>
          </a:xfrm>
        </p:grpSpPr>
        <p:sp>
          <p:nvSpPr>
            <p:cNvPr id="3" name="Freeform 5">
              <a:extLst>
                <a:ext uri="{FF2B5EF4-FFF2-40B4-BE49-F238E27FC236}">
                  <a16:creationId xmlns:a16="http://schemas.microsoft.com/office/drawing/2014/main" id="{91F7BC3D-3D2E-3248-779F-CF06E4199050}"/>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4" name="TextBox 7">
              <a:extLst>
                <a:ext uri="{FF2B5EF4-FFF2-40B4-BE49-F238E27FC236}">
                  <a16:creationId xmlns:a16="http://schemas.microsoft.com/office/drawing/2014/main" id="{8549C387-81AC-3C22-5108-0AE5446DC481}"/>
                </a:ext>
              </a:extLst>
            </p:cNvPr>
            <p:cNvSpPr txBox="1">
              <a:spLocks/>
            </p:cNvSpPr>
            <p:nvPr/>
          </p:nvSpPr>
          <p:spPr>
            <a:xfrm>
              <a:off x="3657600" y="2198431"/>
              <a:ext cx="720000" cy="842731"/>
            </a:xfrm>
            <a:prstGeom prst="rect">
              <a:avLst/>
            </a:prstGeom>
          </p:spPr>
          <p:txBody>
            <a:bodyPr wrap="square" lIns="0" tIns="0" rIns="0" bIns="0" rtlCol="0" anchor="t">
              <a:spAutoFit/>
            </a:bodyPr>
            <a:lstStyle/>
            <a:p>
              <a:pPr algn="ctr">
                <a:lnSpc>
                  <a:spcPts val="7048"/>
                </a:lnSpc>
              </a:pPr>
              <a:r>
                <a:rPr lang="en-US" sz="5034" dirty="0">
                  <a:solidFill>
                    <a:srgbClr val="000000"/>
                  </a:solidFill>
                  <a:latin typeface="Alatsi Bold"/>
                </a:rPr>
                <a:t>2</a:t>
              </a:r>
            </a:p>
          </p:txBody>
        </p:sp>
        <p:sp>
          <p:nvSpPr>
            <p:cNvPr id="6" name="TextBox 16">
              <a:extLst>
                <a:ext uri="{FF2B5EF4-FFF2-40B4-BE49-F238E27FC236}">
                  <a16:creationId xmlns:a16="http://schemas.microsoft.com/office/drawing/2014/main" id="{488B1880-97F8-5378-44DD-607FD34523D3}"/>
                </a:ext>
              </a:extLst>
            </p:cNvPr>
            <p:cNvSpPr txBox="1"/>
            <p:nvPr/>
          </p:nvSpPr>
          <p:spPr>
            <a:xfrm>
              <a:off x="4656072" y="2350831"/>
              <a:ext cx="12184128" cy="544380"/>
            </a:xfrm>
            <a:prstGeom prst="rect">
              <a:avLst/>
            </a:prstGeom>
          </p:spPr>
          <p:txBody>
            <a:bodyPr wrap="square" lIns="0" tIns="0" rIns="0" bIns="0" rtlCol="0" anchor="t">
              <a:spAutoFit/>
            </a:bodyPr>
            <a:lstStyle/>
            <a:p>
              <a:pPr>
                <a:lnSpc>
                  <a:spcPts val="4400"/>
                </a:lnSpc>
              </a:pPr>
              <a:r>
                <a:rPr lang="en-US" altLang="zh-CN" sz="3600" dirty="0">
                  <a:solidFill>
                    <a:srgbClr val="000000"/>
                  </a:solidFill>
                  <a:latin typeface="Alatsi Bold"/>
                </a:rPr>
                <a:t>Algorithm</a:t>
              </a:r>
              <a:endParaRPr lang="en-US" sz="3200" dirty="0">
                <a:solidFill>
                  <a:srgbClr val="000000"/>
                </a:solidFill>
                <a:latin typeface="Alatsi Bold"/>
              </a:endParaRPr>
            </a:p>
          </p:txBody>
        </p:sp>
      </p:grpSp>
      <p:sp>
        <p:nvSpPr>
          <p:cNvPr id="14" name="椭圆 13">
            <a:extLst>
              <a:ext uri="{FF2B5EF4-FFF2-40B4-BE49-F238E27FC236}">
                <a16:creationId xmlns:a16="http://schemas.microsoft.com/office/drawing/2014/main" id="{98BF743B-09EC-A467-AFB8-AB1B87189A8B}"/>
              </a:ext>
            </a:extLst>
          </p:cNvPr>
          <p:cNvSpPr>
            <a:spLocks noChangeAspect="1"/>
          </p:cNvSpPr>
          <p:nvPr/>
        </p:nvSpPr>
        <p:spPr>
          <a:xfrm>
            <a:off x="4219316" y="-6729955"/>
            <a:ext cx="1439433" cy="1440000"/>
          </a:xfrm>
          <a:prstGeom prst="ellips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bg1"/>
                </a:solidFill>
                <a:latin typeface="Alatsi Bold"/>
              </a:rPr>
              <a:t>0</a:t>
            </a:r>
          </a:p>
        </p:txBody>
      </p:sp>
      <p:sp>
        <p:nvSpPr>
          <p:cNvPr id="16" name="椭圆 15">
            <a:extLst>
              <a:ext uri="{FF2B5EF4-FFF2-40B4-BE49-F238E27FC236}">
                <a16:creationId xmlns:a16="http://schemas.microsoft.com/office/drawing/2014/main" id="{47EE0884-B55A-AAAC-D212-E2BA49C12B36}"/>
              </a:ext>
            </a:extLst>
          </p:cNvPr>
          <p:cNvSpPr>
            <a:spLocks noChangeAspect="1"/>
          </p:cNvSpPr>
          <p:nvPr/>
        </p:nvSpPr>
        <p:spPr>
          <a:xfrm>
            <a:off x="6505033" y="-6729955"/>
            <a:ext cx="1439433" cy="1440000"/>
          </a:xfrm>
          <a:prstGeom prst="ellips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bg1"/>
                </a:solidFill>
                <a:latin typeface="Alatsi Bold"/>
              </a:rPr>
              <a:t>1</a:t>
            </a:r>
          </a:p>
        </p:txBody>
      </p:sp>
      <p:sp>
        <p:nvSpPr>
          <p:cNvPr id="26" name="椭圆 25">
            <a:extLst>
              <a:ext uri="{FF2B5EF4-FFF2-40B4-BE49-F238E27FC236}">
                <a16:creationId xmlns:a16="http://schemas.microsoft.com/office/drawing/2014/main" id="{F41E4BFE-3D30-B552-E1D8-60681ED9D213}"/>
              </a:ext>
            </a:extLst>
          </p:cNvPr>
          <p:cNvSpPr>
            <a:spLocks noChangeAspect="1"/>
          </p:cNvSpPr>
          <p:nvPr/>
        </p:nvSpPr>
        <p:spPr>
          <a:xfrm>
            <a:off x="8787872" y="-6743700"/>
            <a:ext cx="1439433" cy="1440000"/>
          </a:xfrm>
          <a:prstGeom prst="ellips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bg1"/>
                </a:solidFill>
                <a:latin typeface="Alatsi Bold"/>
              </a:rPr>
              <a:t>2</a:t>
            </a:r>
          </a:p>
        </p:txBody>
      </p:sp>
      <p:sp>
        <p:nvSpPr>
          <p:cNvPr id="27" name="椭圆 26">
            <a:extLst>
              <a:ext uri="{FF2B5EF4-FFF2-40B4-BE49-F238E27FC236}">
                <a16:creationId xmlns:a16="http://schemas.microsoft.com/office/drawing/2014/main" id="{0B11FE28-1568-0917-29FE-E2FC4DF6E0BF}"/>
              </a:ext>
            </a:extLst>
          </p:cNvPr>
          <p:cNvSpPr>
            <a:spLocks noChangeAspect="1"/>
          </p:cNvSpPr>
          <p:nvPr/>
        </p:nvSpPr>
        <p:spPr>
          <a:xfrm>
            <a:off x="13258800" y="-6743700"/>
            <a:ext cx="1439433" cy="1440000"/>
          </a:xfrm>
          <a:prstGeom prst="ellips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bg1"/>
                </a:solidFill>
                <a:latin typeface="Alatsi Bold"/>
              </a:rPr>
              <a:t>N</a:t>
            </a:r>
          </a:p>
        </p:txBody>
      </p:sp>
      <p:sp>
        <p:nvSpPr>
          <p:cNvPr id="28" name="椭圆 27">
            <a:extLst>
              <a:ext uri="{FF2B5EF4-FFF2-40B4-BE49-F238E27FC236}">
                <a16:creationId xmlns:a16="http://schemas.microsoft.com/office/drawing/2014/main" id="{34EA02E9-B846-972C-0F1C-EEE46AF3C823}"/>
              </a:ext>
            </a:extLst>
          </p:cNvPr>
          <p:cNvSpPr>
            <a:spLocks noChangeAspect="1"/>
          </p:cNvSpPr>
          <p:nvPr/>
        </p:nvSpPr>
        <p:spPr>
          <a:xfrm>
            <a:off x="11167880" y="-6117955"/>
            <a:ext cx="215915" cy="216000"/>
          </a:xfrm>
          <a:prstGeom prst="ellips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sz="5400" b="1" dirty="0">
              <a:solidFill>
                <a:schemeClr val="bg1"/>
              </a:solidFill>
              <a:latin typeface="Alatsi Bold"/>
            </a:endParaRPr>
          </a:p>
        </p:txBody>
      </p:sp>
      <p:sp>
        <p:nvSpPr>
          <p:cNvPr id="29" name="椭圆 28">
            <a:extLst>
              <a:ext uri="{FF2B5EF4-FFF2-40B4-BE49-F238E27FC236}">
                <a16:creationId xmlns:a16="http://schemas.microsoft.com/office/drawing/2014/main" id="{6A5ECE94-9B30-96CD-8341-0EABAE6AD393}"/>
              </a:ext>
            </a:extLst>
          </p:cNvPr>
          <p:cNvSpPr>
            <a:spLocks noChangeAspect="1"/>
          </p:cNvSpPr>
          <p:nvPr/>
        </p:nvSpPr>
        <p:spPr>
          <a:xfrm>
            <a:off x="11672400" y="-6118439"/>
            <a:ext cx="215915" cy="216000"/>
          </a:xfrm>
          <a:prstGeom prst="ellips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sz="5400" b="1" dirty="0">
              <a:solidFill>
                <a:schemeClr val="bg1"/>
              </a:solidFill>
              <a:latin typeface="Alatsi Bold"/>
            </a:endParaRPr>
          </a:p>
        </p:txBody>
      </p:sp>
      <p:sp>
        <p:nvSpPr>
          <p:cNvPr id="33" name="椭圆 32">
            <a:extLst>
              <a:ext uri="{FF2B5EF4-FFF2-40B4-BE49-F238E27FC236}">
                <a16:creationId xmlns:a16="http://schemas.microsoft.com/office/drawing/2014/main" id="{DC33DA4B-89E5-1042-F52F-7498CA81F162}"/>
              </a:ext>
            </a:extLst>
          </p:cNvPr>
          <p:cNvSpPr>
            <a:spLocks noChangeAspect="1"/>
          </p:cNvSpPr>
          <p:nvPr/>
        </p:nvSpPr>
        <p:spPr>
          <a:xfrm>
            <a:off x="12204685" y="-6118439"/>
            <a:ext cx="215915" cy="216000"/>
          </a:xfrm>
          <a:prstGeom prst="ellips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sz="5400" b="1" dirty="0">
              <a:solidFill>
                <a:schemeClr val="bg1"/>
              </a:solidFill>
              <a:latin typeface="Alatsi Bold"/>
            </a:endParaRPr>
          </a:p>
        </p:txBody>
      </p:sp>
      <mc:AlternateContent xmlns:mc="http://schemas.openxmlformats.org/markup-compatibility/2006" xmlns:a14="http://schemas.microsoft.com/office/drawing/2010/main">
        <mc:Choice Requires="a14">
          <p:sp>
            <p:nvSpPr>
              <p:cNvPr id="45" name="下弧形箭头 44">
                <a:extLst>
                  <a:ext uri="{FF2B5EF4-FFF2-40B4-BE49-F238E27FC236}">
                    <a16:creationId xmlns:a16="http://schemas.microsoft.com/office/drawing/2014/main" id="{84732694-7637-4D56-E083-F97DB9A1CCD7}"/>
                  </a:ext>
                </a:extLst>
              </p:cNvPr>
              <p:cNvSpPr/>
              <p:nvPr/>
            </p:nvSpPr>
            <p:spPr>
              <a:xfrm>
                <a:off x="5029200" y="-7647120"/>
                <a:ext cx="2133600" cy="827220"/>
              </a:xfrm>
              <a:prstGeom prst="curvedDownArrow">
                <a:avLst>
                  <a:gd name="adj1" fmla="val 25000"/>
                  <a:gd name="adj2" fmla="val 50000"/>
                  <a:gd name="adj3" fmla="val 30975"/>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sz="4000" b="1" i="1" smtClean="0">
                          <a:solidFill>
                            <a:schemeClr val="accent4">
                              <a:lumMod val="75000"/>
                            </a:schemeClr>
                          </a:solidFill>
                          <a:latin typeface="Cambria Math" panose="02040503050406030204" pitchFamily="18" charset="0"/>
                        </a:rPr>
                        <m:t>𝝀</m:t>
                      </m:r>
                    </m:oMath>
                  </m:oMathPara>
                </a14:m>
                <a:endParaRPr kumimoji="1" lang="en-US" altLang="zh-CN" sz="4000" b="1" i="1" dirty="0">
                  <a:solidFill>
                    <a:schemeClr val="accent4">
                      <a:lumMod val="75000"/>
                    </a:schemeClr>
                  </a:solidFill>
                </a:endParaRPr>
              </a:p>
            </p:txBody>
          </p:sp>
        </mc:Choice>
        <mc:Fallback xmlns="">
          <p:sp>
            <p:nvSpPr>
              <p:cNvPr id="45" name="下弧形箭头 44">
                <a:extLst>
                  <a:ext uri="{FF2B5EF4-FFF2-40B4-BE49-F238E27FC236}">
                    <a16:creationId xmlns:a16="http://schemas.microsoft.com/office/drawing/2014/main" id="{84732694-7637-4D56-E083-F97DB9A1CCD7}"/>
                  </a:ext>
                </a:extLst>
              </p:cNvPr>
              <p:cNvSpPr>
                <a:spLocks noRot="1" noChangeAspect="1" noMove="1" noResize="1" noEditPoints="1" noAdjustHandles="1" noChangeArrowheads="1" noChangeShapeType="1" noTextEdit="1"/>
              </p:cNvSpPr>
              <p:nvPr/>
            </p:nvSpPr>
            <p:spPr>
              <a:xfrm>
                <a:off x="5029200" y="-7647120"/>
                <a:ext cx="2133600" cy="827220"/>
              </a:xfrm>
              <a:prstGeom prst="curvedDownArrow">
                <a:avLst>
                  <a:gd name="adj1" fmla="val 25000"/>
                  <a:gd name="adj2" fmla="val 50000"/>
                  <a:gd name="adj3" fmla="val 30975"/>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下弧形箭头 47">
                <a:extLst>
                  <a:ext uri="{FF2B5EF4-FFF2-40B4-BE49-F238E27FC236}">
                    <a16:creationId xmlns:a16="http://schemas.microsoft.com/office/drawing/2014/main" id="{1C8E4C83-A857-DFF6-E957-2D66D240FD4D}"/>
                  </a:ext>
                </a:extLst>
              </p:cNvPr>
              <p:cNvSpPr/>
              <p:nvPr/>
            </p:nvSpPr>
            <p:spPr>
              <a:xfrm>
                <a:off x="7315200" y="-7658100"/>
                <a:ext cx="2133600" cy="827220"/>
              </a:xfrm>
              <a:prstGeom prst="curvedDownArrow">
                <a:avLst>
                  <a:gd name="adj1" fmla="val 25000"/>
                  <a:gd name="adj2" fmla="val 50000"/>
                  <a:gd name="adj3" fmla="val 30975"/>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sz="4000" b="1" i="1" smtClean="0">
                          <a:solidFill>
                            <a:schemeClr val="accent4">
                              <a:lumMod val="75000"/>
                            </a:schemeClr>
                          </a:solidFill>
                          <a:latin typeface="Cambria Math" panose="02040503050406030204" pitchFamily="18" charset="0"/>
                        </a:rPr>
                        <m:t>𝝀</m:t>
                      </m:r>
                    </m:oMath>
                  </m:oMathPara>
                </a14:m>
                <a:endParaRPr kumimoji="1" lang="en-US" altLang="zh-CN" sz="4000" b="1" i="1" dirty="0">
                  <a:solidFill>
                    <a:schemeClr val="accent4">
                      <a:lumMod val="75000"/>
                    </a:schemeClr>
                  </a:solidFill>
                </a:endParaRPr>
              </a:p>
            </p:txBody>
          </p:sp>
        </mc:Choice>
        <mc:Fallback xmlns="">
          <p:sp>
            <p:nvSpPr>
              <p:cNvPr id="48" name="下弧形箭头 47">
                <a:extLst>
                  <a:ext uri="{FF2B5EF4-FFF2-40B4-BE49-F238E27FC236}">
                    <a16:creationId xmlns:a16="http://schemas.microsoft.com/office/drawing/2014/main" id="{1C8E4C83-A857-DFF6-E957-2D66D240FD4D}"/>
                  </a:ext>
                </a:extLst>
              </p:cNvPr>
              <p:cNvSpPr>
                <a:spLocks noRot="1" noChangeAspect="1" noMove="1" noResize="1" noEditPoints="1" noAdjustHandles="1" noChangeArrowheads="1" noChangeShapeType="1" noTextEdit="1"/>
              </p:cNvSpPr>
              <p:nvPr/>
            </p:nvSpPr>
            <p:spPr>
              <a:xfrm>
                <a:off x="7315200" y="-7658100"/>
                <a:ext cx="2133600" cy="827220"/>
              </a:xfrm>
              <a:prstGeom prst="curvedDownArrow">
                <a:avLst>
                  <a:gd name="adj1" fmla="val 25000"/>
                  <a:gd name="adj2" fmla="val 50000"/>
                  <a:gd name="adj3" fmla="val 30975"/>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下弧形箭头 48">
                <a:extLst>
                  <a:ext uri="{FF2B5EF4-FFF2-40B4-BE49-F238E27FC236}">
                    <a16:creationId xmlns:a16="http://schemas.microsoft.com/office/drawing/2014/main" id="{8A2FC3F2-74FF-9AB2-7D90-E301C9E18311}"/>
                  </a:ext>
                </a:extLst>
              </p:cNvPr>
              <p:cNvSpPr/>
              <p:nvPr/>
            </p:nvSpPr>
            <p:spPr>
              <a:xfrm>
                <a:off x="9601200" y="-7658100"/>
                <a:ext cx="2133600" cy="827220"/>
              </a:xfrm>
              <a:prstGeom prst="curvedDownArrow">
                <a:avLst>
                  <a:gd name="adj1" fmla="val 25000"/>
                  <a:gd name="adj2" fmla="val 50000"/>
                  <a:gd name="adj3" fmla="val 30975"/>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sz="4000" b="1" i="1" smtClean="0">
                          <a:solidFill>
                            <a:schemeClr val="accent4">
                              <a:lumMod val="75000"/>
                            </a:schemeClr>
                          </a:solidFill>
                          <a:latin typeface="Cambria Math" panose="02040503050406030204" pitchFamily="18" charset="0"/>
                        </a:rPr>
                        <m:t>𝝀</m:t>
                      </m:r>
                    </m:oMath>
                  </m:oMathPara>
                </a14:m>
                <a:endParaRPr kumimoji="1" lang="en-US" altLang="zh-CN" sz="4000" b="1" i="1" dirty="0">
                  <a:solidFill>
                    <a:schemeClr val="accent4">
                      <a:lumMod val="75000"/>
                    </a:schemeClr>
                  </a:solidFill>
                </a:endParaRPr>
              </a:p>
            </p:txBody>
          </p:sp>
        </mc:Choice>
        <mc:Fallback xmlns="">
          <p:sp>
            <p:nvSpPr>
              <p:cNvPr id="49" name="下弧形箭头 48">
                <a:extLst>
                  <a:ext uri="{FF2B5EF4-FFF2-40B4-BE49-F238E27FC236}">
                    <a16:creationId xmlns:a16="http://schemas.microsoft.com/office/drawing/2014/main" id="{8A2FC3F2-74FF-9AB2-7D90-E301C9E18311}"/>
                  </a:ext>
                </a:extLst>
              </p:cNvPr>
              <p:cNvSpPr>
                <a:spLocks noRot="1" noChangeAspect="1" noMove="1" noResize="1" noEditPoints="1" noAdjustHandles="1" noChangeArrowheads="1" noChangeShapeType="1" noTextEdit="1"/>
              </p:cNvSpPr>
              <p:nvPr/>
            </p:nvSpPr>
            <p:spPr>
              <a:xfrm>
                <a:off x="9601200" y="-7658100"/>
                <a:ext cx="2133600" cy="827220"/>
              </a:xfrm>
              <a:prstGeom prst="curvedDownArrow">
                <a:avLst>
                  <a:gd name="adj1" fmla="val 25000"/>
                  <a:gd name="adj2" fmla="val 50000"/>
                  <a:gd name="adj3" fmla="val 30975"/>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下弧形箭头 49">
                <a:extLst>
                  <a:ext uri="{FF2B5EF4-FFF2-40B4-BE49-F238E27FC236}">
                    <a16:creationId xmlns:a16="http://schemas.microsoft.com/office/drawing/2014/main" id="{F02D1D5C-EE87-A41F-31D6-CAC2F99FEE81}"/>
                  </a:ext>
                </a:extLst>
              </p:cNvPr>
              <p:cNvSpPr/>
              <p:nvPr/>
            </p:nvSpPr>
            <p:spPr>
              <a:xfrm>
                <a:off x="11811000" y="-7647120"/>
                <a:ext cx="2133600" cy="827220"/>
              </a:xfrm>
              <a:prstGeom prst="curvedDownArrow">
                <a:avLst>
                  <a:gd name="adj1" fmla="val 25000"/>
                  <a:gd name="adj2" fmla="val 50000"/>
                  <a:gd name="adj3" fmla="val 30975"/>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sz="4000" b="1" i="1" smtClean="0">
                          <a:solidFill>
                            <a:schemeClr val="accent4">
                              <a:lumMod val="75000"/>
                            </a:schemeClr>
                          </a:solidFill>
                          <a:latin typeface="Cambria Math" panose="02040503050406030204" pitchFamily="18" charset="0"/>
                        </a:rPr>
                        <m:t>𝝀</m:t>
                      </m:r>
                    </m:oMath>
                  </m:oMathPara>
                </a14:m>
                <a:endParaRPr kumimoji="1" lang="en-US" altLang="zh-CN" sz="4000" b="1" i="1" dirty="0">
                  <a:solidFill>
                    <a:schemeClr val="accent4">
                      <a:lumMod val="75000"/>
                    </a:schemeClr>
                  </a:solidFill>
                </a:endParaRPr>
              </a:p>
            </p:txBody>
          </p:sp>
        </mc:Choice>
        <mc:Fallback xmlns="">
          <p:sp>
            <p:nvSpPr>
              <p:cNvPr id="50" name="下弧形箭头 49">
                <a:extLst>
                  <a:ext uri="{FF2B5EF4-FFF2-40B4-BE49-F238E27FC236}">
                    <a16:creationId xmlns:a16="http://schemas.microsoft.com/office/drawing/2014/main" id="{F02D1D5C-EE87-A41F-31D6-CAC2F99FEE81}"/>
                  </a:ext>
                </a:extLst>
              </p:cNvPr>
              <p:cNvSpPr>
                <a:spLocks noRot="1" noChangeAspect="1" noMove="1" noResize="1" noEditPoints="1" noAdjustHandles="1" noChangeArrowheads="1" noChangeShapeType="1" noTextEdit="1"/>
              </p:cNvSpPr>
              <p:nvPr/>
            </p:nvSpPr>
            <p:spPr>
              <a:xfrm>
                <a:off x="11811000" y="-7647120"/>
                <a:ext cx="2133600" cy="827220"/>
              </a:xfrm>
              <a:prstGeom prst="curvedDownArrow">
                <a:avLst>
                  <a:gd name="adj1" fmla="val 25000"/>
                  <a:gd name="adj2" fmla="val 50000"/>
                  <a:gd name="adj3" fmla="val 30975"/>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5" name="上弧形箭头 1024">
                <a:extLst>
                  <a:ext uri="{FF2B5EF4-FFF2-40B4-BE49-F238E27FC236}">
                    <a16:creationId xmlns:a16="http://schemas.microsoft.com/office/drawing/2014/main" id="{1ACC56E1-0423-9699-2E8D-B223E875704E}"/>
                  </a:ext>
                </a:extLst>
              </p:cNvPr>
              <p:cNvSpPr/>
              <p:nvPr/>
            </p:nvSpPr>
            <p:spPr>
              <a:xfrm flipH="1">
                <a:off x="11734800" y="-5189998"/>
                <a:ext cx="2133600" cy="827999"/>
              </a:xfrm>
              <a:prstGeom prst="curvedUpArrow">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sz="4000" b="1" i="1" smtClean="0">
                          <a:solidFill>
                            <a:srgbClr val="00B050"/>
                          </a:solidFill>
                          <a:latin typeface="Cambria Math" panose="02040503050406030204" pitchFamily="18" charset="0"/>
                        </a:rPr>
                        <m:t>𝝁</m:t>
                      </m:r>
                    </m:oMath>
                  </m:oMathPara>
                </a14:m>
                <a:endParaRPr kumimoji="1" lang="en-US" altLang="zh-CN" sz="4000" b="1" i="1" dirty="0">
                  <a:solidFill>
                    <a:srgbClr val="00B050"/>
                  </a:solidFill>
                </a:endParaRPr>
              </a:p>
            </p:txBody>
          </p:sp>
        </mc:Choice>
        <mc:Fallback xmlns="">
          <p:sp>
            <p:nvSpPr>
              <p:cNvPr id="1025" name="上弧形箭头 1024">
                <a:extLst>
                  <a:ext uri="{FF2B5EF4-FFF2-40B4-BE49-F238E27FC236}">
                    <a16:creationId xmlns:a16="http://schemas.microsoft.com/office/drawing/2014/main" id="{1ACC56E1-0423-9699-2E8D-B223E875704E}"/>
                  </a:ext>
                </a:extLst>
              </p:cNvPr>
              <p:cNvSpPr>
                <a:spLocks noRot="1" noChangeAspect="1" noMove="1" noResize="1" noEditPoints="1" noAdjustHandles="1" noChangeArrowheads="1" noChangeShapeType="1" noTextEdit="1"/>
              </p:cNvSpPr>
              <p:nvPr/>
            </p:nvSpPr>
            <p:spPr>
              <a:xfrm flipH="1">
                <a:off x="11734800" y="-5189998"/>
                <a:ext cx="2133600" cy="827999"/>
              </a:xfrm>
              <a:prstGeom prst="curvedUpArrow">
                <a:avLst/>
              </a:prstGeom>
              <a:blipFill>
                <a:blip r:embed="rId6"/>
                <a:stretch>
                  <a:fillRect b="-454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6" name="上弧形箭头 1025">
                <a:extLst>
                  <a:ext uri="{FF2B5EF4-FFF2-40B4-BE49-F238E27FC236}">
                    <a16:creationId xmlns:a16="http://schemas.microsoft.com/office/drawing/2014/main" id="{81AB6E3D-3DFF-A40B-E0E3-27F26DEE6491}"/>
                  </a:ext>
                </a:extLst>
              </p:cNvPr>
              <p:cNvSpPr/>
              <p:nvPr/>
            </p:nvSpPr>
            <p:spPr>
              <a:xfrm flipH="1">
                <a:off x="9601200" y="-5185163"/>
                <a:ext cx="2133600" cy="827999"/>
              </a:xfrm>
              <a:prstGeom prst="curvedUpArrow">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sz="4000" b="1" i="1" smtClean="0">
                          <a:solidFill>
                            <a:srgbClr val="00B050"/>
                          </a:solidFill>
                          <a:latin typeface="Cambria Math" panose="02040503050406030204" pitchFamily="18" charset="0"/>
                        </a:rPr>
                        <m:t>𝝁</m:t>
                      </m:r>
                    </m:oMath>
                  </m:oMathPara>
                </a14:m>
                <a:endParaRPr kumimoji="1" lang="en-US" altLang="zh-CN" sz="4000" b="1" i="1" dirty="0">
                  <a:solidFill>
                    <a:srgbClr val="00B050"/>
                  </a:solidFill>
                </a:endParaRPr>
              </a:p>
            </p:txBody>
          </p:sp>
        </mc:Choice>
        <mc:Fallback xmlns="">
          <p:sp>
            <p:nvSpPr>
              <p:cNvPr id="1026" name="上弧形箭头 1025">
                <a:extLst>
                  <a:ext uri="{FF2B5EF4-FFF2-40B4-BE49-F238E27FC236}">
                    <a16:creationId xmlns:a16="http://schemas.microsoft.com/office/drawing/2014/main" id="{81AB6E3D-3DFF-A40B-E0E3-27F26DEE6491}"/>
                  </a:ext>
                </a:extLst>
              </p:cNvPr>
              <p:cNvSpPr>
                <a:spLocks noRot="1" noChangeAspect="1" noMove="1" noResize="1" noEditPoints="1" noAdjustHandles="1" noChangeArrowheads="1" noChangeShapeType="1" noTextEdit="1"/>
              </p:cNvSpPr>
              <p:nvPr/>
            </p:nvSpPr>
            <p:spPr>
              <a:xfrm flipH="1">
                <a:off x="9601200" y="-5185163"/>
                <a:ext cx="2133600" cy="827999"/>
              </a:xfrm>
              <a:prstGeom prst="curvedUpArrow">
                <a:avLst/>
              </a:prstGeom>
              <a:blipFill>
                <a:blip r:embed="rId7"/>
                <a:stretch>
                  <a:fillRect b="-447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7" name="上弧形箭头 1026">
                <a:extLst>
                  <a:ext uri="{FF2B5EF4-FFF2-40B4-BE49-F238E27FC236}">
                    <a16:creationId xmlns:a16="http://schemas.microsoft.com/office/drawing/2014/main" id="{8D2BEED1-CE55-D97F-3D47-BA633BE3AE3A}"/>
                  </a:ext>
                </a:extLst>
              </p:cNvPr>
              <p:cNvSpPr/>
              <p:nvPr/>
            </p:nvSpPr>
            <p:spPr>
              <a:xfrm flipH="1">
                <a:off x="7315200" y="-5184432"/>
                <a:ext cx="2133600" cy="827999"/>
              </a:xfrm>
              <a:prstGeom prst="curvedUpArrow">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sz="4000" b="1" i="1" smtClean="0">
                          <a:solidFill>
                            <a:srgbClr val="00B050"/>
                          </a:solidFill>
                          <a:latin typeface="Cambria Math" panose="02040503050406030204" pitchFamily="18" charset="0"/>
                        </a:rPr>
                        <m:t>𝝁</m:t>
                      </m:r>
                    </m:oMath>
                  </m:oMathPara>
                </a14:m>
                <a:endParaRPr kumimoji="1" lang="en-US" altLang="zh-CN" sz="4000" b="1" i="1" dirty="0">
                  <a:solidFill>
                    <a:srgbClr val="00B050"/>
                  </a:solidFill>
                </a:endParaRPr>
              </a:p>
            </p:txBody>
          </p:sp>
        </mc:Choice>
        <mc:Fallback xmlns="">
          <p:sp>
            <p:nvSpPr>
              <p:cNvPr id="1027" name="上弧形箭头 1026">
                <a:extLst>
                  <a:ext uri="{FF2B5EF4-FFF2-40B4-BE49-F238E27FC236}">
                    <a16:creationId xmlns:a16="http://schemas.microsoft.com/office/drawing/2014/main" id="{8D2BEED1-CE55-D97F-3D47-BA633BE3AE3A}"/>
                  </a:ext>
                </a:extLst>
              </p:cNvPr>
              <p:cNvSpPr>
                <a:spLocks noRot="1" noChangeAspect="1" noMove="1" noResize="1" noEditPoints="1" noAdjustHandles="1" noChangeArrowheads="1" noChangeShapeType="1" noTextEdit="1"/>
              </p:cNvSpPr>
              <p:nvPr/>
            </p:nvSpPr>
            <p:spPr>
              <a:xfrm flipH="1">
                <a:off x="7315200" y="-5184432"/>
                <a:ext cx="2133600" cy="827999"/>
              </a:xfrm>
              <a:prstGeom prst="curvedUpArrow">
                <a:avLst/>
              </a:prstGeom>
              <a:blipFill>
                <a:blip r:embed="rId8"/>
                <a:stretch>
                  <a:fillRect b="-447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8" name="上弧形箭头 1027">
                <a:extLst>
                  <a:ext uri="{FF2B5EF4-FFF2-40B4-BE49-F238E27FC236}">
                    <a16:creationId xmlns:a16="http://schemas.microsoft.com/office/drawing/2014/main" id="{135AA596-5B08-0CF2-BAF0-235EA1DD884F}"/>
                  </a:ext>
                </a:extLst>
              </p:cNvPr>
              <p:cNvSpPr/>
              <p:nvPr/>
            </p:nvSpPr>
            <p:spPr>
              <a:xfrm flipH="1">
                <a:off x="5029200" y="-5184600"/>
                <a:ext cx="2133600" cy="827999"/>
              </a:xfrm>
              <a:prstGeom prst="curvedUpArrow">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sz="4000" b="1" i="1" smtClean="0">
                          <a:solidFill>
                            <a:srgbClr val="00B050"/>
                          </a:solidFill>
                          <a:latin typeface="Cambria Math" panose="02040503050406030204" pitchFamily="18" charset="0"/>
                        </a:rPr>
                        <m:t>𝝁</m:t>
                      </m:r>
                    </m:oMath>
                  </m:oMathPara>
                </a14:m>
                <a:endParaRPr kumimoji="1" lang="en-US" altLang="zh-CN" sz="4000" b="1" i="1" dirty="0">
                  <a:solidFill>
                    <a:srgbClr val="00B050"/>
                  </a:solidFill>
                </a:endParaRPr>
              </a:p>
            </p:txBody>
          </p:sp>
        </mc:Choice>
        <mc:Fallback xmlns="">
          <p:sp>
            <p:nvSpPr>
              <p:cNvPr id="1028" name="上弧形箭头 1027">
                <a:extLst>
                  <a:ext uri="{FF2B5EF4-FFF2-40B4-BE49-F238E27FC236}">
                    <a16:creationId xmlns:a16="http://schemas.microsoft.com/office/drawing/2014/main" id="{135AA596-5B08-0CF2-BAF0-235EA1DD884F}"/>
                  </a:ext>
                </a:extLst>
              </p:cNvPr>
              <p:cNvSpPr>
                <a:spLocks noRot="1" noChangeAspect="1" noMove="1" noResize="1" noEditPoints="1" noAdjustHandles="1" noChangeArrowheads="1" noChangeShapeType="1" noTextEdit="1"/>
              </p:cNvSpPr>
              <p:nvPr/>
            </p:nvSpPr>
            <p:spPr>
              <a:xfrm flipH="1">
                <a:off x="5029200" y="-5184600"/>
                <a:ext cx="2133600" cy="827999"/>
              </a:xfrm>
              <a:prstGeom prst="curvedUpArrow">
                <a:avLst/>
              </a:prstGeom>
              <a:blipFill>
                <a:blip r:embed="rId9"/>
                <a:stretch>
                  <a:fillRect b="-447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5" name="文本框 1034">
                <a:extLst>
                  <a:ext uri="{FF2B5EF4-FFF2-40B4-BE49-F238E27FC236}">
                    <a16:creationId xmlns:a16="http://schemas.microsoft.com/office/drawing/2014/main" id="{70E52A34-08A7-01A2-5EC8-029DE967AC90}"/>
                  </a:ext>
                </a:extLst>
              </p:cNvPr>
              <p:cNvSpPr txBox="1"/>
              <p:nvPr/>
            </p:nvSpPr>
            <p:spPr>
              <a:xfrm>
                <a:off x="7306717" y="-4000500"/>
                <a:ext cx="425751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3600" b="0" i="1" smtClean="0">
                          <a:latin typeface="Cambria Math" panose="02040503050406030204" pitchFamily="18" charset="0"/>
                        </a:rPr>
                        <m:t>𝑛</m:t>
                      </m:r>
                      <m:r>
                        <a:rPr kumimoji="1" lang="en-US" altLang="zh-CN" sz="3600" b="0" i="1" smtClean="0">
                          <a:latin typeface="Cambria Math" panose="02040503050406030204" pitchFamily="18" charset="0"/>
                        </a:rPr>
                        <m:t>=0,  </m:t>
                      </m:r>
                      <m:r>
                        <a:rPr kumimoji="1" lang="en-US" altLang="zh-CN" sz="3600" b="0" i="1" smtClean="0">
                          <a:latin typeface="Cambria Math" panose="02040503050406030204" pitchFamily="18" charset="0"/>
                        </a:rPr>
                        <m:t>𝜆</m:t>
                      </m:r>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𝑃</m:t>
                          </m:r>
                        </m:e>
                        <m:sub>
                          <m:r>
                            <a:rPr kumimoji="1" lang="en-US" altLang="zh-CN" sz="3600" b="0" i="1" smtClean="0">
                              <a:latin typeface="Cambria Math" panose="02040503050406030204" pitchFamily="18" charset="0"/>
                            </a:rPr>
                            <m:t>0</m:t>
                          </m:r>
                        </m:sub>
                      </m:sSub>
                      <m:r>
                        <a:rPr kumimoji="1" lang="en-US" altLang="zh-CN" sz="3600" b="0" i="1" smtClean="0">
                          <a:latin typeface="Cambria Math" panose="02040503050406030204" pitchFamily="18" charset="0"/>
                        </a:rPr>
                        <m:t>=</m:t>
                      </m:r>
                      <m:r>
                        <a:rPr kumimoji="1" lang="en-US" altLang="zh-CN" sz="3600" b="0" i="1" smtClean="0">
                          <a:latin typeface="Cambria Math" panose="02040503050406030204" pitchFamily="18" charset="0"/>
                        </a:rPr>
                        <m:t>𝜇</m:t>
                      </m:r>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𝑃</m:t>
                          </m:r>
                        </m:e>
                        <m:sub>
                          <m:r>
                            <a:rPr kumimoji="1" lang="en-US" altLang="zh-CN" sz="3600" b="0" i="1" smtClean="0">
                              <a:latin typeface="Cambria Math" panose="02040503050406030204" pitchFamily="18" charset="0"/>
                            </a:rPr>
                            <m:t>1</m:t>
                          </m:r>
                        </m:sub>
                      </m:sSub>
                    </m:oMath>
                  </m:oMathPara>
                </a14:m>
                <a:endParaRPr kumimoji="1" lang="zh-CN" altLang="en-US" sz="2000" dirty="0"/>
              </a:p>
            </p:txBody>
          </p:sp>
        </mc:Choice>
        <mc:Fallback xmlns="">
          <p:sp>
            <p:nvSpPr>
              <p:cNvPr id="1035" name="文本框 1034">
                <a:extLst>
                  <a:ext uri="{FF2B5EF4-FFF2-40B4-BE49-F238E27FC236}">
                    <a16:creationId xmlns:a16="http://schemas.microsoft.com/office/drawing/2014/main" id="{70E52A34-08A7-01A2-5EC8-029DE967AC90}"/>
                  </a:ext>
                </a:extLst>
              </p:cNvPr>
              <p:cNvSpPr txBox="1">
                <a:spLocks noRot="1" noChangeAspect="1" noMove="1" noResize="1" noEditPoints="1" noAdjustHandles="1" noChangeArrowheads="1" noChangeShapeType="1" noTextEdit="1"/>
              </p:cNvSpPr>
              <p:nvPr/>
            </p:nvSpPr>
            <p:spPr>
              <a:xfrm>
                <a:off x="7306717" y="-4000500"/>
                <a:ext cx="4257512" cy="553998"/>
              </a:xfrm>
              <a:prstGeom prst="rect">
                <a:avLst/>
              </a:prstGeom>
              <a:blipFill>
                <a:blip r:embed="rId10"/>
                <a:stretch>
                  <a:fillRect l="-893" r="-595"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9" name="文本框 1038">
                <a:extLst>
                  <a:ext uri="{FF2B5EF4-FFF2-40B4-BE49-F238E27FC236}">
                    <a16:creationId xmlns:a16="http://schemas.microsoft.com/office/drawing/2014/main" id="{50919A86-DD1E-7F3D-4D89-7EF55FD8F00A}"/>
                  </a:ext>
                </a:extLst>
              </p:cNvPr>
              <p:cNvSpPr txBox="1"/>
              <p:nvPr/>
            </p:nvSpPr>
            <p:spPr>
              <a:xfrm>
                <a:off x="5530574" y="-3335298"/>
                <a:ext cx="940462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3600" b="0" i="1" smtClean="0">
                          <a:latin typeface="Cambria Math" panose="02040503050406030204" pitchFamily="18" charset="0"/>
                        </a:rPr>
                        <m:t>1≤</m:t>
                      </m:r>
                      <m:r>
                        <a:rPr kumimoji="1" lang="en-US" altLang="zh-CN" sz="3600" b="0" i="1" smtClean="0">
                          <a:latin typeface="Cambria Math" panose="02040503050406030204" pitchFamily="18" charset="0"/>
                        </a:rPr>
                        <m:t>𝑛</m:t>
                      </m:r>
                      <m:r>
                        <a:rPr kumimoji="1" lang="en-US" altLang="zh-CN" sz="3600" b="0" i="1" smtClean="0">
                          <a:latin typeface="Cambria Math" panose="02040503050406030204" pitchFamily="18" charset="0"/>
                        </a:rPr>
                        <m:t>≤</m:t>
                      </m:r>
                      <m:r>
                        <a:rPr kumimoji="1" lang="en-US" altLang="zh-CN" sz="3600" b="0" i="1" smtClean="0">
                          <a:latin typeface="Cambria Math" panose="02040503050406030204" pitchFamily="18" charset="0"/>
                        </a:rPr>
                        <m:t>𝑁</m:t>
                      </m:r>
                      <m:r>
                        <a:rPr kumimoji="1" lang="en-US" altLang="zh-CN" sz="3600" b="0" i="1" smtClean="0">
                          <a:latin typeface="Cambria Math" panose="02040503050406030204" pitchFamily="18" charset="0"/>
                        </a:rPr>
                        <m:t>−1,  </m:t>
                      </m:r>
                      <m:d>
                        <m:dPr>
                          <m:ctrlPr>
                            <a:rPr kumimoji="1" lang="en-US" altLang="zh-CN" sz="3600" b="0" i="1" smtClean="0">
                              <a:latin typeface="Cambria Math" panose="02040503050406030204" pitchFamily="18" charset="0"/>
                            </a:rPr>
                          </m:ctrlPr>
                        </m:dPr>
                        <m:e>
                          <m:r>
                            <a:rPr kumimoji="1" lang="en-US" altLang="zh-CN" sz="3600" b="0" i="1" smtClean="0">
                              <a:latin typeface="Cambria Math" panose="02040503050406030204" pitchFamily="18" charset="0"/>
                            </a:rPr>
                            <m:t>𝜆</m:t>
                          </m:r>
                          <m:r>
                            <a:rPr kumimoji="1" lang="en-US" altLang="zh-CN" sz="3600" b="0" i="1" smtClean="0">
                              <a:latin typeface="Cambria Math" panose="02040503050406030204" pitchFamily="18" charset="0"/>
                            </a:rPr>
                            <m:t>+</m:t>
                          </m:r>
                          <m:r>
                            <a:rPr kumimoji="1" lang="en-US" altLang="zh-CN" sz="3600" b="0" i="1" smtClean="0">
                              <a:latin typeface="Cambria Math" panose="02040503050406030204" pitchFamily="18" charset="0"/>
                            </a:rPr>
                            <m:t>𝜇</m:t>
                          </m:r>
                        </m:e>
                      </m:d>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𝑃</m:t>
                          </m:r>
                        </m:e>
                        <m:sub>
                          <m:r>
                            <a:rPr kumimoji="1" lang="en-US" altLang="zh-CN" sz="3600" b="0" i="1" smtClean="0">
                              <a:latin typeface="Cambria Math" panose="02040503050406030204" pitchFamily="18" charset="0"/>
                            </a:rPr>
                            <m:t>𝑛</m:t>
                          </m:r>
                        </m:sub>
                      </m:sSub>
                      <m:r>
                        <a:rPr kumimoji="1" lang="en-US" altLang="zh-CN" sz="3600" b="0" i="1" smtClean="0">
                          <a:latin typeface="Cambria Math" panose="02040503050406030204" pitchFamily="18" charset="0"/>
                        </a:rPr>
                        <m:t>=</m:t>
                      </m:r>
                      <m:r>
                        <a:rPr kumimoji="1" lang="en-US" altLang="zh-CN" sz="3600" b="0" i="1" smtClean="0">
                          <a:latin typeface="Cambria Math" panose="02040503050406030204" pitchFamily="18" charset="0"/>
                        </a:rPr>
                        <m:t>𝜆</m:t>
                      </m:r>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𝑃</m:t>
                          </m:r>
                        </m:e>
                        <m:sub>
                          <m:r>
                            <a:rPr kumimoji="1" lang="en-US" altLang="zh-CN" sz="3600" b="0" i="1" smtClean="0">
                              <a:latin typeface="Cambria Math" panose="02040503050406030204" pitchFamily="18" charset="0"/>
                            </a:rPr>
                            <m:t>𝑛</m:t>
                          </m:r>
                          <m:r>
                            <a:rPr kumimoji="1" lang="en-US" altLang="zh-CN" sz="3600" b="0" i="1" smtClean="0">
                              <a:latin typeface="Cambria Math" panose="02040503050406030204" pitchFamily="18" charset="0"/>
                            </a:rPr>
                            <m:t>−1</m:t>
                          </m:r>
                        </m:sub>
                      </m:sSub>
                      <m:r>
                        <a:rPr kumimoji="1" lang="en-US" altLang="zh-CN" sz="3600" b="0" i="1" smtClean="0">
                          <a:latin typeface="Cambria Math" panose="02040503050406030204" pitchFamily="18" charset="0"/>
                        </a:rPr>
                        <m:t>+</m:t>
                      </m:r>
                      <m:r>
                        <a:rPr kumimoji="1" lang="en-US" altLang="zh-CN" sz="3600" b="0" i="1" smtClean="0">
                          <a:latin typeface="Cambria Math" panose="02040503050406030204" pitchFamily="18" charset="0"/>
                        </a:rPr>
                        <m:t>𝜇</m:t>
                      </m:r>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𝑃</m:t>
                          </m:r>
                        </m:e>
                        <m:sub>
                          <m:r>
                            <a:rPr kumimoji="1" lang="en-US" altLang="zh-CN" sz="3600" b="0" i="1" smtClean="0">
                              <a:latin typeface="Cambria Math" panose="02040503050406030204" pitchFamily="18" charset="0"/>
                            </a:rPr>
                            <m:t>𝑛</m:t>
                          </m:r>
                          <m:r>
                            <a:rPr kumimoji="1" lang="en-US" altLang="zh-CN" sz="3600" b="0" i="1" smtClean="0">
                              <a:latin typeface="Cambria Math" panose="02040503050406030204" pitchFamily="18" charset="0"/>
                            </a:rPr>
                            <m:t>+1</m:t>
                          </m:r>
                        </m:sub>
                      </m:sSub>
                    </m:oMath>
                  </m:oMathPara>
                </a14:m>
                <a:endParaRPr kumimoji="1" lang="zh-CN" altLang="en-US" sz="2000" dirty="0"/>
              </a:p>
            </p:txBody>
          </p:sp>
        </mc:Choice>
        <mc:Fallback xmlns="">
          <p:sp>
            <p:nvSpPr>
              <p:cNvPr id="1039" name="文本框 1038">
                <a:extLst>
                  <a:ext uri="{FF2B5EF4-FFF2-40B4-BE49-F238E27FC236}">
                    <a16:creationId xmlns:a16="http://schemas.microsoft.com/office/drawing/2014/main" id="{50919A86-DD1E-7F3D-4D89-7EF55FD8F00A}"/>
                  </a:ext>
                </a:extLst>
              </p:cNvPr>
              <p:cNvSpPr txBox="1">
                <a:spLocks noRot="1" noChangeAspect="1" noMove="1" noResize="1" noEditPoints="1" noAdjustHandles="1" noChangeArrowheads="1" noChangeShapeType="1" noTextEdit="1"/>
              </p:cNvSpPr>
              <p:nvPr/>
            </p:nvSpPr>
            <p:spPr>
              <a:xfrm>
                <a:off x="5530574" y="-3335298"/>
                <a:ext cx="9404626" cy="553998"/>
              </a:xfrm>
              <a:prstGeom prst="rect">
                <a:avLst/>
              </a:prstGeom>
              <a:blipFill>
                <a:blip r:embed="rId11"/>
                <a:stretch>
                  <a:fillRect l="-54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0" name="文本框 1039">
                <a:extLst>
                  <a:ext uri="{FF2B5EF4-FFF2-40B4-BE49-F238E27FC236}">
                    <a16:creationId xmlns:a16="http://schemas.microsoft.com/office/drawing/2014/main" id="{565E0C93-601F-D04E-0877-706B9A4796BF}"/>
                  </a:ext>
                </a:extLst>
              </p:cNvPr>
              <p:cNvSpPr txBox="1"/>
              <p:nvPr/>
            </p:nvSpPr>
            <p:spPr>
              <a:xfrm>
                <a:off x="7206974" y="-2649498"/>
                <a:ext cx="492570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3600" b="0" i="1" smtClean="0">
                          <a:latin typeface="Cambria Math" panose="02040503050406030204" pitchFamily="18" charset="0"/>
                        </a:rPr>
                        <m:t>𝑛</m:t>
                      </m:r>
                      <m:r>
                        <a:rPr kumimoji="1" lang="en-US" altLang="zh-CN" sz="3600" b="0" i="1" smtClean="0">
                          <a:latin typeface="Cambria Math" panose="02040503050406030204" pitchFamily="18" charset="0"/>
                        </a:rPr>
                        <m:t>=</m:t>
                      </m:r>
                      <m:r>
                        <a:rPr kumimoji="1" lang="en-US" altLang="zh-CN" sz="3600" b="0" i="1" smtClean="0">
                          <a:latin typeface="Cambria Math" panose="02040503050406030204" pitchFamily="18" charset="0"/>
                        </a:rPr>
                        <m:t>𝑁</m:t>
                      </m:r>
                      <m:r>
                        <a:rPr kumimoji="1" lang="en-US" altLang="zh-CN" sz="3600" b="0" i="1" smtClean="0">
                          <a:latin typeface="Cambria Math" panose="02040503050406030204" pitchFamily="18" charset="0"/>
                        </a:rPr>
                        <m:t>,  </m:t>
                      </m:r>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𝜇</m:t>
                          </m:r>
                          <m:r>
                            <a:rPr kumimoji="1" lang="en-US" altLang="zh-CN" sz="3600" b="0" i="1" smtClean="0">
                              <a:latin typeface="Cambria Math" panose="02040503050406030204" pitchFamily="18" charset="0"/>
                            </a:rPr>
                            <m:t>𝑃</m:t>
                          </m:r>
                        </m:e>
                        <m:sub>
                          <m:r>
                            <a:rPr kumimoji="1" lang="en-US" altLang="zh-CN" sz="3600" b="0" i="1" smtClean="0">
                              <a:latin typeface="Cambria Math" panose="02040503050406030204" pitchFamily="18" charset="0"/>
                            </a:rPr>
                            <m:t>𝑁</m:t>
                          </m:r>
                        </m:sub>
                      </m:sSub>
                      <m:r>
                        <a:rPr kumimoji="1" lang="en-US" altLang="zh-CN" sz="3600" b="0" i="1" smtClean="0">
                          <a:latin typeface="Cambria Math" panose="02040503050406030204" pitchFamily="18" charset="0"/>
                        </a:rPr>
                        <m:t>=</m:t>
                      </m:r>
                      <m:r>
                        <a:rPr kumimoji="1" lang="en-US" altLang="zh-CN" sz="3600" b="0" i="1" smtClean="0">
                          <a:latin typeface="Cambria Math" panose="02040503050406030204" pitchFamily="18" charset="0"/>
                        </a:rPr>
                        <m:t>𝜆</m:t>
                      </m:r>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𝑃</m:t>
                          </m:r>
                        </m:e>
                        <m:sub>
                          <m:r>
                            <a:rPr kumimoji="1" lang="en-US" altLang="zh-CN" sz="3600" b="0" i="1" smtClean="0">
                              <a:latin typeface="Cambria Math" panose="02040503050406030204" pitchFamily="18" charset="0"/>
                            </a:rPr>
                            <m:t>𝑁</m:t>
                          </m:r>
                          <m:r>
                            <a:rPr kumimoji="1" lang="en-US" altLang="zh-CN" sz="3600" b="0" i="1" smtClean="0">
                              <a:latin typeface="Cambria Math" panose="02040503050406030204" pitchFamily="18" charset="0"/>
                            </a:rPr>
                            <m:t>−1</m:t>
                          </m:r>
                        </m:sub>
                      </m:sSub>
                    </m:oMath>
                  </m:oMathPara>
                </a14:m>
                <a:endParaRPr kumimoji="1" lang="zh-CN" altLang="en-US" sz="2000" dirty="0"/>
              </a:p>
            </p:txBody>
          </p:sp>
        </mc:Choice>
        <mc:Fallback xmlns="">
          <p:sp>
            <p:nvSpPr>
              <p:cNvPr id="1040" name="文本框 1039">
                <a:extLst>
                  <a:ext uri="{FF2B5EF4-FFF2-40B4-BE49-F238E27FC236}">
                    <a16:creationId xmlns:a16="http://schemas.microsoft.com/office/drawing/2014/main" id="{565E0C93-601F-D04E-0877-706B9A4796BF}"/>
                  </a:ext>
                </a:extLst>
              </p:cNvPr>
              <p:cNvSpPr txBox="1">
                <a:spLocks noRot="1" noChangeAspect="1" noMove="1" noResize="1" noEditPoints="1" noAdjustHandles="1" noChangeArrowheads="1" noChangeShapeType="1" noTextEdit="1"/>
              </p:cNvSpPr>
              <p:nvPr/>
            </p:nvSpPr>
            <p:spPr>
              <a:xfrm>
                <a:off x="7206974" y="-2649498"/>
                <a:ext cx="4925707" cy="553998"/>
              </a:xfrm>
              <a:prstGeom prst="rect">
                <a:avLst/>
              </a:prstGeom>
              <a:blipFill>
                <a:blip r:embed="rId12"/>
                <a:stretch>
                  <a:fillRect l="-771" r="-257" b="-318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1" name="文本框 1040">
                <a:extLst>
                  <a:ext uri="{FF2B5EF4-FFF2-40B4-BE49-F238E27FC236}">
                    <a16:creationId xmlns:a16="http://schemas.microsoft.com/office/drawing/2014/main" id="{75A80386-FA21-378A-5B23-E9E9DB89B23B}"/>
                  </a:ext>
                </a:extLst>
              </p:cNvPr>
              <p:cNvSpPr txBox="1"/>
              <p:nvPr/>
            </p:nvSpPr>
            <p:spPr>
              <a:xfrm>
                <a:off x="7075445" y="-1849842"/>
                <a:ext cx="8556188" cy="11686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3600" b="1" i="1" smtClean="0">
                              <a:solidFill>
                                <a:schemeClr val="accent1">
                                  <a:lumMod val="75000"/>
                                </a:schemeClr>
                              </a:solidFill>
                              <a:latin typeface="Cambria Math" panose="02040503050406030204" pitchFamily="18" charset="0"/>
                            </a:rPr>
                          </m:ctrlPr>
                        </m:sSubPr>
                        <m:e>
                          <m:r>
                            <a:rPr kumimoji="1" lang="en-US" altLang="zh-CN" sz="3600" b="1" i="1" smtClean="0">
                              <a:solidFill>
                                <a:schemeClr val="accent1">
                                  <a:lumMod val="75000"/>
                                </a:schemeClr>
                              </a:solidFill>
                              <a:latin typeface="Cambria Math" panose="02040503050406030204" pitchFamily="18" charset="0"/>
                            </a:rPr>
                            <m:t>𝑷</m:t>
                          </m:r>
                        </m:e>
                        <m:sub>
                          <m:r>
                            <a:rPr kumimoji="1" lang="en-US" altLang="zh-CN" sz="3600" b="1" i="1" smtClean="0">
                              <a:solidFill>
                                <a:schemeClr val="accent1">
                                  <a:lumMod val="75000"/>
                                </a:schemeClr>
                              </a:solidFill>
                              <a:latin typeface="Cambria Math" panose="02040503050406030204" pitchFamily="18" charset="0"/>
                            </a:rPr>
                            <m:t>𝒏</m:t>
                          </m:r>
                        </m:sub>
                      </m:sSub>
                      <m:r>
                        <a:rPr kumimoji="1" lang="en-US" altLang="zh-CN" sz="3600" b="1" i="1" smtClean="0">
                          <a:solidFill>
                            <a:schemeClr val="accent1">
                              <a:lumMod val="75000"/>
                            </a:schemeClr>
                          </a:solidFill>
                          <a:latin typeface="Cambria Math" panose="02040503050406030204" pitchFamily="18" charset="0"/>
                        </a:rPr>
                        <m:t>=</m:t>
                      </m:r>
                      <m:f>
                        <m:fPr>
                          <m:ctrlPr>
                            <a:rPr kumimoji="1" lang="en-US" altLang="zh-CN" sz="3600" b="1" i="1" smtClean="0">
                              <a:solidFill>
                                <a:schemeClr val="accent1">
                                  <a:lumMod val="75000"/>
                                </a:schemeClr>
                              </a:solidFill>
                              <a:latin typeface="Cambria Math" panose="02040503050406030204" pitchFamily="18" charset="0"/>
                            </a:rPr>
                          </m:ctrlPr>
                        </m:fPr>
                        <m:num>
                          <m:sSup>
                            <m:sSupPr>
                              <m:ctrlPr>
                                <a:rPr kumimoji="1" lang="en-US" altLang="zh-CN" sz="3600" b="1" i="1" smtClean="0">
                                  <a:solidFill>
                                    <a:schemeClr val="accent1">
                                      <a:lumMod val="75000"/>
                                    </a:schemeClr>
                                  </a:solidFill>
                                  <a:latin typeface="Cambria Math" panose="02040503050406030204" pitchFamily="18" charset="0"/>
                                </a:rPr>
                              </m:ctrlPr>
                            </m:sSupPr>
                            <m:e>
                              <m:r>
                                <a:rPr kumimoji="1" lang="en-US" altLang="zh-CN" sz="3600" b="1" i="1" smtClean="0">
                                  <a:solidFill>
                                    <a:schemeClr val="accent1">
                                      <a:lumMod val="75000"/>
                                    </a:schemeClr>
                                  </a:solidFill>
                                  <a:latin typeface="Cambria Math" panose="02040503050406030204" pitchFamily="18" charset="0"/>
                                </a:rPr>
                                <m:t>𝝆</m:t>
                              </m:r>
                            </m:e>
                            <m:sup>
                              <m:r>
                                <a:rPr kumimoji="1" lang="en-US" altLang="zh-CN" sz="3600" b="1" i="1" smtClean="0">
                                  <a:solidFill>
                                    <a:schemeClr val="accent1">
                                      <a:lumMod val="75000"/>
                                    </a:schemeClr>
                                  </a:solidFill>
                                  <a:latin typeface="Cambria Math" panose="02040503050406030204" pitchFamily="18" charset="0"/>
                                </a:rPr>
                                <m:t>𝒏</m:t>
                              </m:r>
                            </m:sup>
                          </m:sSup>
                          <m:d>
                            <m:dPr>
                              <m:ctrlPr>
                                <a:rPr kumimoji="1" lang="en-US" altLang="zh-CN" sz="3600" b="1" i="1" smtClean="0">
                                  <a:solidFill>
                                    <a:schemeClr val="accent1">
                                      <a:lumMod val="75000"/>
                                    </a:schemeClr>
                                  </a:solidFill>
                                  <a:latin typeface="Cambria Math" panose="02040503050406030204" pitchFamily="18" charset="0"/>
                                </a:rPr>
                              </m:ctrlPr>
                            </m:dPr>
                            <m:e>
                              <m:r>
                                <a:rPr kumimoji="1" lang="en-US" altLang="zh-CN" sz="3600" b="1" i="1" smtClean="0">
                                  <a:solidFill>
                                    <a:schemeClr val="accent1">
                                      <a:lumMod val="75000"/>
                                    </a:schemeClr>
                                  </a:solidFill>
                                  <a:latin typeface="Cambria Math" panose="02040503050406030204" pitchFamily="18" charset="0"/>
                                </a:rPr>
                                <m:t>𝟏</m:t>
                              </m:r>
                              <m:r>
                                <a:rPr kumimoji="1" lang="en-US" altLang="zh-CN" sz="3600" b="1" i="1" smtClean="0">
                                  <a:solidFill>
                                    <a:schemeClr val="accent1">
                                      <a:lumMod val="75000"/>
                                    </a:schemeClr>
                                  </a:solidFill>
                                  <a:latin typeface="Cambria Math" panose="02040503050406030204" pitchFamily="18" charset="0"/>
                                </a:rPr>
                                <m:t>−</m:t>
                              </m:r>
                              <m:r>
                                <a:rPr kumimoji="1" lang="en-US" altLang="zh-CN" sz="3600" b="1" i="1" smtClean="0">
                                  <a:solidFill>
                                    <a:schemeClr val="accent1">
                                      <a:lumMod val="75000"/>
                                    </a:schemeClr>
                                  </a:solidFill>
                                  <a:latin typeface="Cambria Math" panose="02040503050406030204" pitchFamily="18" charset="0"/>
                                </a:rPr>
                                <m:t>𝝆</m:t>
                              </m:r>
                            </m:e>
                          </m:d>
                        </m:num>
                        <m:den>
                          <m:r>
                            <a:rPr kumimoji="1" lang="en-US" altLang="zh-CN" sz="3600" b="1" i="1" smtClean="0">
                              <a:solidFill>
                                <a:schemeClr val="accent1">
                                  <a:lumMod val="75000"/>
                                </a:schemeClr>
                              </a:solidFill>
                              <a:latin typeface="Cambria Math" panose="02040503050406030204" pitchFamily="18" charset="0"/>
                            </a:rPr>
                            <m:t>𝟏</m:t>
                          </m:r>
                          <m:r>
                            <a:rPr kumimoji="1" lang="en-US" altLang="zh-CN" sz="3600" b="1" i="1" smtClean="0">
                              <a:solidFill>
                                <a:schemeClr val="accent1">
                                  <a:lumMod val="75000"/>
                                </a:schemeClr>
                              </a:solidFill>
                              <a:latin typeface="Cambria Math" panose="02040503050406030204" pitchFamily="18" charset="0"/>
                            </a:rPr>
                            <m:t>−</m:t>
                          </m:r>
                          <m:sSup>
                            <m:sSupPr>
                              <m:ctrlPr>
                                <a:rPr kumimoji="1" lang="en-US" altLang="zh-CN" sz="3600" b="1" i="1" smtClean="0">
                                  <a:solidFill>
                                    <a:schemeClr val="accent1">
                                      <a:lumMod val="75000"/>
                                    </a:schemeClr>
                                  </a:solidFill>
                                  <a:latin typeface="Cambria Math" panose="02040503050406030204" pitchFamily="18" charset="0"/>
                                </a:rPr>
                              </m:ctrlPr>
                            </m:sSupPr>
                            <m:e>
                              <m:r>
                                <a:rPr kumimoji="1" lang="en-US" altLang="zh-CN" sz="3600" b="1" i="1" smtClean="0">
                                  <a:solidFill>
                                    <a:schemeClr val="accent1">
                                      <a:lumMod val="75000"/>
                                    </a:schemeClr>
                                  </a:solidFill>
                                  <a:latin typeface="Cambria Math" panose="02040503050406030204" pitchFamily="18" charset="0"/>
                                </a:rPr>
                                <m:t>𝝆</m:t>
                              </m:r>
                            </m:e>
                            <m:sup>
                              <m:r>
                                <a:rPr kumimoji="1" lang="en-US" altLang="zh-CN" sz="3600" b="1" i="1" smtClean="0">
                                  <a:solidFill>
                                    <a:schemeClr val="accent1">
                                      <a:lumMod val="75000"/>
                                    </a:schemeClr>
                                  </a:solidFill>
                                  <a:latin typeface="Cambria Math" panose="02040503050406030204" pitchFamily="18" charset="0"/>
                                </a:rPr>
                                <m:t>𝑵</m:t>
                              </m:r>
                              <m:r>
                                <a:rPr kumimoji="1" lang="en-US" altLang="zh-CN" sz="3600" b="1" i="1" smtClean="0">
                                  <a:solidFill>
                                    <a:schemeClr val="accent1">
                                      <a:lumMod val="75000"/>
                                    </a:schemeClr>
                                  </a:solidFill>
                                  <a:latin typeface="Cambria Math" panose="02040503050406030204" pitchFamily="18" charset="0"/>
                                </a:rPr>
                                <m:t>+</m:t>
                              </m:r>
                              <m:r>
                                <a:rPr kumimoji="1" lang="en-US" altLang="zh-CN" sz="3600" b="1" i="1" smtClean="0">
                                  <a:solidFill>
                                    <a:schemeClr val="accent1">
                                      <a:lumMod val="75000"/>
                                    </a:schemeClr>
                                  </a:solidFill>
                                  <a:latin typeface="Cambria Math" panose="02040503050406030204" pitchFamily="18" charset="0"/>
                                </a:rPr>
                                <m:t>𝟏</m:t>
                              </m:r>
                            </m:sup>
                          </m:sSup>
                        </m:den>
                      </m:f>
                      <m:r>
                        <a:rPr kumimoji="1" lang="en-US" altLang="zh-CN" sz="3600" b="1" i="1" smtClean="0">
                          <a:solidFill>
                            <a:schemeClr val="accent1">
                              <a:lumMod val="75000"/>
                            </a:schemeClr>
                          </a:solidFill>
                          <a:latin typeface="Cambria Math" panose="02040503050406030204" pitchFamily="18" charset="0"/>
                        </a:rPr>
                        <m:t>  </m:t>
                      </m:r>
                      <m:d>
                        <m:dPr>
                          <m:ctrlPr>
                            <a:rPr kumimoji="1" lang="en-US" altLang="zh-CN" sz="3600" b="1" i="1" smtClean="0">
                              <a:solidFill>
                                <a:schemeClr val="accent1">
                                  <a:lumMod val="75000"/>
                                </a:schemeClr>
                              </a:solidFill>
                              <a:latin typeface="Cambria Math" panose="02040503050406030204" pitchFamily="18" charset="0"/>
                            </a:rPr>
                          </m:ctrlPr>
                        </m:dPr>
                        <m:e>
                          <m:r>
                            <a:rPr kumimoji="1" lang="en-US" altLang="zh-CN" sz="3600" b="1" i="1" smtClean="0">
                              <a:solidFill>
                                <a:schemeClr val="accent1">
                                  <a:lumMod val="75000"/>
                                </a:schemeClr>
                              </a:solidFill>
                              <a:latin typeface="Cambria Math" panose="02040503050406030204" pitchFamily="18" charset="0"/>
                            </a:rPr>
                            <m:t>𝒏</m:t>
                          </m:r>
                          <m:r>
                            <a:rPr kumimoji="1" lang="en-US" altLang="zh-CN" sz="3600" b="1" i="1" smtClean="0">
                              <a:solidFill>
                                <a:schemeClr val="accent1">
                                  <a:lumMod val="75000"/>
                                </a:schemeClr>
                              </a:solidFill>
                              <a:latin typeface="Cambria Math" panose="02040503050406030204" pitchFamily="18" charset="0"/>
                            </a:rPr>
                            <m:t>=</m:t>
                          </m:r>
                          <m:r>
                            <a:rPr kumimoji="1" lang="en-US" altLang="zh-CN" sz="3600" b="1" i="1" smtClean="0">
                              <a:solidFill>
                                <a:schemeClr val="accent1">
                                  <a:lumMod val="75000"/>
                                </a:schemeClr>
                              </a:solidFill>
                              <a:latin typeface="Cambria Math" panose="02040503050406030204" pitchFamily="18" charset="0"/>
                            </a:rPr>
                            <m:t>𝟎</m:t>
                          </m:r>
                          <m:r>
                            <a:rPr kumimoji="1" lang="en-US" altLang="zh-CN" sz="3600" b="1" i="1" smtClean="0">
                              <a:solidFill>
                                <a:schemeClr val="accent1">
                                  <a:lumMod val="75000"/>
                                </a:schemeClr>
                              </a:solidFill>
                              <a:latin typeface="Cambria Math" panose="02040503050406030204" pitchFamily="18" charset="0"/>
                            </a:rPr>
                            <m:t>, </m:t>
                          </m:r>
                          <m:r>
                            <a:rPr kumimoji="1" lang="en-US" altLang="zh-CN" sz="3600" b="1" i="1" smtClean="0">
                              <a:solidFill>
                                <a:schemeClr val="accent1">
                                  <a:lumMod val="75000"/>
                                </a:schemeClr>
                              </a:solidFill>
                              <a:latin typeface="Cambria Math" panose="02040503050406030204" pitchFamily="18" charset="0"/>
                            </a:rPr>
                            <m:t>𝟏</m:t>
                          </m:r>
                          <m:r>
                            <a:rPr kumimoji="1" lang="en-US" altLang="zh-CN" sz="3600" b="1" i="1" smtClean="0">
                              <a:solidFill>
                                <a:schemeClr val="accent1">
                                  <a:lumMod val="75000"/>
                                </a:schemeClr>
                              </a:solidFill>
                              <a:latin typeface="Cambria Math" panose="02040503050406030204" pitchFamily="18" charset="0"/>
                            </a:rPr>
                            <m:t>, </m:t>
                          </m:r>
                          <m:r>
                            <a:rPr kumimoji="1" lang="en-US" altLang="zh-CN" sz="3600" b="1" i="1" smtClean="0">
                              <a:solidFill>
                                <a:schemeClr val="accent1">
                                  <a:lumMod val="75000"/>
                                </a:schemeClr>
                              </a:solidFill>
                              <a:latin typeface="Cambria Math" panose="02040503050406030204" pitchFamily="18" charset="0"/>
                            </a:rPr>
                            <m:t>𝟐</m:t>
                          </m:r>
                          <m:r>
                            <a:rPr kumimoji="1" lang="en-US" altLang="zh-CN" sz="3600" b="1" i="1" smtClean="0">
                              <a:solidFill>
                                <a:schemeClr val="accent1">
                                  <a:lumMod val="75000"/>
                                </a:schemeClr>
                              </a:solidFill>
                              <a:latin typeface="Cambria Math" panose="02040503050406030204" pitchFamily="18" charset="0"/>
                            </a:rPr>
                            <m:t>, …, </m:t>
                          </m:r>
                          <m:r>
                            <a:rPr kumimoji="1" lang="en-US" altLang="zh-CN" sz="3600" b="1" i="1" smtClean="0">
                              <a:solidFill>
                                <a:schemeClr val="accent1">
                                  <a:lumMod val="75000"/>
                                </a:schemeClr>
                              </a:solidFill>
                              <a:latin typeface="Cambria Math" panose="02040503050406030204" pitchFamily="18" charset="0"/>
                            </a:rPr>
                            <m:t>𝑵</m:t>
                          </m:r>
                          <m:r>
                            <a:rPr kumimoji="1" lang="en-US" altLang="zh-CN" sz="3600" b="1" i="1" smtClean="0">
                              <a:solidFill>
                                <a:schemeClr val="accent1">
                                  <a:lumMod val="75000"/>
                                </a:schemeClr>
                              </a:solidFill>
                              <a:latin typeface="Cambria Math" panose="02040503050406030204" pitchFamily="18" charset="0"/>
                            </a:rPr>
                            <m:t>, </m:t>
                          </m:r>
                          <m:r>
                            <a:rPr kumimoji="1" lang="en-US" altLang="zh-CN" sz="3600" b="1" i="1" smtClean="0">
                              <a:solidFill>
                                <a:schemeClr val="accent1">
                                  <a:lumMod val="75000"/>
                                </a:schemeClr>
                              </a:solidFill>
                              <a:latin typeface="Cambria Math" panose="02040503050406030204" pitchFamily="18" charset="0"/>
                            </a:rPr>
                            <m:t>𝝆</m:t>
                          </m:r>
                          <m:r>
                            <a:rPr kumimoji="1" lang="en-US" altLang="zh-CN" sz="3600" b="1" i="1" smtClean="0">
                              <a:solidFill>
                                <a:schemeClr val="accent1">
                                  <a:lumMod val="75000"/>
                                </a:schemeClr>
                              </a:solidFill>
                              <a:latin typeface="Cambria Math" panose="02040503050406030204" pitchFamily="18" charset="0"/>
                            </a:rPr>
                            <m:t>=</m:t>
                          </m:r>
                          <m:f>
                            <m:fPr>
                              <m:ctrlPr>
                                <a:rPr kumimoji="1" lang="en-US" altLang="zh-CN" sz="3600" b="1" i="1" smtClean="0">
                                  <a:solidFill>
                                    <a:schemeClr val="accent1">
                                      <a:lumMod val="75000"/>
                                    </a:schemeClr>
                                  </a:solidFill>
                                  <a:latin typeface="Cambria Math" panose="02040503050406030204" pitchFamily="18" charset="0"/>
                                </a:rPr>
                              </m:ctrlPr>
                            </m:fPr>
                            <m:num>
                              <m:r>
                                <a:rPr kumimoji="1" lang="en-US" altLang="zh-CN" sz="3600" b="1" i="1" smtClean="0">
                                  <a:solidFill>
                                    <a:schemeClr val="accent1">
                                      <a:lumMod val="75000"/>
                                    </a:schemeClr>
                                  </a:solidFill>
                                  <a:latin typeface="Cambria Math" panose="02040503050406030204" pitchFamily="18" charset="0"/>
                                </a:rPr>
                                <m:t>𝝀</m:t>
                              </m:r>
                            </m:num>
                            <m:den>
                              <m:r>
                                <a:rPr kumimoji="1" lang="en-US" altLang="zh-CN" sz="3600" b="1" i="1" smtClean="0">
                                  <a:solidFill>
                                    <a:schemeClr val="accent1">
                                      <a:lumMod val="75000"/>
                                    </a:schemeClr>
                                  </a:solidFill>
                                  <a:latin typeface="Cambria Math" panose="02040503050406030204" pitchFamily="18" charset="0"/>
                                </a:rPr>
                                <m:t>𝝁</m:t>
                              </m:r>
                            </m:den>
                          </m:f>
                        </m:e>
                      </m:d>
                    </m:oMath>
                  </m:oMathPara>
                </a14:m>
                <a:endParaRPr kumimoji="1" lang="zh-CN" altLang="en-US" sz="2000" b="1" dirty="0">
                  <a:solidFill>
                    <a:schemeClr val="accent1">
                      <a:lumMod val="75000"/>
                    </a:schemeClr>
                  </a:solidFill>
                </a:endParaRPr>
              </a:p>
            </p:txBody>
          </p:sp>
        </mc:Choice>
        <mc:Fallback xmlns="">
          <p:sp>
            <p:nvSpPr>
              <p:cNvPr id="1041" name="文本框 1040">
                <a:extLst>
                  <a:ext uri="{FF2B5EF4-FFF2-40B4-BE49-F238E27FC236}">
                    <a16:creationId xmlns:a16="http://schemas.microsoft.com/office/drawing/2014/main" id="{75A80386-FA21-378A-5B23-E9E9DB89B23B}"/>
                  </a:ext>
                </a:extLst>
              </p:cNvPr>
              <p:cNvSpPr txBox="1">
                <a:spLocks noRot="1" noChangeAspect="1" noMove="1" noResize="1" noEditPoints="1" noAdjustHandles="1" noChangeArrowheads="1" noChangeShapeType="1" noTextEdit="1"/>
              </p:cNvSpPr>
              <p:nvPr/>
            </p:nvSpPr>
            <p:spPr>
              <a:xfrm>
                <a:off x="7075445" y="-1849842"/>
                <a:ext cx="8556188" cy="1168653"/>
              </a:xfrm>
              <a:prstGeom prst="rect">
                <a:avLst/>
              </a:prstGeom>
              <a:blipFill>
                <a:blip r:embed="rId13"/>
                <a:stretch>
                  <a:fillRect l="-742" b="-11828"/>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792AD433-FD9E-C516-BE7A-B4E2B4FAC615}"/>
              </a:ext>
            </a:extLst>
          </p:cNvPr>
          <p:cNvGrpSpPr/>
          <p:nvPr/>
        </p:nvGrpSpPr>
        <p:grpSpPr>
          <a:xfrm>
            <a:off x="3657600" y="800100"/>
            <a:ext cx="13182600" cy="842731"/>
            <a:chOff x="3657600" y="2198431"/>
            <a:chExt cx="13182600" cy="842731"/>
          </a:xfrm>
        </p:grpSpPr>
        <p:sp>
          <p:nvSpPr>
            <p:cNvPr id="13" name="Freeform 5">
              <a:extLst>
                <a:ext uri="{FF2B5EF4-FFF2-40B4-BE49-F238E27FC236}">
                  <a16:creationId xmlns:a16="http://schemas.microsoft.com/office/drawing/2014/main" id="{CC47A41C-58A5-A273-5969-8C78B99F8906}"/>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43" name="TextBox 7">
              <a:extLst>
                <a:ext uri="{FF2B5EF4-FFF2-40B4-BE49-F238E27FC236}">
                  <a16:creationId xmlns:a16="http://schemas.microsoft.com/office/drawing/2014/main" id="{B9FECED5-C268-C900-698A-76FB54426367}"/>
                </a:ext>
              </a:extLst>
            </p:cNvPr>
            <p:cNvSpPr txBox="1">
              <a:spLocks/>
            </p:cNvSpPr>
            <p:nvPr/>
          </p:nvSpPr>
          <p:spPr>
            <a:xfrm>
              <a:off x="3657600" y="2198431"/>
              <a:ext cx="720000" cy="842731"/>
            </a:xfrm>
            <a:prstGeom prst="rect">
              <a:avLst/>
            </a:prstGeom>
          </p:spPr>
          <p:txBody>
            <a:bodyPr wrap="square" lIns="0" tIns="0" rIns="0" bIns="0" rtlCol="0" anchor="t">
              <a:spAutoFit/>
            </a:bodyPr>
            <a:lstStyle/>
            <a:p>
              <a:pPr algn="ctr">
                <a:lnSpc>
                  <a:spcPts val="7048"/>
                </a:lnSpc>
              </a:pPr>
              <a:r>
                <a:rPr lang="en-US" sz="5034" dirty="0">
                  <a:solidFill>
                    <a:srgbClr val="000000"/>
                  </a:solidFill>
                  <a:latin typeface="Alatsi Bold"/>
                </a:rPr>
                <a:t>3</a:t>
              </a:r>
            </a:p>
          </p:txBody>
        </p:sp>
        <p:sp>
          <p:nvSpPr>
            <p:cNvPr id="44" name="TextBox 16">
              <a:extLst>
                <a:ext uri="{FF2B5EF4-FFF2-40B4-BE49-F238E27FC236}">
                  <a16:creationId xmlns:a16="http://schemas.microsoft.com/office/drawing/2014/main" id="{D9546057-B921-7071-E72B-ED1C76B88CDA}"/>
                </a:ext>
              </a:extLst>
            </p:cNvPr>
            <p:cNvSpPr txBox="1"/>
            <p:nvPr/>
          </p:nvSpPr>
          <p:spPr>
            <a:xfrm>
              <a:off x="4656072" y="2350831"/>
              <a:ext cx="12184128" cy="544380"/>
            </a:xfrm>
            <a:prstGeom prst="rect">
              <a:avLst/>
            </a:prstGeom>
          </p:spPr>
          <p:txBody>
            <a:bodyPr wrap="square" lIns="0" tIns="0" rIns="0" bIns="0" rtlCol="0" anchor="t">
              <a:spAutoFit/>
            </a:bodyPr>
            <a:lstStyle/>
            <a:p>
              <a:pPr>
                <a:lnSpc>
                  <a:spcPts val="4400"/>
                </a:lnSpc>
              </a:pPr>
              <a:r>
                <a:rPr lang="en-US" altLang="zh-CN" sz="3600" dirty="0">
                  <a:solidFill>
                    <a:srgbClr val="000000"/>
                  </a:solidFill>
                  <a:latin typeface="Alatsi Bold"/>
                </a:rPr>
                <a:t>Criteria</a:t>
              </a:r>
              <a:endParaRPr lang="en-US" sz="3200" dirty="0">
                <a:solidFill>
                  <a:srgbClr val="000000"/>
                </a:solidFill>
                <a:latin typeface="Alatsi Bold"/>
              </a:endParaRPr>
            </a:p>
          </p:txBody>
        </p:sp>
      </p:grpSp>
      <p:sp>
        <p:nvSpPr>
          <p:cNvPr id="53" name="Freeform 5">
            <a:extLst>
              <a:ext uri="{FF2B5EF4-FFF2-40B4-BE49-F238E27FC236}">
                <a16:creationId xmlns:a16="http://schemas.microsoft.com/office/drawing/2014/main" id="{A9CC253D-18D4-B431-B9ED-457A48E6B258}"/>
              </a:ext>
            </a:extLst>
          </p:cNvPr>
          <p:cNvSpPr/>
          <p:nvPr/>
        </p:nvSpPr>
        <p:spPr>
          <a:xfrm>
            <a:off x="3678671" y="1923185"/>
            <a:ext cx="12438529" cy="7125565"/>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txBody>
          <a:bodyPr/>
          <a:lstStyle/>
          <a:p>
            <a:endParaRPr lang="zh-CN" altLang="en-US"/>
          </a:p>
        </p:txBody>
      </p:sp>
      <p:sp>
        <p:nvSpPr>
          <p:cNvPr id="51" name="TextBox 7">
            <a:extLst>
              <a:ext uri="{FF2B5EF4-FFF2-40B4-BE49-F238E27FC236}">
                <a16:creationId xmlns:a16="http://schemas.microsoft.com/office/drawing/2014/main" id="{3D38182C-34D1-509D-A9A0-D5BD67AE6750}"/>
              </a:ext>
            </a:extLst>
          </p:cNvPr>
          <p:cNvSpPr txBox="1"/>
          <p:nvPr/>
        </p:nvSpPr>
        <p:spPr>
          <a:xfrm>
            <a:off x="4267200" y="2142473"/>
            <a:ext cx="11430000" cy="3153427"/>
          </a:xfrm>
          <a:prstGeom prst="rect">
            <a:avLst/>
          </a:prstGeom>
        </p:spPr>
        <p:txBody>
          <a:bodyPr wrap="square" lIns="0" tIns="0" rIns="0" bIns="0" rtlCol="0" anchor="t">
            <a:spAutoFit/>
          </a:bodyPr>
          <a:lstStyle/>
          <a:p>
            <a:pPr>
              <a:lnSpc>
                <a:spcPts val="5000"/>
              </a:lnSpc>
            </a:pPr>
            <a:r>
              <a:rPr lang="en-US" sz="3600" dirty="0">
                <a:solidFill>
                  <a:srgbClr val="000000"/>
                </a:solidFill>
                <a:latin typeface="Alatsi Bold"/>
              </a:rPr>
              <a:t>Two States of Interest:</a:t>
            </a:r>
          </a:p>
          <a:p>
            <a:pPr marL="457200" indent="-457200">
              <a:lnSpc>
                <a:spcPts val="5000"/>
              </a:lnSpc>
              <a:buFont typeface="Arial" panose="020B0604020202020204" pitchFamily="34" charset="0"/>
              <a:buChar char="•"/>
            </a:pPr>
            <a:r>
              <a:rPr lang="en-US" sz="3200" dirty="0">
                <a:solidFill>
                  <a:schemeClr val="tx1">
                    <a:lumMod val="85000"/>
                    <a:lumOff val="15000"/>
                  </a:schemeClr>
                </a:solidFill>
                <a:latin typeface="Alatsi Bold"/>
              </a:rPr>
              <a:t>State 0 : No available bike at a dock station, which means users cannot  borrow bikes when they have demands</a:t>
            </a:r>
          </a:p>
          <a:p>
            <a:pPr marL="457200" indent="-457200">
              <a:lnSpc>
                <a:spcPts val="5000"/>
              </a:lnSpc>
              <a:buFont typeface="Arial" panose="020B0604020202020204" pitchFamily="34" charset="0"/>
              <a:buChar char="•"/>
            </a:pPr>
            <a:r>
              <a:rPr lang="en-US" altLang="zh-CN" sz="3200" dirty="0">
                <a:solidFill>
                  <a:schemeClr val="tx1">
                    <a:lumMod val="85000"/>
                    <a:lumOff val="15000"/>
                  </a:schemeClr>
                </a:solidFill>
                <a:latin typeface="Alatsi Bold"/>
              </a:rPr>
              <a:t>State N : All docks are occupied at a dock station, which means users are unable to return their bikes and end their trips.</a:t>
            </a:r>
          </a:p>
        </p:txBody>
      </p:sp>
      <mc:AlternateContent xmlns:mc="http://schemas.openxmlformats.org/markup-compatibility/2006" xmlns:a14="http://schemas.microsoft.com/office/drawing/2010/main">
        <mc:Choice Requires="a14">
          <p:sp>
            <p:nvSpPr>
              <p:cNvPr id="54" name="TextBox 7">
                <a:extLst>
                  <a:ext uri="{FF2B5EF4-FFF2-40B4-BE49-F238E27FC236}">
                    <a16:creationId xmlns:a16="http://schemas.microsoft.com/office/drawing/2014/main" id="{015F0252-68CC-6221-479B-D9C02B1BFCDF}"/>
                  </a:ext>
                </a:extLst>
              </p:cNvPr>
              <p:cNvSpPr txBox="1"/>
              <p:nvPr/>
            </p:nvSpPr>
            <p:spPr>
              <a:xfrm>
                <a:off x="4267200" y="5366494"/>
                <a:ext cx="11159818" cy="3206006"/>
              </a:xfrm>
              <a:prstGeom prst="rect">
                <a:avLst/>
              </a:prstGeom>
            </p:spPr>
            <p:txBody>
              <a:bodyPr wrap="square" lIns="0" tIns="0" rIns="0" bIns="0" rtlCol="0" anchor="t">
                <a:spAutoFit/>
              </a:bodyPr>
              <a:lstStyle/>
              <a:p>
                <a:pPr>
                  <a:lnSpc>
                    <a:spcPts val="5000"/>
                  </a:lnSpc>
                </a:pPr>
                <a:r>
                  <a:rPr lang="en-US" sz="3600" dirty="0">
                    <a:solidFill>
                      <a:srgbClr val="000000"/>
                    </a:solidFill>
                    <a:latin typeface="Alatsi Bold"/>
                  </a:rPr>
                  <a:t>Target:</a:t>
                </a:r>
              </a:p>
              <a:p>
                <a:pPr marL="457200" indent="-457200">
                  <a:lnSpc>
                    <a:spcPts val="5000"/>
                  </a:lnSpc>
                  <a:buFont typeface="Arial" panose="020B0604020202020204" pitchFamily="34" charset="0"/>
                  <a:buChar char="•"/>
                </a:pPr>
                <a:r>
                  <a:rPr lang="en-US" altLang="zh-CN" sz="3200" dirty="0">
                    <a:solidFill>
                      <a:schemeClr val="tx1">
                        <a:lumMod val="85000"/>
                        <a:lumOff val="15000"/>
                      </a:schemeClr>
                    </a:solidFill>
                    <a:latin typeface="Alatsi Bold"/>
                  </a:rPr>
                  <a:t>Decrease the time proportion of the system in state 0 and state N, expressed mathematically as:</a:t>
                </a:r>
              </a:p>
              <a:p>
                <a:pPr>
                  <a:lnSpc>
                    <a:spcPts val="5000"/>
                  </a:lnSpc>
                </a:pPr>
                <a:endParaRPr lang="en-US" altLang="zh-CN" sz="3200" b="0" i="1" dirty="0">
                  <a:solidFill>
                    <a:schemeClr val="tx1">
                      <a:lumMod val="85000"/>
                      <a:lumOff val="15000"/>
                    </a:schemeClr>
                  </a:solidFill>
                  <a:latin typeface="Cambria Math" panose="02040503050406030204" pitchFamily="18" charset="0"/>
                </a:endParaRPr>
              </a:p>
              <a:p>
                <a:pPr>
                  <a:lnSpc>
                    <a:spcPts val="5000"/>
                  </a:lnSpc>
                </a:pPr>
                <a14:m>
                  <m:oMathPara xmlns:m="http://schemas.openxmlformats.org/officeDocument/2006/math">
                    <m:oMathParaPr>
                      <m:jc m:val="centerGroup"/>
                    </m:oMathParaPr>
                    <m:oMath xmlns:m="http://schemas.openxmlformats.org/officeDocument/2006/math">
                      <m:func>
                        <m:funcPr>
                          <m:ctrlPr>
                            <a:rPr lang="en-US" altLang="zh-CN" sz="3200" b="0" i="1" smtClean="0">
                              <a:solidFill>
                                <a:schemeClr val="tx1">
                                  <a:lumMod val="85000"/>
                                  <a:lumOff val="15000"/>
                                </a:schemeClr>
                              </a:solidFill>
                              <a:latin typeface="Cambria Math" panose="02040503050406030204" pitchFamily="18" charset="0"/>
                            </a:rPr>
                          </m:ctrlPr>
                        </m:funcPr>
                        <m:fName>
                          <m:r>
                            <m:rPr>
                              <m:sty m:val="p"/>
                            </m:rPr>
                            <a:rPr lang="en-US" altLang="zh-CN" sz="3200" b="0" i="0" smtClean="0">
                              <a:solidFill>
                                <a:schemeClr val="tx1">
                                  <a:lumMod val="85000"/>
                                  <a:lumOff val="15000"/>
                                </a:schemeClr>
                              </a:solidFill>
                              <a:latin typeface="Cambria Math" panose="02040503050406030204" pitchFamily="18" charset="0"/>
                            </a:rPr>
                            <m:t>min</m:t>
                          </m:r>
                        </m:fName>
                        <m:e>
                          <m:d>
                            <m:dPr>
                              <m:ctrlPr>
                                <a:rPr lang="en-US" altLang="zh-CN" sz="3200" b="0" i="1" smtClean="0">
                                  <a:solidFill>
                                    <a:schemeClr val="tx1">
                                      <a:lumMod val="85000"/>
                                      <a:lumOff val="15000"/>
                                    </a:schemeClr>
                                  </a:solidFill>
                                  <a:latin typeface="Cambria Math" panose="02040503050406030204" pitchFamily="18" charset="0"/>
                                </a:rPr>
                              </m:ctrlPr>
                            </m:dPr>
                            <m:e>
                              <m:sSub>
                                <m:sSubPr>
                                  <m:ctrlPr>
                                    <a:rPr lang="en-US" altLang="zh-CN" sz="3200" b="0" i="1" smtClean="0">
                                      <a:solidFill>
                                        <a:schemeClr val="tx1">
                                          <a:lumMod val="85000"/>
                                          <a:lumOff val="15000"/>
                                        </a:schemeClr>
                                      </a:solidFill>
                                      <a:latin typeface="Cambria Math" panose="02040503050406030204" pitchFamily="18" charset="0"/>
                                    </a:rPr>
                                  </m:ctrlPr>
                                </m:sSubPr>
                                <m:e>
                                  <m:r>
                                    <a:rPr lang="en-US" altLang="zh-CN" sz="3200" b="0" i="1" smtClean="0">
                                      <a:solidFill>
                                        <a:schemeClr val="tx1">
                                          <a:lumMod val="85000"/>
                                          <a:lumOff val="15000"/>
                                        </a:schemeClr>
                                      </a:solidFill>
                                      <a:latin typeface="Cambria Math" panose="02040503050406030204" pitchFamily="18" charset="0"/>
                                    </a:rPr>
                                    <m:t>𝑃</m:t>
                                  </m:r>
                                </m:e>
                                <m:sub>
                                  <m:r>
                                    <a:rPr lang="en-US" altLang="zh-CN" sz="3200" b="0" i="1" smtClean="0">
                                      <a:solidFill>
                                        <a:schemeClr val="tx1">
                                          <a:lumMod val="85000"/>
                                          <a:lumOff val="15000"/>
                                        </a:schemeClr>
                                      </a:solidFill>
                                      <a:latin typeface="Cambria Math" panose="02040503050406030204" pitchFamily="18" charset="0"/>
                                    </a:rPr>
                                    <m:t>0</m:t>
                                  </m:r>
                                </m:sub>
                              </m:sSub>
                              <m:r>
                                <a:rPr lang="en-US" altLang="zh-CN" sz="3200" b="0" i="1" smtClean="0">
                                  <a:solidFill>
                                    <a:schemeClr val="tx1">
                                      <a:lumMod val="85000"/>
                                      <a:lumOff val="15000"/>
                                    </a:schemeClr>
                                  </a:solidFill>
                                  <a:latin typeface="Cambria Math" panose="02040503050406030204" pitchFamily="18" charset="0"/>
                                </a:rPr>
                                <m:t>+</m:t>
                              </m:r>
                              <m:sSub>
                                <m:sSubPr>
                                  <m:ctrlPr>
                                    <a:rPr lang="en-US" altLang="zh-CN" sz="3200" b="0" i="1" smtClean="0">
                                      <a:solidFill>
                                        <a:schemeClr val="tx1">
                                          <a:lumMod val="85000"/>
                                          <a:lumOff val="15000"/>
                                        </a:schemeClr>
                                      </a:solidFill>
                                      <a:latin typeface="Cambria Math" panose="02040503050406030204" pitchFamily="18" charset="0"/>
                                    </a:rPr>
                                  </m:ctrlPr>
                                </m:sSubPr>
                                <m:e>
                                  <m:r>
                                    <a:rPr lang="en-US" altLang="zh-CN" sz="3200" b="0" i="1" smtClean="0">
                                      <a:solidFill>
                                        <a:schemeClr val="tx1">
                                          <a:lumMod val="85000"/>
                                          <a:lumOff val="15000"/>
                                        </a:schemeClr>
                                      </a:solidFill>
                                      <a:latin typeface="Cambria Math" panose="02040503050406030204" pitchFamily="18" charset="0"/>
                                    </a:rPr>
                                    <m:t>𝑃</m:t>
                                  </m:r>
                                </m:e>
                                <m:sub>
                                  <m:r>
                                    <a:rPr lang="en-US" altLang="zh-CN" sz="3200" b="0" i="1" smtClean="0">
                                      <a:solidFill>
                                        <a:schemeClr val="tx1">
                                          <a:lumMod val="85000"/>
                                          <a:lumOff val="15000"/>
                                        </a:schemeClr>
                                      </a:solidFill>
                                      <a:latin typeface="Cambria Math" panose="02040503050406030204" pitchFamily="18" charset="0"/>
                                    </a:rPr>
                                    <m:t>𝑁</m:t>
                                  </m:r>
                                </m:sub>
                              </m:sSub>
                            </m:e>
                          </m:d>
                          <m:r>
                            <a:rPr lang="en-US" altLang="zh-CN" sz="3200" b="0" i="1" smtClean="0">
                              <a:solidFill>
                                <a:schemeClr val="tx1">
                                  <a:lumMod val="85000"/>
                                  <a:lumOff val="15000"/>
                                </a:schemeClr>
                              </a:solidFill>
                              <a:latin typeface="Cambria Math" panose="02040503050406030204" pitchFamily="18" charset="0"/>
                            </a:rPr>
                            <m:t>=</m:t>
                          </m:r>
                          <m:func>
                            <m:funcPr>
                              <m:ctrlPr>
                                <a:rPr lang="en-US" altLang="zh-CN" sz="3200" b="0" i="1" smtClean="0">
                                  <a:solidFill>
                                    <a:schemeClr val="tx1">
                                      <a:lumMod val="85000"/>
                                      <a:lumOff val="15000"/>
                                    </a:schemeClr>
                                  </a:solidFill>
                                  <a:latin typeface="Cambria Math" panose="02040503050406030204" pitchFamily="18" charset="0"/>
                                </a:rPr>
                              </m:ctrlPr>
                            </m:funcPr>
                            <m:fName>
                              <m:r>
                                <m:rPr>
                                  <m:sty m:val="p"/>
                                </m:rPr>
                                <a:rPr lang="en-US" altLang="zh-CN" sz="3200" b="0" i="0" smtClean="0">
                                  <a:solidFill>
                                    <a:schemeClr val="tx1">
                                      <a:lumMod val="85000"/>
                                      <a:lumOff val="15000"/>
                                    </a:schemeClr>
                                  </a:solidFill>
                                  <a:latin typeface="Cambria Math" panose="02040503050406030204" pitchFamily="18" charset="0"/>
                                </a:rPr>
                                <m:t>min</m:t>
                              </m:r>
                            </m:fName>
                            <m:e>
                              <m:d>
                                <m:dPr>
                                  <m:begChr m:val="["/>
                                  <m:endChr m:val="]"/>
                                  <m:ctrlPr>
                                    <a:rPr lang="en-US" altLang="zh-CN" sz="3200" b="0" i="1" smtClean="0">
                                      <a:solidFill>
                                        <a:schemeClr val="tx1">
                                          <a:lumMod val="85000"/>
                                          <a:lumOff val="15000"/>
                                        </a:schemeClr>
                                      </a:solidFill>
                                      <a:latin typeface="Cambria Math" panose="02040503050406030204" pitchFamily="18" charset="0"/>
                                    </a:rPr>
                                  </m:ctrlPr>
                                </m:dPr>
                                <m:e>
                                  <m:f>
                                    <m:fPr>
                                      <m:ctrlPr>
                                        <a:rPr lang="en-US" altLang="zh-CN" sz="3200" b="0" i="1" smtClean="0">
                                          <a:solidFill>
                                            <a:schemeClr val="tx1">
                                              <a:lumMod val="85000"/>
                                              <a:lumOff val="15000"/>
                                            </a:schemeClr>
                                          </a:solidFill>
                                          <a:latin typeface="Cambria Math" panose="02040503050406030204" pitchFamily="18" charset="0"/>
                                        </a:rPr>
                                      </m:ctrlPr>
                                    </m:fPr>
                                    <m:num>
                                      <m:d>
                                        <m:dPr>
                                          <m:ctrlPr>
                                            <a:rPr lang="en-US" altLang="zh-CN" sz="3200" b="0" i="1" smtClean="0">
                                              <a:solidFill>
                                                <a:schemeClr val="tx1">
                                                  <a:lumMod val="85000"/>
                                                  <a:lumOff val="15000"/>
                                                </a:schemeClr>
                                              </a:solidFill>
                                              <a:latin typeface="Cambria Math" panose="02040503050406030204" pitchFamily="18" charset="0"/>
                                            </a:rPr>
                                          </m:ctrlPr>
                                        </m:dPr>
                                        <m:e>
                                          <m:r>
                                            <a:rPr lang="en-US" altLang="zh-CN" sz="3200" b="0" i="1" smtClean="0">
                                              <a:solidFill>
                                                <a:schemeClr val="tx1">
                                                  <a:lumMod val="85000"/>
                                                  <a:lumOff val="15000"/>
                                                </a:schemeClr>
                                              </a:solidFill>
                                              <a:latin typeface="Cambria Math" panose="02040503050406030204" pitchFamily="18" charset="0"/>
                                            </a:rPr>
                                            <m:t>1−</m:t>
                                          </m:r>
                                          <m:r>
                                            <a:rPr lang="en-US" altLang="zh-CN" sz="3200" b="0" i="1" smtClean="0">
                                              <a:solidFill>
                                                <a:schemeClr val="tx1">
                                                  <a:lumMod val="85000"/>
                                                  <a:lumOff val="15000"/>
                                                </a:schemeClr>
                                              </a:solidFill>
                                              <a:latin typeface="Cambria Math" panose="02040503050406030204" pitchFamily="18" charset="0"/>
                                            </a:rPr>
                                            <m:t>𝜌</m:t>
                                          </m:r>
                                        </m:e>
                                      </m:d>
                                      <m:d>
                                        <m:dPr>
                                          <m:ctrlPr>
                                            <a:rPr lang="en-US" altLang="zh-CN" sz="3200" b="0" i="1" smtClean="0">
                                              <a:solidFill>
                                                <a:schemeClr val="tx1">
                                                  <a:lumMod val="85000"/>
                                                  <a:lumOff val="15000"/>
                                                </a:schemeClr>
                                              </a:solidFill>
                                              <a:latin typeface="Cambria Math" panose="02040503050406030204" pitchFamily="18" charset="0"/>
                                            </a:rPr>
                                          </m:ctrlPr>
                                        </m:dPr>
                                        <m:e>
                                          <m:sSup>
                                            <m:sSupPr>
                                              <m:ctrlPr>
                                                <a:rPr lang="en-US" altLang="zh-CN" sz="3200" b="0" i="1" smtClean="0">
                                                  <a:solidFill>
                                                    <a:schemeClr val="tx1">
                                                      <a:lumMod val="85000"/>
                                                      <a:lumOff val="15000"/>
                                                    </a:schemeClr>
                                                  </a:solidFill>
                                                  <a:latin typeface="Cambria Math" panose="02040503050406030204" pitchFamily="18" charset="0"/>
                                                </a:rPr>
                                              </m:ctrlPr>
                                            </m:sSupPr>
                                            <m:e>
                                              <m:r>
                                                <a:rPr lang="en-US" altLang="zh-CN" sz="3200" b="0" i="1" smtClean="0">
                                                  <a:solidFill>
                                                    <a:schemeClr val="tx1">
                                                      <a:lumMod val="85000"/>
                                                      <a:lumOff val="15000"/>
                                                    </a:schemeClr>
                                                  </a:solidFill>
                                                  <a:latin typeface="Cambria Math" panose="02040503050406030204" pitchFamily="18" charset="0"/>
                                                </a:rPr>
                                                <m:t>𝜌</m:t>
                                              </m:r>
                                            </m:e>
                                            <m:sup>
                                              <m:r>
                                                <a:rPr lang="en-US" altLang="zh-CN" sz="3200" b="0" i="1" smtClean="0">
                                                  <a:solidFill>
                                                    <a:schemeClr val="tx1">
                                                      <a:lumMod val="85000"/>
                                                      <a:lumOff val="15000"/>
                                                    </a:schemeClr>
                                                  </a:solidFill>
                                                  <a:latin typeface="Cambria Math" panose="02040503050406030204" pitchFamily="18" charset="0"/>
                                                </a:rPr>
                                                <m:t>𝑁</m:t>
                                              </m:r>
                                            </m:sup>
                                          </m:sSup>
                                          <m:r>
                                            <a:rPr lang="en-US" altLang="zh-CN" sz="3200" b="0" i="1" smtClean="0">
                                              <a:solidFill>
                                                <a:schemeClr val="tx1">
                                                  <a:lumMod val="85000"/>
                                                  <a:lumOff val="15000"/>
                                                </a:schemeClr>
                                              </a:solidFill>
                                              <a:latin typeface="Cambria Math" panose="02040503050406030204" pitchFamily="18" charset="0"/>
                                            </a:rPr>
                                            <m:t>+1</m:t>
                                          </m:r>
                                        </m:e>
                                      </m:d>
                                    </m:num>
                                    <m:den>
                                      <m:r>
                                        <a:rPr lang="en-US" altLang="zh-CN" sz="3200" b="0" i="1" smtClean="0">
                                          <a:solidFill>
                                            <a:schemeClr val="tx1">
                                              <a:lumMod val="85000"/>
                                              <a:lumOff val="15000"/>
                                            </a:schemeClr>
                                          </a:solidFill>
                                          <a:latin typeface="Cambria Math" panose="02040503050406030204" pitchFamily="18" charset="0"/>
                                        </a:rPr>
                                        <m:t>1−</m:t>
                                      </m:r>
                                      <m:sSup>
                                        <m:sSupPr>
                                          <m:ctrlPr>
                                            <a:rPr lang="en-US" altLang="zh-CN" sz="3200" b="0" i="1" smtClean="0">
                                              <a:solidFill>
                                                <a:schemeClr val="tx1">
                                                  <a:lumMod val="85000"/>
                                                  <a:lumOff val="15000"/>
                                                </a:schemeClr>
                                              </a:solidFill>
                                              <a:latin typeface="Cambria Math" panose="02040503050406030204" pitchFamily="18" charset="0"/>
                                            </a:rPr>
                                          </m:ctrlPr>
                                        </m:sSupPr>
                                        <m:e>
                                          <m:r>
                                            <a:rPr lang="en-US" altLang="zh-CN" sz="3200" b="0" i="1" smtClean="0">
                                              <a:solidFill>
                                                <a:schemeClr val="tx1">
                                                  <a:lumMod val="85000"/>
                                                  <a:lumOff val="15000"/>
                                                </a:schemeClr>
                                              </a:solidFill>
                                              <a:latin typeface="Cambria Math" panose="02040503050406030204" pitchFamily="18" charset="0"/>
                                            </a:rPr>
                                            <m:t>𝜌</m:t>
                                          </m:r>
                                        </m:e>
                                        <m:sup>
                                          <m:r>
                                            <a:rPr lang="en-US" altLang="zh-CN" sz="3200" b="0" i="1" smtClean="0">
                                              <a:solidFill>
                                                <a:schemeClr val="tx1">
                                                  <a:lumMod val="85000"/>
                                                  <a:lumOff val="15000"/>
                                                </a:schemeClr>
                                              </a:solidFill>
                                              <a:latin typeface="Cambria Math" panose="02040503050406030204" pitchFamily="18" charset="0"/>
                                            </a:rPr>
                                            <m:t>𝑁</m:t>
                                          </m:r>
                                          <m:r>
                                            <a:rPr lang="en-US" altLang="zh-CN" sz="3200" b="0" i="1" smtClean="0">
                                              <a:solidFill>
                                                <a:schemeClr val="tx1">
                                                  <a:lumMod val="85000"/>
                                                  <a:lumOff val="15000"/>
                                                </a:schemeClr>
                                              </a:solidFill>
                                              <a:latin typeface="Cambria Math" panose="02040503050406030204" pitchFamily="18" charset="0"/>
                                            </a:rPr>
                                            <m:t>+1</m:t>
                                          </m:r>
                                        </m:sup>
                                      </m:sSup>
                                    </m:den>
                                  </m:f>
                                </m:e>
                              </m:d>
                            </m:e>
                          </m:func>
                        </m:e>
                      </m:func>
                    </m:oMath>
                  </m:oMathPara>
                </a14:m>
                <a:endParaRPr lang="en-US" altLang="zh-CN" sz="3200" dirty="0">
                  <a:solidFill>
                    <a:schemeClr val="tx1">
                      <a:lumMod val="85000"/>
                      <a:lumOff val="15000"/>
                    </a:schemeClr>
                  </a:solidFill>
                  <a:latin typeface="Alatsi Bold"/>
                </a:endParaRPr>
              </a:p>
            </p:txBody>
          </p:sp>
        </mc:Choice>
        <mc:Fallback xmlns="">
          <p:sp>
            <p:nvSpPr>
              <p:cNvPr id="54" name="TextBox 7">
                <a:extLst>
                  <a:ext uri="{FF2B5EF4-FFF2-40B4-BE49-F238E27FC236}">
                    <a16:creationId xmlns:a16="http://schemas.microsoft.com/office/drawing/2014/main" id="{015F0252-68CC-6221-479B-D9C02B1BFCDF}"/>
                  </a:ext>
                </a:extLst>
              </p:cNvPr>
              <p:cNvSpPr txBox="1">
                <a:spLocks noRot="1" noChangeAspect="1" noMove="1" noResize="1" noEditPoints="1" noAdjustHandles="1" noChangeArrowheads="1" noChangeShapeType="1" noTextEdit="1"/>
              </p:cNvSpPr>
              <p:nvPr/>
            </p:nvSpPr>
            <p:spPr>
              <a:xfrm>
                <a:off x="4267200" y="5366494"/>
                <a:ext cx="11159818" cy="3206006"/>
              </a:xfrm>
              <a:prstGeom prst="rect">
                <a:avLst/>
              </a:prstGeom>
              <a:blipFill>
                <a:blip r:embed="rId14"/>
                <a:stretch>
                  <a:fillRect l="-2503" t="-2767" b="-5929"/>
                </a:stretch>
              </a:blipFill>
            </p:spPr>
            <p:txBody>
              <a:bodyPr/>
              <a:lstStyle/>
              <a:p>
                <a:r>
                  <a:rPr lang="zh-CN" altLang="en-US">
                    <a:noFill/>
                  </a:rPr>
                  <a:t> </a:t>
                </a:r>
              </a:p>
            </p:txBody>
          </p:sp>
        </mc:Fallback>
      </mc:AlternateContent>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zh-CN" altLang="en-US"/>
          </a:p>
        </p:txBody>
      </p:sp>
      <p:grpSp>
        <p:nvGrpSpPr>
          <p:cNvPr id="55" name="组合 54">
            <a:extLst>
              <a:ext uri="{FF2B5EF4-FFF2-40B4-BE49-F238E27FC236}">
                <a16:creationId xmlns:a16="http://schemas.microsoft.com/office/drawing/2014/main" id="{85AEFE0F-474E-C861-FDE5-775ACB0AACFE}"/>
              </a:ext>
            </a:extLst>
          </p:cNvPr>
          <p:cNvGrpSpPr/>
          <p:nvPr/>
        </p:nvGrpSpPr>
        <p:grpSpPr>
          <a:xfrm>
            <a:off x="3657600" y="10986673"/>
            <a:ext cx="13182600" cy="842731"/>
            <a:chOff x="3657600" y="2198431"/>
            <a:chExt cx="13182600" cy="842731"/>
          </a:xfrm>
        </p:grpSpPr>
        <p:sp>
          <p:nvSpPr>
            <p:cNvPr id="56" name="Freeform 5">
              <a:extLst>
                <a:ext uri="{FF2B5EF4-FFF2-40B4-BE49-F238E27FC236}">
                  <a16:creationId xmlns:a16="http://schemas.microsoft.com/office/drawing/2014/main" id="{A91E4E5E-584A-FA77-A42D-79BE2C84CFA5}"/>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57" name="TextBox 7">
              <a:extLst>
                <a:ext uri="{FF2B5EF4-FFF2-40B4-BE49-F238E27FC236}">
                  <a16:creationId xmlns:a16="http://schemas.microsoft.com/office/drawing/2014/main" id="{12886B3D-09F2-7BC7-B5BB-2F0BE953D773}"/>
                </a:ext>
              </a:extLst>
            </p:cNvPr>
            <p:cNvSpPr txBox="1">
              <a:spLocks/>
            </p:cNvSpPr>
            <p:nvPr/>
          </p:nvSpPr>
          <p:spPr>
            <a:xfrm>
              <a:off x="3657600" y="2198431"/>
              <a:ext cx="720000" cy="842731"/>
            </a:xfrm>
            <a:prstGeom prst="rect">
              <a:avLst/>
            </a:prstGeom>
          </p:spPr>
          <p:txBody>
            <a:bodyPr wrap="square" lIns="0" tIns="0" rIns="0" bIns="0" rtlCol="0" anchor="t">
              <a:spAutoFit/>
            </a:bodyPr>
            <a:lstStyle/>
            <a:p>
              <a:pPr algn="ctr">
                <a:lnSpc>
                  <a:spcPts val="7048"/>
                </a:lnSpc>
              </a:pPr>
              <a:r>
                <a:rPr lang="en-US" sz="5034" dirty="0">
                  <a:solidFill>
                    <a:srgbClr val="000000"/>
                  </a:solidFill>
                  <a:latin typeface="Alatsi Bold"/>
                </a:rPr>
                <a:t>4</a:t>
              </a:r>
            </a:p>
          </p:txBody>
        </p:sp>
        <p:sp>
          <p:nvSpPr>
            <p:cNvPr id="58" name="TextBox 16">
              <a:extLst>
                <a:ext uri="{FF2B5EF4-FFF2-40B4-BE49-F238E27FC236}">
                  <a16:creationId xmlns:a16="http://schemas.microsoft.com/office/drawing/2014/main" id="{C982E786-C16A-35B8-9069-FCF05E2B1403}"/>
                </a:ext>
              </a:extLst>
            </p:cNvPr>
            <p:cNvSpPr txBox="1"/>
            <p:nvPr/>
          </p:nvSpPr>
          <p:spPr>
            <a:xfrm>
              <a:off x="4656072" y="2350831"/>
              <a:ext cx="12184128" cy="544380"/>
            </a:xfrm>
            <a:prstGeom prst="rect">
              <a:avLst/>
            </a:prstGeom>
          </p:spPr>
          <p:txBody>
            <a:bodyPr wrap="square" lIns="0" tIns="0" rIns="0" bIns="0" rtlCol="0" anchor="t">
              <a:spAutoFit/>
            </a:bodyPr>
            <a:lstStyle/>
            <a:p>
              <a:pPr>
                <a:lnSpc>
                  <a:spcPts val="4400"/>
                </a:lnSpc>
              </a:pPr>
              <a:r>
                <a:rPr lang="en-US" sz="3600" dirty="0">
                  <a:solidFill>
                    <a:srgbClr val="000000"/>
                  </a:solidFill>
                  <a:latin typeface="Alatsi Bold"/>
                </a:rPr>
                <a:t>Results</a:t>
              </a:r>
              <a:endParaRPr lang="en-US" sz="3200" dirty="0">
                <a:solidFill>
                  <a:srgbClr val="000000"/>
                </a:solidFill>
                <a:latin typeface="Alatsi Bold"/>
              </a:endParaRPr>
            </a:p>
          </p:txBody>
        </p:sp>
      </p:grpSp>
      <p:pic>
        <p:nvPicPr>
          <p:cNvPr id="59" name="图片 58">
            <a:extLst>
              <a:ext uri="{FF2B5EF4-FFF2-40B4-BE49-F238E27FC236}">
                <a16:creationId xmlns:a16="http://schemas.microsoft.com/office/drawing/2014/main" id="{E58D605D-EE38-6CEE-7452-368A34D34DE6}"/>
              </a:ext>
            </a:extLst>
          </p:cNvPr>
          <p:cNvPicPr>
            <a:picLocks noChangeAspect="1"/>
          </p:cNvPicPr>
          <p:nvPr/>
        </p:nvPicPr>
        <p:blipFill>
          <a:blip r:embed="rId17">
            <a:extLst>
              <a:ext uri="{28A0092B-C50C-407E-A947-70E740481C1C}">
                <a14:useLocalDpi xmlns:a14="http://schemas.microsoft.com/office/drawing/2010/main" val="0"/>
              </a:ext>
            </a:extLst>
          </a:blip>
          <a:srcRect/>
          <a:stretch/>
        </p:blipFill>
        <p:spPr>
          <a:xfrm>
            <a:off x="8675582" y="12434473"/>
            <a:ext cx="8540175" cy="5978123"/>
          </a:xfrm>
          <a:prstGeom prst="rect">
            <a:avLst/>
          </a:prstGeom>
        </p:spPr>
      </p:pic>
      <p:graphicFrame>
        <p:nvGraphicFramePr>
          <p:cNvPr id="60" name="表格 59">
            <a:extLst>
              <a:ext uri="{FF2B5EF4-FFF2-40B4-BE49-F238E27FC236}">
                <a16:creationId xmlns:a16="http://schemas.microsoft.com/office/drawing/2014/main" id="{FBCD94F9-5BD5-8655-E37C-F5A9701193A2}"/>
              </a:ext>
            </a:extLst>
          </p:cNvPr>
          <p:cNvGraphicFramePr>
            <a:graphicFrameLocks noGrp="1"/>
          </p:cNvGraphicFramePr>
          <p:nvPr>
            <p:extLst>
              <p:ext uri="{D42A27DB-BD31-4B8C-83A1-F6EECF244321}">
                <p14:modId xmlns:p14="http://schemas.microsoft.com/office/powerpoint/2010/main" val="3007879249"/>
              </p:ext>
            </p:extLst>
          </p:nvPr>
        </p:nvGraphicFramePr>
        <p:xfrm>
          <a:off x="3393712" y="12235169"/>
          <a:ext cx="5029201" cy="6471931"/>
        </p:xfrm>
        <a:graphic>
          <a:graphicData uri="http://schemas.openxmlformats.org/drawingml/2006/table">
            <a:tbl>
              <a:tblPr firstRow="1" bandRow="1">
                <a:tableStyleId>{5C22544A-7EE6-4342-B048-85BDC9FD1C3A}</a:tableStyleId>
              </a:tblPr>
              <a:tblGrid>
                <a:gridCol w="1143001">
                  <a:extLst>
                    <a:ext uri="{9D8B030D-6E8A-4147-A177-3AD203B41FA5}">
                      <a16:colId xmlns:a16="http://schemas.microsoft.com/office/drawing/2014/main" val="953623853"/>
                    </a:ext>
                  </a:extLst>
                </a:gridCol>
                <a:gridCol w="2057400">
                  <a:extLst>
                    <a:ext uri="{9D8B030D-6E8A-4147-A177-3AD203B41FA5}">
                      <a16:colId xmlns:a16="http://schemas.microsoft.com/office/drawing/2014/main" val="2139000166"/>
                    </a:ext>
                  </a:extLst>
                </a:gridCol>
                <a:gridCol w="1828800">
                  <a:extLst>
                    <a:ext uri="{9D8B030D-6E8A-4147-A177-3AD203B41FA5}">
                      <a16:colId xmlns:a16="http://schemas.microsoft.com/office/drawing/2014/main" val="3919737140"/>
                    </a:ext>
                  </a:extLst>
                </a:gridCol>
              </a:tblGrid>
              <a:tr h="7363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schemeClr val="bg1"/>
                          </a:solidFill>
                          <a:latin typeface="Alatsi Bold"/>
                        </a:rPr>
                        <a:t>N</a:t>
                      </a:r>
                      <a:endParaRPr lang="zh-CN" altLang="en-US" sz="2800" dirty="0">
                        <a:solidFill>
                          <a:schemeClr val="bg1"/>
                        </a:solidFill>
                      </a:endParaRPr>
                    </a:p>
                  </a:txBody>
                  <a:tcPr anchor="ctr"/>
                </a:tc>
                <a:tc>
                  <a:txBody>
                    <a:bodyPr/>
                    <a:lstStyle/>
                    <a:p>
                      <a:pPr algn="ctr"/>
                      <a:r>
                        <a:rPr lang="en-US" altLang="zh-CN" sz="2800" dirty="0">
                          <a:solidFill>
                            <a:schemeClr val="bg1"/>
                          </a:solidFill>
                          <a:latin typeface="Alatsi Bold"/>
                        </a:rPr>
                        <a:t>Proportion</a:t>
                      </a:r>
                      <a:endParaRPr lang="zh-CN" altLang="en-US" sz="2800"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schemeClr val="bg1"/>
                          </a:solidFill>
                          <a:latin typeface="Alatsi Bold"/>
                        </a:rPr>
                        <a:t>Diff</a:t>
                      </a:r>
                      <a:endParaRPr lang="zh-CN" altLang="en-US" sz="2800" dirty="0">
                        <a:solidFill>
                          <a:schemeClr val="bg1"/>
                        </a:solidFill>
                      </a:endParaRPr>
                    </a:p>
                  </a:txBody>
                  <a:tcPr anchor="ctr"/>
                </a:tc>
                <a:extLst>
                  <a:ext uri="{0D108BD9-81ED-4DB2-BD59-A6C34878D82A}">
                    <a16:rowId xmlns:a16="http://schemas.microsoft.com/office/drawing/2014/main" val="1189552838"/>
                  </a:ext>
                </a:extLst>
              </a:tr>
              <a:tr h="819364">
                <a:tc>
                  <a:txBody>
                    <a:bodyPr/>
                    <a:lstStyle/>
                    <a:p>
                      <a:pPr algn="ctr"/>
                      <a:r>
                        <a:rPr lang="en-US" altLang="zh-CN" sz="2800" dirty="0">
                          <a:solidFill>
                            <a:srgbClr val="000000"/>
                          </a:solidFill>
                          <a:latin typeface="Alatsi Bold"/>
                        </a:rPr>
                        <a:t>12</a:t>
                      </a:r>
                      <a:endParaRPr lang="zh-CN" altLang="en-US" sz="2800" dirty="0"/>
                    </a:p>
                  </a:txBody>
                  <a:tcPr anchor="ctr"/>
                </a:tc>
                <a:tc>
                  <a:txBody>
                    <a:bodyPr/>
                    <a:lstStyle/>
                    <a:p>
                      <a:pPr algn="ctr"/>
                      <a:r>
                        <a:rPr lang="en-US" altLang="zh-CN" sz="2800" dirty="0">
                          <a:solidFill>
                            <a:srgbClr val="000000"/>
                          </a:solidFill>
                          <a:latin typeface="Alatsi Bold"/>
                        </a:rPr>
                        <a:t>15.59%</a:t>
                      </a:r>
                      <a:endParaRPr lang="zh-CN" altLang="en-US" sz="2800" baseline="0" dirty="0"/>
                    </a:p>
                  </a:txBody>
                  <a:tcPr anchor="ctr"/>
                </a:tc>
                <a:tc>
                  <a:txBody>
                    <a:bodyPr/>
                    <a:lstStyle/>
                    <a:p>
                      <a:pPr algn="ctr"/>
                      <a:endParaRPr lang="zh-CN" altLang="en-US" sz="2800" baseline="0" dirty="0"/>
                    </a:p>
                  </a:txBody>
                  <a:tcPr anchor="ctr"/>
                </a:tc>
                <a:extLst>
                  <a:ext uri="{0D108BD9-81ED-4DB2-BD59-A6C34878D82A}">
                    <a16:rowId xmlns:a16="http://schemas.microsoft.com/office/drawing/2014/main" val="1709047026"/>
                  </a:ext>
                </a:extLst>
              </a:tr>
              <a:tr h="819364">
                <a:tc>
                  <a:txBody>
                    <a:bodyPr/>
                    <a:lstStyle/>
                    <a:p>
                      <a:pPr algn="ctr"/>
                      <a:r>
                        <a:rPr lang="en-US" altLang="zh-CN" sz="2800" dirty="0">
                          <a:solidFill>
                            <a:srgbClr val="000000"/>
                          </a:solidFill>
                          <a:latin typeface="Alatsi Bold"/>
                        </a:rPr>
                        <a:t>13</a:t>
                      </a:r>
                      <a:endParaRPr lang="zh-CN" altLang="en-US" sz="2800" dirty="0"/>
                    </a:p>
                  </a:txBody>
                  <a:tcPr anchor="ctr"/>
                </a:tc>
                <a:tc>
                  <a:txBody>
                    <a:bodyPr/>
                    <a:lstStyle/>
                    <a:p>
                      <a:pPr algn="ctr"/>
                      <a:r>
                        <a:rPr lang="en-US" altLang="zh-CN" sz="2800" baseline="0" dirty="0">
                          <a:solidFill>
                            <a:srgbClr val="000000"/>
                          </a:solidFill>
                          <a:latin typeface="Alatsi Bold"/>
                        </a:rPr>
                        <a:t>14.51%</a:t>
                      </a:r>
                      <a:endParaRPr lang="zh-CN" altLang="en-US" sz="2800" baseline="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rgbClr val="000000"/>
                          </a:solidFill>
                          <a:latin typeface="Alatsi Bold"/>
                        </a:rPr>
                        <a:t>1.08%</a:t>
                      </a:r>
                      <a:endParaRPr lang="zh-CN" altLang="en-US" sz="2800" baseline="0" dirty="0"/>
                    </a:p>
                  </a:txBody>
                  <a:tcPr anchor="ctr"/>
                </a:tc>
                <a:extLst>
                  <a:ext uri="{0D108BD9-81ED-4DB2-BD59-A6C34878D82A}">
                    <a16:rowId xmlns:a16="http://schemas.microsoft.com/office/drawing/2014/main" val="4127266169"/>
                  </a:ext>
                </a:extLst>
              </a:tr>
              <a:tr h="819364">
                <a:tc>
                  <a:txBody>
                    <a:bodyPr/>
                    <a:lstStyle/>
                    <a:p>
                      <a:pPr algn="ctr"/>
                      <a:r>
                        <a:rPr lang="en-US" altLang="zh-CN" sz="2800" dirty="0">
                          <a:solidFill>
                            <a:srgbClr val="000000"/>
                          </a:solidFill>
                          <a:latin typeface="Alatsi Bold"/>
                        </a:rPr>
                        <a:t>14</a:t>
                      </a:r>
                      <a:endParaRPr lang="zh-CN" altLang="en-US" sz="2800" dirty="0"/>
                    </a:p>
                  </a:txBody>
                  <a:tcPr anchor="ctr"/>
                </a:tc>
                <a:tc>
                  <a:txBody>
                    <a:bodyPr/>
                    <a:lstStyle/>
                    <a:p>
                      <a:pPr algn="ctr"/>
                      <a:r>
                        <a:rPr lang="en-US" altLang="zh-CN" sz="2800" baseline="0" dirty="0">
                          <a:solidFill>
                            <a:srgbClr val="000000"/>
                          </a:solidFill>
                          <a:latin typeface="Alatsi Bold"/>
                        </a:rPr>
                        <a:t>13.58%</a:t>
                      </a:r>
                      <a:endParaRPr lang="zh-CN" altLang="en-US" sz="2800" baseline="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rgbClr val="000000"/>
                          </a:solidFill>
                          <a:latin typeface="Alatsi Bold"/>
                        </a:rPr>
                        <a:t>0.93%</a:t>
                      </a:r>
                      <a:endParaRPr lang="zh-CN" altLang="en-US" sz="2800" baseline="0" dirty="0"/>
                    </a:p>
                  </a:txBody>
                  <a:tcPr anchor="ctr"/>
                </a:tc>
                <a:extLst>
                  <a:ext uri="{0D108BD9-81ED-4DB2-BD59-A6C34878D82A}">
                    <a16:rowId xmlns:a16="http://schemas.microsoft.com/office/drawing/2014/main" val="2515553247"/>
                  </a:ext>
                </a:extLst>
              </a:tr>
              <a:tr h="819364">
                <a:tc>
                  <a:txBody>
                    <a:bodyPr/>
                    <a:lstStyle/>
                    <a:p>
                      <a:pPr algn="ctr"/>
                      <a:r>
                        <a:rPr lang="en-US" altLang="zh-CN" sz="2800" dirty="0">
                          <a:solidFill>
                            <a:srgbClr val="000000"/>
                          </a:solidFill>
                          <a:latin typeface="Alatsi Bold"/>
                        </a:rPr>
                        <a:t>15</a:t>
                      </a:r>
                      <a:endParaRPr lang="zh-CN" altLang="en-US" sz="2800" dirty="0"/>
                    </a:p>
                  </a:txBody>
                  <a:tcPr anchor="ctr"/>
                </a:tc>
                <a:tc>
                  <a:txBody>
                    <a:bodyPr/>
                    <a:lstStyle/>
                    <a:p>
                      <a:pPr algn="ctr"/>
                      <a:r>
                        <a:rPr lang="en-US" altLang="zh-CN" sz="2800" dirty="0">
                          <a:solidFill>
                            <a:srgbClr val="000000"/>
                          </a:solidFill>
                          <a:latin typeface="Alatsi Bold"/>
                        </a:rPr>
                        <a:t>12.77%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rgbClr val="000000"/>
                          </a:solidFill>
                          <a:latin typeface="Alatsi Bold"/>
                        </a:rPr>
                        <a:t>0.81%</a:t>
                      </a:r>
                      <a:endParaRPr lang="zh-CN" altLang="en-US" sz="2800" baseline="0" dirty="0"/>
                    </a:p>
                  </a:txBody>
                  <a:tcPr anchor="ctr"/>
                </a:tc>
                <a:extLst>
                  <a:ext uri="{0D108BD9-81ED-4DB2-BD59-A6C34878D82A}">
                    <a16:rowId xmlns:a16="http://schemas.microsoft.com/office/drawing/2014/main" val="2128741497"/>
                  </a:ext>
                </a:extLst>
              </a:tr>
              <a:tr h="819364">
                <a:tc>
                  <a:txBody>
                    <a:bodyPr/>
                    <a:lstStyle/>
                    <a:p>
                      <a:pPr algn="ctr"/>
                      <a:r>
                        <a:rPr lang="en-US" altLang="zh-CN" sz="2800" dirty="0">
                          <a:solidFill>
                            <a:srgbClr val="000000"/>
                          </a:solidFill>
                          <a:latin typeface="Alatsi Bold"/>
                        </a:rPr>
                        <a:t>16</a:t>
                      </a:r>
                      <a:endParaRPr lang="zh-CN" altLang="en-US" sz="2800" dirty="0"/>
                    </a:p>
                  </a:txBody>
                  <a:tcPr anchor="ctr"/>
                </a:tc>
                <a:tc>
                  <a:txBody>
                    <a:bodyPr/>
                    <a:lstStyle/>
                    <a:p>
                      <a:pPr algn="ctr"/>
                      <a:r>
                        <a:rPr lang="en-US" altLang="zh-CN" sz="2800" dirty="0">
                          <a:solidFill>
                            <a:srgbClr val="000000"/>
                          </a:solidFill>
                          <a:latin typeface="Alatsi Bold"/>
                        </a:rPr>
                        <a:t>12.05%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rgbClr val="000000"/>
                          </a:solidFill>
                          <a:latin typeface="Alatsi Bold"/>
                        </a:rPr>
                        <a:t>0.72%</a:t>
                      </a:r>
                      <a:endParaRPr lang="zh-CN" altLang="en-US" sz="2800" baseline="0" dirty="0"/>
                    </a:p>
                  </a:txBody>
                  <a:tcPr anchor="ctr"/>
                </a:tc>
                <a:extLst>
                  <a:ext uri="{0D108BD9-81ED-4DB2-BD59-A6C34878D82A}">
                    <a16:rowId xmlns:a16="http://schemas.microsoft.com/office/drawing/2014/main" val="2048436681"/>
                  </a:ext>
                </a:extLst>
              </a:tr>
              <a:tr h="819364">
                <a:tc>
                  <a:txBody>
                    <a:bodyPr/>
                    <a:lstStyle/>
                    <a:p>
                      <a:pPr algn="ctr"/>
                      <a:r>
                        <a:rPr lang="en-US" altLang="zh-CN" sz="2800" dirty="0">
                          <a:solidFill>
                            <a:srgbClr val="000000"/>
                          </a:solidFill>
                          <a:latin typeface="Alatsi Bold"/>
                        </a:rPr>
                        <a:t>17</a:t>
                      </a:r>
                      <a:endParaRPr lang="zh-CN" altLang="en-US" sz="2800" dirty="0"/>
                    </a:p>
                  </a:txBody>
                  <a:tcPr anchor="ctr"/>
                </a:tc>
                <a:tc>
                  <a:txBody>
                    <a:bodyPr/>
                    <a:lstStyle/>
                    <a:p>
                      <a:pPr algn="ctr"/>
                      <a:r>
                        <a:rPr lang="en-US" altLang="zh-CN" sz="2800" dirty="0">
                          <a:solidFill>
                            <a:srgbClr val="000000"/>
                          </a:solidFill>
                          <a:latin typeface="Alatsi Bold"/>
                        </a:rPr>
                        <a:t>11.42%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rgbClr val="000000"/>
                          </a:solidFill>
                          <a:latin typeface="Alatsi Bold"/>
                        </a:rPr>
                        <a:t>0.63%</a:t>
                      </a:r>
                      <a:endParaRPr lang="zh-CN" altLang="en-US" sz="2800" baseline="0" dirty="0"/>
                    </a:p>
                  </a:txBody>
                  <a:tcPr anchor="ctr"/>
                </a:tc>
                <a:extLst>
                  <a:ext uri="{0D108BD9-81ED-4DB2-BD59-A6C34878D82A}">
                    <a16:rowId xmlns:a16="http://schemas.microsoft.com/office/drawing/2014/main" val="1874766272"/>
                  </a:ext>
                </a:extLst>
              </a:tr>
              <a:tr h="819364">
                <a:tc>
                  <a:txBody>
                    <a:bodyPr/>
                    <a:lstStyle/>
                    <a:p>
                      <a:pPr algn="ctr"/>
                      <a:r>
                        <a:rPr lang="en-US" altLang="zh-CN" sz="2800" dirty="0">
                          <a:solidFill>
                            <a:srgbClr val="000000"/>
                          </a:solidFill>
                          <a:latin typeface="Alatsi Bold"/>
                        </a:rPr>
                        <a:t>18</a:t>
                      </a:r>
                      <a:endParaRPr lang="zh-CN" altLang="en-US" sz="2800" dirty="0"/>
                    </a:p>
                  </a:txBody>
                  <a:tcPr anchor="ctr"/>
                </a:tc>
                <a:tc>
                  <a:txBody>
                    <a:bodyPr/>
                    <a:lstStyle/>
                    <a:p>
                      <a:pPr algn="ctr"/>
                      <a:r>
                        <a:rPr lang="en-US" altLang="zh-CN" sz="2800" dirty="0">
                          <a:solidFill>
                            <a:srgbClr val="000000"/>
                          </a:solidFill>
                          <a:latin typeface="Alatsi Bold"/>
                        </a:rPr>
                        <a:t>10.85%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rgbClr val="000000"/>
                          </a:solidFill>
                          <a:latin typeface="Alatsi Bold"/>
                        </a:rPr>
                        <a:t>0.57%</a:t>
                      </a:r>
                      <a:endParaRPr lang="zh-CN" altLang="en-US" sz="2800" baseline="0" dirty="0"/>
                    </a:p>
                  </a:txBody>
                  <a:tcPr anchor="ctr"/>
                </a:tc>
                <a:extLst>
                  <a:ext uri="{0D108BD9-81ED-4DB2-BD59-A6C34878D82A}">
                    <a16:rowId xmlns:a16="http://schemas.microsoft.com/office/drawing/2014/main" val="3194562199"/>
                  </a:ext>
                </a:extLst>
              </a:tr>
            </a:tbl>
          </a:graphicData>
        </a:graphic>
      </p:graphicFrame>
    </p:spTree>
    <p:extLst>
      <p:ext uri="{BB962C8B-B14F-4D97-AF65-F5344CB8AC3E}">
        <p14:creationId xmlns:p14="http://schemas.microsoft.com/office/powerpoint/2010/main" val="10222031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8" name="Group 8"/>
          <p:cNvGrpSpPr/>
          <p:nvPr/>
        </p:nvGrpSpPr>
        <p:grpSpPr>
          <a:xfrm>
            <a:off x="16117200"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zh-CN" altLang="en-US"/>
              </a:p>
            </p:txBody>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10</a:t>
              </a:r>
            </a:p>
          </p:txBody>
        </p:sp>
      </p:grpSp>
      <p:grpSp>
        <p:nvGrpSpPr>
          <p:cNvPr id="22" name="组合 21">
            <a:extLst>
              <a:ext uri="{FF2B5EF4-FFF2-40B4-BE49-F238E27FC236}">
                <a16:creationId xmlns:a16="http://schemas.microsoft.com/office/drawing/2014/main" id="{5CB9F683-AF2C-C95B-13FB-CAD42FA04AB6}"/>
              </a:ext>
            </a:extLst>
          </p:cNvPr>
          <p:cNvGrpSpPr/>
          <p:nvPr/>
        </p:nvGrpSpPr>
        <p:grpSpPr>
          <a:xfrm>
            <a:off x="-260599" y="9631680"/>
            <a:ext cx="18796032" cy="464820"/>
            <a:chOff x="-260599" y="8800282"/>
            <a:chExt cx="18796032" cy="464820"/>
          </a:xfrm>
        </p:grpSpPr>
        <p:sp>
          <p:nvSpPr>
            <p:cNvPr id="23" name="TextBox 3">
              <a:extLst>
                <a:ext uri="{FF2B5EF4-FFF2-40B4-BE49-F238E27FC236}">
                  <a16:creationId xmlns:a16="http://schemas.microsoft.com/office/drawing/2014/main" id="{49BEFBE9-760F-A8D4-19D5-241F6B90550E}"/>
                </a:ext>
              </a:extLst>
            </p:cNvPr>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Northeastern University | 2024</a:t>
              </a:r>
            </a:p>
          </p:txBody>
        </p:sp>
        <p:sp>
          <p:nvSpPr>
            <p:cNvPr id="24" name="AutoShape 16">
              <a:extLst>
                <a:ext uri="{FF2B5EF4-FFF2-40B4-BE49-F238E27FC236}">
                  <a16:creationId xmlns:a16="http://schemas.microsoft.com/office/drawing/2014/main" id="{E42B0EDB-7017-52E9-105C-BB1FA329D6EC}"/>
                </a:ext>
              </a:extLst>
            </p:cNvPr>
            <p:cNvSpPr/>
            <p:nvPr/>
          </p:nvSpPr>
          <p:spPr>
            <a:xfrm>
              <a:off x="-260599" y="9061267"/>
              <a:ext cx="6724039" cy="19050"/>
            </a:xfrm>
            <a:prstGeom prst="line">
              <a:avLst/>
            </a:prstGeom>
            <a:ln w="114300" cap="flat">
              <a:solidFill>
                <a:srgbClr val="9FC3D0"/>
              </a:solidFill>
              <a:prstDash val="solid"/>
              <a:headEnd type="none" w="sm" len="sm"/>
              <a:tailEnd type="none" w="sm" len="sm"/>
            </a:ln>
          </p:spPr>
          <p:txBody>
            <a:bodyPr/>
            <a:lstStyle/>
            <a:p>
              <a:endParaRPr lang="zh-CN" altLang="en-US"/>
            </a:p>
          </p:txBody>
        </p:sp>
        <p:sp>
          <p:nvSpPr>
            <p:cNvPr id="25" name="AutoShape 17">
              <a:extLst>
                <a:ext uri="{FF2B5EF4-FFF2-40B4-BE49-F238E27FC236}">
                  <a16:creationId xmlns:a16="http://schemas.microsoft.com/office/drawing/2014/main" id="{0E20E59D-EA73-8684-9580-A43FB0DAE0C8}"/>
                </a:ext>
              </a:extLst>
            </p:cNvPr>
            <p:cNvSpPr/>
            <p:nvPr/>
          </p:nvSpPr>
          <p:spPr>
            <a:xfrm>
              <a:off x="11811393" y="9061267"/>
              <a:ext cx="6724040" cy="19050"/>
            </a:xfrm>
            <a:prstGeom prst="line">
              <a:avLst/>
            </a:prstGeom>
            <a:ln w="114300" cap="flat">
              <a:solidFill>
                <a:srgbClr val="9FC3D0"/>
              </a:solidFill>
              <a:prstDash val="solid"/>
              <a:headEnd type="none" w="sm" len="sm"/>
              <a:tailEnd type="none" w="sm" len="sm"/>
            </a:ln>
          </p:spPr>
          <p:txBody>
            <a:bodyPr/>
            <a:lstStyle/>
            <a:p>
              <a:endParaRPr lang="zh-CN" altLang="en-US"/>
            </a:p>
          </p:txBody>
        </p:sp>
      </p:grpSp>
      <p:grpSp>
        <p:nvGrpSpPr>
          <p:cNvPr id="37" name="组合 36">
            <a:extLst>
              <a:ext uri="{FF2B5EF4-FFF2-40B4-BE49-F238E27FC236}">
                <a16:creationId xmlns:a16="http://schemas.microsoft.com/office/drawing/2014/main" id="{5EEDC64A-C762-7399-78E4-A7C32901F602}"/>
              </a:ext>
            </a:extLst>
          </p:cNvPr>
          <p:cNvGrpSpPr/>
          <p:nvPr/>
        </p:nvGrpSpPr>
        <p:grpSpPr>
          <a:xfrm>
            <a:off x="-2557548" y="304832"/>
            <a:ext cx="3700548" cy="1569660"/>
            <a:chOff x="-1" y="304832"/>
            <a:chExt cx="3700548" cy="1569660"/>
          </a:xfrm>
        </p:grpSpPr>
        <p:sp>
          <p:nvSpPr>
            <p:cNvPr id="15" name="Freeform 10">
              <a:extLst>
                <a:ext uri="{FF2B5EF4-FFF2-40B4-BE49-F238E27FC236}">
                  <a16:creationId xmlns:a16="http://schemas.microsoft.com/office/drawing/2014/main" id="{8D614619-EC2C-DFCB-C34C-55DC571487BC}"/>
                </a:ext>
              </a:extLst>
            </p:cNvPr>
            <p:cNvSpPr/>
            <p:nvPr/>
          </p:nvSpPr>
          <p:spPr>
            <a:xfrm>
              <a:off x="-1" y="4191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Problem</a:t>
              </a:r>
            </a:p>
            <a:p>
              <a:pPr algn="ctr"/>
              <a:r>
                <a:rPr lang="en-US" altLang="zh-CN" sz="3600" dirty="0">
                  <a:solidFill>
                    <a:schemeClr val="tx1">
                      <a:lumMod val="85000"/>
                      <a:lumOff val="15000"/>
                    </a:schemeClr>
                  </a:solidFill>
                  <a:latin typeface="Alatsi Bold"/>
                </a:rPr>
                <a:t>Statement</a:t>
              </a:r>
              <a:endParaRPr lang="zh-CN" altLang="en-US" sz="3600" dirty="0">
                <a:solidFill>
                  <a:schemeClr val="tx1">
                    <a:lumMod val="85000"/>
                    <a:lumOff val="15000"/>
                  </a:schemeClr>
                </a:solidFill>
              </a:endParaRPr>
            </a:p>
          </p:txBody>
        </p:sp>
        <p:sp>
          <p:nvSpPr>
            <p:cNvPr id="30" name="文本框 29">
              <a:extLst>
                <a:ext uri="{FF2B5EF4-FFF2-40B4-BE49-F238E27FC236}">
                  <a16:creationId xmlns:a16="http://schemas.microsoft.com/office/drawing/2014/main" id="{8AD1446D-3CE8-97F9-67BE-1E789159E7E9}"/>
                </a:ext>
              </a:extLst>
            </p:cNvPr>
            <p:cNvSpPr txBox="1"/>
            <p:nvPr/>
          </p:nvSpPr>
          <p:spPr>
            <a:xfrm>
              <a:off x="2059451" y="3048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1</a:t>
              </a:r>
            </a:p>
          </p:txBody>
        </p:sp>
      </p:grpSp>
      <p:grpSp>
        <p:nvGrpSpPr>
          <p:cNvPr id="38" name="组合 37">
            <a:extLst>
              <a:ext uri="{FF2B5EF4-FFF2-40B4-BE49-F238E27FC236}">
                <a16:creationId xmlns:a16="http://schemas.microsoft.com/office/drawing/2014/main" id="{3EB5E197-030B-8BD4-2900-3A1D2D7D3972}"/>
              </a:ext>
            </a:extLst>
          </p:cNvPr>
          <p:cNvGrpSpPr/>
          <p:nvPr/>
        </p:nvGrpSpPr>
        <p:grpSpPr>
          <a:xfrm>
            <a:off x="-2557547" y="1829432"/>
            <a:ext cx="3700547" cy="1569660"/>
            <a:chOff x="0" y="1829432"/>
            <a:chExt cx="3700547" cy="1569660"/>
          </a:xfrm>
        </p:grpSpPr>
        <p:sp>
          <p:nvSpPr>
            <p:cNvPr id="17" name="Freeform 7">
              <a:extLst>
                <a:ext uri="{FF2B5EF4-FFF2-40B4-BE49-F238E27FC236}">
                  <a16:creationId xmlns:a16="http://schemas.microsoft.com/office/drawing/2014/main" id="{BEE3576E-F191-630E-1248-8687E698093E}"/>
                </a:ext>
              </a:extLst>
            </p:cNvPr>
            <p:cNvSpPr/>
            <p:nvPr/>
          </p:nvSpPr>
          <p:spPr>
            <a:xfrm>
              <a:off x="0" y="1943100"/>
              <a:ext cx="2879999"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Data Collection</a:t>
              </a:r>
              <a:endParaRPr lang="zh-CN" altLang="en-US" sz="3600" dirty="0">
                <a:solidFill>
                  <a:schemeClr val="tx1">
                    <a:lumMod val="85000"/>
                    <a:lumOff val="15000"/>
                  </a:schemeClr>
                </a:solidFill>
              </a:endParaRPr>
            </a:p>
          </p:txBody>
        </p:sp>
        <p:sp>
          <p:nvSpPr>
            <p:cNvPr id="31" name="文本框 30">
              <a:extLst>
                <a:ext uri="{FF2B5EF4-FFF2-40B4-BE49-F238E27FC236}">
                  <a16:creationId xmlns:a16="http://schemas.microsoft.com/office/drawing/2014/main" id="{5EBEDACE-38CD-95DA-A363-0C4522E2ACEB}"/>
                </a:ext>
              </a:extLst>
            </p:cNvPr>
            <p:cNvSpPr txBox="1"/>
            <p:nvPr/>
          </p:nvSpPr>
          <p:spPr>
            <a:xfrm>
              <a:off x="2059451" y="18294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2</a:t>
              </a:r>
            </a:p>
          </p:txBody>
        </p:sp>
      </p:grpSp>
      <p:grpSp>
        <p:nvGrpSpPr>
          <p:cNvPr id="39" name="组合 38">
            <a:extLst>
              <a:ext uri="{FF2B5EF4-FFF2-40B4-BE49-F238E27FC236}">
                <a16:creationId xmlns:a16="http://schemas.microsoft.com/office/drawing/2014/main" id="{BF2E636D-E62A-1A94-9991-F31241D4FAEE}"/>
              </a:ext>
            </a:extLst>
          </p:cNvPr>
          <p:cNvGrpSpPr/>
          <p:nvPr/>
        </p:nvGrpSpPr>
        <p:grpSpPr>
          <a:xfrm>
            <a:off x="-2557548" y="3345240"/>
            <a:ext cx="3700548" cy="1569660"/>
            <a:chOff x="-1" y="3345240"/>
            <a:chExt cx="3700548" cy="1569660"/>
          </a:xfrm>
        </p:grpSpPr>
        <p:sp>
          <p:nvSpPr>
            <p:cNvPr id="18" name="Freeform 4">
              <a:extLst>
                <a:ext uri="{FF2B5EF4-FFF2-40B4-BE49-F238E27FC236}">
                  <a16:creationId xmlns:a16="http://schemas.microsoft.com/office/drawing/2014/main" id="{761FCCE9-E179-009E-2C71-A86798414C95}"/>
                </a:ext>
              </a:extLst>
            </p:cNvPr>
            <p:cNvSpPr/>
            <p:nvPr/>
          </p:nvSpPr>
          <p:spPr>
            <a:xfrm>
              <a:off x="-1" y="34677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Assumption</a:t>
              </a:r>
            </a:p>
          </p:txBody>
        </p:sp>
        <p:sp>
          <p:nvSpPr>
            <p:cNvPr id="32" name="文本框 31">
              <a:extLst>
                <a:ext uri="{FF2B5EF4-FFF2-40B4-BE49-F238E27FC236}">
                  <a16:creationId xmlns:a16="http://schemas.microsoft.com/office/drawing/2014/main" id="{11077D82-1862-4E81-F043-4488AFA7B69A}"/>
                </a:ext>
              </a:extLst>
            </p:cNvPr>
            <p:cNvSpPr txBox="1"/>
            <p:nvPr/>
          </p:nvSpPr>
          <p:spPr>
            <a:xfrm>
              <a:off x="2059451" y="3345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3</a:t>
              </a:r>
            </a:p>
          </p:txBody>
        </p:sp>
      </p:grpSp>
      <p:grpSp>
        <p:nvGrpSpPr>
          <p:cNvPr id="40" name="组合 39">
            <a:extLst>
              <a:ext uri="{FF2B5EF4-FFF2-40B4-BE49-F238E27FC236}">
                <a16:creationId xmlns:a16="http://schemas.microsoft.com/office/drawing/2014/main" id="{B1840CF4-F563-2012-23AD-98F0087322F6}"/>
              </a:ext>
            </a:extLst>
          </p:cNvPr>
          <p:cNvGrpSpPr/>
          <p:nvPr/>
        </p:nvGrpSpPr>
        <p:grpSpPr>
          <a:xfrm>
            <a:off x="-2556000" y="4869240"/>
            <a:ext cx="3657600" cy="1569660"/>
            <a:chOff x="0" y="4869240"/>
            <a:chExt cx="3657600" cy="1569660"/>
          </a:xfrm>
        </p:grpSpPr>
        <p:sp>
          <p:nvSpPr>
            <p:cNvPr id="19" name="Freeform 10">
              <a:extLst>
                <a:ext uri="{FF2B5EF4-FFF2-40B4-BE49-F238E27FC236}">
                  <a16:creationId xmlns:a16="http://schemas.microsoft.com/office/drawing/2014/main" id="{E1FCD8DB-5EDB-A941-6889-06C30D185DC0}"/>
                </a:ext>
              </a:extLst>
            </p:cNvPr>
            <p:cNvSpPr/>
            <p:nvPr/>
          </p:nvSpPr>
          <p:spPr>
            <a:xfrm>
              <a:off x="0" y="49905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Data</a:t>
              </a:r>
            </a:p>
            <a:p>
              <a:pPr algn="ctr"/>
              <a:r>
                <a:rPr lang="en-US" altLang="zh-CN" sz="3600" dirty="0">
                  <a:solidFill>
                    <a:schemeClr val="tx1">
                      <a:lumMod val="85000"/>
                      <a:lumOff val="15000"/>
                    </a:schemeClr>
                  </a:solidFill>
                  <a:latin typeface="Alatsi Bold"/>
                </a:rPr>
                <a:t>Process</a:t>
              </a:r>
              <a:endParaRPr lang="zh-CN" altLang="en-US" sz="3600" dirty="0">
                <a:solidFill>
                  <a:schemeClr val="tx1">
                    <a:lumMod val="85000"/>
                    <a:lumOff val="15000"/>
                  </a:schemeClr>
                </a:solidFill>
              </a:endParaRPr>
            </a:p>
          </p:txBody>
        </p:sp>
        <p:sp>
          <p:nvSpPr>
            <p:cNvPr id="34" name="文本框 33">
              <a:extLst>
                <a:ext uri="{FF2B5EF4-FFF2-40B4-BE49-F238E27FC236}">
                  <a16:creationId xmlns:a16="http://schemas.microsoft.com/office/drawing/2014/main" id="{A819B965-1D25-C6DE-CDD3-F3F63CDB76DC}"/>
                </a:ext>
              </a:extLst>
            </p:cNvPr>
            <p:cNvSpPr txBox="1"/>
            <p:nvPr/>
          </p:nvSpPr>
          <p:spPr>
            <a:xfrm>
              <a:off x="2016504" y="4869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4</a:t>
              </a:r>
            </a:p>
          </p:txBody>
        </p:sp>
      </p:grpSp>
      <p:grpSp>
        <p:nvGrpSpPr>
          <p:cNvPr id="41" name="组合 40">
            <a:extLst>
              <a:ext uri="{FF2B5EF4-FFF2-40B4-BE49-F238E27FC236}">
                <a16:creationId xmlns:a16="http://schemas.microsoft.com/office/drawing/2014/main" id="{7A088B7C-E6E8-5646-C2BF-E737890AE94D}"/>
              </a:ext>
            </a:extLst>
          </p:cNvPr>
          <p:cNvGrpSpPr/>
          <p:nvPr/>
        </p:nvGrpSpPr>
        <p:grpSpPr>
          <a:xfrm>
            <a:off x="0" y="6393240"/>
            <a:ext cx="3696444" cy="1569660"/>
            <a:chOff x="1" y="6393240"/>
            <a:chExt cx="3696444" cy="1569660"/>
          </a:xfrm>
        </p:grpSpPr>
        <p:sp>
          <p:nvSpPr>
            <p:cNvPr id="20" name="Freeform 7">
              <a:extLst>
                <a:ext uri="{FF2B5EF4-FFF2-40B4-BE49-F238E27FC236}">
                  <a16:creationId xmlns:a16="http://schemas.microsoft.com/office/drawing/2014/main" id="{DEDC6218-A921-6B97-72C2-443F47286D3C}"/>
                </a:ext>
              </a:extLst>
            </p:cNvPr>
            <p:cNvSpPr/>
            <p:nvPr/>
          </p:nvSpPr>
          <p:spPr>
            <a:xfrm>
              <a:off x="1" y="65145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Model &amp;</a:t>
              </a:r>
            </a:p>
            <a:p>
              <a:pPr algn="ctr"/>
              <a:r>
                <a:rPr lang="en-US" altLang="zh-CN" sz="3600" dirty="0">
                  <a:solidFill>
                    <a:schemeClr val="tx1">
                      <a:lumMod val="85000"/>
                      <a:lumOff val="15000"/>
                    </a:schemeClr>
                  </a:solidFill>
                  <a:latin typeface="Alatsi Bold"/>
                </a:rPr>
                <a:t>Validation</a:t>
              </a:r>
              <a:endParaRPr lang="zh-CN" altLang="en-US" sz="3600" dirty="0">
                <a:solidFill>
                  <a:schemeClr val="tx1">
                    <a:lumMod val="85000"/>
                    <a:lumOff val="15000"/>
                  </a:schemeClr>
                </a:solidFill>
              </a:endParaRPr>
            </a:p>
          </p:txBody>
        </p:sp>
        <p:sp>
          <p:nvSpPr>
            <p:cNvPr id="35" name="文本框 34">
              <a:extLst>
                <a:ext uri="{FF2B5EF4-FFF2-40B4-BE49-F238E27FC236}">
                  <a16:creationId xmlns:a16="http://schemas.microsoft.com/office/drawing/2014/main" id="{9CFA9498-7C65-7013-350F-4C5AA3B3F212}"/>
                </a:ext>
              </a:extLst>
            </p:cNvPr>
            <p:cNvSpPr txBox="1"/>
            <p:nvPr/>
          </p:nvSpPr>
          <p:spPr>
            <a:xfrm>
              <a:off x="2055349" y="6393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5</a:t>
              </a:r>
            </a:p>
          </p:txBody>
        </p:sp>
      </p:grpSp>
      <p:grpSp>
        <p:nvGrpSpPr>
          <p:cNvPr id="42" name="组合 41">
            <a:extLst>
              <a:ext uri="{FF2B5EF4-FFF2-40B4-BE49-F238E27FC236}">
                <a16:creationId xmlns:a16="http://schemas.microsoft.com/office/drawing/2014/main" id="{C2760920-B052-D7E1-40C2-D969E47683A5}"/>
              </a:ext>
            </a:extLst>
          </p:cNvPr>
          <p:cNvGrpSpPr/>
          <p:nvPr/>
        </p:nvGrpSpPr>
        <p:grpSpPr>
          <a:xfrm>
            <a:off x="-2557547" y="7917240"/>
            <a:ext cx="3698496" cy="1569660"/>
            <a:chOff x="0" y="7917240"/>
            <a:chExt cx="3698496" cy="1569660"/>
          </a:xfrm>
        </p:grpSpPr>
        <p:sp>
          <p:nvSpPr>
            <p:cNvPr id="21" name="Freeform 4">
              <a:extLst>
                <a:ext uri="{FF2B5EF4-FFF2-40B4-BE49-F238E27FC236}">
                  <a16:creationId xmlns:a16="http://schemas.microsoft.com/office/drawing/2014/main" id="{C90D7DE6-BE86-93BF-AACA-763012FE78CF}"/>
                </a:ext>
              </a:extLst>
            </p:cNvPr>
            <p:cNvSpPr/>
            <p:nvPr/>
          </p:nvSpPr>
          <p:spPr>
            <a:xfrm>
              <a:off x="0" y="80391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Conclusion</a:t>
              </a:r>
              <a:endParaRPr lang="zh-CN" altLang="en-US" sz="3600" dirty="0">
                <a:solidFill>
                  <a:schemeClr val="tx1">
                    <a:lumMod val="85000"/>
                    <a:lumOff val="15000"/>
                  </a:schemeClr>
                </a:solidFill>
              </a:endParaRPr>
            </a:p>
          </p:txBody>
        </p:sp>
        <p:sp>
          <p:nvSpPr>
            <p:cNvPr id="36" name="文本框 35">
              <a:extLst>
                <a:ext uri="{FF2B5EF4-FFF2-40B4-BE49-F238E27FC236}">
                  <a16:creationId xmlns:a16="http://schemas.microsoft.com/office/drawing/2014/main" id="{79393296-AD37-601A-C531-B5ED018FE06A}"/>
                </a:ext>
              </a:extLst>
            </p:cNvPr>
            <p:cNvSpPr txBox="1"/>
            <p:nvPr/>
          </p:nvSpPr>
          <p:spPr>
            <a:xfrm>
              <a:off x="2057400" y="7917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6</a:t>
              </a:r>
            </a:p>
          </p:txBody>
        </p:sp>
      </p:grpSp>
      <p:grpSp>
        <p:nvGrpSpPr>
          <p:cNvPr id="7" name="组合 6">
            <a:extLst>
              <a:ext uri="{FF2B5EF4-FFF2-40B4-BE49-F238E27FC236}">
                <a16:creationId xmlns:a16="http://schemas.microsoft.com/office/drawing/2014/main" id="{792AD433-FD9E-C516-BE7A-B4E2B4FAC615}"/>
              </a:ext>
            </a:extLst>
          </p:cNvPr>
          <p:cNvGrpSpPr/>
          <p:nvPr/>
        </p:nvGrpSpPr>
        <p:grpSpPr>
          <a:xfrm>
            <a:off x="3657600" y="-9334500"/>
            <a:ext cx="13182600" cy="842731"/>
            <a:chOff x="3657600" y="2198431"/>
            <a:chExt cx="13182600" cy="842731"/>
          </a:xfrm>
        </p:grpSpPr>
        <p:sp>
          <p:nvSpPr>
            <p:cNvPr id="13" name="Freeform 5">
              <a:extLst>
                <a:ext uri="{FF2B5EF4-FFF2-40B4-BE49-F238E27FC236}">
                  <a16:creationId xmlns:a16="http://schemas.microsoft.com/office/drawing/2014/main" id="{CC47A41C-58A5-A273-5969-8C78B99F8906}"/>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43" name="TextBox 7">
              <a:extLst>
                <a:ext uri="{FF2B5EF4-FFF2-40B4-BE49-F238E27FC236}">
                  <a16:creationId xmlns:a16="http://schemas.microsoft.com/office/drawing/2014/main" id="{B9FECED5-C268-C900-698A-76FB54426367}"/>
                </a:ext>
              </a:extLst>
            </p:cNvPr>
            <p:cNvSpPr txBox="1">
              <a:spLocks/>
            </p:cNvSpPr>
            <p:nvPr/>
          </p:nvSpPr>
          <p:spPr>
            <a:xfrm>
              <a:off x="3657600" y="2198431"/>
              <a:ext cx="720000" cy="842731"/>
            </a:xfrm>
            <a:prstGeom prst="rect">
              <a:avLst/>
            </a:prstGeom>
          </p:spPr>
          <p:txBody>
            <a:bodyPr wrap="square" lIns="0" tIns="0" rIns="0" bIns="0" rtlCol="0" anchor="t">
              <a:spAutoFit/>
            </a:bodyPr>
            <a:lstStyle/>
            <a:p>
              <a:pPr algn="ctr">
                <a:lnSpc>
                  <a:spcPts val="7048"/>
                </a:lnSpc>
              </a:pPr>
              <a:r>
                <a:rPr lang="en-US" sz="5034" dirty="0">
                  <a:solidFill>
                    <a:srgbClr val="000000"/>
                  </a:solidFill>
                  <a:latin typeface="Alatsi Bold"/>
                </a:rPr>
                <a:t>3</a:t>
              </a:r>
            </a:p>
          </p:txBody>
        </p:sp>
        <p:sp>
          <p:nvSpPr>
            <p:cNvPr id="44" name="TextBox 16">
              <a:extLst>
                <a:ext uri="{FF2B5EF4-FFF2-40B4-BE49-F238E27FC236}">
                  <a16:creationId xmlns:a16="http://schemas.microsoft.com/office/drawing/2014/main" id="{D9546057-B921-7071-E72B-ED1C76B88CDA}"/>
                </a:ext>
              </a:extLst>
            </p:cNvPr>
            <p:cNvSpPr txBox="1"/>
            <p:nvPr/>
          </p:nvSpPr>
          <p:spPr>
            <a:xfrm>
              <a:off x="4656072" y="2350831"/>
              <a:ext cx="12184128" cy="544380"/>
            </a:xfrm>
            <a:prstGeom prst="rect">
              <a:avLst/>
            </a:prstGeom>
          </p:spPr>
          <p:txBody>
            <a:bodyPr wrap="square" lIns="0" tIns="0" rIns="0" bIns="0" rtlCol="0" anchor="t">
              <a:spAutoFit/>
            </a:bodyPr>
            <a:lstStyle/>
            <a:p>
              <a:pPr>
                <a:lnSpc>
                  <a:spcPts val="4400"/>
                </a:lnSpc>
              </a:pPr>
              <a:r>
                <a:rPr lang="en-US" altLang="zh-CN" sz="3600" dirty="0">
                  <a:solidFill>
                    <a:srgbClr val="000000"/>
                  </a:solidFill>
                  <a:latin typeface="Alatsi Bold"/>
                </a:rPr>
                <a:t>Criteria</a:t>
              </a:r>
              <a:endParaRPr lang="en-US" sz="3200" dirty="0">
                <a:solidFill>
                  <a:srgbClr val="000000"/>
                </a:solidFill>
                <a:latin typeface="Alatsi Bold"/>
              </a:endParaRPr>
            </a:p>
          </p:txBody>
        </p:sp>
      </p:grpSp>
      <p:sp>
        <p:nvSpPr>
          <p:cNvPr id="53" name="Freeform 5">
            <a:extLst>
              <a:ext uri="{FF2B5EF4-FFF2-40B4-BE49-F238E27FC236}">
                <a16:creationId xmlns:a16="http://schemas.microsoft.com/office/drawing/2014/main" id="{A9CC253D-18D4-B431-B9ED-457A48E6B258}"/>
              </a:ext>
            </a:extLst>
          </p:cNvPr>
          <p:cNvSpPr/>
          <p:nvPr/>
        </p:nvSpPr>
        <p:spPr>
          <a:xfrm>
            <a:off x="3678671" y="-8211415"/>
            <a:ext cx="12438529" cy="7125565"/>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txBody>
          <a:bodyPr/>
          <a:lstStyle/>
          <a:p>
            <a:endParaRPr lang="zh-CN" altLang="en-US"/>
          </a:p>
        </p:txBody>
      </p:sp>
      <p:sp>
        <p:nvSpPr>
          <p:cNvPr id="51" name="TextBox 7">
            <a:extLst>
              <a:ext uri="{FF2B5EF4-FFF2-40B4-BE49-F238E27FC236}">
                <a16:creationId xmlns:a16="http://schemas.microsoft.com/office/drawing/2014/main" id="{3D38182C-34D1-509D-A9A0-D5BD67AE6750}"/>
              </a:ext>
            </a:extLst>
          </p:cNvPr>
          <p:cNvSpPr txBox="1"/>
          <p:nvPr/>
        </p:nvSpPr>
        <p:spPr>
          <a:xfrm>
            <a:off x="4267200" y="-7992127"/>
            <a:ext cx="11430000" cy="3153427"/>
          </a:xfrm>
          <a:prstGeom prst="rect">
            <a:avLst/>
          </a:prstGeom>
        </p:spPr>
        <p:txBody>
          <a:bodyPr wrap="square" lIns="0" tIns="0" rIns="0" bIns="0" rtlCol="0" anchor="t">
            <a:spAutoFit/>
          </a:bodyPr>
          <a:lstStyle/>
          <a:p>
            <a:pPr>
              <a:lnSpc>
                <a:spcPts val="5000"/>
              </a:lnSpc>
            </a:pPr>
            <a:r>
              <a:rPr lang="en-US" sz="3600" dirty="0">
                <a:solidFill>
                  <a:srgbClr val="000000"/>
                </a:solidFill>
                <a:latin typeface="Alatsi Bold"/>
              </a:rPr>
              <a:t>Two States of Interest:</a:t>
            </a:r>
          </a:p>
          <a:p>
            <a:pPr marL="457200" indent="-457200">
              <a:lnSpc>
                <a:spcPts val="5000"/>
              </a:lnSpc>
              <a:buFont typeface="Arial" panose="020B0604020202020204" pitchFamily="34" charset="0"/>
              <a:buChar char="•"/>
            </a:pPr>
            <a:r>
              <a:rPr lang="en-US" sz="3200" dirty="0">
                <a:solidFill>
                  <a:schemeClr val="tx1">
                    <a:lumMod val="85000"/>
                    <a:lumOff val="15000"/>
                  </a:schemeClr>
                </a:solidFill>
                <a:latin typeface="Alatsi Bold"/>
              </a:rPr>
              <a:t>State 0 : No available bike at a dock station, which means users cannot  borrow bikes when they have demands</a:t>
            </a:r>
          </a:p>
          <a:p>
            <a:pPr marL="457200" indent="-457200">
              <a:lnSpc>
                <a:spcPts val="5000"/>
              </a:lnSpc>
              <a:buFont typeface="Arial" panose="020B0604020202020204" pitchFamily="34" charset="0"/>
              <a:buChar char="•"/>
            </a:pPr>
            <a:r>
              <a:rPr lang="en-US" altLang="zh-CN" sz="3200" dirty="0">
                <a:solidFill>
                  <a:schemeClr val="tx1">
                    <a:lumMod val="85000"/>
                    <a:lumOff val="15000"/>
                  </a:schemeClr>
                </a:solidFill>
                <a:latin typeface="Alatsi Bold"/>
              </a:rPr>
              <a:t>State N : All docks are occupied at a dock station, which means users are unable to return their bikes and end their trips.</a:t>
            </a:r>
          </a:p>
        </p:txBody>
      </p:sp>
      <mc:AlternateContent xmlns:mc="http://schemas.openxmlformats.org/markup-compatibility/2006" xmlns:a14="http://schemas.microsoft.com/office/drawing/2010/main">
        <mc:Choice Requires="a14">
          <p:sp>
            <p:nvSpPr>
              <p:cNvPr id="54" name="TextBox 7">
                <a:extLst>
                  <a:ext uri="{FF2B5EF4-FFF2-40B4-BE49-F238E27FC236}">
                    <a16:creationId xmlns:a16="http://schemas.microsoft.com/office/drawing/2014/main" id="{015F0252-68CC-6221-479B-D9C02B1BFCDF}"/>
                  </a:ext>
                </a:extLst>
              </p:cNvPr>
              <p:cNvSpPr txBox="1"/>
              <p:nvPr/>
            </p:nvSpPr>
            <p:spPr>
              <a:xfrm>
                <a:off x="4267200" y="-4768106"/>
                <a:ext cx="11159818" cy="3206006"/>
              </a:xfrm>
              <a:prstGeom prst="rect">
                <a:avLst/>
              </a:prstGeom>
            </p:spPr>
            <p:txBody>
              <a:bodyPr wrap="square" lIns="0" tIns="0" rIns="0" bIns="0" rtlCol="0" anchor="t">
                <a:spAutoFit/>
              </a:bodyPr>
              <a:lstStyle/>
              <a:p>
                <a:pPr>
                  <a:lnSpc>
                    <a:spcPts val="5000"/>
                  </a:lnSpc>
                </a:pPr>
                <a:r>
                  <a:rPr lang="en-US" sz="3600" dirty="0">
                    <a:solidFill>
                      <a:srgbClr val="000000"/>
                    </a:solidFill>
                    <a:latin typeface="Alatsi Bold"/>
                  </a:rPr>
                  <a:t>Target:</a:t>
                </a:r>
              </a:p>
              <a:p>
                <a:pPr marL="457200" indent="-457200">
                  <a:lnSpc>
                    <a:spcPts val="5000"/>
                  </a:lnSpc>
                  <a:buFont typeface="Arial" panose="020B0604020202020204" pitchFamily="34" charset="0"/>
                  <a:buChar char="•"/>
                </a:pPr>
                <a:r>
                  <a:rPr lang="en-US" altLang="zh-CN" sz="3200" dirty="0">
                    <a:solidFill>
                      <a:schemeClr val="tx1">
                        <a:lumMod val="85000"/>
                        <a:lumOff val="15000"/>
                      </a:schemeClr>
                    </a:solidFill>
                    <a:latin typeface="Alatsi Bold"/>
                  </a:rPr>
                  <a:t>Decrease the time proportion of the system in state 0 and state N, expressed mathematically as:</a:t>
                </a:r>
              </a:p>
              <a:p>
                <a:pPr>
                  <a:lnSpc>
                    <a:spcPts val="5000"/>
                  </a:lnSpc>
                </a:pPr>
                <a:endParaRPr lang="en-US" altLang="zh-CN" sz="3200" b="0" i="1" dirty="0">
                  <a:solidFill>
                    <a:schemeClr val="tx1">
                      <a:lumMod val="85000"/>
                      <a:lumOff val="15000"/>
                    </a:schemeClr>
                  </a:solidFill>
                  <a:latin typeface="Cambria Math" panose="02040503050406030204" pitchFamily="18" charset="0"/>
                </a:endParaRPr>
              </a:p>
              <a:p>
                <a:pPr>
                  <a:lnSpc>
                    <a:spcPts val="5000"/>
                  </a:lnSpc>
                </a:pPr>
                <a14:m>
                  <m:oMathPara xmlns:m="http://schemas.openxmlformats.org/officeDocument/2006/math">
                    <m:oMathParaPr>
                      <m:jc m:val="centerGroup"/>
                    </m:oMathParaPr>
                    <m:oMath xmlns:m="http://schemas.openxmlformats.org/officeDocument/2006/math">
                      <m:func>
                        <m:funcPr>
                          <m:ctrlPr>
                            <a:rPr lang="en-US" altLang="zh-CN" sz="3200" b="0" i="1" smtClean="0">
                              <a:solidFill>
                                <a:schemeClr val="tx1">
                                  <a:lumMod val="85000"/>
                                  <a:lumOff val="15000"/>
                                </a:schemeClr>
                              </a:solidFill>
                              <a:latin typeface="Cambria Math" panose="02040503050406030204" pitchFamily="18" charset="0"/>
                            </a:rPr>
                          </m:ctrlPr>
                        </m:funcPr>
                        <m:fName>
                          <m:r>
                            <m:rPr>
                              <m:sty m:val="p"/>
                            </m:rPr>
                            <a:rPr lang="en-US" altLang="zh-CN" sz="3200" b="0" i="0" smtClean="0">
                              <a:solidFill>
                                <a:schemeClr val="tx1">
                                  <a:lumMod val="85000"/>
                                  <a:lumOff val="15000"/>
                                </a:schemeClr>
                              </a:solidFill>
                              <a:latin typeface="Cambria Math" panose="02040503050406030204" pitchFamily="18" charset="0"/>
                            </a:rPr>
                            <m:t>min</m:t>
                          </m:r>
                        </m:fName>
                        <m:e>
                          <m:d>
                            <m:dPr>
                              <m:ctrlPr>
                                <a:rPr lang="en-US" altLang="zh-CN" sz="3200" b="0" i="1" smtClean="0">
                                  <a:solidFill>
                                    <a:schemeClr val="tx1">
                                      <a:lumMod val="85000"/>
                                      <a:lumOff val="15000"/>
                                    </a:schemeClr>
                                  </a:solidFill>
                                  <a:latin typeface="Cambria Math" panose="02040503050406030204" pitchFamily="18" charset="0"/>
                                </a:rPr>
                              </m:ctrlPr>
                            </m:dPr>
                            <m:e>
                              <m:sSub>
                                <m:sSubPr>
                                  <m:ctrlPr>
                                    <a:rPr lang="en-US" altLang="zh-CN" sz="3200" b="0" i="1" smtClean="0">
                                      <a:solidFill>
                                        <a:schemeClr val="tx1">
                                          <a:lumMod val="85000"/>
                                          <a:lumOff val="15000"/>
                                        </a:schemeClr>
                                      </a:solidFill>
                                      <a:latin typeface="Cambria Math" panose="02040503050406030204" pitchFamily="18" charset="0"/>
                                    </a:rPr>
                                  </m:ctrlPr>
                                </m:sSubPr>
                                <m:e>
                                  <m:r>
                                    <a:rPr lang="en-US" altLang="zh-CN" sz="3200" b="0" i="1" smtClean="0">
                                      <a:solidFill>
                                        <a:schemeClr val="tx1">
                                          <a:lumMod val="85000"/>
                                          <a:lumOff val="15000"/>
                                        </a:schemeClr>
                                      </a:solidFill>
                                      <a:latin typeface="Cambria Math" panose="02040503050406030204" pitchFamily="18" charset="0"/>
                                    </a:rPr>
                                    <m:t>𝑃</m:t>
                                  </m:r>
                                </m:e>
                                <m:sub>
                                  <m:r>
                                    <a:rPr lang="en-US" altLang="zh-CN" sz="3200" b="0" i="1" smtClean="0">
                                      <a:solidFill>
                                        <a:schemeClr val="tx1">
                                          <a:lumMod val="85000"/>
                                          <a:lumOff val="15000"/>
                                        </a:schemeClr>
                                      </a:solidFill>
                                      <a:latin typeface="Cambria Math" panose="02040503050406030204" pitchFamily="18" charset="0"/>
                                    </a:rPr>
                                    <m:t>0</m:t>
                                  </m:r>
                                </m:sub>
                              </m:sSub>
                              <m:r>
                                <a:rPr lang="en-US" altLang="zh-CN" sz="3200" b="0" i="1" smtClean="0">
                                  <a:solidFill>
                                    <a:schemeClr val="tx1">
                                      <a:lumMod val="85000"/>
                                      <a:lumOff val="15000"/>
                                    </a:schemeClr>
                                  </a:solidFill>
                                  <a:latin typeface="Cambria Math" panose="02040503050406030204" pitchFamily="18" charset="0"/>
                                </a:rPr>
                                <m:t>+</m:t>
                              </m:r>
                              <m:sSub>
                                <m:sSubPr>
                                  <m:ctrlPr>
                                    <a:rPr lang="en-US" altLang="zh-CN" sz="3200" b="0" i="1" smtClean="0">
                                      <a:solidFill>
                                        <a:schemeClr val="tx1">
                                          <a:lumMod val="85000"/>
                                          <a:lumOff val="15000"/>
                                        </a:schemeClr>
                                      </a:solidFill>
                                      <a:latin typeface="Cambria Math" panose="02040503050406030204" pitchFamily="18" charset="0"/>
                                    </a:rPr>
                                  </m:ctrlPr>
                                </m:sSubPr>
                                <m:e>
                                  <m:r>
                                    <a:rPr lang="en-US" altLang="zh-CN" sz="3200" b="0" i="1" smtClean="0">
                                      <a:solidFill>
                                        <a:schemeClr val="tx1">
                                          <a:lumMod val="85000"/>
                                          <a:lumOff val="15000"/>
                                        </a:schemeClr>
                                      </a:solidFill>
                                      <a:latin typeface="Cambria Math" panose="02040503050406030204" pitchFamily="18" charset="0"/>
                                    </a:rPr>
                                    <m:t>𝑃</m:t>
                                  </m:r>
                                </m:e>
                                <m:sub>
                                  <m:r>
                                    <a:rPr lang="en-US" altLang="zh-CN" sz="3200" b="0" i="1" smtClean="0">
                                      <a:solidFill>
                                        <a:schemeClr val="tx1">
                                          <a:lumMod val="85000"/>
                                          <a:lumOff val="15000"/>
                                        </a:schemeClr>
                                      </a:solidFill>
                                      <a:latin typeface="Cambria Math" panose="02040503050406030204" pitchFamily="18" charset="0"/>
                                    </a:rPr>
                                    <m:t>𝑁</m:t>
                                  </m:r>
                                </m:sub>
                              </m:sSub>
                            </m:e>
                          </m:d>
                          <m:r>
                            <a:rPr lang="en-US" altLang="zh-CN" sz="3200" b="0" i="1" smtClean="0">
                              <a:solidFill>
                                <a:schemeClr val="tx1">
                                  <a:lumMod val="85000"/>
                                  <a:lumOff val="15000"/>
                                </a:schemeClr>
                              </a:solidFill>
                              <a:latin typeface="Cambria Math" panose="02040503050406030204" pitchFamily="18" charset="0"/>
                            </a:rPr>
                            <m:t>=</m:t>
                          </m:r>
                          <m:func>
                            <m:funcPr>
                              <m:ctrlPr>
                                <a:rPr lang="en-US" altLang="zh-CN" sz="3200" b="0" i="1" smtClean="0">
                                  <a:solidFill>
                                    <a:schemeClr val="tx1">
                                      <a:lumMod val="85000"/>
                                      <a:lumOff val="15000"/>
                                    </a:schemeClr>
                                  </a:solidFill>
                                  <a:latin typeface="Cambria Math" panose="02040503050406030204" pitchFamily="18" charset="0"/>
                                </a:rPr>
                              </m:ctrlPr>
                            </m:funcPr>
                            <m:fName>
                              <m:r>
                                <m:rPr>
                                  <m:sty m:val="p"/>
                                </m:rPr>
                                <a:rPr lang="en-US" altLang="zh-CN" sz="3200" b="0" i="0" smtClean="0">
                                  <a:solidFill>
                                    <a:schemeClr val="tx1">
                                      <a:lumMod val="85000"/>
                                      <a:lumOff val="15000"/>
                                    </a:schemeClr>
                                  </a:solidFill>
                                  <a:latin typeface="Cambria Math" panose="02040503050406030204" pitchFamily="18" charset="0"/>
                                </a:rPr>
                                <m:t>min</m:t>
                              </m:r>
                            </m:fName>
                            <m:e>
                              <m:d>
                                <m:dPr>
                                  <m:begChr m:val="["/>
                                  <m:endChr m:val="]"/>
                                  <m:ctrlPr>
                                    <a:rPr lang="en-US" altLang="zh-CN" sz="3200" b="0" i="1" smtClean="0">
                                      <a:solidFill>
                                        <a:schemeClr val="tx1">
                                          <a:lumMod val="85000"/>
                                          <a:lumOff val="15000"/>
                                        </a:schemeClr>
                                      </a:solidFill>
                                      <a:latin typeface="Cambria Math" panose="02040503050406030204" pitchFamily="18" charset="0"/>
                                    </a:rPr>
                                  </m:ctrlPr>
                                </m:dPr>
                                <m:e>
                                  <m:f>
                                    <m:fPr>
                                      <m:ctrlPr>
                                        <a:rPr lang="en-US" altLang="zh-CN" sz="3200" b="0" i="1" smtClean="0">
                                          <a:solidFill>
                                            <a:schemeClr val="tx1">
                                              <a:lumMod val="85000"/>
                                              <a:lumOff val="15000"/>
                                            </a:schemeClr>
                                          </a:solidFill>
                                          <a:latin typeface="Cambria Math" panose="02040503050406030204" pitchFamily="18" charset="0"/>
                                        </a:rPr>
                                      </m:ctrlPr>
                                    </m:fPr>
                                    <m:num>
                                      <m:d>
                                        <m:dPr>
                                          <m:ctrlPr>
                                            <a:rPr lang="en-US" altLang="zh-CN" sz="3200" b="0" i="1" smtClean="0">
                                              <a:solidFill>
                                                <a:schemeClr val="tx1">
                                                  <a:lumMod val="85000"/>
                                                  <a:lumOff val="15000"/>
                                                </a:schemeClr>
                                              </a:solidFill>
                                              <a:latin typeface="Cambria Math" panose="02040503050406030204" pitchFamily="18" charset="0"/>
                                            </a:rPr>
                                          </m:ctrlPr>
                                        </m:dPr>
                                        <m:e>
                                          <m:r>
                                            <a:rPr lang="en-US" altLang="zh-CN" sz="3200" b="0" i="1" smtClean="0">
                                              <a:solidFill>
                                                <a:schemeClr val="tx1">
                                                  <a:lumMod val="85000"/>
                                                  <a:lumOff val="15000"/>
                                                </a:schemeClr>
                                              </a:solidFill>
                                              <a:latin typeface="Cambria Math" panose="02040503050406030204" pitchFamily="18" charset="0"/>
                                            </a:rPr>
                                            <m:t>1−</m:t>
                                          </m:r>
                                          <m:r>
                                            <a:rPr lang="en-US" altLang="zh-CN" sz="3200" b="0" i="1" smtClean="0">
                                              <a:solidFill>
                                                <a:schemeClr val="tx1">
                                                  <a:lumMod val="85000"/>
                                                  <a:lumOff val="15000"/>
                                                </a:schemeClr>
                                              </a:solidFill>
                                              <a:latin typeface="Cambria Math" panose="02040503050406030204" pitchFamily="18" charset="0"/>
                                            </a:rPr>
                                            <m:t>𝜌</m:t>
                                          </m:r>
                                        </m:e>
                                      </m:d>
                                      <m:d>
                                        <m:dPr>
                                          <m:ctrlPr>
                                            <a:rPr lang="en-US" altLang="zh-CN" sz="3200" b="0" i="1" smtClean="0">
                                              <a:solidFill>
                                                <a:schemeClr val="tx1">
                                                  <a:lumMod val="85000"/>
                                                  <a:lumOff val="15000"/>
                                                </a:schemeClr>
                                              </a:solidFill>
                                              <a:latin typeface="Cambria Math" panose="02040503050406030204" pitchFamily="18" charset="0"/>
                                            </a:rPr>
                                          </m:ctrlPr>
                                        </m:dPr>
                                        <m:e>
                                          <m:sSup>
                                            <m:sSupPr>
                                              <m:ctrlPr>
                                                <a:rPr lang="en-US" altLang="zh-CN" sz="3200" b="0" i="1" smtClean="0">
                                                  <a:solidFill>
                                                    <a:schemeClr val="tx1">
                                                      <a:lumMod val="85000"/>
                                                      <a:lumOff val="15000"/>
                                                    </a:schemeClr>
                                                  </a:solidFill>
                                                  <a:latin typeface="Cambria Math" panose="02040503050406030204" pitchFamily="18" charset="0"/>
                                                </a:rPr>
                                              </m:ctrlPr>
                                            </m:sSupPr>
                                            <m:e>
                                              <m:r>
                                                <a:rPr lang="en-US" altLang="zh-CN" sz="3200" b="0" i="1" smtClean="0">
                                                  <a:solidFill>
                                                    <a:schemeClr val="tx1">
                                                      <a:lumMod val="85000"/>
                                                      <a:lumOff val="15000"/>
                                                    </a:schemeClr>
                                                  </a:solidFill>
                                                  <a:latin typeface="Cambria Math" panose="02040503050406030204" pitchFamily="18" charset="0"/>
                                                </a:rPr>
                                                <m:t>𝜌</m:t>
                                              </m:r>
                                            </m:e>
                                            <m:sup>
                                              <m:r>
                                                <a:rPr lang="en-US" altLang="zh-CN" sz="3200" b="0" i="1" smtClean="0">
                                                  <a:solidFill>
                                                    <a:schemeClr val="tx1">
                                                      <a:lumMod val="85000"/>
                                                      <a:lumOff val="15000"/>
                                                    </a:schemeClr>
                                                  </a:solidFill>
                                                  <a:latin typeface="Cambria Math" panose="02040503050406030204" pitchFamily="18" charset="0"/>
                                                </a:rPr>
                                                <m:t>𝑁</m:t>
                                              </m:r>
                                            </m:sup>
                                          </m:sSup>
                                          <m:r>
                                            <a:rPr lang="en-US" altLang="zh-CN" sz="3200" b="0" i="1" smtClean="0">
                                              <a:solidFill>
                                                <a:schemeClr val="tx1">
                                                  <a:lumMod val="85000"/>
                                                  <a:lumOff val="15000"/>
                                                </a:schemeClr>
                                              </a:solidFill>
                                              <a:latin typeface="Cambria Math" panose="02040503050406030204" pitchFamily="18" charset="0"/>
                                            </a:rPr>
                                            <m:t>+1</m:t>
                                          </m:r>
                                        </m:e>
                                      </m:d>
                                    </m:num>
                                    <m:den>
                                      <m:r>
                                        <a:rPr lang="en-US" altLang="zh-CN" sz="3200" b="0" i="1" smtClean="0">
                                          <a:solidFill>
                                            <a:schemeClr val="tx1">
                                              <a:lumMod val="85000"/>
                                              <a:lumOff val="15000"/>
                                            </a:schemeClr>
                                          </a:solidFill>
                                          <a:latin typeface="Cambria Math" panose="02040503050406030204" pitchFamily="18" charset="0"/>
                                        </a:rPr>
                                        <m:t>1−</m:t>
                                      </m:r>
                                      <m:sSup>
                                        <m:sSupPr>
                                          <m:ctrlPr>
                                            <a:rPr lang="en-US" altLang="zh-CN" sz="3200" b="0" i="1" smtClean="0">
                                              <a:solidFill>
                                                <a:schemeClr val="tx1">
                                                  <a:lumMod val="85000"/>
                                                  <a:lumOff val="15000"/>
                                                </a:schemeClr>
                                              </a:solidFill>
                                              <a:latin typeface="Cambria Math" panose="02040503050406030204" pitchFamily="18" charset="0"/>
                                            </a:rPr>
                                          </m:ctrlPr>
                                        </m:sSupPr>
                                        <m:e>
                                          <m:r>
                                            <a:rPr lang="en-US" altLang="zh-CN" sz="3200" b="0" i="1" smtClean="0">
                                              <a:solidFill>
                                                <a:schemeClr val="tx1">
                                                  <a:lumMod val="85000"/>
                                                  <a:lumOff val="15000"/>
                                                </a:schemeClr>
                                              </a:solidFill>
                                              <a:latin typeface="Cambria Math" panose="02040503050406030204" pitchFamily="18" charset="0"/>
                                            </a:rPr>
                                            <m:t>𝜌</m:t>
                                          </m:r>
                                        </m:e>
                                        <m:sup>
                                          <m:r>
                                            <a:rPr lang="en-US" altLang="zh-CN" sz="3200" b="0" i="1" smtClean="0">
                                              <a:solidFill>
                                                <a:schemeClr val="tx1">
                                                  <a:lumMod val="85000"/>
                                                  <a:lumOff val="15000"/>
                                                </a:schemeClr>
                                              </a:solidFill>
                                              <a:latin typeface="Cambria Math" panose="02040503050406030204" pitchFamily="18" charset="0"/>
                                            </a:rPr>
                                            <m:t>𝑁</m:t>
                                          </m:r>
                                          <m:r>
                                            <a:rPr lang="en-US" altLang="zh-CN" sz="3200" b="0" i="1" smtClean="0">
                                              <a:solidFill>
                                                <a:schemeClr val="tx1">
                                                  <a:lumMod val="85000"/>
                                                  <a:lumOff val="15000"/>
                                                </a:schemeClr>
                                              </a:solidFill>
                                              <a:latin typeface="Cambria Math" panose="02040503050406030204" pitchFamily="18" charset="0"/>
                                            </a:rPr>
                                            <m:t>+1</m:t>
                                          </m:r>
                                        </m:sup>
                                      </m:sSup>
                                    </m:den>
                                  </m:f>
                                </m:e>
                              </m:d>
                            </m:e>
                          </m:func>
                        </m:e>
                      </m:func>
                    </m:oMath>
                  </m:oMathPara>
                </a14:m>
                <a:endParaRPr lang="en-US" altLang="zh-CN" sz="3200" dirty="0">
                  <a:solidFill>
                    <a:schemeClr val="tx1">
                      <a:lumMod val="85000"/>
                      <a:lumOff val="15000"/>
                    </a:schemeClr>
                  </a:solidFill>
                  <a:latin typeface="Alatsi Bold"/>
                </a:endParaRPr>
              </a:p>
            </p:txBody>
          </p:sp>
        </mc:Choice>
        <mc:Fallback xmlns="">
          <p:sp>
            <p:nvSpPr>
              <p:cNvPr id="54" name="TextBox 7">
                <a:extLst>
                  <a:ext uri="{FF2B5EF4-FFF2-40B4-BE49-F238E27FC236}">
                    <a16:creationId xmlns:a16="http://schemas.microsoft.com/office/drawing/2014/main" id="{015F0252-68CC-6221-479B-D9C02B1BFCDF}"/>
                  </a:ext>
                </a:extLst>
              </p:cNvPr>
              <p:cNvSpPr txBox="1">
                <a:spLocks noRot="1" noChangeAspect="1" noMove="1" noResize="1" noEditPoints="1" noAdjustHandles="1" noChangeArrowheads="1" noChangeShapeType="1" noTextEdit="1"/>
              </p:cNvSpPr>
              <p:nvPr/>
            </p:nvSpPr>
            <p:spPr>
              <a:xfrm>
                <a:off x="4267200" y="-4768106"/>
                <a:ext cx="11159818" cy="3206006"/>
              </a:xfrm>
              <a:prstGeom prst="rect">
                <a:avLst/>
              </a:prstGeom>
              <a:blipFill>
                <a:blip r:embed="rId2"/>
                <a:stretch>
                  <a:fillRect l="-2503" t="-2756" b="-5512"/>
                </a:stretch>
              </a:blipFill>
            </p:spPr>
            <p:txBody>
              <a:bodyPr/>
              <a:lstStyle/>
              <a:p>
                <a:r>
                  <a:rPr lang="zh-CN" altLang="en-US">
                    <a:noFill/>
                  </a:rPr>
                  <a:t> </a:t>
                </a:r>
              </a:p>
            </p:txBody>
          </p:sp>
        </mc:Fallback>
      </mc:AlternateContent>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CN" altLang="en-US"/>
          </a:p>
        </p:txBody>
      </p:sp>
      <p:grpSp>
        <p:nvGrpSpPr>
          <p:cNvPr id="46" name="组合 45">
            <a:extLst>
              <a:ext uri="{FF2B5EF4-FFF2-40B4-BE49-F238E27FC236}">
                <a16:creationId xmlns:a16="http://schemas.microsoft.com/office/drawing/2014/main" id="{5AA6EF32-257F-BB3A-95C7-8BB2A20745DF}"/>
              </a:ext>
            </a:extLst>
          </p:cNvPr>
          <p:cNvGrpSpPr/>
          <p:nvPr/>
        </p:nvGrpSpPr>
        <p:grpSpPr>
          <a:xfrm>
            <a:off x="3657600" y="800100"/>
            <a:ext cx="13182600" cy="842731"/>
            <a:chOff x="3657600" y="2198431"/>
            <a:chExt cx="13182600" cy="842731"/>
          </a:xfrm>
        </p:grpSpPr>
        <p:sp>
          <p:nvSpPr>
            <p:cNvPr id="47" name="Freeform 5">
              <a:extLst>
                <a:ext uri="{FF2B5EF4-FFF2-40B4-BE49-F238E27FC236}">
                  <a16:creationId xmlns:a16="http://schemas.microsoft.com/office/drawing/2014/main" id="{9780B241-6357-D9BE-C124-3F99C980251E}"/>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52" name="TextBox 7">
              <a:extLst>
                <a:ext uri="{FF2B5EF4-FFF2-40B4-BE49-F238E27FC236}">
                  <a16:creationId xmlns:a16="http://schemas.microsoft.com/office/drawing/2014/main" id="{A2704533-3872-6675-EF75-8E51A60CFC6F}"/>
                </a:ext>
              </a:extLst>
            </p:cNvPr>
            <p:cNvSpPr txBox="1">
              <a:spLocks/>
            </p:cNvSpPr>
            <p:nvPr/>
          </p:nvSpPr>
          <p:spPr>
            <a:xfrm>
              <a:off x="3657600" y="2198431"/>
              <a:ext cx="720000" cy="842731"/>
            </a:xfrm>
            <a:prstGeom prst="rect">
              <a:avLst/>
            </a:prstGeom>
          </p:spPr>
          <p:txBody>
            <a:bodyPr wrap="square" lIns="0" tIns="0" rIns="0" bIns="0" rtlCol="0" anchor="t">
              <a:spAutoFit/>
            </a:bodyPr>
            <a:lstStyle/>
            <a:p>
              <a:pPr algn="ctr">
                <a:lnSpc>
                  <a:spcPts val="7048"/>
                </a:lnSpc>
              </a:pPr>
              <a:r>
                <a:rPr lang="en-US" sz="5034" dirty="0">
                  <a:solidFill>
                    <a:srgbClr val="000000"/>
                  </a:solidFill>
                  <a:latin typeface="Alatsi Bold"/>
                </a:rPr>
                <a:t>4</a:t>
              </a:r>
            </a:p>
          </p:txBody>
        </p:sp>
        <p:sp>
          <p:nvSpPr>
            <p:cNvPr id="55" name="TextBox 16">
              <a:extLst>
                <a:ext uri="{FF2B5EF4-FFF2-40B4-BE49-F238E27FC236}">
                  <a16:creationId xmlns:a16="http://schemas.microsoft.com/office/drawing/2014/main" id="{8CBB8E52-C593-6E63-9B63-8C54CB85273E}"/>
                </a:ext>
              </a:extLst>
            </p:cNvPr>
            <p:cNvSpPr txBox="1"/>
            <p:nvPr/>
          </p:nvSpPr>
          <p:spPr>
            <a:xfrm>
              <a:off x="4656072" y="2350831"/>
              <a:ext cx="12184128" cy="544380"/>
            </a:xfrm>
            <a:prstGeom prst="rect">
              <a:avLst/>
            </a:prstGeom>
          </p:spPr>
          <p:txBody>
            <a:bodyPr wrap="square" lIns="0" tIns="0" rIns="0" bIns="0" rtlCol="0" anchor="t">
              <a:spAutoFit/>
            </a:bodyPr>
            <a:lstStyle/>
            <a:p>
              <a:pPr>
                <a:lnSpc>
                  <a:spcPts val="4400"/>
                </a:lnSpc>
              </a:pPr>
              <a:r>
                <a:rPr lang="en-US" sz="3600" dirty="0">
                  <a:solidFill>
                    <a:srgbClr val="000000"/>
                  </a:solidFill>
                  <a:latin typeface="Alatsi Bold"/>
                </a:rPr>
                <a:t>Results</a:t>
              </a:r>
              <a:endParaRPr lang="en-US" sz="3200" dirty="0">
                <a:solidFill>
                  <a:srgbClr val="000000"/>
                </a:solidFill>
                <a:latin typeface="Alatsi Bold"/>
              </a:endParaRPr>
            </a:p>
          </p:txBody>
        </p:sp>
      </p:grpSp>
      <p:pic>
        <p:nvPicPr>
          <p:cNvPr id="57" name="图片 56">
            <a:extLst>
              <a:ext uri="{FF2B5EF4-FFF2-40B4-BE49-F238E27FC236}">
                <a16:creationId xmlns:a16="http://schemas.microsoft.com/office/drawing/2014/main" id="{64EDCB01-69D8-356D-2211-4673A5A96D9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675582" y="2247900"/>
            <a:ext cx="8540175" cy="5978123"/>
          </a:xfrm>
          <a:prstGeom prst="rect">
            <a:avLst/>
          </a:prstGeom>
        </p:spPr>
      </p:pic>
      <p:graphicFrame>
        <p:nvGraphicFramePr>
          <p:cNvPr id="58" name="表格 57">
            <a:extLst>
              <a:ext uri="{FF2B5EF4-FFF2-40B4-BE49-F238E27FC236}">
                <a16:creationId xmlns:a16="http://schemas.microsoft.com/office/drawing/2014/main" id="{DC83CE3E-0D7B-951F-8C61-D3B15CB4E9A7}"/>
              </a:ext>
            </a:extLst>
          </p:cNvPr>
          <p:cNvGraphicFramePr>
            <a:graphicFrameLocks noGrp="1"/>
          </p:cNvGraphicFramePr>
          <p:nvPr>
            <p:extLst>
              <p:ext uri="{D42A27DB-BD31-4B8C-83A1-F6EECF244321}">
                <p14:modId xmlns:p14="http://schemas.microsoft.com/office/powerpoint/2010/main" val="3184586462"/>
              </p:ext>
            </p:extLst>
          </p:nvPr>
        </p:nvGraphicFramePr>
        <p:xfrm>
          <a:off x="3428999" y="2048596"/>
          <a:ext cx="5029201" cy="6471931"/>
        </p:xfrm>
        <a:graphic>
          <a:graphicData uri="http://schemas.openxmlformats.org/drawingml/2006/table">
            <a:tbl>
              <a:tblPr firstRow="1" bandRow="1">
                <a:tableStyleId>{5C22544A-7EE6-4342-B048-85BDC9FD1C3A}</a:tableStyleId>
              </a:tblPr>
              <a:tblGrid>
                <a:gridCol w="1143001">
                  <a:extLst>
                    <a:ext uri="{9D8B030D-6E8A-4147-A177-3AD203B41FA5}">
                      <a16:colId xmlns:a16="http://schemas.microsoft.com/office/drawing/2014/main" val="953623853"/>
                    </a:ext>
                  </a:extLst>
                </a:gridCol>
                <a:gridCol w="2057400">
                  <a:extLst>
                    <a:ext uri="{9D8B030D-6E8A-4147-A177-3AD203B41FA5}">
                      <a16:colId xmlns:a16="http://schemas.microsoft.com/office/drawing/2014/main" val="2139000166"/>
                    </a:ext>
                  </a:extLst>
                </a:gridCol>
                <a:gridCol w="1828800">
                  <a:extLst>
                    <a:ext uri="{9D8B030D-6E8A-4147-A177-3AD203B41FA5}">
                      <a16:colId xmlns:a16="http://schemas.microsoft.com/office/drawing/2014/main" val="3919737140"/>
                    </a:ext>
                  </a:extLst>
                </a:gridCol>
              </a:tblGrid>
              <a:tr h="7363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schemeClr val="bg1"/>
                          </a:solidFill>
                          <a:latin typeface="Alatsi Bold"/>
                        </a:rPr>
                        <a:t>N</a:t>
                      </a:r>
                      <a:endParaRPr lang="zh-CN" altLang="en-US" sz="2800" dirty="0">
                        <a:solidFill>
                          <a:schemeClr val="bg1"/>
                        </a:solidFill>
                      </a:endParaRPr>
                    </a:p>
                  </a:txBody>
                  <a:tcPr anchor="ctr"/>
                </a:tc>
                <a:tc>
                  <a:txBody>
                    <a:bodyPr/>
                    <a:lstStyle/>
                    <a:p>
                      <a:pPr algn="ctr"/>
                      <a:r>
                        <a:rPr lang="en-US" altLang="zh-CN" sz="2800" dirty="0">
                          <a:solidFill>
                            <a:schemeClr val="bg1"/>
                          </a:solidFill>
                          <a:latin typeface="Alatsi Bold"/>
                        </a:rPr>
                        <a:t>Proportion</a:t>
                      </a:r>
                      <a:endParaRPr lang="zh-CN" altLang="en-US" sz="2800"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schemeClr val="bg1"/>
                          </a:solidFill>
                          <a:latin typeface="Alatsi Bold"/>
                        </a:rPr>
                        <a:t>Diff</a:t>
                      </a:r>
                      <a:endParaRPr lang="zh-CN" altLang="en-US" sz="2800" dirty="0">
                        <a:solidFill>
                          <a:schemeClr val="bg1"/>
                        </a:solidFill>
                      </a:endParaRPr>
                    </a:p>
                  </a:txBody>
                  <a:tcPr anchor="ctr"/>
                </a:tc>
                <a:extLst>
                  <a:ext uri="{0D108BD9-81ED-4DB2-BD59-A6C34878D82A}">
                    <a16:rowId xmlns:a16="http://schemas.microsoft.com/office/drawing/2014/main" val="1189552838"/>
                  </a:ext>
                </a:extLst>
              </a:tr>
              <a:tr h="819364">
                <a:tc>
                  <a:txBody>
                    <a:bodyPr/>
                    <a:lstStyle/>
                    <a:p>
                      <a:pPr algn="ctr"/>
                      <a:r>
                        <a:rPr lang="en-US" altLang="zh-CN" sz="2800" dirty="0">
                          <a:solidFill>
                            <a:srgbClr val="000000"/>
                          </a:solidFill>
                          <a:latin typeface="Alatsi Bold"/>
                        </a:rPr>
                        <a:t>12</a:t>
                      </a:r>
                      <a:endParaRPr lang="zh-CN" altLang="en-US" sz="2800" dirty="0"/>
                    </a:p>
                  </a:txBody>
                  <a:tcPr anchor="ctr"/>
                </a:tc>
                <a:tc>
                  <a:txBody>
                    <a:bodyPr/>
                    <a:lstStyle/>
                    <a:p>
                      <a:pPr algn="ctr"/>
                      <a:r>
                        <a:rPr lang="en-US" altLang="zh-CN" sz="2800" dirty="0">
                          <a:solidFill>
                            <a:srgbClr val="000000"/>
                          </a:solidFill>
                          <a:latin typeface="Alatsi Bold"/>
                        </a:rPr>
                        <a:t>15.59%</a:t>
                      </a:r>
                      <a:endParaRPr lang="zh-CN" altLang="en-US" sz="2800" baseline="0" dirty="0"/>
                    </a:p>
                  </a:txBody>
                  <a:tcPr anchor="ctr"/>
                </a:tc>
                <a:tc>
                  <a:txBody>
                    <a:bodyPr/>
                    <a:lstStyle/>
                    <a:p>
                      <a:pPr algn="ctr"/>
                      <a:endParaRPr lang="zh-CN" altLang="en-US" sz="2800" baseline="0" dirty="0"/>
                    </a:p>
                  </a:txBody>
                  <a:tcPr anchor="ctr"/>
                </a:tc>
                <a:extLst>
                  <a:ext uri="{0D108BD9-81ED-4DB2-BD59-A6C34878D82A}">
                    <a16:rowId xmlns:a16="http://schemas.microsoft.com/office/drawing/2014/main" val="1709047026"/>
                  </a:ext>
                </a:extLst>
              </a:tr>
              <a:tr h="819364">
                <a:tc>
                  <a:txBody>
                    <a:bodyPr/>
                    <a:lstStyle/>
                    <a:p>
                      <a:pPr algn="ctr"/>
                      <a:r>
                        <a:rPr lang="en-US" altLang="zh-CN" sz="2800" dirty="0">
                          <a:solidFill>
                            <a:srgbClr val="000000"/>
                          </a:solidFill>
                          <a:latin typeface="Alatsi Bold"/>
                        </a:rPr>
                        <a:t>13</a:t>
                      </a:r>
                      <a:endParaRPr lang="zh-CN" altLang="en-US" sz="2800" dirty="0"/>
                    </a:p>
                  </a:txBody>
                  <a:tcPr anchor="ctr"/>
                </a:tc>
                <a:tc>
                  <a:txBody>
                    <a:bodyPr/>
                    <a:lstStyle/>
                    <a:p>
                      <a:pPr algn="ctr"/>
                      <a:r>
                        <a:rPr lang="en-US" altLang="zh-CN" sz="2800" baseline="0" dirty="0">
                          <a:solidFill>
                            <a:srgbClr val="000000"/>
                          </a:solidFill>
                          <a:latin typeface="Alatsi Bold"/>
                        </a:rPr>
                        <a:t>14.51%</a:t>
                      </a:r>
                      <a:endParaRPr lang="zh-CN" altLang="en-US" sz="2800" baseline="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rgbClr val="000000"/>
                          </a:solidFill>
                          <a:latin typeface="Alatsi Bold"/>
                        </a:rPr>
                        <a:t>1.08%</a:t>
                      </a:r>
                      <a:endParaRPr lang="zh-CN" altLang="en-US" sz="2800" baseline="0" dirty="0"/>
                    </a:p>
                  </a:txBody>
                  <a:tcPr anchor="ctr"/>
                </a:tc>
                <a:extLst>
                  <a:ext uri="{0D108BD9-81ED-4DB2-BD59-A6C34878D82A}">
                    <a16:rowId xmlns:a16="http://schemas.microsoft.com/office/drawing/2014/main" val="4127266169"/>
                  </a:ext>
                </a:extLst>
              </a:tr>
              <a:tr h="819364">
                <a:tc>
                  <a:txBody>
                    <a:bodyPr/>
                    <a:lstStyle/>
                    <a:p>
                      <a:pPr algn="ctr"/>
                      <a:r>
                        <a:rPr lang="en-US" altLang="zh-CN" sz="2800" dirty="0">
                          <a:solidFill>
                            <a:srgbClr val="000000"/>
                          </a:solidFill>
                          <a:latin typeface="Alatsi Bold"/>
                        </a:rPr>
                        <a:t>14</a:t>
                      </a:r>
                      <a:endParaRPr lang="zh-CN" altLang="en-US" sz="2800" dirty="0"/>
                    </a:p>
                  </a:txBody>
                  <a:tcPr anchor="ctr"/>
                </a:tc>
                <a:tc>
                  <a:txBody>
                    <a:bodyPr/>
                    <a:lstStyle/>
                    <a:p>
                      <a:pPr algn="ctr"/>
                      <a:r>
                        <a:rPr lang="en-US" altLang="zh-CN" sz="2800" baseline="0" dirty="0">
                          <a:solidFill>
                            <a:srgbClr val="000000"/>
                          </a:solidFill>
                          <a:latin typeface="Alatsi Bold"/>
                        </a:rPr>
                        <a:t>13.58%</a:t>
                      </a:r>
                      <a:endParaRPr lang="zh-CN" altLang="en-US" sz="2800" baseline="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rgbClr val="000000"/>
                          </a:solidFill>
                          <a:latin typeface="Alatsi Bold"/>
                        </a:rPr>
                        <a:t>0.93%</a:t>
                      </a:r>
                      <a:endParaRPr lang="zh-CN" altLang="en-US" sz="2800" baseline="0" dirty="0"/>
                    </a:p>
                  </a:txBody>
                  <a:tcPr anchor="ctr"/>
                </a:tc>
                <a:extLst>
                  <a:ext uri="{0D108BD9-81ED-4DB2-BD59-A6C34878D82A}">
                    <a16:rowId xmlns:a16="http://schemas.microsoft.com/office/drawing/2014/main" val="2515553247"/>
                  </a:ext>
                </a:extLst>
              </a:tr>
              <a:tr h="819364">
                <a:tc>
                  <a:txBody>
                    <a:bodyPr/>
                    <a:lstStyle/>
                    <a:p>
                      <a:pPr algn="ctr"/>
                      <a:r>
                        <a:rPr lang="en-US" altLang="zh-CN" sz="2800" dirty="0">
                          <a:solidFill>
                            <a:srgbClr val="000000"/>
                          </a:solidFill>
                          <a:latin typeface="Alatsi Bold"/>
                        </a:rPr>
                        <a:t>15</a:t>
                      </a:r>
                      <a:endParaRPr lang="zh-CN" altLang="en-US" sz="2800" dirty="0"/>
                    </a:p>
                  </a:txBody>
                  <a:tcPr anchor="ctr"/>
                </a:tc>
                <a:tc>
                  <a:txBody>
                    <a:bodyPr/>
                    <a:lstStyle/>
                    <a:p>
                      <a:pPr algn="ctr"/>
                      <a:r>
                        <a:rPr lang="en-US" altLang="zh-CN" sz="2800" dirty="0">
                          <a:solidFill>
                            <a:srgbClr val="000000"/>
                          </a:solidFill>
                          <a:latin typeface="Alatsi Bold"/>
                        </a:rPr>
                        <a:t>12.77%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rgbClr val="000000"/>
                          </a:solidFill>
                          <a:latin typeface="Alatsi Bold"/>
                        </a:rPr>
                        <a:t>0.81%</a:t>
                      </a:r>
                      <a:endParaRPr lang="zh-CN" altLang="en-US" sz="2800" baseline="0" dirty="0"/>
                    </a:p>
                  </a:txBody>
                  <a:tcPr anchor="ctr"/>
                </a:tc>
                <a:extLst>
                  <a:ext uri="{0D108BD9-81ED-4DB2-BD59-A6C34878D82A}">
                    <a16:rowId xmlns:a16="http://schemas.microsoft.com/office/drawing/2014/main" val="2128741497"/>
                  </a:ext>
                </a:extLst>
              </a:tr>
              <a:tr h="819364">
                <a:tc>
                  <a:txBody>
                    <a:bodyPr/>
                    <a:lstStyle/>
                    <a:p>
                      <a:pPr algn="ctr"/>
                      <a:r>
                        <a:rPr lang="en-US" altLang="zh-CN" sz="2800" dirty="0">
                          <a:solidFill>
                            <a:srgbClr val="000000"/>
                          </a:solidFill>
                          <a:latin typeface="Alatsi Bold"/>
                        </a:rPr>
                        <a:t>16</a:t>
                      </a:r>
                      <a:endParaRPr lang="zh-CN" altLang="en-US" sz="2800" dirty="0"/>
                    </a:p>
                  </a:txBody>
                  <a:tcPr anchor="ctr"/>
                </a:tc>
                <a:tc>
                  <a:txBody>
                    <a:bodyPr/>
                    <a:lstStyle/>
                    <a:p>
                      <a:pPr algn="ctr"/>
                      <a:r>
                        <a:rPr lang="en-US" altLang="zh-CN" sz="2800" dirty="0">
                          <a:solidFill>
                            <a:srgbClr val="000000"/>
                          </a:solidFill>
                          <a:latin typeface="Alatsi Bold"/>
                        </a:rPr>
                        <a:t>12.05%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rgbClr val="000000"/>
                          </a:solidFill>
                          <a:latin typeface="Alatsi Bold"/>
                        </a:rPr>
                        <a:t>0.72%</a:t>
                      </a:r>
                      <a:endParaRPr lang="zh-CN" altLang="en-US" sz="2800" baseline="0" dirty="0"/>
                    </a:p>
                  </a:txBody>
                  <a:tcPr anchor="ctr"/>
                </a:tc>
                <a:extLst>
                  <a:ext uri="{0D108BD9-81ED-4DB2-BD59-A6C34878D82A}">
                    <a16:rowId xmlns:a16="http://schemas.microsoft.com/office/drawing/2014/main" val="2048436681"/>
                  </a:ext>
                </a:extLst>
              </a:tr>
              <a:tr h="819364">
                <a:tc>
                  <a:txBody>
                    <a:bodyPr/>
                    <a:lstStyle/>
                    <a:p>
                      <a:pPr algn="ctr"/>
                      <a:r>
                        <a:rPr lang="en-US" altLang="zh-CN" sz="2800" dirty="0">
                          <a:solidFill>
                            <a:srgbClr val="000000"/>
                          </a:solidFill>
                          <a:latin typeface="Alatsi Bold"/>
                        </a:rPr>
                        <a:t>17</a:t>
                      </a:r>
                      <a:endParaRPr lang="zh-CN" altLang="en-US" sz="2800" dirty="0"/>
                    </a:p>
                  </a:txBody>
                  <a:tcPr anchor="ctr"/>
                </a:tc>
                <a:tc>
                  <a:txBody>
                    <a:bodyPr/>
                    <a:lstStyle/>
                    <a:p>
                      <a:pPr algn="ctr"/>
                      <a:r>
                        <a:rPr lang="en-US" altLang="zh-CN" sz="2800" dirty="0">
                          <a:solidFill>
                            <a:srgbClr val="000000"/>
                          </a:solidFill>
                          <a:latin typeface="Alatsi Bold"/>
                        </a:rPr>
                        <a:t>11.42%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rgbClr val="000000"/>
                          </a:solidFill>
                          <a:latin typeface="Alatsi Bold"/>
                        </a:rPr>
                        <a:t>0.63%</a:t>
                      </a:r>
                      <a:endParaRPr lang="zh-CN" altLang="en-US" sz="2800" baseline="0" dirty="0"/>
                    </a:p>
                  </a:txBody>
                  <a:tcPr anchor="ctr"/>
                </a:tc>
                <a:extLst>
                  <a:ext uri="{0D108BD9-81ED-4DB2-BD59-A6C34878D82A}">
                    <a16:rowId xmlns:a16="http://schemas.microsoft.com/office/drawing/2014/main" val="1874766272"/>
                  </a:ext>
                </a:extLst>
              </a:tr>
              <a:tr h="819364">
                <a:tc>
                  <a:txBody>
                    <a:bodyPr/>
                    <a:lstStyle/>
                    <a:p>
                      <a:pPr algn="ctr"/>
                      <a:r>
                        <a:rPr lang="en-US" altLang="zh-CN" sz="2800" dirty="0">
                          <a:solidFill>
                            <a:srgbClr val="000000"/>
                          </a:solidFill>
                          <a:latin typeface="Alatsi Bold"/>
                        </a:rPr>
                        <a:t>18</a:t>
                      </a:r>
                      <a:endParaRPr lang="zh-CN" altLang="en-US" sz="2800" dirty="0"/>
                    </a:p>
                  </a:txBody>
                  <a:tcPr anchor="ctr"/>
                </a:tc>
                <a:tc>
                  <a:txBody>
                    <a:bodyPr/>
                    <a:lstStyle/>
                    <a:p>
                      <a:pPr algn="ctr"/>
                      <a:r>
                        <a:rPr lang="en-US" altLang="zh-CN" sz="2800" dirty="0">
                          <a:solidFill>
                            <a:srgbClr val="000000"/>
                          </a:solidFill>
                          <a:latin typeface="Alatsi Bold"/>
                        </a:rPr>
                        <a:t>10.85%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rgbClr val="000000"/>
                          </a:solidFill>
                          <a:latin typeface="Alatsi Bold"/>
                        </a:rPr>
                        <a:t>0.57%</a:t>
                      </a:r>
                      <a:endParaRPr lang="zh-CN" altLang="en-US" sz="2800" baseline="0" dirty="0"/>
                    </a:p>
                  </a:txBody>
                  <a:tcPr anchor="ctr"/>
                </a:tc>
                <a:extLst>
                  <a:ext uri="{0D108BD9-81ED-4DB2-BD59-A6C34878D82A}">
                    <a16:rowId xmlns:a16="http://schemas.microsoft.com/office/drawing/2014/main" val="3194562199"/>
                  </a:ext>
                </a:extLst>
              </a:tr>
            </a:tbl>
          </a:graphicData>
        </a:graphic>
      </p:graphicFrame>
    </p:spTree>
    <p:extLst>
      <p:ext uri="{BB962C8B-B14F-4D97-AF65-F5344CB8AC3E}">
        <p14:creationId xmlns:p14="http://schemas.microsoft.com/office/powerpoint/2010/main" val="31897180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8" name="Group 8"/>
          <p:cNvGrpSpPr/>
          <p:nvPr/>
        </p:nvGrpSpPr>
        <p:grpSpPr>
          <a:xfrm>
            <a:off x="16117200"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zh-CN" altLang="en-US"/>
              </a:p>
            </p:txBody>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11</a:t>
              </a:r>
            </a:p>
          </p:txBody>
        </p:sp>
      </p:grpSp>
      <p:grpSp>
        <p:nvGrpSpPr>
          <p:cNvPr id="22" name="组合 21">
            <a:extLst>
              <a:ext uri="{FF2B5EF4-FFF2-40B4-BE49-F238E27FC236}">
                <a16:creationId xmlns:a16="http://schemas.microsoft.com/office/drawing/2014/main" id="{5CB9F683-AF2C-C95B-13FB-CAD42FA04AB6}"/>
              </a:ext>
            </a:extLst>
          </p:cNvPr>
          <p:cNvGrpSpPr/>
          <p:nvPr/>
        </p:nvGrpSpPr>
        <p:grpSpPr>
          <a:xfrm>
            <a:off x="-260599" y="9631680"/>
            <a:ext cx="18796032" cy="464820"/>
            <a:chOff x="-260599" y="8800282"/>
            <a:chExt cx="18796032" cy="464820"/>
          </a:xfrm>
        </p:grpSpPr>
        <p:sp>
          <p:nvSpPr>
            <p:cNvPr id="23" name="TextBox 3">
              <a:extLst>
                <a:ext uri="{FF2B5EF4-FFF2-40B4-BE49-F238E27FC236}">
                  <a16:creationId xmlns:a16="http://schemas.microsoft.com/office/drawing/2014/main" id="{49BEFBE9-760F-A8D4-19D5-241F6B90550E}"/>
                </a:ext>
              </a:extLst>
            </p:cNvPr>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Northeastern University | 2024</a:t>
              </a:r>
            </a:p>
          </p:txBody>
        </p:sp>
        <p:sp>
          <p:nvSpPr>
            <p:cNvPr id="24" name="AutoShape 16">
              <a:extLst>
                <a:ext uri="{FF2B5EF4-FFF2-40B4-BE49-F238E27FC236}">
                  <a16:creationId xmlns:a16="http://schemas.microsoft.com/office/drawing/2014/main" id="{E42B0EDB-7017-52E9-105C-BB1FA329D6EC}"/>
                </a:ext>
              </a:extLst>
            </p:cNvPr>
            <p:cNvSpPr/>
            <p:nvPr/>
          </p:nvSpPr>
          <p:spPr>
            <a:xfrm>
              <a:off x="-260599" y="9061267"/>
              <a:ext cx="6724039" cy="19050"/>
            </a:xfrm>
            <a:prstGeom prst="line">
              <a:avLst/>
            </a:prstGeom>
            <a:ln w="114300" cap="flat">
              <a:solidFill>
                <a:srgbClr val="9FC3D0"/>
              </a:solidFill>
              <a:prstDash val="solid"/>
              <a:headEnd type="none" w="sm" len="sm"/>
              <a:tailEnd type="none" w="sm" len="sm"/>
            </a:ln>
          </p:spPr>
          <p:txBody>
            <a:bodyPr/>
            <a:lstStyle/>
            <a:p>
              <a:endParaRPr lang="zh-CN" altLang="en-US"/>
            </a:p>
          </p:txBody>
        </p:sp>
        <p:sp>
          <p:nvSpPr>
            <p:cNvPr id="25" name="AutoShape 17">
              <a:extLst>
                <a:ext uri="{FF2B5EF4-FFF2-40B4-BE49-F238E27FC236}">
                  <a16:creationId xmlns:a16="http://schemas.microsoft.com/office/drawing/2014/main" id="{0E20E59D-EA73-8684-9580-A43FB0DAE0C8}"/>
                </a:ext>
              </a:extLst>
            </p:cNvPr>
            <p:cNvSpPr/>
            <p:nvPr/>
          </p:nvSpPr>
          <p:spPr>
            <a:xfrm>
              <a:off x="11811393" y="9061267"/>
              <a:ext cx="6724040" cy="19050"/>
            </a:xfrm>
            <a:prstGeom prst="line">
              <a:avLst/>
            </a:prstGeom>
            <a:ln w="114300" cap="flat">
              <a:solidFill>
                <a:srgbClr val="9FC3D0"/>
              </a:solidFill>
              <a:prstDash val="solid"/>
              <a:headEnd type="none" w="sm" len="sm"/>
              <a:tailEnd type="none" w="sm" len="sm"/>
            </a:ln>
          </p:spPr>
          <p:txBody>
            <a:bodyPr/>
            <a:lstStyle/>
            <a:p>
              <a:endParaRPr lang="zh-CN" altLang="en-US"/>
            </a:p>
          </p:txBody>
        </p:sp>
      </p:grpSp>
      <p:grpSp>
        <p:nvGrpSpPr>
          <p:cNvPr id="37" name="组合 36">
            <a:extLst>
              <a:ext uri="{FF2B5EF4-FFF2-40B4-BE49-F238E27FC236}">
                <a16:creationId xmlns:a16="http://schemas.microsoft.com/office/drawing/2014/main" id="{5EEDC64A-C762-7399-78E4-A7C32901F602}"/>
              </a:ext>
            </a:extLst>
          </p:cNvPr>
          <p:cNvGrpSpPr/>
          <p:nvPr/>
        </p:nvGrpSpPr>
        <p:grpSpPr>
          <a:xfrm>
            <a:off x="-2557548" y="304832"/>
            <a:ext cx="3700548" cy="1569660"/>
            <a:chOff x="-1" y="304832"/>
            <a:chExt cx="3700548" cy="1569660"/>
          </a:xfrm>
        </p:grpSpPr>
        <p:sp>
          <p:nvSpPr>
            <p:cNvPr id="15" name="Freeform 10">
              <a:extLst>
                <a:ext uri="{FF2B5EF4-FFF2-40B4-BE49-F238E27FC236}">
                  <a16:creationId xmlns:a16="http://schemas.microsoft.com/office/drawing/2014/main" id="{8D614619-EC2C-DFCB-C34C-55DC571487BC}"/>
                </a:ext>
              </a:extLst>
            </p:cNvPr>
            <p:cNvSpPr/>
            <p:nvPr/>
          </p:nvSpPr>
          <p:spPr>
            <a:xfrm>
              <a:off x="-1" y="4191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Problem</a:t>
              </a:r>
            </a:p>
            <a:p>
              <a:pPr algn="ctr"/>
              <a:r>
                <a:rPr lang="en-US" altLang="zh-CN" sz="3600" dirty="0">
                  <a:solidFill>
                    <a:schemeClr val="tx1">
                      <a:lumMod val="85000"/>
                      <a:lumOff val="15000"/>
                    </a:schemeClr>
                  </a:solidFill>
                  <a:latin typeface="Alatsi Bold"/>
                </a:rPr>
                <a:t>Statement</a:t>
              </a:r>
              <a:endParaRPr lang="zh-CN" altLang="en-US" sz="3600" dirty="0">
                <a:solidFill>
                  <a:schemeClr val="tx1">
                    <a:lumMod val="85000"/>
                    <a:lumOff val="15000"/>
                  </a:schemeClr>
                </a:solidFill>
              </a:endParaRPr>
            </a:p>
          </p:txBody>
        </p:sp>
        <p:sp>
          <p:nvSpPr>
            <p:cNvPr id="30" name="文本框 29">
              <a:extLst>
                <a:ext uri="{FF2B5EF4-FFF2-40B4-BE49-F238E27FC236}">
                  <a16:creationId xmlns:a16="http://schemas.microsoft.com/office/drawing/2014/main" id="{8AD1446D-3CE8-97F9-67BE-1E789159E7E9}"/>
                </a:ext>
              </a:extLst>
            </p:cNvPr>
            <p:cNvSpPr txBox="1"/>
            <p:nvPr/>
          </p:nvSpPr>
          <p:spPr>
            <a:xfrm>
              <a:off x="2059451" y="3048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1</a:t>
              </a:r>
            </a:p>
          </p:txBody>
        </p:sp>
      </p:grpSp>
      <p:grpSp>
        <p:nvGrpSpPr>
          <p:cNvPr id="38" name="组合 37">
            <a:extLst>
              <a:ext uri="{FF2B5EF4-FFF2-40B4-BE49-F238E27FC236}">
                <a16:creationId xmlns:a16="http://schemas.microsoft.com/office/drawing/2014/main" id="{3EB5E197-030B-8BD4-2900-3A1D2D7D3972}"/>
              </a:ext>
            </a:extLst>
          </p:cNvPr>
          <p:cNvGrpSpPr/>
          <p:nvPr/>
        </p:nvGrpSpPr>
        <p:grpSpPr>
          <a:xfrm>
            <a:off x="-2557547" y="1829432"/>
            <a:ext cx="3700547" cy="1569660"/>
            <a:chOff x="0" y="1829432"/>
            <a:chExt cx="3700547" cy="1569660"/>
          </a:xfrm>
        </p:grpSpPr>
        <p:sp>
          <p:nvSpPr>
            <p:cNvPr id="17" name="Freeform 7">
              <a:extLst>
                <a:ext uri="{FF2B5EF4-FFF2-40B4-BE49-F238E27FC236}">
                  <a16:creationId xmlns:a16="http://schemas.microsoft.com/office/drawing/2014/main" id="{BEE3576E-F191-630E-1248-8687E698093E}"/>
                </a:ext>
              </a:extLst>
            </p:cNvPr>
            <p:cNvSpPr/>
            <p:nvPr/>
          </p:nvSpPr>
          <p:spPr>
            <a:xfrm>
              <a:off x="0" y="1943100"/>
              <a:ext cx="2879999"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Data Collection</a:t>
              </a:r>
              <a:endParaRPr lang="zh-CN" altLang="en-US" sz="3600" dirty="0">
                <a:solidFill>
                  <a:schemeClr val="tx1">
                    <a:lumMod val="85000"/>
                    <a:lumOff val="15000"/>
                  </a:schemeClr>
                </a:solidFill>
              </a:endParaRPr>
            </a:p>
          </p:txBody>
        </p:sp>
        <p:sp>
          <p:nvSpPr>
            <p:cNvPr id="31" name="文本框 30">
              <a:extLst>
                <a:ext uri="{FF2B5EF4-FFF2-40B4-BE49-F238E27FC236}">
                  <a16:creationId xmlns:a16="http://schemas.microsoft.com/office/drawing/2014/main" id="{5EBEDACE-38CD-95DA-A363-0C4522E2ACEB}"/>
                </a:ext>
              </a:extLst>
            </p:cNvPr>
            <p:cNvSpPr txBox="1"/>
            <p:nvPr/>
          </p:nvSpPr>
          <p:spPr>
            <a:xfrm>
              <a:off x="2059451" y="18294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2</a:t>
              </a:r>
            </a:p>
          </p:txBody>
        </p:sp>
      </p:grpSp>
      <p:grpSp>
        <p:nvGrpSpPr>
          <p:cNvPr id="39" name="组合 38">
            <a:extLst>
              <a:ext uri="{FF2B5EF4-FFF2-40B4-BE49-F238E27FC236}">
                <a16:creationId xmlns:a16="http://schemas.microsoft.com/office/drawing/2014/main" id="{BF2E636D-E62A-1A94-9991-F31241D4FAEE}"/>
              </a:ext>
            </a:extLst>
          </p:cNvPr>
          <p:cNvGrpSpPr/>
          <p:nvPr/>
        </p:nvGrpSpPr>
        <p:grpSpPr>
          <a:xfrm>
            <a:off x="-2557548" y="3345240"/>
            <a:ext cx="3700548" cy="1569660"/>
            <a:chOff x="-1" y="3345240"/>
            <a:chExt cx="3700548" cy="1569660"/>
          </a:xfrm>
        </p:grpSpPr>
        <p:sp>
          <p:nvSpPr>
            <p:cNvPr id="18" name="Freeform 4">
              <a:extLst>
                <a:ext uri="{FF2B5EF4-FFF2-40B4-BE49-F238E27FC236}">
                  <a16:creationId xmlns:a16="http://schemas.microsoft.com/office/drawing/2014/main" id="{761FCCE9-E179-009E-2C71-A86798414C95}"/>
                </a:ext>
              </a:extLst>
            </p:cNvPr>
            <p:cNvSpPr/>
            <p:nvPr/>
          </p:nvSpPr>
          <p:spPr>
            <a:xfrm>
              <a:off x="-1" y="34677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Assumption</a:t>
              </a:r>
            </a:p>
          </p:txBody>
        </p:sp>
        <p:sp>
          <p:nvSpPr>
            <p:cNvPr id="32" name="文本框 31">
              <a:extLst>
                <a:ext uri="{FF2B5EF4-FFF2-40B4-BE49-F238E27FC236}">
                  <a16:creationId xmlns:a16="http://schemas.microsoft.com/office/drawing/2014/main" id="{11077D82-1862-4E81-F043-4488AFA7B69A}"/>
                </a:ext>
              </a:extLst>
            </p:cNvPr>
            <p:cNvSpPr txBox="1"/>
            <p:nvPr/>
          </p:nvSpPr>
          <p:spPr>
            <a:xfrm>
              <a:off x="2059451" y="3345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3</a:t>
              </a:r>
            </a:p>
          </p:txBody>
        </p:sp>
      </p:grpSp>
      <p:grpSp>
        <p:nvGrpSpPr>
          <p:cNvPr id="40" name="组合 39">
            <a:extLst>
              <a:ext uri="{FF2B5EF4-FFF2-40B4-BE49-F238E27FC236}">
                <a16:creationId xmlns:a16="http://schemas.microsoft.com/office/drawing/2014/main" id="{B1840CF4-F563-2012-23AD-98F0087322F6}"/>
              </a:ext>
            </a:extLst>
          </p:cNvPr>
          <p:cNvGrpSpPr/>
          <p:nvPr/>
        </p:nvGrpSpPr>
        <p:grpSpPr>
          <a:xfrm>
            <a:off x="-2556000" y="4869240"/>
            <a:ext cx="3657600" cy="1569660"/>
            <a:chOff x="0" y="4869240"/>
            <a:chExt cx="3657600" cy="1569660"/>
          </a:xfrm>
        </p:grpSpPr>
        <p:sp>
          <p:nvSpPr>
            <p:cNvPr id="19" name="Freeform 10">
              <a:extLst>
                <a:ext uri="{FF2B5EF4-FFF2-40B4-BE49-F238E27FC236}">
                  <a16:creationId xmlns:a16="http://schemas.microsoft.com/office/drawing/2014/main" id="{E1FCD8DB-5EDB-A941-6889-06C30D185DC0}"/>
                </a:ext>
              </a:extLst>
            </p:cNvPr>
            <p:cNvSpPr/>
            <p:nvPr/>
          </p:nvSpPr>
          <p:spPr>
            <a:xfrm>
              <a:off x="0" y="49905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Data</a:t>
              </a:r>
            </a:p>
            <a:p>
              <a:pPr algn="ctr"/>
              <a:r>
                <a:rPr lang="en-US" altLang="zh-CN" sz="3600" dirty="0">
                  <a:solidFill>
                    <a:schemeClr val="tx1">
                      <a:lumMod val="85000"/>
                      <a:lumOff val="15000"/>
                    </a:schemeClr>
                  </a:solidFill>
                  <a:latin typeface="Alatsi Bold"/>
                </a:rPr>
                <a:t>Process</a:t>
              </a:r>
              <a:endParaRPr lang="zh-CN" altLang="en-US" sz="3600" dirty="0">
                <a:solidFill>
                  <a:schemeClr val="tx1">
                    <a:lumMod val="85000"/>
                    <a:lumOff val="15000"/>
                  </a:schemeClr>
                </a:solidFill>
              </a:endParaRPr>
            </a:p>
          </p:txBody>
        </p:sp>
        <p:sp>
          <p:nvSpPr>
            <p:cNvPr id="34" name="文本框 33">
              <a:extLst>
                <a:ext uri="{FF2B5EF4-FFF2-40B4-BE49-F238E27FC236}">
                  <a16:creationId xmlns:a16="http://schemas.microsoft.com/office/drawing/2014/main" id="{A819B965-1D25-C6DE-CDD3-F3F63CDB76DC}"/>
                </a:ext>
              </a:extLst>
            </p:cNvPr>
            <p:cNvSpPr txBox="1"/>
            <p:nvPr/>
          </p:nvSpPr>
          <p:spPr>
            <a:xfrm>
              <a:off x="2016504" y="4869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4</a:t>
              </a:r>
            </a:p>
          </p:txBody>
        </p:sp>
      </p:grpSp>
      <p:grpSp>
        <p:nvGrpSpPr>
          <p:cNvPr id="41" name="组合 40">
            <a:extLst>
              <a:ext uri="{FF2B5EF4-FFF2-40B4-BE49-F238E27FC236}">
                <a16:creationId xmlns:a16="http://schemas.microsoft.com/office/drawing/2014/main" id="{7A088B7C-E6E8-5646-C2BF-E737890AE94D}"/>
              </a:ext>
            </a:extLst>
          </p:cNvPr>
          <p:cNvGrpSpPr/>
          <p:nvPr/>
        </p:nvGrpSpPr>
        <p:grpSpPr>
          <a:xfrm>
            <a:off x="0" y="6393240"/>
            <a:ext cx="3696444" cy="1569660"/>
            <a:chOff x="1" y="6393240"/>
            <a:chExt cx="3696444" cy="1569660"/>
          </a:xfrm>
        </p:grpSpPr>
        <p:sp>
          <p:nvSpPr>
            <p:cNvPr id="20" name="Freeform 7">
              <a:extLst>
                <a:ext uri="{FF2B5EF4-FFF2-40B4-BE49-F238E27FC236}">
                  <a16:creationId xmlns:a16="http://schemas.microsoft.com/office/drawing/2014/main" id="{DEDC6218-A921-6B97-72C2-443F47286D3C}"/>
                </a:ext>
              </a:extLst>
            </p:cNvPr>
            <p:cNvSpPr/>
            <p:nvPr/>
          </p:nvSpPr>
          <p:spPr>
            <a:xfrm>
              <a:off x="1" y="65145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Model &amp;</a:t>
              </a:r>
            </a:p>
            <a:p>
              <a:pPr algn="ctr"/>
              <a:r>
                <a:rPr lang="en-US" altLang="zh-CN" sz="3600" dirty="0">
                  <a:solidFill>
                    <a:schemeClr val="tx1">
                      <a:lumMod val="85000"/>
                      <a:lumOff val="15000"/>
                    </a:schemeClr>
                  </a:solidFill>
                  <a:latin typeface="Alatsi Bold"/>
                </a:rPr>
                <a:t>Validation</a:t>
              </a:r>
              <a:endParaRPr lang="zh-CN" altLang="en-US" sz="3600" dirty="0">
                <a:solidFill>
                  <a:schemeClr val="tx1">
                    <a:lumMod val="85000"/>
                    <a:lumOff val="15000"/>
                  </a:schemeClr>
                </a:solidFill>
              </a:endParaRPr>
            </a:p>
          </p:txBody>
        </p:sp>
        <p:sp>
          <p:nvSpPr>
            <p:cNvPr id="35" name="文本框 34">
              <a:extLst>
                <a:ext uri="{FF2B5EF4-FFF2-40B4-BE49-F238E27FC236}">
                  <a16:creationId xmlns:a16="http://schemas.microsoft.com/office/drawing/2014/main" id="{9CFA9498-7C65-7013-350F-4C5AA3B3F212}"/>
                </a:ext>
              </a:extLst>
            </p:cNvPr>
            <p:cNvSpPr txBox="1"/>
            <p:nvPr/>
          </p:nvSpPr>
          <p:spPr>
            <a:xfrm>
              <a:off x="2055349" y="6393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5</a:t>
              </a:r>
            </a:p>
          </p:txBody>
        </p:sp>
      </p:grpSp>
      <p:grpSp>
        <p:nvGrpSpPr>
          <p:cNvPr id="42" name="组合 41">
            <a:extLst>
              <a:ext uri="{FF2B5EF4-FFF2-40B4-BE49-F238E27FC236}">
                <a16:creationId xmlns:a16="http://schemas.microsoft.com/office/drawing/2014/main" id="{C2760920-B052-D7E1-40C2-D969E47683A5}"/>
              </a:ext>
            </a:extLst>
          </p:cNvPr>
          <p:cNvGrpSpPr/>
          <p:nvPr/>
        </p:nvGrpSpPr>
        <p:grpSpPr>
          <a:xfrm>
            <a:off x="-2557547" y="7917240"/>
            <a:ext cx="3698496" cy="1569660"/>
            <a:chOff x="0" y="7917240"/>
            <a:chExt cx="3698496" cy="1569660"/>
          </a:xfrm>
        </p:grpSpPr>
        <p:sp>
          <p:nvSpPr>
            <p:cNvPr id="21" name="Freeform 4">
              <a:extLst>
                <a:ext uri="{FF2B5EF4-FFF2-40B4-BE49-F238E27FC236}">
                  <a16:creationId xmlns:a16="http://schemas.microsoft.com/office/drawing/2014/main" id="{C90D7DE6-BE86-93BF-AACA-763012FE78CF}"/>
                </a:ext>
              </a:extLst>
            </p:cNvPr>
            <p:cNvSpPr/>
            <p:nvPr/>
          </p:nvSpPr>
          <p:spPr>
            <a:xfrm>
              <a:off x="0" y="80391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Conclusion</a:t>
              </a:r>
              <a:endParaRPr lang="zh-CN" altLang="en-US" sz="3600" dirty="0">
                <a:solidFill>
                  <a:schemeClr val="tx1">
                    <a:lumMod val="85000"/>
                    <a:lumOff val="15000"/>
                  </a:schemeClr>
                </a:solidFill>
              </a:endParaRPr>
            </a:p>
          </p:txBody>
        </p:sp>
        <p:sp>
          <p:nvSpPr>
            <p:cNvPr id="36" name="文本框 35">
              <a:extLst>
                <a:ext uri="{FF2B5EF4-FFF2-40B4-BE49-F238E27FC236}">
                  <a16:creationId xmlns:a16="http://schemas.microsoft.com/office/drawing/2014/main" id="{79393296-AD37-601A-C531-B5ED018FE06A}"/>
                </a:ext>
              </a:extLst>
            </p:cNvPr>
            <p:cNvSpPr txBox="1"/>
            <p:nvPr/>
          </p:nvSpPr>
          <p:spPr>
            <a:xfrm>
              <a:off x="2057400" y="7917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6</a:t>
              </a:r>
            </a:p>
          </p:txBody>
        </p:sp>
      </p:grpSp>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CN" altLang="en-US"/>
          </a:p>
        </p:txBody>
      </p:sp>
      <p:grpSp>
        <p:nvGrpSpPr>
          <p:cNvPr id="46" name="组合 45">
            <a:extLst>
              <a:ext uri="{FF2B5EF4-FFF2-40B4-BE49-F238E27FC236}">
                <a16:creationId xmlns:a16="http://schemas.microsoft.com/office/drawing/2014/main" id="{5AA6EF32-257F-BB3A-95C7-8BB2A20745DF}"/>
              </a:ext>
            </a:extLst>
          </p:cNvPr>
          <p:cNvGrpSpPr/>
          <p:nvPr/>
        </p:nvGrpSpPr>
        <p:grpSpPr>
          <a:xfrm>
            <a:off x="3657600" y="800100"/>
            <a:ext cx="13182600" cy="842731"/>
            <a:chOff x="3657600" y="2198431"/>
            <a:chExt cx="13182600" cy="842731"/>
          </a:xfrm>
        </p:grpSpPr>
        <p:sp>
          <p:nvSpPr>
            <p:cNvPr id="47" name="Freeform 5">
              <a:extLst>
                <a:ext uri="{FF2B5EF4-FFF2-40B4-BE49-F238E27FC236}">
                  <a16:creationId xmlns:a16="http://schemas.microsoft.com/office/drawing/2014/main" id="{9780B241-6357-D9BE-C124-3F99C980251E}"/>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52" name="TextBox 7">
              <a:extLst>
                <a:ext uri="{FF2B5EF4-FFF2-40B4-BE49-F238E27FC236}">
                  <a16:creationId xmlns:a16="http://schemas.microsoft.com/office/drawing/2014/main" id="{A2704533-3872-6675-EF75-8E51A60CFC6F}"/>
                </a:ext>
              </a:extLst>
            </p:cNvPr>
            <p:cNvSpPr txBox="1">
              <a:spLocks/>
            </p:cNvSpPr>
            <p:nvPr/>
          </p:nvSpPr>
          <p:spPr>
            <a:xfrm>
              <a:off x="3657600" y="2198431"/>
              <a:ext cx="720000" cy="842731"/>
            </a:xfrm>
            <a:prstGeom prst="rect">
              <a:avLst/>
            </a:prstGeom>
          </p:spPr>
          <p:txBody>
            <a:bodyPr wrap="square" lIns="0" tIns="0" rIns="0" bIns="0" rtlCol="0" anchor="t">
              <a:spAutoFit/>
            </a:bodyPr>
            <a:lstStyle/>
            <a:p>
              <a:pPr algn="ctr">
                <a:lnSpc>
                  <a:spcPts val="7048"/>
                </a:lnSpc>
              </a:pPr>
              <a:r>
                <a:rPr lang="en-US" sz="5034" dirty="0">
                  <a:solidFill>
                    <a:srgbClr val="000000"/>
                  </a:solidFill>
                  <a:latin typeface="Alatsi Bold"/>
                </a:rPr>
                <a:t>4</a:t>
              </a:r>
            </a:p>
          </p:txBody>
        </p:sp>
        <p:sp>
          <p:nvSpPr>
            <p:cNvPr id="55" name="TextBox 16">
              <a:extLst>
                <a:ext uri="{FF2B5EF4-FFF2-40B4-BE49-F238E27FC236}">
                  <a16:creationId xmlns:a16="http://schemas.microsoft.com/office/drawing/2014/main" id="{8CBB8E52-C593-6E63-9B63-8C54CB85273E}"/>
                </a:ext>
              </a:extLst>
            </p:cNvPr>
            <p:cNvSpPr txBox="1"/>
            <p:nvPr/>
          </p:nvSpPr>
          <p:spPr>
            <a:xfrm>
              <a:off x="4656072" y="2350831"/>
              <a:ext cx="12184128" cy="544380"/>
            </a:xfrm>
            <a:prstGeom prst="rect">
              <a:avLst/>
            </a:prstGeom>
          </p:spPr>
          <p:txBody>
            <a:bodyPr wrap="square" lIns="0" tIns="0" rIns="0" bIns="0" rtlCol="0" anchor="t">
              <a:spAutoFit/>
            </a:bodyPr>
            <a:lstStyle/>
            <a:p>
              <a:pPr>
                <a:lnSpc>
                  <a:spcPts val="4400"/>
                </a:lnSpc>
              </a:pPr>
              <a:r>
                <a:rPr lang="en-US" sz="3600" dirty="0">
                  <a:solidFill>
                    <a:srgbClr val="000000"/>
                  </a:solidFill>
                  <a:latin typeface="Alatsi Bold"/>
                </a:rPr>
                <a:t>Results</a:t>
              </a:r>
              <a:endParaRPr lang="en-US" sz="3200" dirty="0">
                <a:solidFill>
                  <a:srgbClr val="000000"/>
                </a:solidFill>
                <a:latin typeface="Alatsi Bold"/>
              </a:endParaRPr>
            </a:p>
          </p:txBody>
        </p:sp>
      </p:grpSp>
      <p:pic>
        <p:nvPicPr>
          <p:cNvPr id="57" name="图片 56">
            <a:extLst>
              <a:ext uri="{FF2B5EF4-FFF2-40B4-BE49-F238E27FC236}">
                <a16:creationId xmlns:a16="http://schemas.microsoft.com/office/drawing/2014/main" id="{64EDCB01-69D8-356D-2211-4673A5A96D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675582" y="2247900"/>
            <a:ext cx="8540175" cy="5978122"/>
          </a:xfrm>
          <a:prstGeom prst="rect">
            <a:avLst/>
          </a:prstGeom>
        </p:spPr>
      </p:pic>
      <p:graphicFrame>
        <p:nvGraphicFramePr>
          <p:cNvPr id="58" name="表格 57">
            <a:extLst>
              <a:ext uri="{FF2B5EF4-FFF2-40B4-BE49-F238E27FC236}">
                <a16:creationId xmlns:a16="http://schemas.microsoft.com/office/drawing/2014/main" id="{DC83CE3E-0D7B-951F-8C61-D3B15CB4E9A7}"/>
              </a:ext>
            </a:extLst>
          </p:cNvPr>
          <p:cNvGraphicFramePr>
            <a:graphicFrameLocks noGrp="1"/>
          </p:cNvGraphicFramePr>
          <p:nvPr>
            <p:extLst>
              <p:ext uri="{D42A27DB-BD31-4B8C-83A1-F6EECF244321}">
                <p14:modId xmlns:p14="http://schemas.microsoft.com/office/powerpoint/2010/main" val="4081154679"/>
              </p:ext>
            </p:extLst>
          </p:nvPr>
        </p:nvGraphicFramePr>
        <p:xfrm>
          <a:off x="3428999" y="2048596"/>
          <a:ext cx="5029201" cy="6471931"/>
        </p:xfrm>
        <a:graphic>
          <a:graphicData uri="http://schemas.openxmlformats.org/drawingml/2006/table">
            <a:tbl>
              <a:tblPr firstRow="1" bandRow="1">
                <a:tableStyleId>{F5AB1C69-6EDB-4FF4-983F-18BD219EF322}</a:tableStyleId>
              </a:tblPr>
              <a:tblGrid>
                <a:gridCol w="1143001">
                  <a:extLst>
                    <a:ext uri="{9D8B030D-6E8A-4147-A177-3AD203B41FA5}">
                      <a16:colId xmlns:a16="http://schemas.microsoft.com/office/drawing/2014/main" val="953623853"/>
                    </a:ext>
                  </a:extLst>
                </a:gridCol>
                <a:gridCol w="2057400">
                  <a:extLst>
                    <a:ext uri="{9D8B030D-6E8A-4147-A177-3AD203B41FA5}">
                      <a16:colId xmlns:a16="http://schemas.microsoft.com/office/drawing/2014/main" val="2139000166"/>
                    </a:ext>
                  </a:extLst>
                </a:gridCol>
                <a:gridCol w="1828800">
                  <a:extLst>
                    <a:ext uri="{9D8B030D-6E8A-4147-A177-3AD203B41FA5}">
                      <a16:colId xmlns:a16="http://schemas.microsoft.com/office/drawing/2014/main" val="3919737140"/>
                    </a:ext>
                  </a:extLst>
                </a:gridCol>
              </a:tblGrid>
              <a:tr h="7363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chemeClr val="bg1"/>
                          </a:solidFill>
                          <a:latin typeface="Alatsi Bold"/>
                          <a:ea typeface="+mn-ea"/>
                          <a:cs typeface="+mn-cs"/>
                        </a:rPr>
                        <a:t>N</a:t>
                      </a:r>
                      <a:endParaRPr lang="zh-CN" altLang="en-US" sz="2800" b="1" kern="1200" dirty="0">
                        <a:solidFill>
                          <a:schemeClr val="bg1"/>
                        </a:solidFill>
                        <a:latin typeface="Alatsi Bold"/>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chemeClr val="bg1"/>
                          </a:solidFill>
                          <a:latin typeface="Alatsi Bold"/>
                          <a:ea typeface="+mn-ea"/>
                          <a:cs typeface="+mn-cs"/>
                        </a:rPr>
                        <a:t>Proportion</a:t>
                      </a:r>
                      <a:endParaRPr lang="zh-CN" altLang="en-US" sz="2800" b="1" kern="1200" dirty="0">
                        <a:solidFill>
                          <a:schemeClr val="bg1"/>
                        </a:solidFill>
                        <a:latin typeface="Alatsi Bold"/>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chemeClr val="bg1"/>
                          </a:solidFill>
                          <a:latin typeface="Alatsi Bold"/>
                          <a:ea typeface="+mn-ea"/>
                          <a:cs typeface="+mn-cs"/>
                        </a:rPr>
                        <a:t>Diff</a:t>
                      </a:r>
                      <a:endParaRPr lang="zh-CN" altLang="en-US" sz="2800" b="1" kern="1200" dirty="0">
                        <a:solidFill>
                          <a:schemeClr val="bg1"/>
                        </a:solidFill>
                        <a:latin typeface="Alatsi Bold"/>
                        <a:ea typeface="+mn-ea"/>
                        <a:cs typeface="+mn-cs"/>
                      </a:endParaRPr>
                    </a:p>
                  </a:txBody>
                  <a:tcPr anchor="ctr"/>
                </a:tc>
                <a:extLst>
                  <a:ext uri="{0D108BD9-81ED-4DB2-BD59-A6C34878D82A}">
                    <a16:rowId xmlns:a16="http://schemas.microsoft.com/office/drawing/2014/main" val="1189552838"/>
                  </a:ext>
                </a:extLst>
              </a:tr>
              <a:tr h="8193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chemeClr val="tx1"/>
                          </a:solidFill>
                          <a:latin typeface="Alatsi Bold"/>
                          <a:ea typeface="+mn-ea"/>
                          <a:cs typeface="+mn-cs"/>
                        </a:rPr>
                        <a:t>14</a:t>
                      </a:r>
                      <a:endParaRPr lang="zh-CN" altLang="en-US" sz="2800" b="1" kern="1200" dirty="0">
                        <a:solidFill>
                          <a:schemeClr val="tx1"/>
                        </a:solidFill>
                        <a:latin typeface="Alatsi Bold"/>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chemeClr val="tx1"/>
                          </a:solidFill>
                          <a:latin typeface="Alatsi Bold"/>
                          <a:ea typeface="+mn-ea"/>
                          <a:cs typeface="+mn-cs"/>
                        </a:rPr>
                        <a:t>16.13%</a:t>
                      </a:r>
                      <a:endParaRPr lang="zh-CN" altLang="en-US" sz="2800" b="1" kern="1200" dirty="0">
                        <a:solidFill>
                          <a:schemeClr val="tx1"/>
                        </a:solidFill>
                        <a:latin typeface="Alatsi Bold"/>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b="1" kern="1200" dirty="0">
                        <a:solidFill>
                          <a:schemeClr val="tx1"/>
                        </a:solidFill>
                        <a:latin typeface="Alatsi Bold"/>
                        <a:ea typeface="+mn-ea"/>
                        <a:cs typeface="+mn-cs"/>
                      </a:endParaRPr>
                    </a:p>
                  </a:txBody>
                  <a:tcPr anchor="ctr"/>
                </a:tc>
                <a:extLst>
                  <a:ext uri="{0D108BD9-81ED-4DB2-BD59-A6C34878D82A}">
                    <a16:rowId xmlns:a16="http://schemas.microsoft.com/office/drawing/2014/main" val="1709047026"/>
                  </a:ext>
                </a:extLst>
              </a:tr>
              <a:tr h="8193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chemeClr val="tx1"/>
                          </a:solidFill>
                          <a:latin typeface="Alatsi Bold"/>
                          <a:ea typeface="+mn-ea"/>
                          <a:cs typeface="+mn-cs"/>
                        </a:rPr>
                        <a:t>15</a:t>
                      </a:r>
                      <a:endParaRPr lang="zh-CN" altLang="en-US" sz="2800" b="1" kern="1200" dirty="0">
                        <a:solidFill>
                          <a:schemeClr val="tx1"/>
                        </a:solidFill>
                        <a:latin typeface="Alatsi Bold"/>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chemeClr val="tx1"/>
                          </a:solidFill>
                          <a:latin typeface="Alatsi Bold"/>
                          <a:ea typeface="+mn-ea"/>
                          <a:cs typeface="+mn-cs"/>
                        </a:rPr>
                        <a:t>15.51%</a:t>
                      </a:r>
                      <a:endParaRPr lang="zh-CN" altLang="en-US" sz="2800" b="1" kern="1200" dirty="0">
                        <a:solidFill>
                          <a:schemeClr val="tx1"/>
                        </a:solidFill>
                        <a:latin typeface="Alatsi Bold"/>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chemeClr val="tx1"/>
                          </a:solidFill>
                          <a:latin typeface="Alatsi Bold"/>
                          <a:ea typeface="+mn-ea"/>
                          <a:cs typeface="+mn-cs"/>
                        </a:rPr>
                        <a:t>0.62%</a:t>
                      </a:r>
                      <a:endParaRPr lang="zh-CN" altLang="en-US" sz="2800" b="1" kern="1200" dirty="0">
                        <a:solidFill>
                          <a:schemeClr val="tx1"/>
                        </a:solidFill>
                        <a:latin typeface="Alatsi Bold"/>
                        <a:ea typeface="+mn-ea"/>
                        <a:cs typeface="+mn-cs"/>
                      </a:endParaRPr>
                    </a:p>
                  </a:txBody>
                  <a:tcPr anchor="ctr"/>
                </a:tc>
                <a:extLst>
                  <a:ext uri="{0D108BD9-81ED-4DB2-BD59-A6C34878D82A}">
                    <a16:rowId xmlns:a16="http://schemas.microsoft.com/office/drawing/2014/main" val="4127266169"/>
                  </a:ext>
                </a:extLst>
              </a:tr>
              <a:tr h="8193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chemeClr val="tx1"/>
                          </a:solidFill>
                          <a:latin typeface="Alatsi Bold"/>
                          <a:ea typeface="+mn-ea"/>
                          <a:cs typeface="+mn-cs"/>
                        </a:rPr>
                        <a:t>16</a:t>
                      </a:r>
                      <a:endParaRPr lang="zh-CN" altLang="en-US" sz="2800" b="1" kern="1200" dirty="0">
                        <a:solidFill>
                          <a:schemeClr val="tx1"/>
                        </a:solidFill>
                        <a:latin typeface="Alatsi Bold"/>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chemeClr val="tx1"/>
                          </a:solidFill>
                          <a:latin typeface="Alatsi Bold"/>
                          <a:ea typeface="+mn-ea"/>
                          <a:cs typeface="+mn-cs"/>
                        </a:rPr>
                        <a:t>14.97%</a:t>
                      </a:r>
                      <a:endParaRPr lang="zh-CN" altLang="en-US" sz="2800" b="1" kern="1200" dirty="0">
                        <a:solidFill>
                          <a:schemeClr val="tx1"/>
                        </a:solidFill>
                        <a:latin typeface="Alatsi Bold"/>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chemeClr val="tx1"/>
                          </a:solidFill>
                          <a:latin typeface="Alatsi Bold"/>
                          <a:ea typeface="+mn-ea"/>
                          <a:cs typeface="+mn-cs"/>
                        </a:rPr>
                        <a:t>0.54%</a:t>
                      </a:r>
                      <a:endParaRPr lang="zh-CN" altLang="en-US" sz="2800" b="1" kern="1200" dirty="0">
                        <a:solidFill>
                          <a:schemeClr val="tx1"/>
                        </a:solidFill>
                        <a:latin typeface="Alatsi Bold"/>
                        <a:ea typeface="+mn-ea"/>
                        <a:cs typeface="+mn-cs"/>
                      </a:endParaRPr>
                    </a:p>
                  </a:txBody>
                  <a:tcPr anchor="ctr"/>
                </a:tc>
                <a:extLst>
                  <a:ext uri="{0D108BD9-81ED-4DB2-BD59-A6C34878D82A}">
                    <a16:rowId xmlns:a16="http://schemas.microsoft.com/office/drawing/2014/main" val="2515553247"/>
                  </a:ext>
                </a:extLst>
              </a:tr>
              <a:tr h="8193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chemeClr val="tx1"/>
                          </a:solidFill>
                          <a:latin typeface="Alatsi Bold"/>
                          <a:ea typeface="+mn-ea"/>
                          <a:cs typeface="+mn-cs"/>
                        </a:rPr>
                        <a:t>17</a:t>
                      </a:r>
                      <a:endParaRPr lang="zh-CN" altLang="en-US" sz="2800" b="1" kern="1200" dirty="0">
                        <a:solidFill>
                          <a:schemeClr val="tx1"/>
                        </a:solidFill>
                        <a:latin typeface="Alatsi Bold"/>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chemeClr val="tx1"/>
                          </a:solidFill>
                          <a:latin typeface="Alatsi Bold"/>
                          <a:ea typeface="+mn-ea"/>
                          <a:cs typeface="+mn-cs"/>
                        </a:rPr>
                        <a:t>14.52%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chemeClr val="tx1"/>
                          </a:solidFill>
                          <a:latin typeface="Alatsi Bold"/>
                          <a:ea typeface="+mn-ea"/>
                          <a:cs typeface="+mn-cs"/>
                        </a:rPr>
                        <a:t>0.45%</a:t>
                      </a:r>
                      <a:endParaRPr lang="zh-CN" altLang="en-US" sz="2800" b="1" kern="1200" dirty="0">
                        <a:solidFill>
                          <a:schemeClr val="tx1"/>
                        </a:solidFill>
                        <a:latin typeface="Alatsi Bold"/>
                        <a:ea typeface="+mn-ea"/>
                        <a:cs typeface="+mn-cs"/>
                      </a:endParaRPr>
                    </a:p>
                  </a:txBody>
                  <a:tcPr anchor="ctr"/>
                </a:tc>
                <a:extLst>
                  <a:ext uri="{0D108BD9-81ED-4DB2-BD59-A6C34878D82A}">
                    <a16:rowId xmlns:a16="http://schemas.microsoft.com/office/drawing/2014/main" val="2128741497"/>
                  </a:ext>
                </a:extLst>
              </a:tr>
              <a:tr h="8193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chemeClr val="tx1"/>
                          </a:solidFill>
                          <a:latin typeface="Alatsi Bold"/>
                          <a:ea typeface="+mn-ea"/>
                          <a:cs typeface="+mn-cs"/>
                        </a:rPr>
                        <a:t>18</a:t>
                      </a:r>
                      <a:endParaRPr lang="zh-CN" altLang="en-US" sz="2800" b="1" kern="1200" dirty="0">
                        <a:solidFill>
                          <a:schemeClr val="tx1"/>
                        </a:solidFill>
                        <a:latin typeface="Alatsi Bold"/>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chemeClr val="tx1"/>
                          </a:solidFill>
                          <a:latin typeface="Alatsi Bold"/>
                          <a:ea typeface="+mn-ea"/>
                          <a:cs typeface="+mn-cs"/>
                        </a:rPr>
                        <a:t>14.13%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chemeClr val="tx1"/>
                          </a:solidFill>
                          <a:latin typeface="Alatsi Bold"/>
                          <a:ea typeface="+mn-ea"/>
                          <a:cs typeface="+mn-cs"/>
                        </a:rPr>
                        <a:t>0.39%</a:t>
                      </a:r>
                      <a:endParaRPr lang="zh-CN" altLang="en-US" sz="2800" b="1" kern="1200" dirty="0">
                        <a:solidFill>
                          <a:schemeClr val="tx1"/>
                        </a:solidFill>
                        <a:latin typeface="Alatsi Bold"/>
                        <a:ea typeface="+mn-ea"/>
                        <a:cs typeface="+mn-cs"/>
                      </a:endParaRPr>
                    </a:p>
                  </a:txBody>
                  <a:tcPr anchor="ctr"/>
                </a:tc>
                <a:extLst>
                  <a:ext uri="{0D108BD9-81ED-4DB2-BD59-A6C34878D82A}">
                    <a16:rowId xmlns:a16="http://schemas.microsoft.com/office/drawing/2014/main" val="2048436681"/>
                  </a:ext>
                </a:extLst>
              </a:tr>
              <a:tr h="8193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chemeClr val="tx1"/>
                          </a:solidFill>
                          <a:latin typeface="Alatsi Bold"/>
                          <a:ea typeface="+mn-ea"/>
                          <a:cs typeface="+mn-cs"/>
                        </a:rPr>
                        <a:t>19</a:t>
                      </a:r>
                      <a:endParaRPr lang="zh-CN" altLang="en-US" sz="2800" b="1" kern="1200" dirty="0">
                        <a:solidFill>
                          <a:schemeClr val="tx1"/>
                        </a:solidFill>
                        <a:latin typeface="Alatsi Bold"/>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chemeClr val="tx1"/>
                          </a:solidFill>
                          <a:latin typeface="Alatsi Bold"/>
                          <a:ea typeface="+mn-ea"/>
                          <a:cs typeface="+mn-cs"/>
                        </a:rPr>
                        <a:t>13.79%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chemeClr val="tx1"/>
                          </a:solidFill>
                          <a:latin typeface="Alatsi Bold"/>
                          <a:ea typeface="+mn-ea"/>
                          <a:cs typeface="+mn-cs"/>
                        </a:rPr>
                        <a:t>0.34%</a:t>
                      </a:r>
                      <a:endParaRPr lang="zh-CN" altLang="en-US" sz="2800" b="1" kern="1200" dirty="0">
                        <a:solidFill>
                          <a:schemeClr val="tx1"/>
                        </a:solidFill>
                        <a:latin typeface="Alatsi Bold"/>
                        <a:ea typeface="+mn-ea"/>
                        <a:cs typeface="+mn-cs"/>
                      </a:endParaRPr>
                    </a:p>
                  </a:txBody>
                  <a:tcPr anchor="ctr"/>
                </a:tc>
                <a:extLst>
                  <a:ext uri="{0D108BD9-81ED-4DB2-BD59-A6C34878D82A}">
                    <a16:rowId xmlns:a16="http://schemas.microsoft.com/office/drawing/2014/main" val="1874766272"/>
                  </a:ext>
                </a:extLst>
              </a:tr>
              <a:tr h="8193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chemeClr val="tx1"/>
                          </a:solidFill>
                          <a:latin typeface="Alatsi Bold"/>
                          <a:ea typeface="+mn-ea"/>
                          <a:cs typeface="+mn-cs"/>
                        </a:rPr>
                        <a:t>20</a:t>
                      </a:r>
                      <a:endParaRPr lang="zh-CN" altLang="en-US" sz="2800" b="1" kern="1200" dirty="0">
                        <a:solidFill>
                          <a:schemeClr val="tx1"/>
                        </a:solidFill>
                        <a:latin typeface="Alatsi Bold"/>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chemeClr val="tx1"/>
                          </a:solidFill>
                          <a:latin typeface="Alatsi Bold"/>
                          <a:ea typeface="+mn-ea"/>
                          <a:cs typeface="+mn-cs"/>
                        </a:rPr>
                        <a:t>13.50%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chemeClr val="tx1"/>
                          </a:solidFill>
                          <a:latin typeface="Alatsi Bold"/>
                          <a:ea typeface="+mn-ea"/>
                          <a:cs typeface="+mn-cs"/>
                        </a:rPr>
                        <a:t>0.29%</a:t>
                      </a:r>
                      <a:endParaRPr lang="zh-CN" altLang="en-US" sz="2800" b="1" kern="1200" dirty="0">
                        <a:solidFill>
                          <a:schemeClr val="tx1"/>
                        </a:solidFill>
                        <a:latin typeface="Alatsi Bold"/>
                        <a:ea typeface="+mn-ea"/>
                        <a:cs typeface="+mn-cs"/>
                      </a:endParaRPr>
                    </a:p>
                  </a:txBody>
                  <a:tcPr anchor="ctr"/>
                </a:tc>
                <a:extLst>
                  <a:ext uri="{0D108BD9-81ED-4DB2-BD59-A6C34878D82A}">
                    <a16:rowId xmlns:a16="http://schemas.microsoft.com/office/drawing/2014/main" val="3194562199"/>
                  </a:ext>
                </a:extLst>
              </a:tr>
            </a:tbl>
          </a:graphicData>
        </a:graphic>
      </p:graphicFrame>
      <p:grpSp>
        <p:nvGrpSpPr>
          <p:cNvPr id="7" name="组合 6">
            <a:extLst>
              <a:ext uri="{FF2B5EF4-FFF2-40B4-BE49-F238E27FC236}">
                <a16:creationId xmlns:a16="http://schemas.microsoft.com/office/drawing/2014/main" id="{5F7B7B51-98AB-5376-24A4-54292C16E427}"/>
              </a:ext>
            </a:extLst>
          </p:cNvPr>
          <p:cNvGrpSpPr/>
          <p:nvPr/>
        </p:nvGrpSpPr>
        <p:grpSpPr>
          <a:xfrm>
            <a:off x="3657600" y="11021238"/>
            <a:ext cx="13182600" cy="842731"/>
            <a:chOff x="3657600" y="2198431"/>
            <a:chExt cx="13182600" cy="842731"/>
          </a:xfrm>
        </p:grpSpPr>
        <p:sp>
          <p:nvSpPr>
            <p:cNvPr id="13" name="Freeform 5">
              <a:extLst>
                <a:ext uri="{FF2B5EF4-FFF2-40B4-BE49-F238E27FC236}">
                  <a16:creationId xmlns:a16="http://schemas.microsoft.com/office/drawing/2014/main" id="{D7872D67-C767-9389-80EF-D265D30B518E}"/>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16" name="TextBox 7">
              <a:extLst>
                <a:ext uri="{FF2B5EF4-FFF2-40B4-BE49-F238E27FC236}">
                  <a16:creationId xmlns:a16="http://schemas.microsoft.com/office/drawing/2014/main" id="{6CD9985A-2461-9F66-8A3C-A0F4577DEC1D}"/>
                </a:ext>
              </a:extLst>
            </p:cNvPr>
            <p:cNvSpPr txBox="1">
              <a:spLocks/>
            </p:cNvSpPr>
            <p:nvPr/>
          </p:nvSpPr>
          <p:spPr>
            <a:xfrm>
              <a:off x="3657600" y="2198431"/>
              <a:ext cx="720000" cy="842731"/>
            </a:xfrm>
            <a:prstGeom prst="rect">
              <a:avLst/>
            </a:prstGeom>
          </p:spPr>
          <p:txBody>
            <a:bodyPr wrap="square" lIns="0" tIns="0" rIns="0" bIns="0" rtlCol="0" anchor="t">
              <a:spAutoFit/>
            </a:bodyPr>
            <a:lstStyle/>
            <a:p>
              <a:pPr algn="ctr">
                <a:lnSpc>
                  <a:spcPts val="7048"/>
                </a:lnSpc>
              </a:pPr>
              <a:r>
                <a:rPr lang="en-US" altLang="zh-CN" sz="5034" dirty="0">
                  <a:solidFill>
                    <a:srgbClr val="000000"/>
                  </a:solidFill>
                  <a:latin typeface="Alatsi Bold"/>
                </a:rPr>
                <a:t>5</a:t>
              </a:r>
              <a:endParaRPr lang="en-US" sz="5034" dirty="0">
                <a:solidFill>
                  <a:srgbClr val="000000"/>
                </a:solidFill>
                <a:latin typeface="Alatsi Bold"/>
              </a:endParaRPr>
            </a:p>
          </p:txBody>
        </p:sp>
        <p:sp>
          <p:nvSpPr>
            <p:cNvPr id="26" name="TextBox 16">
              <a:extLst>
                <a:ext uri="{FF2B5EF4-FFF2-40B4-BE49-F238E27FC236}">
                  <a16:creationId xmlns:a16="http://schemas.microsoft.com/office/drawing/2014/main" id="{4C85EEEC-5DE0-085D-2832-8341FD176BC4}"/>
                </a:ext>
              </a:extLst>
            </p:cNvPr>
            <p:cNvSpPr txBox="1"/>
            <p:nvPr/>
          </p:nvSpPr>
          <p:spPr>
            <a:xfrm>
              <a:off x="4656072" y="2350831"/>
              <a:ext cx="12184128" cy="544380"/>
            </a:xfrm>
            <a:prstGeom prst="rect">
              <a:avLst/>
            </a:prstGeom>
          </p:spPr>
          <p:txBody>
            <a:bodyPr wrap="square" lIns="0" tIns="0" rIns="0" bIns="0" rtlCol="0" anchor="t">
              <a:spAutoFit/>
            </a:bodyPr>
            <a:lstStyle/>
            <a:p>
              <a:pPr>
                <a:lnSpc>
                  <a:spcPts val="4400"/>
                </a:lnSpc>
              </a:pPr>
              <a:r>
                <a:rPr lang="en-US" sz="3600" dirty="0">
                  <a:solidFill>
                    <a:srgbClr val="000000"/>
                  </a:solidFill>
                  <a:latin typeface="Alatsi Bold"/>
                </a:rPr>
                <a:t>Verification</a:t>
              </a:r>
              <a:endParaRPr lang="en-US" sz="3200" dirty="0">
                <a:solidFill>
                  <a:srgbClr val="000000"/>
                </a:solidFill>
                <a:latin typeface="Alatsi Bold"/>
              </a:endParaRPr>
            </a:p>
          </p:txBody>
        </p:sp>
      </p:grpSp>
      <p:sp>
        <p:nvSpPr>
          <p:cNvPr id="27" name="TextBox 16">
            <a:extLst>
              <a:ext uri="{FF2B5EF4-FFF2-40B4-BE49-F238E27FC236}">
                <a16:creationId xmlns:a16="http://schemas.microsoft.com/office/drawing/2014/main" id="{B689468B-366A-0E4E-11F5-EF594B7853B9}"/>
              </a:ext>
            </a:extLst>
          </p:cNvPr>
          <p:cNvSpPr txBox="1"/>
          <p:nvPr/>
        </p:nvSpPr>
        <p:spPr>
          <a:xfrm>
            <a:off x="3754613" y="11919876"/>
            <a:ext cx="12441600" cy="3139962"/>
          </a:xfrm>
          <a:prstGeom prst="rect">
            <a:avLst/>
          </a:prstGeom>
        </p:spPr>
        <p:txBody>
          <a:bodyPr wrap="square" lIns="0" tIns="0" rIns="0" bIns="0" rtlCol="0" anchor="t">
            <a:spAutoFit/>
          </a:bodyPr>
          <a:lstStyle/>
          <a:p>
            <a:pPr marL="571500" indent="-571500">
              <a:lnSpc>
                <a:spcPts val="5000"/>
              </a:lnSpc>
              <a:buFont typeface="Arial" panose="020B0604020202020204" pitchFamily="34" charset="0"/>
              <a:buChar char="•"/>
            </a:pPr>
            <a:r>
              <a:rPr lang="en-US" sz="2800" dirty="0">
                <a:solidFill>
                  <a:srgbClr val="000000"/>
                </a:solidFill>
                <a:latin typeface="Alatsi Bold"/>
              </a:rPr>
              <a:t>Use the </a:t>
            </a:r>
            <a:r>
              <a:rPr lang="en-US" sz="2800" dirty="0" err="1">
                <a:solidFill>
                  <a:srgbClr val="000000"/>
                </a:solidFill>
                <a:latin typeface="Alatsi Bold"/>
              </a:rPr>
              <a:t>Simpy</a:t>
            </a:r>
            <a:r>
              <a:rPr lang="en-US" sz="2800" dirty="0">
                <a:solidFill>
                  <a:srgbClr val="000000"/>
                </a:solidFill>
                <a:latin typeface="Alatsi Bold"/>
              </a:rPr>
              <a:t> package to simulate this process with a runtime of 100,000 minutes. Run the simulation 30 times and collect the proportion of time spent in state 0 and state N.</a:t>
            </a:r>
          </a:p>
          <a:p>
            <a:pPr marL="571500" indent="-571500">
              <a:lnSpc>
                <a:spcPts val="5000"/>
              </a:lnSpc>
              <a:buFont typeface="Arial" panose="020B0604020202020204" pitchFamily="34" charset="0"/>
              <a:buChar char="•"/>
            </a:pPr>
            <a:r>
              <a:rPr lang="en-US" sz="2800" dirty="0">
                <a:solidFill>
                  <a:srgbClr val="000000"/>
                </a:solidFill>
                <a:latin typeface="Alatsi Bold"/>
              </a:rPr>
              <a:t>Use the one-sample t-test method to compare the sample mean with the theoretical value and check if there is a significant difference between them.</a:t>
            </a:r>
          </a:p>
        </p:txBody>
      </p:sp>
      <p:pic>
        <p:nvPicPr>
          <p:cNvPr id="28" name="图片 27" descr="图表, 条形图, 直方图&#10;&#10;描述已自动生成">
            <a:extLst>
              <a:ext uri="{FF2B5EF4-FFF2-40B4-BE49-F238E27FC236}">
                <a16:creationId xmlns:a16="http://schemas.microsoft.com/office/drawing/2014/main" id="{9D7D917A-4520-06B7-6CF6-631E4940CB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7600" y="15328597"/>
            <a:ext cx="5723871" cy="4292903"/>
          </a:xfrm>
          <a:prstGeom prst="rect">
            <a:avLst/>
          </a:prstGeom>
        </p:spPr>
      </p:pic>
      <p:pic>
        <p:nvPicPr>
          <p:cNvPr id="29" name="图片 28" descr="图表, 条形图, 直方图&#10;&#10;描述已自动生成">
            <a:extLst>
              <a:ext uri="{FF2B5EF4-FFF2-40B4-BE49-F238E27FC236}">
                <a16:creationId xmlns:a16="http://schemas.microsoft.com/office/drawing/2014/main" id="{37F0432D-F2B1-4292-1D00-4C6A233F8D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6195" y="15320823"/>
            <a:ext cx="5724000" cy="4293000"/>
          </a:xfrm>
          <a:prstGeom prst="rect">
            <a:avLst/>
          </a:prstGeom>
        </p:spPr>
      </p:pic>
    </p:spTree>
    <p:extLst>
      <p:ext uri="{BB962C8B-B14F-4D97-AF65-F5344CB8AC3E}">
        <p14:creationId xmlns:p14="http://schemas.microsoft.com/office/powerpoint/2010/main" val="22272407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8" name="Group 8"/>
          <p:cNvGrpSpPr/>
          <p:nvPr/>
        </p:nvGrpSpPr>
        <p:grpSpPr>
          <a:xfrm>
            <a:off x="16117200"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zh-CN" altLang="en-US"/>
              </a:p>
            </p:txBody>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a:t>
              </a:r>
              <a:r>
                <a:rPr lang="en-US" altLang="zh-CN" sz="5575" dirty="0">
                  <a:solidFill>
                    <a:srgbClr val="000000"/>
                  </a:solidFill>
                  <a:latin typeface="Open Sans Bold"/>
                </a:rPr>
                <a:t>2</a:t>
              </a:r>
              <a:endParaRPr lang="en-US" sz="5575" dirty="0">
                <a:solidFill>
                  <a:srgbClr val="000000"/>
                </a:solidFill>
                <a:latin typeface="Open Sans Bold"/>
              </a:endParaRPr>
            </a:p>
          </p:txBody>
        </p:sp>
      </p:grpSp>
      <p:grpSp>
        <p:nvGrpSpPr>
          <p:cNvPr id="22" name="组合 21">
            <a:extLst>
              <a:ext uri="{FF2B5EF4-FFF2-40B4-BE49-F238E27FC236}">
                <a16:creationId xmlns:a16="http://schemas.microsoft.com/office/drawing/2014/main" id="{5CB9F683-AF2C-C95B-13FB-CAD42FA04AB6}"/>
              </a:ext>
            </a:extLst>
          </p:cNvPr>
          <p:cNvGrpSpPr/>
          <p:nvPr/>
        </p:nvGrpSpPr>
        <p:grpSpPr>
          <a:xfrm>
            <a:off x="-260599" y="9631680"/>
            <a:ext cx="18796032" cy="464820"/>
            <a:chOff x="-260599" y="8800282"/>
            <a:chExt cx="18796032" cy="464820"/>
          </a:xfrm>
        </p:grpSpPr>
        <p:sp>
          <p:nvSpPr>
            <p:cNvPr id="23" name="TextBox 3">
              <a:extLst>
                <a:ext uri="{FF2B5EF4-FFF2-40B4-BE49-F238E27FC236}">
                  <a16:creationId xmlns:a16="http://schemas.microsoft.com/office/drawing/2014/main" id="{49BEFBE9-760F-A8D4-19D5-241F6B90550E}"/>
                </a:ext>
              </a:extLst>
            </p:cNvPr>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Northeastern University | 2024</a:t>
              </a:r>
            </a:p>
          </p:txBody>
        </p:sp>
        <p:sp>
          <p:nvSpPr>
            <p:cNvPr id="24" name="AutoShape 16">
              <a:extLst>
                <a:ext uri="{FF2B5EF4-FFF2-40B4-BE49-F238E27FC236}">
                  <a16:creationId xmlns:a16="http://schemas.microsoft.com/office/drawing/2014/main" id="{E42B0EDB-7017-52E9-105C-BB1FA329D6EC}"/>
                </a:ext>
              </a:extLst>
            </p:cNvPr>
            <p:cNvSpPr/>
            <p:nvPr/>
          </p:nvSpPr>
          <p:spPr>
            <a:xfrm>
              <a:off x="-260599" y="9061267"/>
              <a:ext cx="6724039" cy="19050"/>
            </a:xfrm>
            <a:prstGeom prst="line">
              <a:avLst/>
            </a:prstGeom>
            <a:ln w="114300" cap="flat">
              <a:solidFill>
                <a:srgbClr val="9FC3D0"/>
              </a:solidFill>
              <a:prstDash val="solid"/>
              <a:headEnd type="none" w="sm" len="sm"/>
              <a:tailEnd type="none" w="sm" len="sm"/>
            </a:ln>
          </p:spPr>
          <p:txBody>
            <a:bodyPr/>
            <a:lstStyle/>
            <a:p>
              <a:endParaRPr lang="zh-CN" altLang="en-US"/>
            </a:p>
          </p:txBody>
        </p:sp>
        <p:sp>
          <p:nvSpPr>
            <p:cNvPr id="25" name="AutoShape 17">
              <a:extLst>
                <a:ext uri="{FF2B5EF4-FFF2-40B4-BE49-F238E27FC236}">
                  <a16:creationId xmlns:a16="http://schemas.microsoft.com/office/drawing/2014/main" id="{0E20E59D-EA73-8684-9580-A43FB0DAE0C8}"/>
                </a:ext>
              </a:extLst>
            </p:cNvPr>
            <p:cNvSpPr/>
            <p:nvPr/>
          </p:nvSpPr>
          <p:spPr>
            <a:xfrm>
              <a:off x="11811393" y="9061267"/>
              <a:ext cx="6724040" cy="19050"/>
            </a:xfrm>
            <a:prstGeom prst="line">
              <a:avLst/>
            </a:prstGeom>
            <a:ln w="114300" cap="flat">
              <a:solidFill>
                <a:srgbClr val="9FC3D0"/>
              </a:solidFill>
              <a:prstDash val="solid"/>
              <a:headEnd type="none" w="sm" len="sm"/>
              <a:tailEnd type="none" w="sm" len="sm"/>
            </a:ln>
          </p:spPr>
          <p:txBody>
            <a:bodyPr/>
            <a:lstStyle/>
            <a:p>
              <a:endParaRPr lang="zh-CN" altLang="en-US"/>
            </a:p>
          </p:txBody>
        </p:sp>
      </p:grpSp>
      <p:grpSp>
        <p:nvGrpSpPr>
          <p:cNvPr id="37" name="组合 36">
            <a:extLst>
              <a:ext uri="{FF2B5EF4-FFF2-40B4-BE49-F238E27FC236}">
                <a16:creationId xmlns:a16="http://schemas.microsoft.com/office/drawing/2014/main" id="{5EEDC64A-C762-7399-78E4-A7C32901F602}"/>
              </a:ext>
            </a:extLst>
          </p:cNvPr>
          <p:cNvGrpSpPr/>
          <p:nvPr/>
        </p:nvGrpSpPr>
        <p:grpSpPr>
          <a:xfrm>
            <a:off x="-2557548" y="304832"/>
            <a:ext cx="3700548" cy="1569660"/>
            <a:chOff x="-1" y="304832"/>
            <a:chExt cx="3700548" cy="1569660"/>
          </a:xfrm>
        </p:grpSpPr>
        <p:sp>
          <p:nvSpPr>
            <p:cNvPr id="15" name="Freeform 10">
              <a:extLst>
                <a:ext uri="{FF2B5EF4-FFF2-40B4-BE49-F238E27FC236}">
                  <a16:creationId xmlns:a16="http://schemas.microsoft.com/office/drawing/2014/main" id="{8D614619-EC2C-DFCB-C34C-55DC571487BC}"/>
                </a:ext>
              </a:extLst>
            </p:cNvPr>
            <p:cNvSpPr/>
            <p:nvPr/>
          </p:nvSpPr>
          <p:spPr>
            <a:xfrm>
              <a:off x="-1" y="4191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Problem</a:t>
              </a:r>
            </a:p>
            <a:p>
              <a:pPr algn="ctr"/>
              <a:r>
                <a:rPr lang="en-US" altLang="zh-CN" sz="3600" dirty="0">
                  <a:solidFill>
                    <a:schemeClr val="tx1">
                      <a:lumMod val="85000"/>
                      <a:lumOff val="15000"/>
                    </a:schemeClr>
                  </a:solidFill>
                  <a:latin typeface="Alatsi Bold"/>
                </a:rPr>
                <a:t>Statement</a:t>
              </a:r>
              <a:endParaRPr lang="zh-CN" altLang="en-US" sz="3600" dirty="0">
                <a:solidFill>
                  <a:schemeClr val="tx1">
                    <a:lumMod val="85000"/>
                    <a:lumOff val="15000"/>
                  </a:schemeClr>
                </a:solidFill>
              </a:endParaRPr>
            </a:p>
          </p:txBody>
        </p:sp>
        <p:sp>
          <p:nvSpPr>
            <p:cNvPr id="30" name="文本框 29">
              <a:extLst>
                <a:ext uri="{FF2B5EF4-FFF2-40B4-BE49-F238E27FC236}">
                  <a16:creationId xmlns:a16="http://schemas.microsoft.com/office/drawing/2014/main" id="{8AD1446D-3CE8-97F9-67BE-1E789159E7E9}"/>
                </a:ext>
              </a:extLst>
            </p:cNvPr>
            <p:cNvSpPr txBox="1"/>
            <p:nvPr/>
          </p:nvSpPr>
          <p:spPr>
            <a:xfrm>
              <a:off x="2059451" y="3048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1</a:t>
              </a:r>
            </a:p>
          </p:txBody>
        </p:sp>
      </p:grpSp>
      <p:grpSp>
        <p:nvGrpSpPr>
          <p:cNvPr id="38" name="组合 37">
            <a:extLst>
              <a:ext uri="{FF2B5EF4-FFF2-40B4-BE49-F238E27FC236}">
                <a16:creationId xmlns:a16="http://schemas.microsoft.com/office/drawing/2014/main" id="{3EB5E197-030B-8BD4-2900-3A1D2D7D3972}"/>
              </a:ext>
            </a:extLst>
          </p:cNvPr>
          <p:cNvGrpSpPr/>
          <p:nvPr/>
        </p:nvGrpSpPr>
        <p:grpSpPr>
          <a:xfrm>
            <a:off x="-2557547" y="1829432"/>
            <a:ext cx="3700547" cy="1569660"/>
            <a:chOff x="0" y="1829432"/>
            <a:chExt cx="3700547" cy="1569660"/>
          </a:xfrm>
        </p:grpSpPr>
        <p:sp>
          <p:nvSpPr>
            <p:cNvPr id="17" name="Freeform 7">
              <a:extLst>
                <a:ext uri="{FF2B5EF4-FFF2-40B4-BE49-F238E27FC236}">
                  <a16:creationId xmlns:a16="http://schemas.microsoft.com/office/drawing/2014/main" id="{BEE3576E-F191-630E-1248-8687E698093E}"/>
                </a:ext>
              </a:extLst>
            </p:cNvPr>
            <p:cNvSpPr/>
            <p:nvPr/>
          </p:nvSpPr>
          <p:spPr>
            <a:xfrm>
              <a:off x="0" y="1943100"/>
              <a:ext cx="2879999"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Data Collection</a:t>
              </a:r>
              <a:endParaRPr lang="zh-CN" altLang="en-US" sz="3600" dirty="0">
                <a:solidFill>
                  <a:schemeClr val="tx1">
                    <a:lumMod val="85000"/>
                    <a:lumOff val="15000"/>
                  </a:schemeClr>
                </a:solidFill>
              </a:endParaRPr>
            </a:p>
          </p:txBody>
        </p:sp>
        <p:sp>
          <p:nvSpPr>
            <p:cNvPr id="31" name="文本框 30">
              <a:extLst>
                <a:ext uri="{FF2B5EF4-FFF2-40B4-BE49-F238E27FC236}">
                  <a16:creationId xmlns:a16="http://schemas.microsoft.com/office/drawing/2014/main" id="{5EBEDACE-38CD-95DA-A363-0C4522E2ACEB}"/>
                </a:ext>
              </a:extLst>
            </p:cNvPr>
            <p:cNvSpPr txBox="1"/>
            <p:nvPr/>
          </p:nvSpPr>
          <p:spPr>
            <a:xfrm>
              <a:off x="2059451" y="18294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2</a:t>
              </a:r>
            </a:p>
          </p:txBody>
        </p:sp>
      </p:grpSp>
      <p:grpSp>
        <p:nvGrpSpPr>
          <p:cNvPr id="39" name="组合 38">
            <a:extLst>
              <a:ext uri="{FF2B5EF4-FFF2-40B4-BE49-F238E27FC236}">
                <a16:creationId xmlns:a16="http://schemas.microsoft.com/office/drawing/2014/main" id="{BF2E636D-E62A-1A94-9991-F31241D4FAEE}"/>
              </a:ext>
            </a:extLst>
          </p:cNvPr>
          <p:cNvGrpSpPr/>
          <p:nvPr/>
        </p:nvGrpSpPr>
        <p:grpSpPr>
          <a:xfrm>
            <a:off x="-2557548" y="3345240"/>
            <a:ext cx="3700548" cy="1569660"/>
            <a:chOff x="-1" y="3345240"/>
            <a:chExt cx="3700548" cy="1569660"/>
          </a:xfrm>
        </p:grpSpPr>
        <p:sp>
          <p:nvSpPr>
            <p:cNvPr id="18" name="Freeform 4">
              <a:extLst>
                <a:ext uri="{FF2B5EF4-FFF2-40B4-BE49-F238E27FC236}">
                  <a16:creationId xmlns:a16="http://schemas.microsoft.com/office/drawing/2014/main" id="{761FCCE9-E179-009E-2C71-A86798414C95}"/>
                </a:ext>
              </a:extLst>
            </p:cNvPr>
            <p:cNvSpPr/>
            <p:nvPr/>
          </p:nvSpPr>
          <p:spPr>
            <a:xfrm>
              <a:off x="-1" y="34677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Assumption</a:t>
              </a:r>
            </a:p>
          </p:txBody>
        </p:sp>
        <p:sp>
          <p:nvSpPr>
            <p:cNvPr id="32" name="文本框 31">
              <a:extLst>
                <a:ext uri="{FF2B5EF4-FFF2-40B4-BE49-F238E27FC236}">
                  <a16:creationId xmlns:a16="http://schemas.microsoft.com/office/drawing/2014/main" id="{11077D82-1862-4E81-F043-4488AFA7B69A}"/>
                </a:ext>
              </a:extLst>
            </p:cNvPr>
            <p:cNvSpPr txBox="1"/>
            <p:nvPr/>
          </p:nvSpPr>
          <p:spPr>
            <a:xfrm>
              <a:off x="2059451" y="3345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3</a:t>
              </a:r>
            </a:p>
          </p:txBody>
        </p:sp>
      </p:grpSp>
      <p:grpSp>
        <p:nvGrpSpPr>
          <p:cNvPr id="40" name="组合 39">
            <a:extLst>
              <a:ext uri="{FF2B5EF4-FFF2-40B4-BE49-F238E27FC236}">
                <a16:creationId xmlns:a16="http://schemas.microsoft.com/office/drawing/2014/main" id="{B1840CF4-F563-2012-23AD-98F0087322F6}"/>
              </a:ext>
            </a:extLst>
          </p:cNvPr>
          <p:cNvGrpSpPr/>
          <p:nvPr/>
        </p:nvGrpSpPr>
        <p:grpSpPr>
          <a:xfrm>
            <a:off x="-2556000" y="4869240"/>
            <a:ext cx="3657600" cy="1569660"/>
            <a:chOff x="0" y="4869240"/>
            <a:chExt cx="3657600" cy="1569660"/>
          </a:xfrm>
        </p:grpSpPr>
        <p:sp>
          <p:nvSpPr>
            <p:cNvPr id="19" name="Freeform 10">
              <a:extLst>
                <a:ext uri="{FF2B5EF4-FFF2-40B4-BE49-F238E27FC236}">
                  <a16:creationId xmlns:a16="http://schemas.microsoft.com/office/drawing/2014/main" id="{E1FCD8DB-5EDB-A941-6889-06C30D185DC0}"/>
                </a:ext>
              </a:extLst>
            </p:cNvPr>
            <p:cNvSpPr/>
            <p:nvPr/>
          </p:nvSpPr>
          <p:spPr>
            <a:xfrm>
              <a:off x="0" y="49905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Data</a:t>
              </a:r>
            </a:p>
            <a:p>
              <a:pPr algn="ctr"/>
              <a:r>
                <a:rPr lang="en-US" altLang="zh-CN" sz="3600" dirty="0">
                  <a:solidFill>
                    <a:schemeClr val="tx1">
                      <a:lumMod val="85000"/>
                      <a:lumOff val="15000"/>
                    </a:schemeClr>
                  </a:solidFill>
                  <a:latin typeface="Alatsi Bold"/>
                </a:rPr>
                <a:t>Process</a:t>
              </a:r>
              <a:endParaRPr lang="zh-CN" altLang="en-US" sz="3600" dirty="0">
                <a:solidFill>
                  <a:schemeClr val="tx1">
                    <a:lumMod val="85000"/>
                    <a:lumOff val="15000"/>
                  </a:schemeClr>
                </a:solidFill>
              </a:endParaRPr>
            </a:p>
          </p:txBody>
        </p:sp>
        <p:sp>
          <p:nvSpPr>
            <p:cNvPr id="34" name="文本框 33">
              <a:extLst>
                <a:ext uri="{FF2B5EF4-FFF2-40B4-BE49-F238E27FC236}">
                  <a16:creationId xmlns:a16="http://schemas.microsoft.com/office/drawing/2014/main" id="{A819B965-1D25-C6DE-CDD3-F3F63CDB76DC}"/>
                </a:ext>
              </a:extLst>
            </p:cNvPr>
            <p:cNvSpPr txBox="1"/>
            <p:nvPr/>
          </p:nvSpPr>
          <p:spPr>
            <a:xfrm>
              <a:off x="2016504" y="4869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4</a:t>
              </a:r>
            </a:p>
          </p:txBody>
        </p:sp>
      </p:grpSp>
      <p:grpSp>
        <p:nvGrpSpPr>
          <p:cNvPr id="41" name="组合 40">
            <a:extLst>
              <a:ext uri="{FF2B5EF4-FFF2-40B4-BE49-F238E27FC236}">
                <a16:creationId xmlns:a16="http://schemas.microsoft.com/office/drawing/2014/main" id="{7A088B7C-E6E8-5646-C2BF-E737890AE94D}"/>
              </a:ext>
            </a:extLst>
          </p:cNvPr>
          <p:cNvGrpSpPr/>
          <p:nvPr/>
        </p:nvGrpSpPr>
        <p:grpSpPr>
          <a:xfrm>
            <a:off x="0" y="6393240"/>
            <a:ext cx="3696444" cy="1569660"/>
            <a:chOff x="1" y="6393240"/>
            <a:chExt cx="3696444" cy="1569660"/>
          </a:xfrm>
        </p:grpSpPr>
        <p:sp>
          <p:nvSpPr>
            <p:cNvPr id="20" name="Freeform 7">
              <a:extLst>
                <a:ext uri="{FF2B5EF4-FFF2-40B4-BE49-F238E27FC236}">
                  <a16:creationId xmlns:a16="http://schemas.microsoft.com/office/drawing/2014/main" id="{DEDC6218-A921-6B97-72C2-443F47286D3C}"/>
                </a:ext>
              </a:extLst>
            </p:cNvPr>
            <p:cNvSpPr/>
            <p:nvPr/>
          </p:nvSpPr>
          <p:spPr>
            <a:xfrm>
              <a:off x="1" y="65145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Model &amp;</a:t>
              </a:r>
            </a:p>
            <a:p>
              <a:pPr algn="ctr"/>
              <a:r>
                <a:rPr lang="en-US" altLang="zh-CN" sz="3600" dirty="0">
                  <a:solidFill>
                    <a:schemeClr val="tx1">
                      <a:lumMod val="85000"/>
                      <a:lumOff val="15000"/>
                    </a:schemeClr>
                  </a:solidFill>
                  <a:latin typeface="Alatsi Bold"/>
                </a:rPr>
                <a:t>Validation</a:t>
              </a:r>
              <a:endParaRPr lang="zh-CN" altLang="en-US" sz="3600" dirty="0">
                <a:solidFill>
                  <a:schemeClr val="tx1">
                    <a:lumMod val="85000"/>
                    <a:lumOff val="15000"/>
                  </a:schemeClr>
                </a:solidFill>
              </a:endParaRPr>
            </a:p>
          </p:txBody>
        </p:sp>
        <p:sp>
          <p:nvSpPr>
            <p:cNvPr id="35" name="文本框 34">
              <a:extLst>
                <a:ext uri="{FF2B5EF4-FFF2-40B4-BE49-F238E27FC236}">
                  <a16:creationId xmlns:a16="http://schemas.microsoft.com/office/drawing/2014/main" id="{9CFA9498-7C65-7013-350F-4C5AA3B3F212}"/>
                </a:ext>
              </a:extLst>
            </p:cNvPr>
            <p:cNvSpPr txBox="1"/>
            <p:nvPr/>
          </p:nvSpPr>
          <p:spPr>
            <a:xfrm>
              <a:off x="2055349" y="6393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5</a:t>
              </a:r>
            </a:p>
          </p:txBody>
        </p:sp>
      </p:grpSp>
      <p:grpSp>
        <p:nvGrpSpPr>
          <p:cNvPr id="42" name="组合 41">
            <a:extLst>
              <a:ext uri="{FF2B5EF4-FFF2-40B4-BE49-F238E27FC236}">
                <a16:creationId xmlns:a16="http://schemas.microsoft.com/office/drawing/2014/main" id="{C2760920-B052-D7E1-40C2-D969E47683A5}"/>
              </a:ext>
            </a:extLst>
          </p:cNvPr>
          <p:cNvGrpSpPr/>
          <p:nvPr/>
        </p:nvGrpSpPr>
        <p:grpSpPr>
          <a:xfrm>
            <a:off x="-2557547" y="7917240"/>
            <a:ext cx="3698496" cy="1569660"/>
            <a:chOff x="0" y="7917240"/>
            <a:chExt cx="3698496" cy="1569660"/>
          </a:xfrm>
        </p:grpSpPr>
        <p:sp>
          <p:nvSpPr>
            <p:cNvPr id="21" name="Freeform 4">
              <a:extLst>
                <a:ext uri="{FF2B5EF4-FFF2-40B4-BE49-F238E27FC236}">
                  <a16:creationId xmlns:a16="http://schemas.microsoft.com/office/drawing/2014/main" id="{C90D7DE6-BE86-93BF-AACA-763012FE78CF}"/>
                </a:ext>
              </a:extLst>
            </p:cNvPr>
            <p:cNvSpPr/>
            <p:nvPr/>
          </p:nvSpPr>
          <p:spPr>
            <a:xfrm>
              <a:off x="0" y="80391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Conclusion</a:t>
              </a:r>
              <a:endParaRPr lang="zh-CN" altLang="en-US" sz="3600" dirty="0">
                <a:solidFill>
                  <a:schemeClr val="tx1">
                    <a:lumMod val="85000"/>
                    <a:lumOff val="15000"/>
                  </a:schemeClr>
                </a:solidFill>
              </a:endParaRPr>
            </a:p>
          </p:txBody>
        </p:sp>
        <p:sp>
          <p:nvSpPr>
            <p:cNvPr id="36" name="文本框 35">
              <a:extLst>
                <a:ext uri="{FF2B5EF4-FFF2-40B4-BE49-F238E27FC236}">
                  <a16:creationId xmlns:a16="http://schemas.microsoft.com/office/drawing/2014/main" id="{79393296-AD37-601A-C531-B5ED018FE06A}"/>
                </a:ext>
              </a:extLst>
            </p:cNvPr>
            <p:cNvSpPr txBox="1"/>
            <p:nvPr/>
          </p:nvSpPr>
          <p:spPr>
            <a:xfrm>
              <a:off x="2057400" y="7917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6</a:t>
              </a:r>
            </a:p>
          </p:txBody>
        </p:sp>
      </p:grpSp>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CN" altLang="en-US"/>
          </a:p>
        </p:txBody>
      </p:sp>
      <p:grpSp>
        <p:nvGrpSpPr>
          <p:cNvPr id="46" name="组合 45">
            <a:extLst>
              <a:ext uri="{FF2B5EF4-FFF2-40B4-BE49-F238E27FC236}">
                <a16:creationId xmlns:a16="http://schemas.microsoft.com/office/drawing/2014/main" id="{5AA6EF32-257F-BB3A-95C7-8BB2A20745DF}"/>
              </a:ext>
            </a:extLst>
          </p:cNvPr>
          <p:cNvGrpSpPr/>
          <p:nvPr/>
        </p:nvGrpSpPr>
        <p:grpSpPr>
          <a:xfrm>
            <a:off x="3657600" y="800100"/>
            <a:ext cx="13182600" cy="842731"/>
            <a:chOff x="3657600" y="2198431"/>
            <a:chExt cx="13182600" cy="842731"/>
          </a:xfrm>
        </p:grpSpPr>
        <p:sp>
          <p:nvSpPr>
            <p:cNvPr id="47" name="Freeform 5">
              <a:extLst>
                <a:ext uri="{FF2B5EF4-FFF2-40B4-BE49-F238E27FC236}">
                  <a16:creationId xmlns:a16="http://schemas.microsoft.com/office/drawing/2014/main" id="{9780B241-6357-D9BE-C124-3F99C980251E}"/>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52" name="TextBox 7">
              <a:extLst>
                <a:ext uri="{FF2B5EF4-FFF2-40B4-BE49-F238E27FC236}">
                  <a16:creationId xmlns:a16="http://schemas.microsoft.com/office/drawing/2014/main" id="{A2704533-3872-6675-EF75-8E51A60CFC6F}"/>
                </a:ext>
              </a:extLst>
            </p:cNvPr>
            <p:cNvSpPr txBox="1">
              <a:spLocks/>
            </p:cNvSpPr>
            <p:nvPr/>
          </p:nvSpPr>
          <p:spPr>
            <a:xfrm>
              <a:off x="3657600" y="2198431"/>
              <a:ext cx="720000" cy="842731"/>
            </a:xfrm>
            <a:prstGeom prst="rect">
              <a:avLst/>
            </a:prstGeom>
          </p:spPr>
          <p:txBody>
            <a:bodyPr wrap="square" lIns="0" tIns="0" rIns="0" bIns="0" rtlCol="0" anchor="t">
              <a:spAutoFit/>
            </a:bodyPr>
            <a:lstStyle/>
            <a:p>
              <a:pPr algn="ctr">
                <a:lnSpc>
                  <a:spcPts val="7048"/>
                </a:lnSpc>
              </a:pPr>
              <a:r>
                <a:rPr lang="en-US" altLang="zh-CN" sz="5034" dirty="0">
                  <a:solidFill>
                    <a:srgbClr val="000000"/>
                  </a:solidFill>
                  <a:latin typeface="Alatsi Bold"/>
                </a:rPr>
                <a:t>5</a:t>
              </a:r>
              <a:endParaRPr lang="en-US" sz="5034" dirty="0">
                <a:solidFill>
                  <a:srgbClr val="000000"/>
                </a:solidFill>
                <a:latin typeface="Alatsi Bold"/>
              </a:endParaRPr>
            </a:p>
          </p:txBody>
        </p:sp>
        <p:sp>
          <p:nvSpPr>
            <p:cNvPr id="55" name="TextBox 16">
              <a:extLst>
                <a:ext uri="{FF2B5EF4-FFF2-40B4-BE49-F238E27FC236}">
                  <a16:creationId xmlns:a16="http://schemas.microsoft.com/office/drawing/2014/main" id="{8CBB8E52-C593-6E63-9B63-8C54CB85273E}"/>
                </a:ext>
              </a:extLst>
            </p:cNvPr>
            <p:cNvSpPr txBox="1"/>
            <p:nvPr/>
          </p:nvSpPr>
          <p:spPr>
            <a:xfrm>
              <a:off x="4656072" y="2350831"/>
              <a:ext cx="12184128" cy="544380"/>
            </a:xfrm>
            <a:prstGeom prst="rect">
              <a:avLst/>
            </a:prstGeom>
          </p:spPr>
          <p:txBody>
            <a:bodyPr wrap="square" lIns="0" tIns="0" rIns="0" bIns="0" rtlCol="0" anchor="t">
              <a:spAutoFit/>
            </a:bodyPr>
            <a:lstStyle/>
            <a:p>
              <a:pPr>
                <a:lnSpc>
                  <a:spcPts val="4400"/>
                </a:lnSpc>
              </a:pPr>
              <a:r>
                <a:rPr lang="en-US" sz="3600" dirty="0">
                  <a:solidFill>
                    <a:srgbClr val="000000"/>
                  </a:solidFill>
                  <a:latin typeface="Alatsi Bold"/>
                </a:rPr>
                <a:t>Verification</a:t>
              </a:r>
              <a:endParaRPr lang="en-US" sz="3200" dirty="0">
                <a:solidFill>
                  <a:srgbClr val="000000"/>
                </a:solidFill>
                <a:latin typeface="Alatsi Bold"/>
              </a:endParaRPr>
            </a:p>
          </p:txBody>
        </p:sp>
      </p:grpSp>
      <p:grpSp>
        <p:nvGrpSpPr>
          <p:cNvPr id="2" name="组合 1">
            <a:extLst>
              <a:ext uri="{FF2B5EF4-FFF2-40B4-BE49-F238E27FC236}">
                <a16:creationId xmlns:a16="http://schemas.microsoft.com/office/drawing/2014/main" id="{850770F0-A725-6444-880A-9A5E7D412A26}"/>
              </a:ext>
            </a:extLst>
          </p:cNvPr>
          <p:cNvGrpSpPr/>
          <p:nvPr/>
        </p:nvGrpSpPr>
        <p:grpSpPr>
          <a:xfrm>
            <a:off x="3657600" y="12387936"/>
            <a:ext cx="12516299" cy="5938164"/>
            <a:chOff x="3657600" y="2122231"/>
            <a:chExt cx="12516299" cy="5938164"/>
          </a:xfrm>
        </p:grpSpPr>
        <p:sp>
          <p:nvSpPr>
            <p:cNvPr id="3" name="Freeform 5">
              <a:extLst>
                <a:ext uri="{FF2B5EF4-FFF2-40B4-BE49-F238E27FC236}">
                  <a16:creationId xmlns:a16="http://schemas.microsoft.com/office/drawing/2014/main" id="{093FCB83-9C15-2719-EDA0-AE6AC122161E}"/>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sz="2000"/>
            </a:p>
          </p:txBody>
        </p:sp>
        <p:sp>
          <p:nvSpPr>
            <p:cNvPr id="4" name="TextBox 7">
              <a:extLst>
                <a:ext uri="{FF2B5EF4-FFF2-40B4-BE49-F238E27FC236}">
                  <a16:creationId xmlns:a16="http://schemas.microsoft.com/office/drawing/2014/main" id="{9E93A57C-5EB8-57D3-8280-D2B4C8B9949C}"/>
                </a:ext>
              </a:extLst>
            </p:cNvPr>
            <p:cNvSpPr txBox="1">
              <a:spLocks/>
            </p:cNvSpPr>
            <p:nvPr/>
          </p:nvSpPr>
          <p:spPr>
            <a:xfrm>
              <a:off x="3657600" y="2198431"/>
              <a:ext cx="720000" cy="855042"/>
            </a:xfrm>
            <a:prstGeom prst="rect">
              <a:avLst/>
            </a:prstGeom>
          </p:spPr>
          <p:txBody>
            <a:bodyPr wrap="square" lIns="0" tIns="0" rIns="0" bIns="0" rtlCol="0" anchor="t">
              <a:spAutoFit/>
            </a:bodyPr>
            <a:lstStyle/>
            <a:p>
              <a:pPr algn="ctr">
                <a:lnSpc>
                  <a:spcPts val="7048"/>
                </a:lnSpc>
              </a:pPr>
              <a:r>
                <a:rPr lang="en-US" sz="5400" dirty="0">
                  <a:solidFill>
                    <a:srgbClr val="000000"/>
                  </a:solidFill>
                  <a:latin typeface="Alatsi Bold"/>
                </a:rPr>
                <a:t>1</a:t>
              </a:r>
            </a:p>
          </p:txBody>
        </p:sp>
        <p:sp>
          <p:nvSpPr>
            <p:cNvPr id="6" name="TextBox 16">
              <a:extLst>
                <a:ext uri="{FF2B5EF4-FFF2-40B4-BE49-F238E27FC236}">
                  <a16:creationId xmlns:a16="http://schemas.microsoft.com/office/drawing/2014/main" id="{377B390D-4E9B-62B7-24AB-78ED9CE835E9}"/>
                </a:ext>
              </a:extLst>
            </p:cNvPr>
            <p:cNvSpPr txBox="1"/>
            <p:nvPr/>
          </p:nvSpPr>
          <p:spPr>
            <a:xfrm>
              <a:off x="4656072" y="2122231"/>
              <a:ext cx="11517827" cy="5938164"/>
            </a:xfrm>
            <a:prstGeom prst="rect">
              <a:avLst/>
            </a:prstGeom>
          </p:spPr>
          <p:txBody>
            <a:bodyPr wrap="square" lIns="0" tIns="0" rIns="0" bIns="0" rtlCol="0" anchor="t">
              <a:spAutoFit/>
            </a:bodyPr>
            <a:lstStyle/>
            <a:p>
              <a:pPr>
                <a:lnSpc>
                  <a:spcPct val="150000"/>
                </a:lnSpc>
              </a:pPr>
              <a:r>
                <a:rPr lang="en-US" sz="4000" dirty="0">
                  <a:solidFill>
                    <a:srgbClr val="000000"/>
                  </a:solidFill>
                  <a:latin typeface="Alatsi Bold"/>
                </a:rPr>
                <a:t>User Pattern:</a:t>
              </a:r>
            </a:p>
            <a:p>
              <a:pPr marL="457200" indent="-457200">
                <a:lnSpc>
                  <a:spcPct val="150000"/>
                </a:lnSpc>
                <a:buFont typeface="Arial" panose="020B0604020202020204" pitchFamily="34" charset="0"/>
                <a:buChar char="•"/>
              </a:pPr>
              <a:r>
                <a:rPr lang="en-US" sz="3200" dirty="0">
                  <a:solidFill>
                    <a:srgbClr val="000000"/>
                  </a:solidFill>
                  <a:latin typeface="Alatsi Bold"/>
                </a:rPr>
                <a:t>NEU : </a:t>
              </a:r>
              <a:r>
                <a:rPr lang="en-US" sz="3200" dirty="0">
                  <a:solidFill>
                    <a:srgbClr val="FF0000"/>
                  </a:solidFill>
                  <a:latin typeface="Alatsi Bold"/>
                </a:rPr>
                <a:t>Higher Arrivals. </a:t>
              </a:r>
              <a:r>
                <a:rPr lang="en-US" sz="3200" dirty="0">
                  <a:solidFill>
                    <a:srgbClr val="000000"/>
                  </a:solidFill>
                  <a:latin typeface="Alatsi Bold"/>
                </a:rPr>
                <a:t>More residential areas around the station lead to higher bike arrivals during peak hours as residents return bikes and head home.</a:t>
              </a:r>
            </a:p>
            <a:p>
              <a:pPr marL="457200" indent="-457200">
                <a:lnSpc>
                  <a:spcPct val="150000"/>
                </a:lnSpc>
                <a:buFont typeface="Arial" panose="020B0604020202020204" pitchFamily="34" charset="0"/>
                <a:buChar char="•"/>
              </a:pPr>
              <a:r>
                <a:rPr lang="en-US" sz="3200" dirty="0">
                  <a:solidFill>
                    <a:srgbClr val="000000"/>
                  </a:solidFill>
                  <a:latin typeface="Alatsi Bold"/>
                </a:rPr>
                <a:t>MIT : </a:t>
              </a:r>
              <a:r>
                <a:rPr lang="en-US" sz="3200" dirty="0">
                  <a:solidFill>
                    <a:srgbClr val="FF0000"/>
                  </a:solidFill>
                  <a:latin typeface="Alatsi Bold"/>
                </a:rPr>
                <a:t>Higher Departures. </a:t>
              </a:r>
              <a:r>
                <a:rPr lang="en-US" sz="3200" dirty="0">
                  <a:solidFill>
                    <a:srgbClr val="000000"/>
                  </a:solidFill>
                  <a:latin typeface="Alatsi Bold"/>
                </a:rPr>
                <a:t>Tourist areas along Charles River increases bike departures as users are not only students, but also tourists.</a:t>
              </a:r>
            </a:p>
            <a:p>
              <a:pPr marL="457200" indent="-457200">
                <a:lnSpc>
                  <a:spcPts val="4800"/>
                </a:lnSpc>
                <a:buFont typeface="Arial" panose="020B0604020202020204" pitchFamily="34" charset="0"/>
                <a:buChar char="•"/>
              </a:pPr>
              <a:endParaRPr lang="en-US" altLang="zh-CN" sz="3600" dirty="0">
                <a:solidFill>
                  <a:srgbClr val="000000"/>
                </a:solidFill>
                <a:latin typeface="Alatsi Bold"/>
              </a:endParaRPr>
            </a:p>
          </p:txBody>
        </p:sp>
      </p:grpSp>
      <p:sp>
        <p:nvSpPr>
          <p:cNvPr id="14" name="TextBox 2">
            <a:extLst>
              <a:ext uri="{FF2B5EF4-FFF2-40B4-BE49-F238E27FC236}">
                <a16:creationId xmlns:a16="http://schemas.microsoft.com/office/drawing/2014/main" id="{83667A53-419A-03F5-F992-9891D2216ECD}"/>
              </a:ext>
            </a:extLst>
          </p:cNvPr>
          <p:cNvSpPr txBox="1"/>
          <p:nvPr/>
        </p:nvSpPr>
        <p:spPr>
          <a:xfrm>
            <a:off x="2946989" y="10559136"/>
            <a:ext cx="14056849" cy="1386918"/>
          </a:xfrm>
          <a:prstGeom prst="rect">
            <a:avLst/>
          </a:prstGeom>
        </p:spPr>
        <p:txBody>
          <a:bodyPr wrap="square" lIns="0" tIns="0" rIns="0" bIns="0" rtlCol="0" anchor="t">
            <a:spAutoFit/>
          </a:bodyPr>
          <a:lstStyle/>
          <a:p>
            <a:pPr algn="ctr">
              <a:lnSpc>
                <a:spcPts val="11899"/>
              </a:lnSpc>
            </a:pPr>
            <a:r>
              <a:rPr lang="en-US" sz="6600" dirty="0">
                <a:solidFill>
                  <a:srgbClr val="000000"/>
                </a:solidFill>
                <a:latin typeface="Alatsi Bold"/>
              </a:rPr>
              <a:t>Conclusion</a:t>
            </a:r>
          </a:p>
        </p:txBody>
      </p:sp>
      <p:sp>
        <p:nvSpPr>
          <p:cNvPr id="7" name="TextBox 16">
            <a:extLst>
              <a:ext uri="{FF2B5EF4-FFF2-40B4-BE49-F238E27FC236}">
                <a16:creationId xmlns:a16="http://schemas.microsoft.com/office/drawing/2014/main" id="{8D1F413B-250A-7D0B-CB5A-521CFFBA6BDD}"/>
              </a:ext>
            </a:extLst>
          </p:cNvPr>
          <p:cNvSpPr txBox="1"/>
          <p:nvPr/>
        </p:nvSpPr>
        <p:spPr>
          <a:xfrm>
            <a:off x="3754613" y="1698738"/>
            <a:ext cx="12441600" cy="3139962"/>
          </a:xfrm>
          <a:prstGeom prst="rect">
            <a:avLst/>
          </a:prstGeom>
        </p:spPr>
        <p:txBody>
          <a:bodyPr wrap="square" lIns="0" tIns="0" rIns="0" bIns="0" rtlCol="0" anchor="t">
            <a:spAutoFit/>
          </a:bodyPr>
          <a:lstStyle/>
          <a:p>
            <a:pPr marL="571500" indent="-571500">
              <a:lnSpc>
                <a:spcPts val="5000"/>
              </a:lnSpc>
              <a:buFont typeface="Arial" panose="020B0604020202020204" pitchFamily="34" charset="0"/>
              <a:buChar char="•"/>
            </a:pPr>
            <a:r>
              <a:rPr lang="en-US" sz="2800" dirty="0">
                <a:solidFill>
                  <a:srgbClr val="000000"/>
                </a:solidFill>
                <a:latin typeface="Alatsi Bold"/>
              </a:rPr>
              <a:t>Use the </a:t>
            </a:r>
            <a:r>
              <a:rPr lang="en-US" sz="2800" dirty="0" err="1">
                <a:solidFill>
                  <a:srgbClr val="000000"/>
                </a:solidFill>
                <a:latin typeface="Alatsi Bold"/>
              </a:rPr>
              <a:t>Simpy</a:t>
            </a:r>
            <a:r>
              <a:rPr lang="en-US" sz="2800" dirty="0">
                <a:solidFill>
                  <a:srgbClr val="000000"/>
                </a:solidFill>
                <a:latin typeface="Alatsi Bold"/>
              </a:rPr>
              <a:t> package to simulate this process with a runtime of 100,000 minutes. Run the simulation 30 times and collect the proportion of time spent in state 0 and state N.</a:t>
            </a:r>
          </a:p>
          <a:p>
            <a:pPr marL="571500" indent="-571500">
              <a:lnSpc>
                <a:spcPts val="5000"/>
              </a:lnSpc>
              <a:buFont typeface="Arial" panose="020B0604020202020204" pitchFamily="34" charset="0"/>
              <a:buChar char="•"/>
            </a:pPr>
            <a:r>
              <a:rPr lang="en-US" sz="2800" dirty="0">
                <a:solidFill>
                  <a:srgbClr val="000000"/>
                </a:solidFill>
                <a:latin typeface="Alatsi Bold"/>
              </a:rPr>
              <a:t>Use the one-sample t-test method to compare the sample mean with the theoretical value and check if there is a significant difference between them.</a:t>
            </a:r>
          </a:p>
        </p:txBody>
      </p:sp>
      <p:pic>
        <p:nvPicPr>
          <p:cNvPr id="16" name="图片 15" descr="图表, 条形图, 直方图&#10;&#10;描述已自动生成">
            <a:extLst>
              <a:ext uri="{FF2B5EF4-FFF2-40B4-BE49-F238E27FC236}">
                <a16:creationId xmlns:a16="http://schemas.microsoft.com/office/drawing/2014/main" id="{BF5E04BB-5071-8CAA-3687-DE6EC9DDC8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7600" y="5107459"/>
            <a:ext cx="5723871" cy="4292903"/>
          </a:xfrm>
          <a:prstGeom prst="rect">
            <a:avLst/>
          </a:prstGeom>
        </p:spPr>
      </p:pic>
      <p:pic>
        <p:nvPicPr>
          <p:cNvPr id="27" name="图片 26" descr="图表, 条形图, 直方图&#10;&#10;描述已自动生成">
            <a:extLst>
              <a:ext uri="{FF2B5EF4-FFF2-40B4-BE49-F238E27FC236}">
                <a16:creationId xmlns:a16="http://schemas.microsoft.com/office/drawing/2014/main" id="{01B46702-E3CD-0D49-913C-E6BFAD6A6A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6195" y="5099685"/>
            <a:ext cx="5724000" cy="4293000"/>
          </a:xfrm>
          <a:prstGeom prst="rect">
            <a:avLst/>
          </a:prstGeom>
        </p:spPr>
      </p:pic>
      <p:grpSp>
        <p:nvGrpSpPr>
          <p:cNvPr id="28" name="组合 27">
            <a:extLst>
              <a:ext uri="{FF2B5EF4-FFF2-40B4-BE49-F238E27FC236}">
                <a16:creationId xmlns:a16="http://schemas.microsoft.com/office/drawing/2014/main" id="{37747BBA-ED17-4752-45AC-A3E48BEA70F2}"/>
              </a:ext>
            </a:extLst>
          </p:cNvPr>
          <p:cNvGrpSpPr/>
          <p:nvPr/>
        </p:nvGrpSpPr>
        <p:grpSpPr>
          <a:xfrm>
            <a:off x="3657600" y="-8420100"/>
            <a:ext cx="13182600" cy="842731"/>
            <a:chOff x="3657600" y="2198431"/>
            <a:chExt cx="13182600" cy="842731"/>
          </a:xfrm>
        </p:grpSpPr>
        <p:sp>
          <p:nvSpPr>
            <p:cNvPr id="29" name="Freeform 5">
              <a:extLst>
                <a:ext uri="{FF2B5EF4-FFF2-40B4-BE49-F238E27FC236}">
                  <a16:creationId xmlns:a16="http://schemas.microsoft.com/office/drawing/2014/main" id="{F1259FDC-AA2A-0EB3-7179-C6DEDA5EF0A0}"/>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33" name="TextBox 7">
              <a:extLst>
                <a:ext uri="{FF2B5EF4-FFF2-40B4-BE49-F238E27FC236}">
                  <a16:creationId xmlns:a16="http://schemas.microsoft.com/office/drawing/2014/main" id="{4FEB78F2-071D-6BEF-86A6-14845A6B05F1}"/>
                </a:ext>
              </a:extLst>
            </p:cNvPr>
            <p:cNvSpPr txBox="1">
              <a:spLocks/>
            </p:cNvSpPr>
            <p:nvPr/>
          </p:nvSpPr>
          <p:spPr>
            <a:xfrm>
              <a:off x="3657600" y="2198431"/>
              <a:ext cx="720000" cy="842731"/>
            </a:xfrm>
            <a:prstGeom prst="rect">
              <a:avLst/>
            </a:prstGeom>
          </p:spPr>
          <p:txBody>
            <a:bodyPr wrap="square" lIns="0" tIns="0" rIns="0" bIns="0" rtlCol="0" anchor="t">
              <a:spAutoFit/>
            </a:bodyPr>
            <a:lstStyle/>
            <a:p>
              <a:pPr algn="ctr">
                <a:lnSpc>
                  <a:spcPts val="7048"/>
                </a:lnSpc>
              </a:pPr>
              <a:r>
                <a:rPr lang="en-US" sz="5034" dirty="0">
                  <a:solidFill>
                    <a:srgbClr val="000000"/>
                  </a:solidFill>
                  <a:latin typeface="Alatsi Bold"/>
                </a:rPr>
                <a:t>4</a:t>
              </a:r>
            </a:p>
          </p:txBody>
        </p:sp>
        <p:sp>
          <p:nvSpPr>
            <p:cNvPr id="43" name="TextBox 16">
              <a:extLst>
                <a:ext uri="{FF2B5EF4-FFF2-40B4-BE49-F238E27FC236}">
                  <a16:creationId xmlns:a16="http://schemas.microsoft.com/office/drawing/2014/main" id="{6B7270FA-A239-7004-51D2-7EB0BB2B3274}"/>
                </a:ext>
              </a:extLst>
            </p:cNvPr>
            <p:cNvSpPr txBox="1"/>
            <p:nvPr/>
          </p:nvSpPr>
          <p:spPr>
            <a:xfrm>
              <a:off x="4656072" y="2350831"/>
              <a:ext cx="12184128" cy="544380"/>
            </a:xfrm>
            <a:prstGeom prst="rect">
              <a:avLst/>
            </a:prstGeom>
          </p:spPr>
          <p:txBody>
            <a:bodyPr wrap="square" lIns="0" tIns="0" rIns="0" bIns="0" rtlCol="0" anchor="t">
              <a:spAutoFit/>
            </a:bodyPr>
            <a:lstStyle/>
            <a:p>
              <a:pPr>
                <a:lnSpc>
                  <a:spcPts val="4400"/>
                </a:lnSpc>
              </a:pPr>
              <a:r>
                <a:rPr lang="en-US" sz="3600" dirty="0">
                  <a:solidFill>
                    <a:srgbClr val="000000"/>
                  </a:solidFill>
                  <a:latin typeface="Alatsi Bold"/>
                </a:rPr>
                <a:t>Results</a:t>
              </a:r>
              <a:endParaRPr lang="en-US" sz="3200" dirty="0">
                <a:solidFill>
                  <a:srgbClr val="000000"/>
                </a:solidFill>
                <a:latin typeface="Alatsi Bold"/>
              </a:endParaRPr>
            </a:p>
          </p:txBody>
        </p:sp>
      </p:grpSp>
      <p:pic>
        <p:nvPicPr>
          <p:cNvPr id="44" name="图片 43">
            <a:extLst>
              <a:ext uri="{FF2B5EF4-FFF2-40B4-BE49-F238E27FC236}">
                <a16:creationId xmlns:a16="http://schemas.microsoft.com/office/drawing/2014/main" id="{DF7011A9-1213-1A56-2D16-0074596C531D}"/>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8675582" y="-6972300"/>
            <a:ext cx="8540175" cy="5978122"/>
          </a:xfrm>
          <a:prstGeom prst="rect">
            <a:avLst/>
          </a:prstGeom>
        </p:spPr>
      </p:pic>
      <p:graphicFrame>
        <p:nvGraphicFramePr>
          <p:cNvPr id="45" name="表格 44">
            <a:extLst>
              <a:ext uri="{FF2B5EF4-FFF2-40B4-BE49-F238E27FC236}">
                <a16:creationId xmlns:a16="http://schemas.microsoft.com/office/drawing/2014/main" id="{F6AC239F-6B55-6058-BCC1-1C7CC7E83047}"/>
              </a:ext>
            </a:extLst>
          </p:cNvPr>
          <p:cNvGraphicFramePr>
            <a:graphicFrameLocks noGrp="1"/>
          </p:cNvGraphicFramePr>
          <p:nvPr>
            <p:extLst>
              <p:ext uri="{D42A27DB-BD31-4B8C-83A1-F6EECF244321}">
                <p14:modId xmlns:p14="http://schemas.microsoft.com/office/powerpoint/2010/main" val="1840872058"/>
              </p:ext>
            </p:extLst>
          </p:nvPr>
        </p:nvGraphicFramePr>
        <p:xfrm>
          <a:off x="3428999" y="-7171604"/>
          <a:ext cx="5029201" cy="6471931"/>
        </p:xfrm>
        <a:graphic>
          <a:graphicData uri="http://schemas.openxmlformats.org/drawingml/2006/table">
            <a:tbl>
              <a:tblPr firstRow="1" bandRow="1">
                <a:tableStyleId>{5C22544A-7EE6-4342-B048-85BDC9FD1C3A}</a:tableStyleId>
              </a:tblPr>
              <a:tblGrid>
                <a:gridCol w="1143001">
                  <a:extLst>
                    <a:ext uri="{9D8B030D-6E8A-4147-A177-3AD203B41FA5}">
                      <a16:colId xmlns:a16="http://schemas.microsoft.com/office/drawing/2014/main" val="953623853"/>
                    </a:ext>
                  </a:extLst>
                </a:gridCol>
                <a:gridCol w="2057400">
                  <a:extLst>
                    <a:ext uri="{9D8B030D-6E8A-4147-A177-3AD203B41FA5}">
                      <a16:colId xmlns:a16="http://schemas.microsoft.com/office/drawing/2014/main" val="2139000166"/>
                    </a:ext>
                  </a:extLst>
                </a:gridCol>
                <a:gridCol w="1828800">
                  <a:extLst>
                    <a:ext uri="{9D8B030D-6E8A-4147-A177-3AD203B41FA5}">
                      <a16:colId xmlns:a16="http://schemas.microsoft.com/office/drawing/2014/main" val="3919737140"/>
                    </a:ext>
                  </a:extLst>
                </a:gridCol>
              </a:tblGrid>
              <a:tr h="7363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schemeClr val="bg1"/>
                          </a:solidFill>
                          <a:latin typeface="Alatsi Bold"/>
                        </a:rPr>
                        <a:t>N</a:t>
                      </a:r>
                      <a:endParaRPr lang="zh-CN" altLang="en-US" sz="2800" dirty="0">
                        <a:solidFill>
                          <a:schemeClr val="bg1"/>
                        </a:solidFill>
                      </a:endParaRPr>
                    </a:p>
                  </a:txBody>
                  <a:tcPr anchor="ctr"/>
                </a:tc>
                <a:tc>
                  <a:txBody>
                    <a:bodyPr/>
                    <a:lstStyle/>
                    <a:p>
                      <a:pPr algn="ctr"/>
                      <a:r>
                        <a:rPr lang="en-US" altLang="zh-CN" sz="2800" dirty="0">
                          <a:solidFill>
                            <a:schemeClr val="bg1"/>
                          </a:solidFill>
                          <a:latin typeface="Alatsi Bold"/>
                        </a:rPr>
                        <a:t>Proportion</a:t>
                      </a:r>
                      <a:endParaRPr lang="zh-CN" altLang="en-US" sz="2800"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schemeClr val="bg1"/>
                          </a:solidFill>
                          <a:latin typeface="Alatsi Bold"/>
                        </a:rPr>
                        <a:t>Diff</a:t>
                      </a:r>
                      <a:endParaRPr lang="zh-CN" altLang="en-US" sz="2800" dirty="0">
                        <a:solidFill>
                          <a:schemeClr val="bg1"/>
                        </a:solidFill>
                      </a:endParaRPr>
                    </a:p>
                  </a:txBody>
                  <a:tcPr anchor="ctr"/>
                </a:tc>
                <a:extLst>
                  <a:ext uri="{0D108BD9-81ED-4DB2-BD59-A6C34878D82A}">
                    <a16:rowId xmlns:a16="http://schemas.microsoft.com/office/drawing/2014/main" val="1189552838"/>
                  </a:ext>
                </a:extLst>
              </a:tr>
              <a:tr h="819364">
                <a:tc>
                  <a:txBody>
                    <a:bodyPr/>
                    <a:lstStyle/>
                    <a:p>
                      <a:pPr algn="ctr"/>
                      <a:r>
                        <a:rPr lang="en-US" altLang="zh-CN" sz="2800" dirty="0">
                          <a:solidFill>
                            <a:srgbClr val="000000"/>
                          </a:solidFill>
                          <a:latin typeface="Alatsi Bold"/>
                        </a:rPr>
                        <a:t>14</a:t>
                      </a:r>
                      <a:endParaRPr lang="zh-CN" altLang="en-US" sz="2800" dirty="0"/>
                    </a:p>
                  </a:txBody>
                  <a:tcPr anchor="ctr"/>
                </a:tc>
                <a:tc>
                  <a:txBody>
                    <a:bodyPr/>
                    <a:lstStyle/>
                    <a:p>
                      <a:pPr algn="ctr"/>
                      <a:r>
                        <a:rPr lang="en-US" altLang="zh-CN" sz="2800" dirty="0">
                          <a:solidFill>
                            <a:srgbClr val="000000"/>
                          </a:solidFill>
                          <a:latin typeface="Alatsi Bold"/>
                        </a:rPr>
                        <a:t>16.13%</a:t>
                      </a:r>
                      <a:endParaRPr lang="zh-CN" altLang="en-US" sz="2800" baseline="0" dirty="0"/>
                    </a:p>
                  </a:txBody>
                  <a:tcPr anchor="ctr"/>
                </a:tc>
                <a:tc>
                  <a:txBody>
                    <a:bodyPr/>
                    <a:lstStyle/>
                    <a:p>
                      <a:pPr algn="ctr"/>
                      <a:endParaRPr lang="zh-CN" altLang="en-US" sz="2800" baseline="0" dirty="0"/>
                    </a:p>
                  </a:txBody>
                  <a:tcPr anchor="ctr"/>
                </a:tc>
                <a:extLst>
                  <a:ext uri="{0D108BD9-81ED-4DB2-BD59-A6C34878D82A}">
                    <a16:rowId xmlns:a16="http://schemas.microsoft.com/office/drawing/2014/main" val="1709047026"/>
                  </a:ext>
                </a:extLst>
              </a:tr>
              <a:tr h="819364">
                <a:tc>
                  <a:txBody>
                    <a:bodyPr/>
                    <a:lstStyle/>
                    <a:p>
                      <a:pPr algn="ctr"/>
                      <a:r>
                        <a:rPr lang="en-US" altLang="zh-CN" sz="2800" dirty="0">
                          <a:solidFill>
                            <a:srgbClr val="000000"/>
                          </a:solidFill>
                          <a:latin typeface="Alatsi Bold"/>
                        </a:rPr>
                        <a:t>15</a:t>
                      </a:r>
                      <a:endParaRPr lang="zh-CN" altLang="en-US" sz="2800" dirty="0"/>
                    </a:p>
                  </a:txBody>
                  <a:tcPr anchor="ctr"/>
                </a:tc>
                <a:tc>
                  <a:txBody>
                    <a:bodyPr/>
                    <a:lstStyle/>
                    <a:p>
                      <a:pPr algn="ctr"/>
                      <a:r>
                        <a:rPr lang="en-US" altLang="zh-CN" sz="2800" baseline="0" dirty="0">
                          <a:solidFill>
                            <a:srgbClr val="000000"/>
                          </a:solidFill>
                          <a:latin typeface="Alatsi Bold"/>
                        </a:rPr>
                        <a:t>15.51%</a:t>
                      </a:r>
                      <a:endParaRPr lang="zh-CN" altLang="en-US" sz="2800" baseline="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rgbClr val="000000"/>
                          </a:solidFill>
                          <a:latin typeface="Alatsi Bold"/>
                        </a:rPr>
                        <a:t>0.62%</a:t>
                      </a:r>
                      <a:endParaRPr lang="zh-CN" altLang="en-US" sz="2800" baseline="0" dirty="0"/>
                    </a:p>
                  </a:txBody>
                  <a:tcPr anchor="ctr"/>
                </a:tc>
                <a:extLst>
                  <a:ext uri="{0D108BD9-81ED-4DB2-BD59-A6C34878D82A}">
                    <a16:rowId xmlns:a16="http://schemas.microsoft.com/office/drawing/2014/main" val="4127266169"/>
                  </a:ext>
                </a:extLst>
              </a:tr>
              <a:tr h="819364">
                <a:tc>
                  <a:txBody>
                    <a:bodyPr/>
                    <a:lstStyle/>
                    <a:p>
                      <a:pPr algn="ctr"/>
                      <a:r>
                        <a:rPr lang="en-US" altLang="zh-CN" sz="2800" dirty="0">
                          <a:solidFill>
                            <a:srgbClr val="000000"/>
                          </a:solidFill>
                          <a:latin typeface="Alatsi Bold"/>
                        </a:rPr>
                        <a:t>16</a:t>
                      </a:r>
                      <a:endParaRPr lang="zh-CN" altLang="en-US" sz="2800" dirty="0"/>
                    </a:p>
                  </a:txBody>
                  <a:tcPr anchor="ctr"/>
                </a:tc>
                <a:tc>
                  <a:txBody>
                    <a:bodyPr/>
                    <a:lstStyle/>
                    <a:p>
                      <a:pPr algn="ctr"/>
                      <a:r>
                        <a:rPr lang="en-US" altLang="zh-CN" sz="2800" baseline="0" dirty="0">
                          <a:solidFill>
                            <a:srgbClr val="000000"/>
                          </a:solidFill>
                          <a:latin typeface="Alatsi Bold"/>
                        </a:rPr>
                        <a:t>14.97%</a:t>
                      </a:r>
                      <a:endParaRPr lang="zh-CN" altLang="en-US" sz="2800" baseline="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rgbClr val="000000"/>
                          </a:solidFill>
                          <a:latin typeface="Alatsi Bold"/>
                        </a:rPr>
                        <a:t>0.54%</a:t>
                      </a:r>
                      <a:endParaRPr lang="zh-CN" altLang="en-US" sz="2800" baseline="0" dirty="0"/>
                    </a:p>
                  </a:txBody>
                  <a:tcPr anchor="ctr"/>
                </a:tc>
                <a:extLst>
                  <a:ext uri="{0D108BD9-81ED-4DB2-BD59-A6C34878D82A}">
                    <a16:rowId xmlns:a16="http://schemas.microsoft.com/office/drawing/2014/main" val="2515553247"/>
                  </a:ext>
                </a:extLst>
              </a:tr>
              <a:tr h="819364">
                <a:tc>
                  <a:txBody>
                    <a:bodyPr/>
                    <a:lstStyle/>
                    <a:p>
                      <a:pPr algn="ctr"/>
                      <a:r>
                        <a:rPr lang="en-US" altLang="zh-CN" sz="2800" dirty="0">
                          <a:solidFill>
                            <a:srgbClr val="000000"/>
                          </a:solidFill>
                          <a:latin typeface="Alatsi Bold"/>
                        </a:rPr>
                        <a:t>17</a:t>
                      </a:r>
                      <a:endParaRPr lang="zh-CN" altLang="en-US" sz="2800" dirty="0"/>
                    </a:p>
                  </a:txBody>
                  <a:tcPr anchor="ctr"/>
                </a:tc>
                <a:tc>
                  <a:txBody>
                    <a:bodyPr/>
                    <a:lstStyle/>
                    <a:p>
                      <a:pPr algn="ctr"/>
                      <a:r>
                        <a:rPr lang="en-US" altLang="zh-CN" sz="2800" dirty="0">
                          <a:solidFill>
                            <a:srgbClr val="000000"/>
                          </a:solidFill>
                          <a:latin typeface="Alatsi Bold"/>
                        </a:rPr>
                        <a:t>14.52%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rgbClr val="000000"/>
                          </a:solidFill>
                          <a:latin typeface="Alatsi Bold"/>
                        </a:rPr>
                        <a:t>0.45%</a:t>
                      </a:r>
                      <a:endParaRPr lang="zh-CN" altLang="en-US" sz="2800" baseline="0" dirty="0"/>
                    </a:p>
                  </a:txBody>
                  <a:tcPr anchor="ctr"/>
                </a:tc>
                <a:extLst>
                  <a:ext uri="{0D108BD9-81ED-4DB2-BD59-A6C34878D82A}">
                    <a16:rowId xmlns:a16="http://schemas.microsoft.com/office/drawing/2014/main" val="2128741497"/>
                  </a:ext>
                </a:extLst>
              </a:tr>
              <a:tr h="819364">
                <a:tc>
                  <a:txBody>
                    <a:bodyPr/>
                    <a:lstStyle/>
                    <a:p>
                      <a:pPr algn="ctr"/>
                      <a:r>
                        <a:rPr lang="en-US" altLang="zh-CN" sz="2800" dirty="0">
                          <a:solidFill>
                            <a:srgbClr val="000000"/>
                          </a:solidFill>
                          <a:latin typeface="Alatsi Bold"/>
                        </a:rPr>
                        <a:t>18</a:t>
                      </a:r>
                      <a:endParaRPr lang="zh-CN" altLang="en-US" sz="2800" dirty="0"/>
                    </a:p>
                  </a:txBody>
                  <a:tcPr anchor="ctr"/>
                </a:tc>
                <a:tc>
                  <a:txBody>
                    <a:bodyPr/>
                    <a:lstStyle/>
                    <a:p>
                      <a:pPr algn="ctr"/>
                      <a:r>
                        <a:rPr lang="en-US" altLang="zh-CN" sz="2800" dirty="0">
                          <a:solidFill>
                            <a:srgbClr val="000000"/>
                          </a:solidFill>
                          <a:latin typeface="Alatsi Bold"/>
                        </a:rPr>
                        <a:t>14.13%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rgbClr val="000000"/>
                          </a:solidFill>
                          <a:latin typeface="Alatsi Bold"/>
                        </a:rPr>
                        <a:t>0.39%</a:t>
                      </a:r>
                      <a:endParaRPr lang="zh-CN" altLang="en-US" sz="2800" baseline="0" dirty="0"/>
                    </a:p>
                  </a:txBody>
                  <a:tcPr anchor="ctr"/>
                </a:tc>
                <a:extLst>
                  <a:ext uri="{0D108BD9-81ED-4DB2-BD59-A6C34878D82A}">
                    <a16:rowId xmlns:a16="http://schemas.microsoft.com/office/drawing/2014/main" val="2048436681"/>
                  </a:ext>
                </a:extLst>
              </a:tr>
              <a:tr h="819364">
                <a:tc>
                  <a:txBody>
                    <a:bodyPr/>
                    <a:lstStyle/>
                    <a:p>
                      <a:pPr algn="ctr"/>
                      <a:r>
                        <a:rPr lang="en-US" altLang="zh-CN" sz="2800" dirty="0">
                          <a:solidFill>
                            <a:srgbClr val="000000"/>
                          </a:solidFill>
                          <a:latin typeface="Alatsi Bold"/>
                        </a:rPr>
                        <a:t>19</a:t>
                      </a:r>
                      <a:endParaRPr lang="zh-CN" altLang="en-US" sz="2800" dirty="0"/>
                    </a:p>
                  </a:txBody>
                  <a:tcPr anchor="ctr"/>
                </a:tc>
                <a:tc>
                  <a:txBody>
                    <a:bodyPr/>
                    <a:lstStyle/>
                    <a:p>
                      <a:pPr algn="ctr"/>
                      <a:r>
                        <a:rPr lang="en-US" altLang="zh-CN" sz="2800" dirty="0">
                          <a:solidFill>
                            <a:srgbClr val="000000"/>
                          </a:solidFill>
                          <a:latin typeface="Alatsi Bold"/>
                        </a:rPr>
                        <a:t>13.79%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rgbClr val="000000"/>
                          </a:solidFill>
                          <a:latin typeface="Alatsi Bold"/>
                        </a:rPr>
                        <a:t>0.34%</a:t>
                      </a:r>
                      <a:endParaRPr lang="zh-CN" altLang="en-US" sz="2800" baseline="0" dirty="0"/>
                    </a:p>
                  </a:txBody>
                  <a:tcPr anchor="ctr"/>
                </a:tc>
                <a:extLst>
                  <a:ext uri="{0D108BD9-81ED-4DB2-BD59-A6C34878D82A}">
                    <a16:rowId xmlns:a16="http://schemas.microsoft.com/office/drawing/2014/main" val="1874766272"/>
                  </a:ext>
                </a:extLst>
              </a:tr>
              <a:tr h="819364">
                <a:tc>
                  <a:txBody>
                    <a:bodyPr/>
                    <a:lstStyle/>
                    <a:p>
                      <a:pPr algn="ctr"/>
                      <a:r>
                        <a:rPr lang="en-US" altLang="zh-CN" sz="2800" dirty="0">
                          <a:solidFill>
                            <a:srgbClr val="000000"/>
                          </a:solidFill>
                          <a:latin typeface="Alatsi Bold"/>
                        </a:rPr>
                        <a:t>20</a:t>
                      </a:r>
                      <a:endParaRPr lang="zh-CN" altLang="en-US" sz="2800" dirty="0"/>
                    </a:p>
                  </a:txBody>
                  <a:tcPr anchor="ctr"/>
                </a:tc>
                <a:tc>
                  <a:txBody>
                    <a:bodyPr/>
                    <a:lstStyle/>
                    <a:p>
                      <a:pPr algn="ctr"/>
                      <a:r>
                        <a:rPr lang="en-US" altLang="zh-CN" sz="2800" dirty="0">
                          <a:solidFill>
                            <a:srgbClr val="000000"/>
                          </a:solidFill>
                          <a:latin typeface="Alatsi Bold"/>
                        </a:rPr>
                        <a:t>13.50%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rgbClr val="000000"/>
                          </a:solidFill>
                          <a:latin typeface="Alatsi Bold"/>
                        </a:rPr>
                        <a:t>0.29%</a:t>
                      </a:r>
                      <a:endParaRPr lang="zh-CN" altLang="en-US" sz="2800" baseline="0" dirty="0"/>
                    </a:p>
                  </a:txBody>
                  <a:tcPr anchor="ctr"/>
                </a:tc>
                <a:extLst>
                  <a:ext uri="{0D108BD9-81ED-4DB2-BD59-A6C34878D82A}">
                    <a16:rowId xmlns:a16="http://schemas.microsoft.com/office/drawing/2014/main" val="3194562199"/>
                  </a:ext>
                </a:extLst>
              </a:tr>
            </a:tbl>
          </a:graphicData>
        </a:graphic>
      </p:graphicFrame>
    </p:spTree>
    <p:extLst>
      <p:ext uri="{BB962C8B-B14F-4D97-AF65-F5344CB8AC3E}">
        <p14:creationId xmlns:p14="http://schemas.microsoft.com/office/powerpoint/2010/main" val="46511161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8" name="Group 8"/>
          <p:cNvGrpSpPr/>
          <p:nvPr/>
        </p:nvGrpSpPr>
        <p:grpSpPr>
          <a:xfrm>
            <a:off x="16117200"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zh-CN" altLang="en-US"/>
              </a:p>
            </p:txBody>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a:t>
              </a:r>
              <a:r>
                <a:rPr lang="en-US" altLang="zh-CN" sz="5575" dirty="0">
                  <a:solidFill>
                    <a:srgbClr val="000000"/>
                  </a:solidFill>
                  <a:latin typeface="Open Sans Bold"/>
                </a:rPr>
                <a:t>3</a:t>
              </a:r>
              <a:endParaRPr lang="en-US" sz="5575" dirty="0">
                <a:solidFill>
                  <a:srgbClr val="000000"/>
                </a:solidFill>
                <a:latin typeface="Open Sans Bold"/>
              </a:endParaRPr>
            </a:p>
          </p:txBody>
        </p:sp>
      </p:grpSp>
      <p:grpSp>
        <p:nvGrpSpPr>
          <p:cNvPr id="22" name="组合 21">
            <a:extLst>
              <a:ext uri="{FF2B5EF4-FFF2-40B4-BE49-F238E27FC236}">
                <a16:creationId xmlns:a16="http://schemas.microsoft.com/office/drawing/2014/main" id="{5CB9F683-AF2C-C95B-13FB-CAD42FA04AB6}"/>
              </a:ext>
            </a:extLst>
          </p:cNvPr>
          <p:cNvGrpSpPr/>
          <p:nvPr/>
        </p:nvGrpSpPr>
        <p:grpSpPr>
          <a:xfrm>
            <a:off x="-260599" y="9631680"/>
            <a:ext cx="18796032" cy="464820"/>
            <a:chOff x="-260599" y="8800282"/>
            <a:chExt cx="18796032" cy="464820"/>
          </a:xfrm>
        </p:grpSpPr>
        <p:sp>
          <p:nvSpPr>
            <p:cNvPr id="23" name="TextBox 3">
              <a:extLst>
                <a:ext uri="{FF2B5EF4-FFF2-40B4-BE49-F238E27FC236}">
                  <a16:creationId xmlns:a16="http://schemas.microsoft.com/office/drawing/2014/main" id="{49BEFBE9-760F-A8D4-19D5-241F6B90550E}"/>
                </a:ext>
              </a:extLst>
            </p:cNvPr>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Northeastern University | 2024</a:t>
              </a:r>
            </a:p>
          </p:txBody>
        </p:sp>
        <p:sp>
          <p:nvSpPr>
            <p:cNvPr id="24" name="AutoShape 16">
              <a:extLst>
                <a:ext uri="{FF2B5EF4-FFF2-40B4-BE49-F238E27FC236}">
                  <a16:creationId xmlns:a16="http://schemas.microsoft.com/office/drawing/2014/main" id="{E42B0EDB-7017-52E9-105C-BB1FA329D6EC}"/>
                </a:ext>
              </a:extLst>
            </p:cNvPr>
            <p:cNvSpPr/>
            <p:nvPr/>
          </p:nvSpPr>
          <p:spPr>
            <a:xfrm>
              <a:off x="-260599" y="9061267"/>
              <a:ext cx="6724039" cy="19050"/>
            </a:xfrm>
            <a:prstGeom prst="line">
              <a:avLst/>
            </a:prstGeom>
            <a:ln w="114300" cap="flat">
              <a:solidFill>
                <a:srgbClr val="9FC3D0"/>
              </a:solidFill>
              <a:prstDash val="solid"/>
              <a:headEnd type="none" w="sm" len="sm"/>
              <a:tailEnd type="none" w="sm" len="sm"/>
            </a:ln>
          </p:spPr>
          <p:txBody>
            <a:bodyPr/>
            <a:lstStyle/>
            <a:p>
              <a:endParaRPr lang="zh-CN" altLang="en-US"/>
            </a:p>
          </p:txBody>
        </p:sp>
        <p:sp>
          <p:nvSpPr>
            <p:cNvPr id="25" name="AutoShape 17">
              <a:extLst>
                <a:ext uri="{FF2B5EF4-FFF2-40B4-BE49-F238E27FC236}">
                  <a16:creationId xmlns:a16="http://schemas.microsoft.com/office/drawing/2014/main" id="{0E20E59D-EA73-8684-9580-A43FB0DAE0C8}"/>
                </a:ext>
              </a:extLst>
            </p:cNvPr>
            <p:cNvSpPr/>
            <p:nvPr/>
          </p:nvSpPr>
          <p:spPr>
            <a:xfrm>
              <a:off x="11811393" y="9061267"/>
              <a:ext cx="6724040" cy="19050"/>
            </a:xfrm>
            <a:prstGeom prst="line">
              <a:avLst/>
            </a:prstGeom>
            <a:ln w="114300" cap="flat">
              <a:solidFill>
                <a:srgbClr val="9FC3D0"/>
              </a:solidFill>
              <a:prstDash val="solid"/>
              <a:headEnd type="none" w="sm" len="sm"/>
              <a:tailEnd type="none" w="sm" len="sm"/>
            </a:ln>
          </p:spPr>
          <p:txBody>
            <a:bodyPr/>
            <a:lstStyle/>
            <a:p>
              <a:endParaRPr lang="zh-CN" altLang="en-US"/>
            </a:p>
          </p:txBody>
        </p:sp>
      </p:grpSp>
      <p:grpSp>
        <p:nvGrpSpPr>
          <p:cNvPr id="37" name="组合 36">
            <a:extLst>
              <a:ext uri="{FF2B5EF4-FFF2-40B4-BE49-F238E27FC236}">
                <a16:creationId xmlns:a16="http://schemas.microsoft.com/office/drawing/2014/main" id="{5EEDC64A-C762-7399-78E4-A7C32901F602}"/>
              </a:ext>
            </a:extLst>
          </p:cNvPr>
          <p:cNvGrpSpPr/>
          <p:nvPr/>
        </p:nvGrpSpPr>
        <p:grpSpPr>
          <a:xfrm>
            <a:off x="-2557548" y="304832"/>
            <a:ext cx="3700548" cy="1569660"/>
            <a:chOff x="-1" y="304832"/>
            <a:chExt cx="3700548" cy="1569660"/>
          </a:xfrm>
        </p:grpSpPr>
        <p:sp>
          <p:nvSpPr>
            <p:cNvPr id="15" name="Freeform 10">
              <a:extLst>
                <a:ext uri="{FF2B5EF4-FFF2-40B4-BE49-F238E27FC236}">
                  <a16:creationId xmlns:a16="http://schemas.microsoft.com/office/drawing/2014/main" id="{8D614619-EC2C-DFCB-C34C-55DC571487BC}"/>
                </a:ext>
              </a:extLst>
            </p:cNvPr>
            <p:cNvSpPr/>
            <p:nvPr/>
          </p:nvSpPr>
          <p:spPr>
            <a:xfrm>
              <a:off x="-1" y="4191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Problem</a:t>
              </a:r>
            </a:p>
            <a:p>
              <a:pPr algn="ctr"/>
              <a:r>
                <a:rPr lang="en-US" altLang="zh-CN" sz="3600" dirty="0">
                  <a:solidFill>
                    <a:schemeClr val="tx1">
                      <a:lumMod val="85000"/>
                      <a:lumOff val="15000"/>
                    </a:schemeClr>
                  </a:solidFill>
                  <a:latin typeface="Alatsi Bold"/>
                </a:rPr>
                <a:t>Statement</a:t>
              </a:r>
              <a:endParaRPr lang="zh-CN" altLang="en-US" sz="3600" dirty="0">
                <a:solidFill>
                  <a:schemeClr val="tx1">
                    <a:lumMod val="85000"/>
                    <a:lumOff val="15000"/>
                  </a:schemeClr>
                </a:solidFill>
              </a:endParaRPr>
            </a:p>
          </p:txBody>
        </p:sp>
        <p:sp>
          <p:nvSpPr>
            <p:cNvPr id="30" name="文本框 29">
              <a:extLst>
                <a:ext uri="{FF2B5EF4-FFF2-40B4-BE49-F238E27FC236}">
                  <a16:creationId xmlns:a16="http://schemas.microsoft.com/office/drawing/2014/main" id="{8AD1446D-3CE8-97F9-67BE-1E789159E7E9}"/>
                </a:ext>
              </a:extLst>
            </p:cNvPr>
            <p:cNvSpPr txBox="1"/>
            <p:nvPr/>
          </p:nvSpPr>
          <p:spPr>
            <a:xfrm>
              <a:off x="2059451" y="3048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1</a:t>
              </a:r>
            </a:p>
          </p:txBody>
        </p:sp>
      </p:grpSp>
      <p:grpSp>
        <p:nvGrpSpPr>
          <p:cNvPr id="38" name="组合 37">
            <a:extLst>
              <a:ext uri="{FF2B5EF4-FFF2-40B4-BE49-F238E27FC236}">
                <a16:creationId xmlns:a16="http://schemas.microsoft.com/office/drawing/2014/main" id="{3EB5E197-030B-8BD4-2900-3A1D2D7D3972}"/>
              </a:ext>
            </a:extLst>
          </p:cNvPr>
          <p:cNvGrpSpPr/>
          <p:nvPr/>
        </p:nvGrpSpPr>
        <p:grpSpPr>
          <a:xfrm>
            <a:off x="-2557547" y="1829432"/>
            <a:ext cx="3700547" cy="1569660"/>
            <a:chOff x="0" y="1829432"/>
            <a:chExt cx="3700547" cy="1569660"/>
          </a:xfrm>
        </p:grpSpPr>
        <p:sp>
          <p:nvSpPr>
            <p:cNvPr id="17" name="Freeform 7">
              <a:extLst>
                <a:ext uri="{FF2B5EF4-FFF2-40B4-BE49-F238E27FC236}">
                  <a16:creationId xmlns:a16="http://schemas.microsoft.com/office/drawing/2014/main" id="{BEE3576E-F191-630E-1248-8687E698093E}"/>
                </a:ext>
              </a:extLst>
            </p:cNvPr>
            <p:cNvSpPr/>
            <p:nvPr/>
          </p:nvSpPr>
          <p:spPr>
            <a:xfrm>
              <a:off x="0" y="1943100"/>
              <a:ext cx="2879999"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Data Collection</a:t>
              </a:r>
              <a:endParaRPr lang="zh-CN" altLang="en-US" sz="3600" dirty="0">
                <a:solidFill>
                  <a:schemeClr val="tx1">
                    <a:lumMod val="85000"/>
                    <a:lumOff val="15000"/>
                  </a:schemeClr>
                </a:solidFill>
              </a:endParaRPr>
            </a:p>
          </p:txBody>
        </p:sp>
        <p:sp>
          <p:nvSpPr>
            <p:cNvPr id="31" name="文本框 30">
              <a:extLst>
                <a:ext uri="{FF2B5EF4-FFF2-40B4-BE49-F238E27FC236}">
                  <a16:creationId xmlns:a16="http://schemas.microsoft.com/office/drawing/2014/main" id="{5EBEDACE-38CD-95DA-A363-0C4522E2ACEB}"/>
                </a:ext>
              </a:extLst>
            </p:cNvPr>
            <p:cNvSpPr txBox="1"/>
            <p:nvPr/>
          </p:nvSpPr>
          <p:spPr>
            <a:xfrm>
              <a:off x="2059451" y="18294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2</a:t>
              </a:r>
            </a:p>
          </p:txBody>
        </p:sp>
      </p:grpSp>
      <p:grpSp>
        <p:nvGrpSpPr>
          <p:cNvPr id="39" name="组合 38">
            <a:extLst>
              <a:ext uri="{FF2B5EF4-FFF2-40B4-BE49-F238E27FC236}">
                <a16:creationId xmlns:a16="http://schemas.microsoft.com/office/drawing/2014/main" id="{BF2E636D-E62A-1A94-9991-F31241D4FAEE}"/>
              </a:ext>
            </a:extLst>
          </p:cNvPr>
          <p:cNvGrpSpPr/>
          <p:nvPr/>
        </p:nvGrpSpPr>
        <p:grpSpPr>
          <a:xfrm>
            <a:off x="-2557548" y="3345240"/>
            <a:ext cx="3700548" cy="1569660"/>
            <a:chOff x="-1" y="3345240"/>
            <a:chExt cx="3700548" cy="1569660"/>
          </a:xfrm>
        </p:grpSpPr>
        <p:sp>
          <p:nvSpPr>
            <p:cNvPr id="18" name="Freeform 4">
              <a:extLst>
                <a:ext uri="{FF2B5EF4-FFF2-40B4-BE49-F238E27FC236}">
                  <a16:creationId xmlns:a16="http://schemas.microsoft.com/office/drawing/2014/main" id="{761FCCE9-E179-009E-2C71-A86798414C95}"/>
                </a:ext>
              </a:extLst>
            </p:cNvPr>
            <p:cNvSpPr/>
            <p:nvPr/>
          </p:nvSpPr>
          <p:spPr>
            <a:xfrm>
              <a:off x="-1" y="34677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Assumption</a:t>
              </a:r>
            </a:p>
          </p:txBody>
        </p:sp>
        <p:sp>
          <p:nvSpPr>
            <p:cNvPr id="32" name="文本框 31">
              <a:extLst>
                <a:ext uri="{FF2B5EF4-FFF2-40B4-BE49-F238E27FC236}">
                  <a16:creationId xmlns:a16="http://schemas.microsoft.com/office/drawing/2014/main" id="{11077D82-1862-4E81-F043-4488AFA7B69A}"/>
                </a:ext>
              </a:extLst>
            </p:cNvPr>
            <p:cNvSpPr txBox="1"/>
            <p:nvPr/>
          </p:nvSpPr>
          <p:spPr>
            <a:xfrm>
              <a:off x="2059451" y="3345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3</a:t>
              </a:r>
            </a:p>
          </p:txBody>
        </p:sp>
      </p:grpSp>
      <p:grpSp>
        <p:nvGrpSpPr>
          <p:cNvPr id="40" name="组合 39">
            <a:extLst>
              <a:ext uri="{FF2B5EF4-FFF2-40B4-BE49-F238E27FC236}">
                <a16:creationId xmlns:a16="http://schemas.microsoft.com/office/drawing/2014/main" id="{B1840CF4-F563-2012-23AD-98F0087322F6}"/>
              </a:ext>
            </a:extLst>
          </p:cNvPr>
          <p:cNvGrpSpPr/>
          <p:nvPr/>
        </p:nvGrpSpPr>
        <p:grpSpPr>
          <a:xfrm>
            <a:off x="-2556000" y="4869240"/>
            <a:ext cx="3657600" cy="1569660"/>
            <a:chOff x="0" y="4869240"/>
            <a:chExt cx="3657600" cy="1569660"/>
          </a:xfrm>
        </p:grpSpPr>
        <p:sp>
          <p:nvSpPr>
            <p:cNvPr id="19" name="Freeform 10">
              <a:extLst>
                <a:ext uri="{FF2B5EF4-FFF2-40B4-BE49-F238E27FC236}">
                  <a16:creationId xmlns:a16="http://schemas.microsoft.com/office/drawing/2014/main" id="{E1FCD8DB-5EDB-A941-6889-06C30D185DC0}"/>
                </a:ext>
              </a:extLst>
            </p:cNvPr>
            <p:cNvSpPr/>
            <p:nvPr/>
          </p:nvSpPr>
          <p:spPr>
            <a:xfrm>
              <a:off x="0" y="49905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Data</a:t>
              </a:r>
            </a:p>
            <a:p>
              <a:pPr algn="ctr"/>
              <a:r>
                <a:rPr lang="en-US" altLang="zh-CN" sz="3600" dirty="0">
                  <a:solidFill>
                    <a:schemeClr val="tx1">
                      <a:lumMod val="85000"/>
                      <a:lumOff val="15000"/>
                    </a:schemeClr>
                  </a:solidFill>
                  <a:latin typeface="Alatsi Bold"/>
                </a:rPr>
                <a:t>Process</a:t>
              </a:r>
              <a:endParaRPr lang="zh-CN" altLang="en-US" sz="3600" dirty="0">
                <a:solidFill>
                  <a:schemeClr val="tx1">
                    <a:lumMod val="85000"/>
                    <a:lumOff val="15000"/>
                  </a:schemeClr>
                </a:solidFill>
              </a:endParaRPr>
            </a:p>
          </p:txBody>
        </p:sp>
        <p:sp>
          <p:nvSpPr>
            <p:cNvPr id="34" name="文本框 33">
              <a:extLst>
                <a:ext uri="{FF2B5EF4-FFF2-40B4-BE49-F238E27FC236}">
                  <a16:creationId xmlns:a16="http://schemas.microsoft.com/office/drawing/2014/main" id="{A819B965-1D25-C6DE-CDD3-F3F63CDB76DC}"/>
                </a:ext>
              </a:extLst>
            </p:cNvPr>
            <p:cNvSpPr txBox="1"/>
            <p:nvPr/>
          </p:nvSpPr>
          <p:spPr>
            <a:xfrm>
              <a:off x="2016504" y="4869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4</a:t>
              </a:r>
            </a:p>
          </p:txBody>
        </p:sp>
      </p:grpSp>
      <p:grpSp>
        <p:nvGrpSpPr>
          <p:cNvPr id="41" name="组合 40">
            <a:extLst>
              <a:ext uri="{FF2B5EF4-FFF2-40B4-BE49-F238E27FC236}">
                <a16:creationId xmlns:a16="http://schemas.microsoft.com/office/drawing/2014/main" id="{7A088B7C-E6E8-5646-C2BF-E737890AE94D}"/>
              </a:ext>
            </a:extLst>
          </p:cNvPr>
          <p:cNvGrpSpPr/>
          <p:nvPr/>
        </p:nvGrpSpPr>
        <p:grpSpPr>
          <a:xfrm>
            <a:off x="-2556000" y="6393240"/>
            <a:ext cx="3696444" cy="1569660"/>
            <a:chOff x="1" y="6393240"/>
            <a:chExt cx="3696444" cy="1569660"/>
          </a:xfrm>
        </p:grpSpPr>
        <p:sp>
          <p:nvSpPr>
            <p:cNvPr id="20" name="Freeform 7">
              <a:extLst>
                <a:ext uri="{FF2B5EF4-FFF2-40B4-BE49-F238E27FC236}">
                  <a16:creationId xmlns:a16="http://schemas.microsoft.com/office/drawing/2014/main" id="{DEDC6218-A921-6B97-72C2-443F47286D3C}"/>
                </a:ext>
              </a:extLst>
            </p:cNvPr>
            <p:cNvSpPr/>
            <p:nvPr/>
          </p:nvSpPr>
          <p:spPr>
            <a:xfrm>
              <a:off x="1" y="65145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Model &amp;</a:t>
              </a:r>
            </a:p>
            <a:p>
              <a:pPr algn="ctr"/>
              <a:r>
                <a:rPr lang="en-US" altLang="zh-CN" sz="3600" dirty="0">
                  <a:solidFill>
                    <a:schemeClr val="tx1">
                      <a:lumMod val="85000"/>
                      <a:lumOff val="15000"/>
                    </a:schemeClr>
                  </a:solidFill>
                  <a:latin typeface="Alatsi Bold"/>
                </a:rPr>
                <a:t>Validation</a:t>
              </a:r>
              <a:endParaRPr lang="zh-CN" altLang="en-US" sz="3600" dirty="0">
                <a:solidFill>
                  <a:schemeClr val="tx1">
                    <a:lumMod val="85000"/>
                    <a:lumOff val="15000"/>
                  </a:schemeClr>
                </a:solidFill>
              </a:endParaRPr>
            </a:p>
          </p:txBody>
        </p:sp>
        <p:sp>
          <p:nvSpPr>
            <p:cNvPr id="35" name="文本框 34">
              <a:extLst>
                <a:ext uri="{FF2B5EF4-FFF2-40B4-BE49-F238E27FC236}">
                  <a16:creationId xmlns:a16="http://schemas.microsoft.com/office/drawing/2014/main" id="{9CFA9498-7C65-7013-350F-4C5AA3B3F212}"/>
                </a:ext>
              </a:extLst>
            </p:cNvPr>
            <p:cNvSpPr txBox="1"/>
            <p:nvPr/>
          </p:nvSpPr>
          <p:spPr>
            <a:xfrm>
              <a:off x="2055349" y="6393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5</a:t>
              </a:r>
            </a:p>
          </p:txBody>
        </p:sp>
      </p:grpSp>
      <p:grpSp>
        <p:nvGrpSpPr>
          <p:cNvPr id="42" name="组合 41">
            <a:extLst>
              <a:ext uri="{FF2B5EF4-FFF2-40B4-BE49-F238E27FC236}">
                <a16:creationId xmlns:a16="http://schemas.microsoft.com/office/drawing/2014/main" id="{C2760920-B052-D7E1-40C2-D969E47683A5}"/>
              </a:ext>
            </a:extLst>
          </p:cNvPr>
          <p:cNvGrpSpPr/>
          <p:nvPr/>
        </p:nvGrpSpPr>
        <p:grpSpPr>
          <a:xfrm>
            <a:off x="0" y="7917240"/>
            <a:ext cx="3698496" cy="1569660"/>
            <a:chOff x="0" y="7917240"/>
            <a:chExt cx="3698496" cy="1569660"/>
          </a:xfrm>
        </p:grpSpPr>
        <p:sp>
          <p:nvSpPr>
            <p:cNvPr id="21" name="Freeform 4">
              <a:extLst>
                <a:ext uri="{FF2B5EF4-FFF2-40B4-BE49-F238E27FC236}">
                  <a16:creationId xmlns:a16="http://schemas.microsoft.com/office/drawing/2014/main" id="{C90D7DE6-BE86-93BF-AACA-763012FE78CF}"/>
                </a:ext>
              </a:extLst>
            </p:cNvPr>
            <p:cNvSpPr/>
            <p:nvPr/>
          </p:nvSpPr>
          <p:spPr>
            <a:xfrm>
              <a:off x="0" y="80391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Conclusion</a:t>
              </a:r>
              <a:endParaRPr lang="zh-CN" altLang="en-US" sz="3600" dirty="0">
                <a:solidFill>
                  <a:schemeClr val="tx1">
                    <a:lumMod val="85000"/>
                    <a:lumOff val="15000"/>
                  </a:schemeClr>
                </a:solidFill>
              </a:endParaRPr>
            </a:p>
          </p:txBody>
        </p:sp>
        <p:sp>
          <p:nvSpPr>
            <p:cNvPr id="36" name="文本框 35">
              <a:extLst>
                <a:ext uri="{FF2B5EF4-FFF2-40B4-BE49-F238E27FC236}">
                  <a16:creationId xmlns:a16="http://schemas.microsoft.com/office/drawing/2014/main" id="{79393296-AD37-601A-C531-B5ED018FE06A}"/>
                </a:ext>
              </a:extLst>
            </p:cNvPr>
            <p:cNvSpPr txBox="1"/>
            <p:nvPr/>
          </p:nvSpPr>
          <p:spPr>
            <a:xfrm>
              <a:off x="2057400" y="7917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6</a:t>
              </a:r>
            </a:p>
          </p:txBody>
        </p:sp>
      </p:grpSp>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CN" altLang="en-US"/>
          </a:p>
        </p:txBody>
      </p:sp>
      <p:grpSp>
        <p:nvGrpSpPr>
          <p:cNvPr id="2" name="组合 1">
            <a:extLst>
              <a:ext uri="{FF2B5EF4-FFF2-40B4-BE49-F238E27FC236}">
                <a16:creationId xmlns:a16="http://schemas.microsoft.com/office/drawing/2014/main" id="{40F00C17-DC45-B7BE-B54C-05AF8A4CF682}"/>
              </a:ext>
            </a:extLst>
          </p:cNvPr>
          <p:cNvGrpSpPr/>
          <p:nvPr/>
        </p:nvGrpSpPr>
        <p:grpSpPr>
          <a:xfrm>
            <a:off x="3657600" y="2400300"/>
            <a:ext cx="12516299" cy="5938164"/>
            <a:chOff x="3657600" y="2122231"/>
            <a:chExt cx="12516299" cy="5938164"/>
          </a:xfrm>
        </p:grpSpPr>
        <p:sp>
          <p:nvSpPr>
            <p:cNvPr id="3" name="Freeform 5">
              <a:extLst>
                <a:ext uri="{FF2B5EF4-FFF2-40B4-BE49-F238E27FC236}">
                  <a16:creationId xmlns:a16="http://schemas.microsoft.com/office/drawing/2014/main" id="{D94E8137-3B6E-E1FC-3898-6AB76474DE15}"/>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sz="2000"/>
            </a:p>
          </p:txBody>
        </p:sp>
        <p:sp>
          <p:nvSpPr>
            <p:cNvPr id="4" name="TextBox 7">
              <a:extLst>
                <a:ext uri="{FF2B5EF4-FFF2-40B4-BE49-F238E27FC236}">
                  <a16:creationId xmlns:a16="http://schemas.microsoft.com/office/drawing/2014/main" id="{0E840782-349B-BA92-2BA1-4C61F9E6A52E}"/>
                </a:ext>
              </a:extLst>
            </p:cNvPr>
            <p:cNvSpPr txBox="1">
              <a:spLocks/>
            </p:cNvSpPr>
            <p:nvPr/>
          </p:nvSpPr>
          <p:spPr>
            <a:xfrm>
              <a:off x="3657600" y="2198431"/>
              <a:ext cx="720000" cy="855042"/>
            </a:xfrm>
            <a:prstGeom prst="rect">
              <a:avLst/>
            </a:prstGeom>
          </p:spPr>
          <p:txBody>
            <a:bodyPr wrap="square" lIns="0" tIns="0" rIns="0" bIns="0" rtlCol="0" anchor="t">
              <a:spAutoFit/>
            </a:bodyPr>
            <a:lstStyle/>
            <a:p>
              <a:pPr algn="ctr">
                <a:lnSpc>
                  <a:spcPts val="7048"/>
                </a:lnSpc>
              </a:pPr>
              <a:r>
                <a:rPr lang="en-US" sz="5400" dirty="0">
                  <a:solidFill>
                    <a:srgbClr val="000000"/>
                  </a:solidFill>
                  <a:latin typeface="Alatsi Bold"/>
                </a:rPr>
                <a:t>1</a:t>
              </a:r>
            </a:p>
          </p:txBody>
        </p:sp>
        <p:sp>
          <p:nvSpPr>
            <p:cNvPr id="6" name="TextBox 16">
              <a:extLst>
                <a:ext uri="{FF2B5EF4-FFF2-40B4-BE49-F238E27FC236}">
                  <a16:creationId xmlns:a16="http://schemas.microsoft.com/office/drawing/2014/main" id="{05B018A1-1647-70A7-9970-58ABC7466BA0}"/>
                </a:ext>
              </a:extLst>
            </p:cNvPr>
            <p:cNvSpPr txBox="1"/>
            <p:nvPr/>
          </p:nvSpPr>
          <p:spPr>
            <a:xfrm>
              <a:off x="4656072" y="2122231"/>
              <a:ext cx="11517827" cy="5938164"/>
            </a:xfrm>
            <a:prstGeom prst="rect">
              <a:avLst/>
            </a:prstGeom>
          </p:spPr>
          <p:txBody>
            <a:bodyPr wrap="square" lIns="0" tIns="0" rIns="0" bIns="0" rtlCol="0" anchor="t">
              <a:spAutoFit/>
            </a:bodyPr>
            <a:lstStyle/>
            <a:p>
              <a:pPr>
                <a:lnSpc>
                  <a:spcPct val="150000"/>
                </a:lnSpc>
              </a:pPr>
              <a:r>
                <a:rPr lang="en-US" sz="4000" dirty="0">
                  <a:solidFill>
                    <a:srgbClr val="000000"/>
                  </a:solidFill>
                  <a:latin typeface="Alatsi Bold"/>
                </a:rPr>
                <a:t>User Pattern:</a:t>
              </a:r>
            </a:p>
            <a:p>
              <a:pPr marL="457200" indent="-457200">
                <a:lnSpc>
                  <a:spcPct val="150000"/>
                </a:lnSpc>
                <a:buFont typeface="Arial" panose="020B0604020202020204" pitchFamily="34" charset="0"/>
                <a:buChar char="•"/>
              </a:pPr>
              <a:r>
                <a:rPr lang="en-US" sz="3200" dirty="0">
                  <a:solidFill>
                    <a:srgbClr val="000000"/>
                  </a:solidFill>
                  <a:latin typeface="Alatsi Bold"/>
                </a:rPr>
                <a:t>NEU : </a:t>
              </a:r>
              <a:r>
                <a:rPr lang="en-US" sz="3200" dirty="0">
                  <a:solidFill>
                    <a:srgbClr val="FF0000"/>
                  </a:solidFill>
                  <a:latin typeface="Alatsi Bold"/>
                </a:rPr>
                <a:t>Higher Arrivals. </a:t>
              </a:r>
              <a:r>
                <a:rPr lang="en-US" sz="3200" dirty="0">
                  <a:solidFill>
                    <a:srgbClr val="000000"/>
                  </a:solidFill>
                  <a:latin typeface="Alatsi Bold"/>
                </a:rPr>
                <a:t>More residential areas around the station lead to higher bike arrivals during peak hours as residents return bikes and head home.</a:t>
              </a:r>
            </a:p>
            <a:p>
              <a:pPr marL="457200" indent="-457200">
                <a:lnSpc>
                  <a:spcPct val="150000"/>
                </a:lnSpc>
                <a:buFont typeface="Arial" panose="020B0604020202020204" pitchFamily="34" charset="0"/>
                <a:buChar char="•"/>
              </a:pPr>
              <a:r>
                <a:rPr lang="en-US" sz="3200" dirty="0">
                  <a:solidFill>
                    <a:srgbClr val="000000"/>
                  </a:solidFill>
                  <a:latin typeface="Alatsi Bold"/>
                </a:rPr>
                <a:t>MIT : </a:t>
              </a:r>
              <a:r>
                <a:rPr lang="en-US" sz="3200" dirty="0">
                  <a:solidFill>
                    <a:srgbClr val="FF0000"/>
                  </a:solidFill>
                  <a:latin typeface="Alatsi Bold"/>
                </a:rPr>
                <a:t>Higher Departures. </a:t>
              </a:r>
              <a:r>
                <a:rPr lang="en-US" sz="3200" dirty="0">
                  <a:solidFill>
                    <a:srgbClr val="000000"/>
                  </a:solidFill>
                  <a:latin typeface="Alatsi Bold"/>
                </a:rPr>
                <a:t>Tourist areas along Charles River increases bike departures as users are not only students, but also tourists.</a:t>
              </a:r>
            </a:p>
            <a:p>
              <a:pPr marL="457200" indent="-457200">
                <a:lnSpc>
                  <a:spcPts val="4800"/>
                </a:lnSpc>
                <a:buFont typeface="Arial" panose="020B0604020202020204" pitchFamily="34" charset="0"/>
                <a:buChar char="•"/>
              </a:pPr>
              <a:endParaRPr lang="en-US" altLang="zh-CN" sz="3600" dirty="0">
                <a:solidFill>
                  <a:srgbClr val="000000"/>
                </a:solidFill>
                <a:latin typeface="Alatsi Bold"/>
              </a:endParaRPr>
            </a:p>
          </p:txBody>
        </p:sp>
      </p:grpSp>
      <p:sp>
        <p:nvSpPr>
          <p:cNvPr id="7" name="TextBox 2">
            <a:extLst>
              <a:ext uri="{FF2B5EF4-FFF2-40B4-BE49-F238E27FC236}">
                <a16:creationId xmlns:a16="http://schemas.microsoft.com/office/drawing/2014/main" id="{80908059-8D82-B846-3886-5A0B7BD99AB5}"/>
              </a:ext>
            </a:extLst>
          </p:cNvPr>
          <p:cNvSpPr txBox="1"/>
          <p:nvPr/>
        </p:nvSpPr>
        <p:spPr>
          <a:xfrm>
            <a:off x="2946989" y="571500"/>
            <a:ext cx="14056849" cy="1386918"/>
          </a:xfrm>
          <a:prstGeom prst="rect">
            <a:avLst/>
          </a:prstGeom>
        </p:spPr>
        <p:txBody>
          <a:bodyPr wrap="square" lIns="0" tIns="0" rIns="0" bIns="0" rtlCol="0" anchor="t">
            <a:spAutoFit/>
          </a:bodyPr>
          <a:lstStyle/>
          <a:p>
            <a:pPr algn="ctr">
              <a:lnSpc>
                <a:spcPts val="11899"/>
              </a:lnSpc>
            </a:pPr>
            <a:r>
              <a:rPr lang="en-US" sz="6600" dirty="0">
                <a:solidFill>
                  <a:srgbClr val="000000"/>
                </a:solidFill>
                <a:latin typeface="Alatsi Bold"/>
              </a:rPr>
              <a:t>Conclusion</a:t>
            </a:r>
          </a:p>
        </p:txBody>
      </p:sp>
      <p:grpSp>
        <p:nvGrpSpPr>
          <p:cNvPr id="13" name="组合 12">
            <a:extLst>
              <a:ext uri="{FF2B5EF4-FFF2-40B4-BE49-F238E27FC236}">
                <a16:creationId xmlns:a16="http://schemas.microsoft.com/office/drawing/2014/main" id="{EBE2F40D-531B-BCD4-2349-000CE9643BCE}"/>
              </a:ext>
            </a:extLst>
          </p:cNvPr>
          <p:cNvGrpSpPr/>
          <p:nvPr/>
        </p:nvGrpSpPr>
        <p:grpSpPr>
          <a:xfrm>
            <a:off x="3657600" y="-9486900"/>
            <a:ext cx="13182600" cy="842731"/>
            <a:chOff x="3657600" y="2198431"/>
            <a:chExt cx="13182600" cy="842731"/>
          </a:xfrm>
        </p:grpSpPr>
        <p:sp>
          <p:nvSpPr>
            <p:cNvPr id="14" name="Freeform 5">
              <a:extLst>
                <a:ext uri="{FF2B5EF4-FFF2-40B4-BE49-F238E27FC236}">
                  <a16:creationId xmlns:a16="http://schemas.microsoft.com/office/drawing/2014/main" id="{C1EF01D9-002D-A048-DE1C-7084A61D0E42}"/>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16" name="TextBox 7">
              <a:extLst>
                <a:ext uri="{FF2B5EF4-FFF2-40B4-BE49-F238E27FC236}">
                  <a16:creationId xmlns:a16="http://schemas.microsoft.com/office/drawing/2014/main" id="{505204B0-3C73-27EE-EE17-3BC179AF6F5E}"/>
                </a:ext>
              </a:extLst>
            </p:cNvPr>
            <p:cNvSpPr txBox="1">
              <a:spLocks/>
            </p:cNvSpPr>
            <p:nvPr/>
          </p:nvSpPr>
          <p:spPr>
            <a:xfrm>
              <a:off x="3657600" y="2198431"/>
              <a:ext cx="720000" cy="842731"/>
            </a:xfrm>
            <a:prstGeom prst="rect">
              <a:avLst/>
            </a:prstGeom>
          </p:spPr>
          <p:txBody>
            <a:bodyPr wrap="square" lIns="0" tIns="0" rIns="0" bIns="0" rtlCol="0" anchor="t">
              <a:spAutoFit/>
            </a:bodyPr>
            <a:lstStyle/>
            <a:p>
              <a:pPr algn="ctr">
                <a:lnSpc>
                  <a:spcPts val="7048"/>
                </a:lnSpc>
              </a:pPr>
              <a:r>
                <a:rPr lang="en-US" altLang="zh-CN" sz="5034" dirty="0">
                  <a:solidFill>
                    <a:srgbClr val="000000"/>
                  </a:solidFill>
                  <a:latin typeface="Alatsi Bold"/>
                </a:rPr>
                <a:t>5</a:t>
              </a:r>
              <a:endParaRPr lang="en-US" sz="5034" dirty="0">
                <a:solidFill>
                  <a:srgbClr val="000000"/>
                </a:solidFill>
                <a:latin typeface="Alatsi Bold"/>
              </a:endParaRPr>
            </a:p>
          </p:txBody>
        </p:sp>
        <p:sp>
          <p:nvSpPr>
            <p:cNvPr id="26" name="TextBox 16">
              <a:extLst>
                <a:ext uri="{FF2B5EF4-FFF2-40B4-BE49-F238E27FC236}">
                  <a16:creationId xmlns:a16="http://schemas.microsoft.com/office/drawing/2014/main" id="{AE671505-7E20-7320-F35F-7C15E4F30CA6}"/>
                </a:ext>
              </a:extLst>
            </p:cNvPr>
            <p:cNvSpPr txBox="1"/>
            <p:nvPr/>
          </p:nvSpPr>
          <p:spPr>
            <a:xfrm>
              <a:off x="4656072" y="2350831"/>
              <a:ext cx="12184128" cy="544380"/>
            </a:xfrm>
            <a:prstGeom prst="rect">
              <a:avLst/>
            </a:prstGeom>
          </p:spPr>
          <p:txBody>
            <a:bodyPr wrap="square" lIns="0" tIns="0" rIns="0" bIns="0" rtlCol="0" anchor="t">
              <a:spAutoFit/>
            </a:bodyPr>
            <a:lstStyle/>
            <a:p>
              <a:pPr>
                <a:lnSpc>
                  <a:spcPts val="4400"/>
                </a:lnSpc>
              </a:pPr>
              <a:r>
                <a:rPr lang="en-US" sz="3600" dirty="0">
                  <a:solidFill>
                    <a:srgbClr val="000000"/>
                  </a:solidFill>
                  <a:latin typeface="Alatsi Bold"/>
                </a:rPr>
                <a:t>Verification</a:t>
              </a:r>
              <a:endParaRPr lang="en-US" sz="3200" dirty="0">
                <a:solidFill>
                  <a:srgbClr val="000000"/>
                </a:solidFill>
                <a:latin typeface="Alatsi Bold"/>
              </a:endParaRPr>
            </a:p>
          </p:txBody>
        </p:sp>
      </p:grpSp>
      <p:sp>
        <p:nvSpPr>
          <p:cNvPr id="27" name="TextBox 16">
            <a:extLst>
              <a:ext uri="{FF2B5EF4-FFF2-40B4-BE49-F238E27FC236}">
                <a16:creationId xmlns:a16="http://schemas.microsoft.com/office/drawing/2014/main" id="{9E762A65-E7B0-DD64-45DA-13D832825254}"/>
              </a:ext>
            </a:extLst>
          </p:cNvPr>
          <p:cNvSpPr txBox="1"/>
          <p:nvPr/>
        </p:nvSpPr>
        <p:spPr>
          <a:xfrm>
            <a:off x="3754613" y="-8588262"/>
            <a:ext cx="12441600" cy="3139962"/>
          </a:xfrm>
          <a:prstGeom prst="rect">
            <a:avLst/>
          </a:prstGeom>
        </p:spPr>
        <p:txBody>
          <a:bodyPr wrap="square" lIns="0" tIns="0" rIns="0" bIns="0" rtlCol="0" anchor="t">
            <a:spAutoFit/>
          </a:bodyPr>
          <a:lstStyle/>
          <a:p>
            <a:pPr marL="571500" indent="-571500">
              <a:lnSpc>
                <a:spcPts val="5000"/>
              </a:lnSpc>
              <a:buFont typeface="Arial" panose="020B0604020202020204" pitchFamily="34" charset="0"/>
              <a:buChar char="•"/>
            </a:pPr>
            <a:r>
              <a:rPr lang="en-US" sz="2800" dirty="0">
                <a:solidFill>
                  <a:srgbClr val="000000"/>
                </a:solidFill>
                <a:latin typeface="Alatsi Bold"/>
              </a:rPr>
              <a:t>Use the </a:t>
            </a:r>
            <a:r>
              <a:rPr lang="en-US" sz="2800" dirty="0" err="1">
                <a:solidFill>
                  <a:srgbClr val="000000"/>
                </a:solidFill>
                <a:latin typeface="Alatsi Bold"/>
              </a:rPr>
              <a:t>Simpy</a:t>
            </a:r>
            <a:r>
              <a:rPr lang="en-US" sz="2800" dirty="0">
                <a:solidFill>
                  <a:srgbClr val="000000"/>
                </a:solidFill>
                <a:latin typeface="Alatsi Bold"/>
              </a:rPr>
              <a:t> package to simulate this process with a runtime of 100,000 minutes. Run the simulation 30 times and collect the proportion of time spent in state 0 and state N.</a:t>
            </a:r>
          </a:p>
          <a:p>
            <a:pPr marL="571500" indent="-571500">
              <a:lnSpc>
                <a:spcPts val="5000"/>
              </a:lnSpc>
              <a:buFont typeface="Arial" panose="020B0604020202020204" pitchFamily="34" charset="0"/>
              <a:buChar char="•"/>
            </a:pPr>
            <a:r>
              <a:rPr lang="en-US" sz="2800" dirty="0">
                <a:solidFill>
                  <a:srgbClr val="000000"/>
                </a:solidFill>
                <a:latin typeface="Alatsi Bold"/>
              </a:rPr>
              <a:t>Use the one-sample t-test method to compare the sample mean with the theoretical value and check if there is a significant difference between them.</a:t>
            </a:r>
          </a:p>
        </p:txBody>
      </p:sp>
      <p:pic>
        <p:nvPicPr>
          <p:cNvPr id="28" name="图片 27" descr="图表, 条形图, 直方图&#10;&#10;描述已自动生成">
            <a:extLst>
              <a:ext uri="{FF2B5EF4-FFF2-40B4-BE49-F238E27FC236}">
                <a16:creationId xmlns:a16="http://schemas.microsoft.com/office/drawing/2014/main" id="{BAA1FC66-CCAD-ADB2-CAC8-94A06957E3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7600" y="-5179541"/>
            <a:ext cx="5723871" cy="4292903"/>
          </a:xfrm>
          <a:prstGeom prst="rect">
            <a:avLst/>
          </a:prstGeom>
        </p:spPr>
      </p:pic>
      <p:pic>
        <p:nvPicPr>
          <p:cNvPr id="29" name="图片 28" descr="图表, 条形图, 直方图&#10;&#10;描述已自动生成">
            <a:extLst>
              <a:ext uri="{FF2B5EF4-FFF2-40B4-BE49-F238E27FC236}">
                <a16:creationId xmlns:a16="http://schemas.microsoft.com/office/drawing/2014/main" id="{A2DDB6CF-8D98-2831-F6C2-71EC70E4D6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6195" y="-5187315"/>
            <a:ext cx="5724000" cy="4293000"/>
          </a:xfrm>
          <a:prstGeom prst="rect">
            <a:avLst/>
          </a:prstGeom>
        </p:spPr>
      </p:pic>
    </p:spTree>
    <p:extLst>
      <p:ext uri="{BB962C8B-B14F-4D97-AF65-F5344CB8AC3E}">
        <p14:creationId xmlns:p14="http://schemas.microsoft.com/office/powerpoint/2010/main" val="12955253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8" name="Group 8"/>
          <p:cNvGrpSpPr/>
          <p:nvPr/>
        </p:nvGrpSpPr>
        <p:grpSpPr>
          <a:xfrm>
            <a:off x="16117200"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zh-CN" altLang="en-US"/>
              </a:p>
            </p:txBody>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a:t>
              </a:r>
              <a:r>
                <a:rPr lang="en-US" altLang="zh-CN" sz="5575" dirty="0">
                  <a:solidFill>
                    <a:srgbClr val="000000"/>
                  </a:solidFill>
                  <a:latin typeface="Open Sans Bold"/>
                </a:rPr>
                <a:t>4</a:t>
              </a:r>
              <a:endParaRPr lang="en-US" sz="5575" dirty="0">
                <a:solidFill>
                  <a:srgbClr val="000000"/>
                </a:solidFill>
                <a:latin typeface="Open Sans Bold"/>
              </a:endParaRPr>
            </a:p>
          </p:txBody>
        </p:sp>
      </p:grpSp>
      <p:grpSp>
        <p:nvGrpSpPr>
          <p:cNvPr id="22" name="组合 21">
            <a:extLst>
              <a:ext uri="{FF2B5EF4-FFF2-40B4-BE49-F238E27FC236}">
                <a16:creationId xmlns:a16="http://schemas.microsoft.com/office/drawing/2014/main" id="{5CB9F683-AF2C-C95B-13FB-CAD42FA04AB6}"/>
              </a:ext>
            </a:extLst>
          </p:cNvPr>
          <p:cNvGrpSpPr/>
          <p:nvPr/>
        </p:nvGrpSpPr>
        <p:grpSpPr>
          <a:xfrm>
            <a:off x="-260599" y="9631680"/>
            <a:ext cx="18796032" cy="464820"/>
            <a:chOff x="-260599" y="8800282"/>
            <a:chExt cx="18796032" cy="464820"/>
          </a:xfrm>
        </p:grpSpPr>
        <p:sp>
          <p:nvSpPr>
            <p:cNvPr id="23" name="TextBox 3">
              <a:extLst>
                <a:ext uri="{FF2B5EF4-FFF2-40B4-BE49-F238E27FC236}">
                  <a16:creationId xmlns:a16="http://schemas.microsoft.com/office/drawing/2014/main" id="{49BEFBE9-760F-A8D4-19D5-241F6B90550E}"/>
                </a:ext>
              </a:extLst>
            </p:cNvPr>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Northeastern University | 2024</a:t>
              </a:r>
            </a:p>
          </p:txBody>
        </p:sp>
        <p:sp>
          <p:nvSpPr>
            <p:cNvPr id="24" name="AutoShape 16">
              <a:extLst>
                <a:ext uri="{FF2B5EF4-FFF2-40B4-BE49-F238E27FC236}">
                  <a16:creationId xmlns:a16="http://schemas.microsoft.com/office/drawing/2014/main" id="{E42B0EDB-7017-52E9-105C-BB1FA329D6EC}"/>
                </a:ext>
              </a:extLst>
            </p:cNvPr>
            <p:cNvSpPr/>
            <p:nvPr/>
          </p:nvSpPr>
          <p:spPr>
            <a:xfrm>
              <a:off x="-260599" y="9061267"/>
              <a:ext cx="6724039" cy="19050"/>
            </a:xfrm>
            <a:prstGeom prst="line">
              <a:avLst/>
            </a:prstGeom>
            <a:ln w="114300" cap="flat">
              <a:solidFill>
                <a:srgbClr val="9FC3D0"/>
              </a:solidFill>
              <a:prstDash val="solid"/>
              <a:headEnd type="none" w="sm" len="sm"/>
              <a:tailEnd type="none" w="sm" len="sm"/>
            </a:ln>
          </p:spPr>
          <p:txBody>
            <a:bodyPr/>
            <a:lstStyle/>
            <a:p>
              <a:endParaRPr lang="zh-CN" altLang="en-US"/>
            </a:p>
          </p:txBody>
        </p:sp>
        <p:sp>
          <p:nvSpPr>
            <p:cNvPr id="25" name="AutoShape 17">
              <a:extLst>
                <a:ext uri="{FF2B5EF4-FFF2-40B4-BE49-F238E27FC236}">
                  <a16:creationId xmlns:a16="http://schemas.microsoft.com/office/drawing/2014/main" id="{0E20E59D-EA73-8684-9580-A43FB0DAE0C8}"/>
                </a:ext>
              </a:extLst>
            </p:cNvPr>
            <p:cNvSpPr/>
            <p:nvPr/>
          </p:nvSpPr>
          <p:spPr>
            <a:xfrm>
              <a:off x="11811393" y="9061267"/>
              <a:ext cx="6724040" cy="19050"/>
            </a:xfrm>
            <a:prstGeom prst="line">
              <a:avLst/>
            </a:prstGeom>
            <a:ln w="114300" cap="flat">
              <a:solidFill>
                <a:srgbClr val="9FC3D0"/>
              </a:solidFill>
              <a:prstDash val="solid"/>
              <a:headEnd type="none" w="sm" len="sm"/>
              <a:tailEnd type="none" w="sm" len="sm"/>
            </a:ln>
          </p:spPr>
          <p:txBody>
            <a:bodyPr/>
            <a:lstStyle/>
            <a:p>
              <a:endParaRPr lang="zh-CN" altLang="en-US"/>
            </a:p>
          </p:txBody>
        </p:sp>
      </p:grpSp>
      <p:grpSp>
        <p:nvGrpSpPr>
          <p:cNvPr id="37" name="组合 36">
            <a:extLst>
              <a:ext uri="{FF2B5EF4-FFF2-40B4-BE49-F238E27FC236}">
                <a16:creationId xmlns:a16="http://schemas.microsoft.com/office/drawing/2014/main" id="{5EEDC64A-C762-7399-78E4-A7C32901F602}"/>
              </a:ext>
            </a:extLst>
          </p:cNvPr>
          <p:cNvGrpSpPr/>
          <p:nvPr/>
        </p:nvGrpSpPr>
        <p:grpSpPr>
          <a:xfrm>
            <a:off x="-2557548" y="304832"/>
            <a:ext cx="3700548" cy="1569660"/>
            <a:chOff x="-1" y="304832"/>
            <a:chExt cx="3700548" cy="1569660"/>
          </a:xfrm>
        </p:grpSpPr>
        <p:sp>
          <p:nvSpPr>
            <p:cNvPr id="15" name="Freeform 10">
              <a:extLst>
                <a:ext uri="{FF2B5EF4-FFF2-40B4-BE49-F238E27FC236}">
                  <a16:creationId xmlns:a16="http://schemas.microsoft.com/office/drawing/2014/main" id="{8D614619-EC2C-DFCB-C34C-55DC571487BC}"/>
                </a:ext>
              </a:extLst>
            </p:cNvPr>
            <p:cNvSpPr/>
            <p:nvPr/>
          </p:nvSpPr>
          <p:spPr>
            <a:xfrm>
              <a:off x="-1" y="4191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Problem</a:t>
              </a:r>
            </a:p>
            <a:p>
              <a:pPr algn="ctr"/>
              <a:r>
                <a:rPr lang="en-US" altLang="zh-CN" sz="3600" dirty="0">
                  <a:solidFill>
                    <a:schemeClr val="tx1">
                      <a:lumMod val="85000"/>
                      <a:lumOff val="15000"/>
                    </a:schemeClr>
                  </a:solidFill>
                  <a:latin typeface="Alatsi Bold"/>
                </a:rPr>
                <a:t>Statement</a:t>
              </a:r>
              <a:endParaRPr lang="zh-CN" altLang="en-US" sz="3600" dirty="0">
                <a:solidFill>
                  <a:schemeClr val="tx1">
                    <a:lumMod val="85000"/>
                    <a:lumOff val="15000"/>
                  </a:schemeClr>
                </a:solidFill>
              </a:endParaRPr>
            </a:p>
          </p:txBody>
        </p:sp>
        <p:sp>
          <p:nvSpPr>
            <p:cNvPr id="30" name="文本框 29">
              <a:extLst>
                <a:ext uri="{FF2B5EF4-FFF2-40B4-BE49-F238E27FC236}">
                  <a16:creationId xmlns:a16="http://schemas.microsoft.com/office/drawing/2014/main" id="{8AD1446D-3CE8-97F9-67BE-1E789159E7E9}"/>
                </a:ext>
              </a:extLst>
            </p:cNvPr>
            <p:cNvSpPr txBox="1"/>
            <p:nvPr/>
          </p:nvSpPr>
          <p:spPr>
            <a:xfrm>
              <a:off x="2059451" y="3048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1</a:t>
              </a:r>
            </a:p>
          </p:txBody>
        </p:sp>
      </p:grpSp>
      <p:grpSp>
        <p:nvGrpSpPr>
          <p:cNvPr id="38" name="组合 37">
            <a:extLst>
              <a:ext uri="{FF2B5EF4-FFF2-40B4-BE49-F238E27FC236}">
                <a16:creationId xmlns:a16="http://schemas.microsoft.com/office/drawing/2014/main" id="{3EB5E197-030B-8BD4-2900-3A1D2D7D3972}"/>
              </a:ext>
            </a:extLst>
          </p:cNvPr>
          <p:cNvGrpSpPr/>
          <p:nvPr/>
        </p:nvGrpSpPr>
        <p:grpSpPr>
          <a:xfrm>
            <a:off x="-2557547" y="1829432"/>
            <a:ext cx="3700547" cy="1569660"/>
            <a:chOff x="0" y="1829432"/>
            <a:chExt cx="3700547" cy="1569660"/>
          </a:xfrm>
        </p:grpSpPr>
        <p:sp>
          <p:nvSpPr>
            <p:cNvPr id="17" name="Freeform 7">
              <a:extLst>
                <a:ext uri="{FF2B5EF4-FFF2-40B4-BE49-F238E27FC236}">
                  <a16:creationId xmlns:a16="http://schemas.microsoft.com/office/drawing/2014/main" id="{BEE3576E-F191-630E-1248-8687E698093E}"/>
                </a:ext>
              </a:extLst>
            </p:cNvPr>
            <p:cNvSpPr/>
            <p:nvPr/>
          </p:nvSpPr>
          <p:spPr>
            <a:xfrm>
              <a:off x="0" y="1943100"/>
              <a:ext cx="2879999"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Data Collection</a:t>
              </a:r>
              <a:endParaRPr lang="zh-CN" altLang="en-US" sz="3600" dirty="0">
                <a:solidFill>
                  <a:schemeClr val="tx1">
                    <a:lumMod val="85000"/>
                    <a:lumOff val="15000"/>
                  </a:schemeClr>
                </a:solidFill>
              </a:endParaRPr>
            </a:p>
          </p:txBody>
        </p:sp>
        <p:sp>
          <p:nvSpPr>
            <p:cNvPr id="31" name="文本框 30">
              <a:extLst>
                <a:ext uri="{FF2B5EF4-FFF2-40B4-BE49-F238E27FC236}">
                  <a16:creationId xmlns:a16="http://schemas.microsoft.com/office/drawing/2014/main" id="{5EBEDACE-38CD-95DA-A363-0C4522E2ACEB}"/>
                </a:ext>
              </a:extLst>
            </p:cNvPr>
            <p:cNvSpPr txBox="1"/>
            <p:nvPr/>
          </p:nvSpPr>
          <p:spPr>
            <a:xfrm>
              <a:off x="2059451" y="18294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2</a:t>
              </a:r>
            </a:p>
          </p:txBody>
        </p:sp>
      </p:grpSp>
      <p:grpSp>
        <p:nvGrpSpPr>
          <p:cNvPr id="39" name="组合 38">
            <a:extLst>
              <a:ext uri="{FF2B5EF4-FFF2-40B4-BE49-F238E27FC236}">
                <a16:creationId xmlns:a16="http://schemas.microsoft.com/office/drawing/2014/main" id="{BF2E636D-E62A-1A94-9991-F31241D4FAEE}"/>
              </a:ext>
            </a:extLst>
          </p:cNvPr>
          <p:cNvGrpSpPr/>
          <p:nvPr/>
        </p:nvGrpSpPr>
        <p:grpSpPr>
          <a:xfrm>
            <a:off x="-2557548" y="3345240"/>
            <a:ext cx="3700548" cy="1569660"/>
            <a:chOff x="-1" y="3345240"/>
            <a:chExt cx="3700548" cy="1569660"/>
          </a:xfrm>
        </p:grpSpPr>
        <p:sp>
          <p:nvSpPr>
            <p:cNvPr id="18" name="Freeform 4">
              <a:extLst>
                <a:ext uri="{FF2B5EF4-FFF2-40B4-BE49-F238E27FC236}">
                  <a16:creationId xmlns:a16="http://schemas.microsoft.com/office/drawing/2014/main" id="{761FCCE9-E179-009E-2C71-A86798414C95}"/>
                </a:ext>
              </a:extLst>
            </p:cNvPr>
            <p:cNvSpPr/>
            <p:nvPr/>
          </p:nvSpPr>
          <p:spPr>
            <a:xfrm>
              <a:off x="-1" y="34677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Assumption</a:t>
              </a:r>
            </a:p>
          </p:txBody>
        </p:sp>
        <p:sp>
          <p:nvSpPr>
            <p:cNvPr id="32" name="文本框 31">
              <a:extLst>
                <a:ext uri="{FF2B5EF4-FFF2-40B4-BE49-F238E27FC236}">
                  <a16:creationId xmlns:a16="http://schemas.microsoft.com/office/drawing/2014/main" id="{11077D82-1862-4E81-F043-4488AFA7B69A}"/>
                </a:ext>
              </a:extLst>
            </p:cNvPr>
            <p:cNvSpPr txBox="1"/>
            <p:nvPr/>
          </p:nvSpPr>
          <p:spPr>
            <a:xfrm>
              <a:off x="2059451" y="3345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3</a:t>
              </a:r>
            </a:p>
          </p:txBody>
        </p:sp>
      </p:grpSp>
      <p:grpSp>
        <p:nvGrpSpPr>
          <p:cNvPr id="40" name="组合 39">
            <a:extLst>
              <a:ext uri="{FF2B5EF4-FFF2-40B4-BE49-F238E27FC236}">
                <a16:creationId xmlns:a16="http://schemas.microsoft.com/office/drawing/2014/main" id="{B1840CF4-F563-2012-23AD-98F0087322F6}"/>
              </a:ext>
            </a:extLst>
          </p:cNvPr>
          <p:cNvGrpSpPr/>
          <p:nvPr/>
        </p:nvGrpSpPr>
        <p:grpSpPr>
          <a:xfrm>
            <a:off x="-2556000" y="4869240"/>
            <a:ext cx="3657600" cy="1569660"/>
            <a:chOff x="0" y="4869240"/>
            <a:chExt cx="3657600" cy="1569660"/>
          </a:xfrm>
        </p:grpSpPr>
        <p:sp>
          <p:nvSpPr>
            <p:cNvPr id="19" name="Freeform 10">
              <a:extLst>
                <a:ext uri="{FF2B5EF4-FFF2-40B4-BE49-F238E27FC236}">
                  <a16:creationId xmlns:a16="http://schemas.microsoft.com/office/drawing/2014/main" id="{E1FCD8DB-5EDB-A941-6889-06C30D185DC0}"/>
                </a:ext>
              </a:extLst>
            </p:cNvPr>
            <p:cNvSpPr/>
            <p:nvPr/>
          </p:nvSpPr>
          <p:spPr>
            <a:xfrm>
              <a:off x="0" y="49905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Data</a:t>
              </a:r>
            </a:p>
            <a:p>
              <a:pPr algn="ctr"/>
              <a:r>
                <a:rPr lang="en-US" altLang="zh-CN" sz="3600" dirty="0">
                  <a:solidFill>
                    <a:schemeClr val="tx1">
                      <a:lumMod val="85000"/>
                      <a:lumOff val="15000"/>
                    </a:schemeClr>
                  </a:solidFill>
                  <a:latin typeface="Alatsi Bold"/>
                </a:rPr>
                <a:t>Process</a:t>
              </a:r>
              <a:endParaRPr lang="zh-CN" altLang="en-US" sz="3600" dirty="0">
                <a:solidFill>
                  <a:schemeClr val="tx1">
                    <a:lumMod val="85000"/>
                    <a:lumOff val="15000"/>
                  </a:schemeClr>
                </a:solidFill>
              </a:endParaRPr>
            </a:p>
          </p:txBody>
        </p:sp>
        <p:sp>
          <p:nvSpPr>
            <p:cNvPr id="34" name="文本框 33">
              <a:extLst>
                <a:ext uri="{FF2B5EF4-FFF2-40B4-BE49-F238E27FC236}">
                  <a16:creationId xmlns:a16="http://schemas.microsoft.com/office/drawing/2014/main" id="{A819B965-1D25-C6DE-CDD3-F3F63CDB76DC}"/>
                </a:ext>
              </a:extLst>
            </p:cNvPr>
            <p:cNvSpPr txBox="1"/>
            <p:nvPr/>
          </p:nvSpPr>
          <p:spPr>
            <a:xfrm>
              <a:off x="2016504" y="4869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4</a:t>
              </a:r>
            </a:p>
          </p:txBody>
        </p:sp>
      </p:grpSp>
      <p:grpSp>
        <p:nvGrpSpPr>
          <p:cNvPr id="41" name="组合 40">
            <a:extLst>
              <a:ext uri="{FF2B5EF4-FFF2-40B4-BE49-F238E27FC236}">
                <a16:creationId xmlns:a16="http://schemas.microsoft.com/office/drawing/2014/main" id="{7A088B7C-E6E8-5646-C2BF-E737890AE94D}"/>
              </a:ext>
            </a:extLst>
          </p:cNvPr>
          <p:cNvGrpSpPr/>
          <p:nvPr/>
        </p:nvGrpSpPr>
        <p:grpSpPr>
          <a:xfrm>
            <a:off x="-2556000" y="6393240"/>
            <a:ext cx="3696444" cy="1569660"/>
            <a:chOff x="1" y="6393240"/>
            <a:chExt cx="3696444" cy="1569660"/>
          </a:xfrm>
        </p:grpSpPr>
        <p:sp>
          <p:nvSpPr>
            <p:cNvPr id="20" name="Freeform 7">
              <a:extLst>
                <a:ext uri="{FF2B5EF4-FFF2-40B4-BE49-F238E27FC236}">
                  <a16:creationId xmlns:a16="http://schemas.microsoft.com/office/drawing/2014/main" id="{DEDC6218-A921-6B97-72C2-443F47286D3C}"/>
                </a:ext>
              </a:extLst>
            </p:cNvPr>
            <p:cNvSpPr/>
            <p:nvPr/>
          </p:nvSpPr>
          <p:spPr>
            <a:xfrm>
              <a:off x="1" y="65145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Model &amp;</a:t>
              </a:r>
            </a:p>
            <a:p>
              <a:pPr algn="ctr"/>
              <a:r>
                <a:rPr lang="en-US" altLang="zh-CN" sz="3600" dirty="0">
                  <a:solidFill>
                    <a:schemeClr val="tx1">
                      <a:lumMod val="85000"/>
                      <a:lumOff val="15000"/>
                    </a:schemeClr>
                  </a:solidFill>
                  <a:latin typeface="Alatsi Bold"/>
                </a:rPr>
                <a:t>Validation</a:t>
              </a:r>
              <a:endParaRPr lang="zh-CN" altLang="en-US" sz="3600" dirty="0">
                <a:solidFill>
                  <a:schemeClr val="tx1">
                    <a:lumMod val="85000"/>
                    <a:lumOff val="15000"/>
                  </a:schemeClr>
                </a:solidFill>
              </a:endParaRPr>
            </a:p>
          </p:txBody>
        </p:sp>
        <p:sp>
          <p:nvSpPr>
            <p:cNvPr id="35" name="文本框 34">
              <a:extLst>
                <a:ext uri="{FF2B5EF4-FFF2-40B4-BE49-F238E27FC236}">
                  <a16:creationId xmlns:a16="http://schemas.microsoft.com/office/drawing/2014/main" id="{9CFA9498-7C65-7013-350F-4C5AA3B3F212}"/>
                </a:ext>
              </a:extLst>
            </p:cNvPr>
            <p:cNvSpPr txBox="1"/>
            <p:nvPr/>
          </p:nvSpPr>
          <p:spPr>
            <a:xfrm>
              <a:off x="2055349" y="6393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5</a:t>
              </a:r>
            </a:p>
          </p:txBody>
        </p:sp>
      </p:grpSp>
      <p:grpSp>
        <p:nvGrpSpPr>
          <p:cNvPr id="42" name="组合 41">
            <a:extLst>
              <a:ext uri="{FF2B5EF4-FFF2-40B4-BE49-F238E27FC236}">
                <a16:creationId xmlns:a16="http://schemas.microsoft.com/office/drawing/2014/main" id="{C2760920-B052-D7E1-40C2-D969E47683A5}"/>
              </a:ext>
            </a:extLst>
          </p:cNvPr>
          <p:cNvGrpSpPr/>
          <p:nvPr/>
        </p:nvGrpSpPr>
        <p:grpSpPr>
          <a:xfrm>
            <a:off x="0" y="7917240"/>
            <a:ext cx="3698496" cy="1569660"/>
            <a:chOff x="0" y="7917240"/>
            <a:chExt cx="3698496" cy="1569660"/>
          </a:xfrm>
        </p:grpSpPr>
        <p:sp>
          <p:nvSpPr>
            <p:cNvPr id="21" name="Freeform 4">
              <a:extLst>
                <a:ext uri="{FF2B5EF4-FFF2-40B4-BE49-F238E27FC236}">
                  <a16:creationId xmlns:a16="http://schemas.microsoft.com/office/drawing/2014/main" id="{C90D7DE6-BE86-93BF-AACA-763012FE78CF}"/>
                </a:ext>
              </a:extLst>
            </p:cNvPr>
            <p:cNvSpPr/>
            <p:nvPr/>
          </p:nvSpPr>
          <p:spPr>
            <a:xfrm>
              <a:off x="0" y="80391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Conclusion</a:t>
              </a:r>
              <a:endParaRPr lang="zh-CN" altLang="en-US" sz="3600" dirty="0">
                <a:solidFill>
                  <a:schemeClr val="tx1">
                    <a:lumMod val="85000"/>
                    <a:lumOff val="15000"/>
                  </a:schemeClr>
                </a:solidFill>
              </a:endParaRPr>
            </a:p>
          </p:txBody>
        </p:sp>
        <p:sp>
          <p:nvSpPr>
            <p:cNvPr id="36" name="文本框 35">
              <a:extLst>
                <a:ext uri="{FF2B5EF4-FFF2-40B4-BE49-F238E27FC236}">
                  <a16:creationId xmlns:a16="http://schemas.microsoft.com/office/drawing/2014/main" id="{79393296-AD37-601A-C531-B5ED018FE06A}"/>
                </a:ext>
              </a:extLst>
            </p:cNvPr>
            <p:cNvSpPr txBox="1"/>
            <p:nvPr/>
          </p:nvSpPr>
          <p:spPr>
            <a:xfrm>
              <a:off x="2057400" y="7917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6</a:t>
              </a:r>
            </a:p>
          </p:txBody>
        </p:sp>
      </p:grpSp>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CN" altLang="en-US"/>
          </a:p>
        </p:txBody>
      </p:sp>
      <p:grpSp>
        <p:nvGrpSpPr>
          <p:cNvPr id="2" name="组合 1">
            <a:extLst>
              <a:ext uri="{FF2B5EF4-FFF2-40B4-BE49-F238E27FC236}">
                <a16:creationId xmlns:a16="http://schemas.microsoft.com/office/drawing/2014/main" id="{40F00C17-DC45-B7BE-B54C-05AF8A4CF682}"/>
              </a:ext>
            </a:extLst>
          </p:cNvPr>
          <p:cNvGrpSpPr/>
          <p:nvPr/>
        </p:nvGrpSpPr>
        <p:grpSpPr>
          <a:xfrm>
            <a:off x="3657602" y="2403068"/>
            <a:ext cx="13030199" cy="6017032"/>
            <a:chOff x="3657602" y="2122231"/>
            <a:chExt cx="13030199" cy="6017032"/>
          </a:xfrm>
        </p:grpSpPr>
        <p:sp>
          <p:nvSpPr>
            <p:cNvPr id="3" name="Freeform 5">
              <a:extLst>
                <a:ext uri="{FF2B5EF4-FFF2-40B4-BE49-F238E27FC236}">
                  <a16:creationId xmlns:a16="http://schemas.microsoft.com/office/drawing/2014/main" id="{D94E8137-3B6E-E1FC-3898-6AB76474DE15}"/>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sz="2000"/>
            </a:p>
          </p:txBody>
        </p:sp>
        <p:sp>
          <p:nvSpPr>
            <p:cNvPr id="4" name="TextBox 7">
              <a:extLst>
                <a:ext uri="{FF2B5EF4-FFF2-40B4-BE49-F238E27FC236}">
                  <a16:creationId xmlns:a16="http://schemas.microsoft.com/office/drawing/2014/main" id="{0E840782-349B-BA92-2BA1-4C61F9E6A52E}"/>
                </a:ext>
              </a:extLst>
            </p:cNvPr>
            <p:cNvSpPr txBox="1">
              <a:spLocks/>
            </p:cNvSpPr>
            <p:nvPr/>
          </p:nvSpPr>
          <p:spPr>
            <a:xfrm>
              <a:off x="3699600" y="2198431"/>
              <a:ext cx="720000" cy="855042"/>
            </a:xfrm>
            <a:prstGeom prst="rect">
              <a:avLst/>
            </a:prstGeom>
          </p:spPr>
          <p:txBody>
            <a:bodyPr wrap="square" lIns="0" tIns="0" rIns="0" bIns="0" rtlCol="0" anchor="t">
              <a:spAutoFit/>
            </a:bodyPr>
            <a:lstStyle/>
            <a:p>
              <a:pPr algn="ctr">
                <a:lnSpc>
                  <a:spcPts val="7048"/>
                </a:lnSpc>
              </a:pPr>
              <a:r>
                <a:rPr lang="en-US" sz="5400" dirty="0">
                  <a:solidFill>
                    <a:srgbClr val="000000"/>
                  </a:solidFill>
                  <a:latin typeface="Alatsi Bold"/>
                </a:rPr>
                <a:t>2</a:t>
              </a:r>
            </a:p>
          </p:txBody>
        </p:sp>
        <p:sp>
          <p:nvSpPr>
            <p:cNvPr id="6" name="TextBox 16">
              <a:extLst>
                <a:ext uri="{FF2B5EF4-FFF2-40B4-BE49-F238E27FC236}">
                  <a16:creationId xmlns:a16="http://schemas.microsoft.com/office/drawing/2014/main" id="{05B018A1-1647-70A7-9970-58ABC7466BA0}"/>
                </a:ext>
              </a:extLst>
            </p:cNvPr>
            <p:cNvSpPr txBox="1"/>
            <p:nvPr/>
          </p:nvSpPr>
          <p:spPr>
            <a:xfrm>
              <a:off x="4656073" y="2122231"/>
              <a:ext cx="12031728" cy="6017032"/>
            </a:xfrm>
            <a:prstGeom prst="rect">
              <a:avLst/>
            </a:prstGeom>
          </p:spPr>
          <p:txBody>
            <a:bodyPr wrap="square" lIns="0" tIns="0" rIns="0" bIns="0" rtlCol="0" anchor="t">
              <a:spAutoFit/>
            </a:bodyPr>
            <a:lstStyle/>
            <a:p>
              <a:pPr>
                <a:lnSpc>
                  <a:spcPct val="150000"/>
                </a:lnSpc>
              </a:pPr>
              <a:r>
                <a:rPr lang="en-US" sz="4000" dirty="0">
                  <a:solidFill>
                    <a:srgbClr val="000000"/>
                  </a:solidFill>
                  <a:latin typeface="Alatsi Bold"/>
                </a:rPr>
                <a:t>Station Dynamics on Availability:</a:t>
              </a:r>
            </a:p>
            <a:p>
              <a:pPr marL="457200" indent="-457200">
                <a:lnSpc>
                  <a:spcPct val="150000"/>
                </a:lnSpc>
                <a:buFont typeface="Arial" panose="020B0604020202020204" pitchFamily="34" charset="0"/>
                <a:buChar char="•"/>
              </a:pPr>
              <a:r>
                <a:rPr lang="en-US" sz="3200" dirty="0">
                  <a:solidFill>
                    <a:srgbClr val="000000"/>
                  </a:solidFill>
                  <a:latin typeface="Alatsi Bold"/>
                </a:rPr>
                <a:t>NEU : Near by </a:t>
              </a:r>
              <a:r>
                <a:rPr lang="en-US" sz="3200" dirty="0">
                  <a:latin typeface="Alatsi Bold"/>
                </a:rPr>
                <a:t>several subway stations, bicycles become an important connection to the subway, resulting in NEU dock station reaching full capacity quickly. Effective bicycle diversion strategies are necessary for peak hours crowd management.</a:t>
              </a:r>
            </a:p>
            <a:p>
              <a:pPr marL="457200" indent="-457200">
                <a:lnSpc>
                  <a:spcPct val="150000"/>
                </a:lnSpc>
                <a:buFont typeface="Arial" panose="020B0604020202020204" pitchFamily="34" charset="0"/>
                <a:buChar char="•"/>
              </a:pPr>
              <a:r>
                <a:rPr lang="en-US" sz="3200" dirty="0">
                  <a:solidFill>
                    <a:srgbClr val="000000"/>
                  </a:solidFill>
                  <a:latin typeface="Alatsi Bold"/>
                </a:rPr>
                <a:t>MIT : </a:t>
              </a:r>
              <a:r>
                <a:rPr lang="en-US" sz="3200" dirty="0">
                  <a:latin typeface="Alatsi Bold"/>
                </a:rPr>
                <a:t>Due to the lack of subway options in the neighborhood, demand for bicycles increases during peak hours, requiring constant replenishment of bicycles to maintain service efficiency.</a:t>
              </a:r>
              <a:endParaRPr lang="en-US" altLang="zh-CN" sz="3600" dirty="0">
                <a:latin typeface="Alatsi Bold"/>
              </a:endParaRPr>
            </a:p>
          </p:txBody>
        </p:sp>
      </p:grpSp>
      <p:sp>
        <p:nvSpPr>
          <p:cNvPr id="7" name="TextBox 2">
            <a:extLst>
              <a:ext uri="{FF2B5EF4-FFF2-40B4-BE49-F238E27FC236}">
                <a16:creationId xmlns:a16="http://schemas.microsoft.com/office/drawing/2014/main" id="{80908059-8D82-B846-3886-5A0B7BD99AB5}"/>
              </a:ext>
            </a:extLst>
          </p:cNvPr>
          <p:cNvSpPr txBox="1"/>
          <p:nvPr/>
        </p:nvSpPr>
        <p:spPr>
          <a:xfrm>
            <a:off x="2946989" y="571500"/>
            <a:ext cx="14056849" cy="1386918"/>
          </a:xfrm>
          <a:prstGeom prst="rect">
            <a:avLst/>
          </a:prstGeom>
        </p:spPr>
        <p:txBody>
          <a:bodyPr wrap="square" lIns="0" tIns="0" rIns="0" bIns="0" rtlCol="0" anchor="t">
            <a:spAutoFit/>
          </a:bodyPr>
          <a:lstStyle/>
          <a:p>
            <a:pPr algn="ctr">
              <a:lnSpc>
                <a:spcPts val="11899"/>
              </a:lnSpc>
            </a:pPr>
            <a:r>
              <a:rPr lang="en-US" sz="6600" dirty="0">
                <a:solidFill>
                  <a:srgbClr val="000000"/>
                </a:solidFill>
                <a:latin typeface="Alatsi Bold"/>
              </a:rPr>
              <a:t>Conclusion</a:t>
            </a:r>
          </a:p>
        </p:txBody>
      </p:sp>
    </p:spTree>
    <p:extLst>
      <p:ext uri="{BB962C8B-B14F-4D97-AF65-F5344CB8AC3E}">
        <p14:creationId xmlns:p14="http://schemas.microsoft.com/office/powerpoint/2010/main" val="29410729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8" name="Group 8"/>
          <p:cNvGrpSpPr/>
          <p:nvPr/>
        </p:nvGrpSpPr>
        <p:grpSpPr>
          <a:xfrm>
            <a:off x="16117200"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zh-CN" altLang="en-US"/>
              </a:p>
            </p:txBody>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a:t>
              </a:r>
              <a:r>
                <a:rPr lang="en-US" altLang="zh-CN" sz="5575" dirty="0">
                  <a:solidFill>
                    <a:srgbClr val="000000"/>
                  </a:solidFill>
                  <a:latin typeface="Open Sans Bold"/>
                </a:rPr>
                <a:t>5</a:t>
              </a:r>
              <a:endParaRPr lang="en-US" sz="5575" dirty="0">
                <a:solidFill>
                  <a:srgbClr val="000000"/>
                </a:solidFill>
                <a:latin typeface="Open Sans Bold"/>
              </a:endParaRPr>
            </a:p>
          </p:txBody>
        </p:sp>
      </p:grpSp>
      <p:grpSp>
        <p:nvGrpSpPr>
          <p:cNvPr id="22" name="组合 21">
            <a:extLst>
              <a:ext uri="{FF2B5EF4-FFF2-40B4-BE49-F238E27FC236}">
                <a16:creationId xmlns:a16="http://schemas.microsoft.com/office/drawing/2014/main" id="{5CB9F683-AF2C-C95B-13FB-CAD42FA04AB6}"/>
              </a:ext>
            </a:extLst>
          </p:cNvPr>
          <p:cNvGrpSpPr/>
          <p:nvPr/>
        </p:nvGrpSpPr>
        <p:grpSpPr>
          <a:xfrm>
            <a:off x="-260599" y="9631680"/>
            <a:ext cx="18796032" cy="464820"/>
            <a:chOff x="-260599" y="8800282"/>
            <a:chExt cx="18796032" cy="464820"/>
          </a:xfrm>
        </p:grpSpPr>
        <p:sp>
          <p:nvSpPr>
            <p:cNvPr id="23" name="TextBox 3">
              <a:extLst>
                <a:ext uri="{FF2B5EF4-FFF2-40B4-BE49-F238E27FC236}">
                  <a16:creationId xmlns:a16="http://schemas.microsoft.com/office/drawing/2014/main" id="{49BEFBE9-760F-A8D4-19D5-241F6B90550E}"/>
                </a:ext>
              </a:extLst>
            </p:cNvPr>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Northeastern University | 2024</a:t>
              </a:r>
            </a:p>
          </p:txBody>
        </p:sp>
        <p:sp>
          <p:nvSpPr>
            <p:cNvPr id="24" name="AutoShape 16">
              <a:extLst>
                <a:ext uri="{FF2B5EF4-FFF2-40B4-BE49-F238E27FC236}">
                  <a16:creationId xmlns:a16="http://schemas.microsoft.com/office/drawing/2014/main" id="{E42B0EDB-7017-52E9-105C-BB1FA329D6EC}"/>
                </a:ext>
              </a:extLst>
            </p:cNvPr>
            <p:cNvSpPr/>
            <p:nvPr/>
          </p:nvSpPr>
          <p:spPr>
            <a:xfrm>
              <a:off x="-260599" y="9061267"/>
              <a:ext cx="6724039" cy="19050"/>
            </a:xfrm>
            <a:prstGeom prst="line">
              <a:avLst/>
            </a:prstGeom>
            <a:ln w="114300" cap="flat">
              <a:solidFill>
                <a:srgbClr val="9FC3D0"/>
              </a:solidFill>
              <a:prstDash val="solid"/>
              <a:headEnd type="none" w="sm" len="sm"/>
              <a:tailEnd type="none" w="sm" len="sm"/>
            </a:ln>
          </p:spPr>
          <p:txBody>
            <a:bodyPr/>
            <a:lstStyle/>
            <a:p>
              <a:endParaRPr lang="zh-CN" altLang="en-US"/>
            </a:p>
          </p:txBody>
        </p:sp>
        <p:sp>
          <p:nvSpPr>
            <p:cNvPr id="25" name="AutoShape 17">
              <a:extLst>
                <a:ext uri="{FF2B5EF4-FFF2-40B4-BE49-F238E27FC236}">
                  <a16:creationId xmlns:a16="http://schemas.microsoft.com/office/drawing/2014/main" id="{0E20E59D-EA73-8684-9580-A43FB0DAE0C8}"/>
                </a:ext>
              </a:extLst>
            </p:cNvPr>
            <p:cNvSpPr/>
            <p:nvPr/>
          </p:nvSpPr>
          <p:spPr>
            <a:xfrm>
              <a:off x="11811393" y="9061267"/>
              <a:ext cx="6724040" cy="19050"/>
            </a:xfrm>
            <a:prstGeom prst="line">
              <a:avLst/>
            </a:prstGeom>
            <a:ln w="114300" cap="flat">
              <a:solidFill>
                <a:srgbClr val="9FC3D0"/>
              </a:solidFill>
              <a:prstDash val="solid"/>
              <a:headEnd type="none" w="sm" len="sm"/>
              <a:tailEnd type="none" w="sm" len="sm"/>
            </a:ln>
          </p:spPr>
          <p:txBody>
            <a:bodyPr/>
            <a:lstStyle/>
            <a:p>
              <a:endParaRPr lang="zh-CN" altLang="en-US"/>
            </a:p>
          </p:txBody>
        </p:sp>
      </p:grpSp>
      <p:grpSp>
        <p:nvGrpSpPr>
          <p:cNvPr id="37" name="组合 36">
            <a:extLst>
              <a:ext uri="{FF2B5EF4-FFF2-40B4-BE49-F238E27FC236}">
                <a16:creationId xmlns:a16="http://schemas.microsoft.com/office/drawing/2014/main" id="{5EEDC64A-C762-7399-78E4-A7C32901F602}"/>
              </a:ext>
            </a:extLst>
          </p:cNvPr>
          <p:cNvGrpSpPr/>
          <p:nvPr/>
        </p:nvGrpSpPr>
        <p:grpSpPr>
          <a:xfrm>
            <a:off x="-2557548" y="304832"/>
            <a:ext cx="3700548" cy="1569660"/>
            <a:chOff x="-1" y="304832"/>
            <a:chExt cx="3700548" cy="1569660"/>
          </a:xfrm>
        </p:grpSpPr>
        <p:sp>
          <p:nvSpPr>
            <p:cNvPr id="15" name="Freeform 10">
              <a:extLst>
                <a:ext uri="{FF2B5EF4-FFF2-40B4-BE49-F238E27FC236}">
                  <a16:creationId xmlns:a16="http://schemas.microsoft.com/office/drawing/2014/main" id="{8D614619-EC2C-DFCB-C34C-55DC571487BC}"/>
                </a:ext>
              </a:extLst>
            </p:cNvPr>
            <p:cNvSpPr/>
            <p:nvPr/>
          </p:nvSpPr>
          <p:spPr>
            <a:xfrm>
              <a:off x="-1" y="4191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Problem</a:t>
              </a:r>
            </a:p>
            <a:p>
              <a:pPr algn="ctr"/>
              <a:r>
                <a:rPr lang="en-US" altLang="zh-CN" sz="3600" dirty="0">
                  <a:solidFill>
                    <a:schemeClr val="tx1">
                      <a:lumMod val="85000"/>
                      <a:lumOff val="15000"/>
                    </a:schemeClr>
                  </a:solidFill>
                  <a:latin typeface="Alatsi Bold"/>
                </a:rPr>
                <a:t>Statement</a:t>
              </a:r>
              <a:endParaRPr lang="zh-CN" altLang="en-US" sz="3600" dirty="0">
                <a:solidFill>
                  <a:schemeClr val="tx1">
                    <a:lumMod val="85000"/>
                    <a:lumOff val="15000"/>
                  </a:schemeClr>
                </a:solidFill>
              </a:endParaRPr>
            </a:p>
          </p:txBody>
        </p:sp>
        <p:sp>
          <p:nvSpPr>
            <p:cNvPr id="30" name="文本框 29">
              <a:extLst>
                <a:ext uri="{FF2B5EF4-FFF2-40B4-BE49-F238E27FC236}">
                  <a16:creationId xmlns:a16="http://schemas.microsoft.com/office/drawing/2014/main" id="{8AD1446D-3CE8-97F9-67BE-1E789159E7E9}"/>
                </a:ext>
              </a:extLst>
            </p:cNvPr>
            <p:cNvSpPr txBox="1"/>
            <p:nvPr/>
          </p:nvSpPr>
          <p:spPr>
            <a:xfrm>
              <a:off x="2059451" y="3048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1</a:t>
              </a:r>
            </a:p>
          </p:txBody>
        </p:sp>
      </p:grpSp>
      <p:grpSp>
        <p:nvGrpSpPr>
          <p:cNvPr id="38" name="组合 37">
            <a:extLst>
              <a:ext uri="{FF2B5EF4-FFF2-40B4-BE49-F238E27FC236}">
                <a16:creationId xmlns:a16="http://schemas.microsoft.com/office/drawing/2014/main" id="{3EB5E197-030B-8BD4-2900-3A1D2D7D3972}"/>
              </a:ext>
            </a:extLst>
          </p:cNvPr>
          <p:cNvGrpSpPr/>
          <p:nvPr/>
        </p:nvGrpSpPr>
        <p:grpSpPr>
          <a:xfrm>
            <a:off x="-2557547" y="1829432"/>
            <a:ext cx="3700547" cy="1569660"/>
            <a:chOff x="0" y="1829432"/>
            <a:chExt cx="3700547" cy="1569660"/>
          </a:xfrm>
        </p:grpSpPr>
        <p:sp>
          <p:nvSpPr>
            <p:cNvPr id="17" name="Freeform 7">
              <a:extLst>
                <a:ext uri="{FF2B5EF4-FFF2-40B4-BE49-F238E27FC236}">
                  <a16:creationId xmlns:a16="http://schemas.microsoft.com/office/drawing/2014/main" id="{BEE3576E-F191-630E-1248-8687E698093E}"/>
                </a:ext>
              </a:extLst>
            </p:cNvPr>
            <p:cNvSpPr/>
            <p:nvPr/>
          </p:nvSpPr>
          <p:spPr>
            <a:xfrm>
              <a:off x="0" y="1943100"/>
              <a:ext cx="2879999"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Data Collection</a:t>
              </a:r>
              <a:endParaRPr lang="zh-CN" altLang="en-US" sz="3600" dirty="0">
                <a:solidFill>
                  <a:schemeClr val="tx1">
                    <a:lumMod val="85000"/>
                    <a:lumOff val="15000"/>
                  </a:schemeClr>
                </a:solidFill>
              </a:endParaRPr>
            </a:p>
          </p:txBody>
        </p:sp>
        <p:sp>
          <p:nvSpPr>
            <p:cNvPr id="31" name="文本框 30">
              <a:extLst>
                <a:ext uri="{FF2B5EF4-FFF2-40B4-BE49-F238E27FC236}">
                  <a16:creationId xmlns:a16="http://schemas.microsoft.com/office/drawing/2014/main" id="{5EBEDACE-38CD-95DA-A363-0C4522E2ACEB}"/>
                </a:ext>
              </a:extLst>
            </p:cNvPr>
            <p:cNvSpPr txBox="1"/>
            <p:nvPr/>
          </p:nvSpPr>
          <p:spPr>
            <a:xfrm>
              <a:off x="2059451" y="18294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2</a:t>
              </a:r>
            </a:p>
          </p:txBody>
        </p:sp>
      </p:grpSp>
      <p:grpSp>
        <p:nvGrpSpPr>
          <p:cNvPr id="39" name="组合 38">
            <a:extLst>
              <a:ext uri="{FF2B5EF4-FFF2-40B4-BE49-F238E27FC236}">
                <a16:creationId xmlns:a16="http://schemas.microsoft.com/office/drawing/2014/main" id="{BF2E636D-E62A-1A94-9991-F31241D4FAEE}"/>
              </a:ext>
            </a:extLst>
          </p:cNvPr>
          <p:cNvGrpSpPr/>
          <p:nvPr/>
        </p:nvGrpSpPr>
        <p:grpSpPr>
          <a:xfrm>
            <a:off x="-2557548" y="3345240"/>
            <a:ext cx="3700548" cy="1569660"/>
            <a:chOff x="-1" y="3345240"/>
            <a:chExt cx="3700548" cy="1569660"/>
          </a:xfrm>
        </p:grpSpPr>
        <p:sp>
          <p:nvSpPr>
            <p:cNvPr id="18" name="Freeform 4">
              <a:extLst>
                <a:ext uri="{FF2B5EF4-FFF2-40B4-BE49-F238E27FC236}">
                  <a16:creationId xmlns:a16="http://schemas.microsoft.com/office/drawing/2014/main" id="{761FCCE9-E179-009E-2C71-A86798414C95}"/>
                </a:ext>
              </a:extLst>
            </p:cNvPr>
            <p:cNvSpPr/>
            <p:nvPr/>
          </p:nvSpPr>
          <p:spPr>
            <a:xfrm>
              <a:off x="-1" y="34677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Assumption</a:t>
              </a:r>
            </a:p>
          </p:txBody>
        </p:sp>
        <p:sp>
          <p:nvSpPr>
            <p:cNvPr id="32" name="文本框 31">
              <a:extLst>
                <a:ext uri="{FF2B5EF4-FFF2-40B4-BE49-F238E27FC236}">
                  <a16:creationId xmlns:a16="http://schemas.microsoft.com/office/drawing/2014/main" id="{11077D82-1862-4E81-F043-4488AFA7B69A}"/>
                </a:ext>
              </a:extLst>
            </p:cNvPr>
            <p:cNvSpPr txBox="1"/>
            <p:nvPr/>
          </p:nvSpPr>
          <p:spPr>
            <a:xfrm>
              <a:off x="2059451" y="3345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3</a:t>
              </a:r>
            </a:p>
          </p:txBody>
        </p:sp>
      </p:grpSp>
      <p:grpSp>
        <p:nvGrpSpPr>
          <p:cNvPr id="40" name="组合 39">
            <a:extLst>
              <a:ext uri="{FF2B5EF4-FFF2-40B4-BE49-F238E27FC236}">
                <a16:creationId xmlns:a16="http://schemas.microsoft.com/office/drawing/2014/main" id="{B1840CF4-F563-2012-23AD-98F0087322F6}"/>
              </a:ext>
            </a:extLst>
          </p:cNvPr>
          <p:cNvGrpSpPr/>
          <p:nvPr/>
        </p:nvGrpSpPr>
        <p:grpSpPr>
          <a:xfrm>
            <a:off x="-2556000" y="4869240"/>
            <a:ext cx="3657600" cy="1569660"/>
            <a:chOff x="0" y="4869240"/>
            <a:chExt cx="3657600" cy="1569660"/>
          </a:xfrm>
        </p:grpSpPr>
        <p:sp>
          <p:nvSpPr>
            <p:cNvPr id="19" name="Freeform 10">
              <a:extLst>
                <a:ext uri="{FF2B5EF4-FFF2-40B4-BE49-F238E27FC236}">
                  <a16:creationId xmlns:a16="http://schemas.microsoft.com/office/drawing/2014/main" id="{E1FCD8DB-5EDB-A941-6889-06C30D185DC0}"/>
                </a:ext>
              </a:extLst>
            </p:cNvPr>
            <p:cNvSpPr/>
            <p:nvPr/>
          </p:nvSpPr>
          <p:spPr>
            <a:xfrm>
              <a:off x="0" y="49905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Data</a:t>
              </a:r>
            </a:p>
            <a:p>
              <a:pPr algn="ctr"/>
              <a:r>
                <a:rPr lang="en-US" altLang="zh-CN" sz="3600" dirty="0">
                  <a:solidFill>
                    <a:schemeClr val="tx1">
                      <a:lumMod val="85000"/>
                      <a:lumOff val="15000"/>
                    </a:schemeClr>
                  </a:solidFill>
                  <a:latin typeface="Alatsi Bold"/>
                </a:rPr>
                <a:t>Process</a:t>
              </a:r>
              <a:endParaRPr lang="zh-CN" altLang="en-US" sz="3600" dirty="0">
                <a:solidFill>
                  <a:schemeClr val="tx1">
                    <a:lumMod val="85000"/>
                    <a:lumOff val="15000"/>
                  </a:schemeClr>
                </a:solidFill>
              </a:endParaRPr>
            </a:p>
          </p:txBody>
        </p:sp>
        <p:sp>
          <p:nvSpPr>
            <p:cNvPr id="34" name="文本框 33">
              <a:extLst>
                <a:ext uri="{FF2B5EF4-FFF2-40B4-BE49-F238E27FC236}">
                  <a16:creationId xmlns:a16="http://schemas.microsoft.com/office/drawing/2014/main" id="{A819B965-1D25-C6DE-CDD3-F3F63CDB76DC}"/>
                </a:ext>
              </a:extLst>
            </p:cNvPr>
            <p:cNvSpPr txBox="1"/>
            <p:nvPr/>
          </p:nvSpPr>
          <p:spPr>
            <a:xfrm>
              <a:off x="2016504" y="4869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4</a:t>
              </a:r>
            </a:p>
          </p:txBody>
        </p:sp>
      </p:grpSp>
      <p:grpSp>
        <p:nvGrpSpPr>
          <p:cNvPr id="41" name="组合 40">
            <a:extLst>
              <a:ext uri="{FF2B5EF4-FFF2-40B4-BE49-F238E27FC236}">
                <a16:creationId xmlns:a16="http://schemas.microsoft.com/office/drawing/2014/main" id="{7A088B7C-E6E8-5646-C2BF-E737890AE94D}"/>
              </a:ext>
            </a:extLst>
          </p:cNvPr>
          <p:cNvGrpSpPr/>
          <p:nvPr/>
        </p:nvGrpSpPr>
        <p:grpSpPr>
          <a:xfrm>
            <a:off x="-2556000" y="6393240"/>
            <a:ext cx="3696444" cy="1569660"/>
            <a:chOff x="1" y="6393240"/>
            <a:chExt cx="3696444" cy="1569660"/>
          </a:xfrm>
        </p:grpSpPr>
        <p:sp>
          <p:nvSpPr>
            <p:cNvPr id="20" name="Freeform 7">
              <a:extLst>
                <a:ext uri="{FF2B5EF4-FFF2-40B4-BE49-F238E27FC236}">
                  <a16:creationId xmlns:a16="http://schemas.microsoft.com/office/drawing/2014/main" id="{DEDC6218-A921-6B97-72C2-443F47286D3C}"/>
                </a:ext>
              </a:extLst>
            </p:cNvPr>
            <p:cNvSpPr/>
            <p:nvPr/>
          </p:nvSpPr>
          <p:spPr>
            <a:xfrm>
              <a:off x="1" y="65145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Model &amp;</a:t>
              </a:r>
            </a:p>
            <a:p>
              <a:pPr algn="ctr"/>
              <a:r>
                <a:rPr lang="en-US" altLang="zh-CN" sz="3600" dirty="0">
                  <a:solidFill>
                    <a:schemeClr val="tx1">
                      <a:lumMod val="85000"/>
                      <a:lumOff val="15000"/>
                    </a:schemeClr>
                  </a:solidFill>
                  <a:latin typeface="Alatsi Bold"/>
                </a:rPr>
                <a:t>Validation</a:t>
              </a:r>
              <a:endParaRPr lang="zh-CN" altLang="en-US" sz="3600" dirty="0">
                <a:solidFill>
                  <a:schemeClr val="tx1">
                    <a:lumMod val="85000"/>
                    <a:lumOff val="15000"/>
                  </a:schemeClr>
                </a:solidFill>
              </a:endParaRPr>
            </a:p>
          </p:txBody>
        </p:sp>
        <p:sp>
          <p:nvSpPr>
            <p:cNvPr id="35" name="文本框 34">
              <a:extLst>
                <a:ext uri="{FF2B5EF4-FFF2-40B4-BE49-F238E27FC236}">
                  <a16:creationId xmlns:a16="http://schemas.microsoft.com/office/drawing/2014/main" id="{9CFA9498-7C65-7013-350F-4C5AA3B3F212}"/>
                </a:ext>
              </a:extLst>
            </p:cNvPr>
            <p:cNvSpPr txBox="1"/>
            <p:nvPr/>
          </p:nvSpPr>
          <p:spPr>
            <a:xfrm>
              <a:off x="2055349" y="6393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5</a:t>
              </a:r>
            </a:p>
          </p:txBody>
        </p:sp>
      </p:grpSp>
      <p:grpSp>
        <p:nvGrpSpPr>
          <p:cNvPr id="42" name="组合 41">
            <a:extLst>
              <a:ext uri="{FF2B5EF4-FFF2-40B4-BE49-F238E27FC236}">
                <a16:creationId xmlns:a16="http://schemas.microsoft.com/office/drawing/2014/main" id="{C2760920-B052-D7E1-40C2-D969E47683A5}"/>
              </a:ext>
            </a:extLst>
          </p:cNvPr>
          <p:cNvGrpSpPr/>
          <p:nvPr/>
        </p:nvGrpSpPr>
        <p:grpSpPr>
          <a:xfrm>
            <a:off x="-2556000" y="7917240"/>
            <a:ext cx="3698496" cy="1569660"/>
            <a:chOff x="0" y="7917240"/>
            <a:chExt cx="3698496" cy="1569660"/>
          </a:xfrm>
        </p:grpSpPr>
        <p:sp>
          <p:nvSpPr>
            <p:cNvPr id="21" name="Freeform 4">
              <a:extLst>
                <a:ext uri="{FF2B5EF4-FFF2-40B4-BE49-F238E27FC236}">
                  <a16:creationId xmlns:a16="http://schemas.microsoft.com/office/drawing/2014/main" id="{C90D7DE6-BE86-93BF-AACA-763012FE78CF}"/>
                </a:ext>
              </a:extLst>
            </p:cNvPr>
            <p:cNvSpPr/>
            <p:nvPr/>
          </p:nvSpPr>
          <p:spPr>
            <a:xfrm>
              <a:off x="0" y="80391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Conclusion</a:t>
              </a:r>
              <a:endParaRPr lang="zh-CN" altLang="en-US" sz="3600" dirty="0">
                <a:solidFill>
                  <a:schemeClr val="tx1">
                    <a:lumMod val="85000"/>
                    <a:lumOff val="15000"/>
                  </a:schemeClr>
                </a:solidFill>
              </a:endParaRPr>
            </a:p>
          </p:txBody>
        </p:sp>
        <p:sp>
          <p:nvSpPr>
            <p:cNvPr id="36" name="文本框 35">
              <a:extLst>
                <a:ext uri="{FF2B5EF4-FFF2-40B4-BE49-F238E27FC236}">
                  <a16:creationId xmlns:a16="http://schemas.microsoft.com/office/drawing/2014/main" id="{79393296-AD37-601A-C531-B5ED018FE06A}"/>
                </a:ext>
              </a:extLst>
            </p:cNvPr>
            <p:cNvSpPr txBox="1"/>
            <p:nvPr/>
          </p:nvSpPr>
          <p:spPr>
            <a:xfrm>
              <a:off x="2057400" y="7917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6</a:t>
              </a:r>
            </a:p>
          </p:txBody>
        </p:sp>
      </p:grpSp>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CN" altLang="en-US"/>
          </a:p>
        </p:txBody>
      </p:sp>
      <p:sp>
        <p:nvSpPr>
          <p:cNvPr id="2" name="TextBox 2">
            <a:extLst>
              <a:ext uri="{FF2B5EF4-FFF2-40B4-BE49-F238E27FC236}">
                <a16:creationId xmlns:a16="http://schemas.microsoft.com/office/drawing/2014/main" id="{575F85A4-45ED-A1A1-D672-A61C7663381A}"/>
              </a:ext>
            </a:extLst>
          </p:cNvPr>
          <p:cNvSpPr txBox="1"/>
          <p:nvPr/>
        </p:nvSpPr>
        <p:spPr>
          <a:xfrm>
            <a:off x="3330251" y="3239100"/>
            <a:ext cx="11627497" cy="2514704"/>
          </a:xfrm>
          <a:prstGeom prst="rect">
            <a:avLst/>
          </a:prstGeom>
        </p:spPr>
        <p:txBody>
          <a:bodyPr lIns="0" tIns="0" rIns="0" bIns="0" rtlCol="0" anchor="t">
            <a:spAutoFit/>
          </a:bodyPr>
          <a:lstStyle/>
          <a:p>
            <a:pPr algn="ctr">
              <a:lnSpc>
                <a:spcPts val="20573"/>
              </a:lnSpc>
            </a:pPr>
            <a:r>
              <a:rPr lang="en-US" sz="14695" dirty="0">
                <a:solidFill>
                  <a:srgbClr val="000000"/>
                </a:solidFill>
                <a:latin typeface="Alatsi Bold"/>
              </a:rPr>
              <a:t>Q &amp; A</a:t>
            </a:r>
          </a:p>
        </p:txBody>
      </p:sp>
    </p:spTree>
    <p:extLst>
      <p:ext uri="{BB962C8B-B14F-4D97-AF65-F5344CB8AC3E}">
        <p14:creationId xmlns:p14="http://schemas.microsoft.com/office/powerpoint/2010/main" val="9355782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14600" y="1025524"/>
            <a:ext cx="13180039"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Bold"/>
              </a:rPr>
              <a:t>OVERVIEW</a:t>
            </a:r>
          </a:p>
        </p:txBody>
      </p:sp>
      <p:sp>
        <p:nvSpPr>
          <p:cNvPr id="8" name="TextBox 8"/>
          <p:cNvSpPr txBox="1"/>
          <p:nvPr/>
        </p:nvSpPr>
        <p:spPr>
          <a:xfrm>
            <a:off x="2133600" y="3714651"/>
            <a:ext cx="7315200" cy="666849"/>
          </a:xfrm>
          <a:prstGeom prst="rect">
            <a:avLst/>
          </a:prstGeom>
        </p:spPr>
        <p:txBody>
          <a:bodyPr wrap="square" lIns="0" tIns="0" rIns="0" bIns="0" rtlCol="0" anchor="t">
            <a:spAutoFit/>
          </a:bodyPr>
          <a:lstStyle/>
          <a:p>
            <a:pPr marL="399414" lvl="1">
              <a:lnSpc>
                <a:spcPts val="5179"/>
              </a:lnSpc>
            </a:pPr>
            <a:r>
              <a:rPr lang="en-US" altLang="zh-CN" sz="4800" dirty="0">
                <a:solidFill>
                  <a:srgbClr val="000000"/>
                </a:solidFill>
                <a:latin typeface="Alatsi Bold"/>
              </a:rPr>
              <a:t>1</a:t>
            </a:r>
            <a:r>
              <a:rPr lang="zh-CN" altLang="en-US" sz="4800" dirty="0">
                <a:solidFill>
                  <a:srgbClr val="000000"/>
                </a:solidFill>
                <a:latin typeface="Alatsi Bold"/>
              </a:rPr>
              <a:t>   </a:t>
            </a:r>
            <a:r>
              <a:rPr lang="en-US" sz="4800" dirty="0">
                <a:solidFill>
                  <a:srgbClr val="000000"/>
                </a:solidFill>
                <a:latin typeface="Alatsi Bold"/>
              </a:rPr>
              <a:t>Problem Statement</a:t>
            </a:r>
          </a:p>
        </p:txBody>
      </p:sp>
      <p:sp>
        <p:nvSpPr>
          <p:cNvPr id="9" name="TextBox 9"/>
          <p:cNvSpPr txBox="1"/>
          <p:nvPr/>
        </p:nvSpPr>
        <p:spPr>
          <a:xfrm>
            <a:off x="2043926" y="5219700"/>
            <a:ext cx="6414274" cy="666849"/>
          </a:xfrm>
          <a:prstGeom prst="rect">
            <a:avLst/>
          </a:prstGeom>
        </p:spPr>
        <p:txBody>
          <a:bodyPr wrap="square" lIns="0" tIns="0" rIns="0" bIns="0" rtlCol="0" anchor="t">
            <a:spAutoFit/>
          </a:bodyPr>
          <a:lstStyle/>
          <a:p>
            <a:pPr marL="399414" lvl="1">
              <a:lnSpc>
                <a:spcPts val="5179"/>
              </a:lnSpc>
            </a:pPr>
            <a:r>
              <a:rPr lang="en-US" sz="4800" dirty="0">
                <a:solidFill>
                  <a:srgbClr val="000000"/>
                </a:solidFill>
                <a:latin typeface="Alatsi Bold"/>
              </a:rPr>
              <a:t>2 </a:t>
            </a:r>
            <a:r>
              <a:rPr lang="zh-CN" altLang="en-US" sz="4800" dirty="0">
                <a:solidFill>
                  <a:srgbClr val="000000"/>
                </a:solidFill>
                <a:latin typeface="Alatsi Bold"/>
              </a:rPr>
              <a:t> </a:t>
            </a:r>
            <a:r>
              <a:rPr lang="en-US" sz="4800" dirty="0">
                <a:solidFill>
                  <a:srgbClr val="000000"/>
                </a:solidFill>
                <a:latin typeface="Alatsi Bold"/>
              </a:rPr>
              <a:t>Data Collection</a:t>
            </a:r>
          </a:p>
        </p:txBody>
      </p:sp>
      <p:sp>
        <p:nvSpPr>
          <p:cNvPr id="10" name="TextBox 10"/>
          <p:cNvSpPr txBox="1"/>
          <p:nvPr/>
        </p:nvSpPr>
        <p:spPr>
          <a:xfrm>
            <a:off x="2057400" y="6762651"/>
            <a:ext cx="7315200" cy="666849"/>
          </a:xfrm>
          <a:prstGeom prst="rect">
            <a:avLst/>
          </a:prstGeom>
        </p:spPr>
        <p:txBody>
          <a:bodyPr wrap="square" lIns="0" tIns="0" rIns="0" bIns="0" rtlCol="0" anchor="t">
            <a:spAutoFit/>
          </a:bodyPr>
          <a:lstStyle/>
          <a:p>
            <a:pPr marL="399414" lvl="1">
              <a:lnSpc>
                <a:spcPts val="5179"/>
              </a:lnSpc>
            </a:pPr>
            <a:r>
              <a:rPr lang="en-US" altLang="zh-CN" sz="4800" dirty="0">
                <a:solidFill>
                  <a:srgbClr val="000000"/>
                </a:solidFill>
                <a:latin typeface="Alatsi Bold"/>
              </a:rPr>
              <a:t>3</a:t>
            </a:r>
            <a:r>
              <a:rPr lang="zh-CN" altLang="en-US" sz="4800" dirty="0">
                <a:solidFill>
                  <a:srgbClr val="000000"/>
                </a:solidFill>
                <a:latin typeface="Alatsi Bold"/>
              </a:rPr>
              <a:t>  </a:t>
            </a:r>
            <a:r>
              <a:rPr lang="en-US" sz="4800" dirty="0">
                <a:solidFill>
                  <a:srgbClr val="000000"/>
                </a:solidFill>
                <a:latin typeface="Alatsi Bold"/>
              </a:rPr>
              <a:t>Assumption</a:t>
            </a:r>
          </a:p>
        </p:txBody>
      </p:sp>
      <p:sp>
        <p:nvSpPr>
          <p:cNvPr id="11" name="TextBox 11"/>
          <p:cNvSpPr txBox="1"/>
          <p:nvPr/>
        </p:nvSpPr>
        <p:spPr>
          <a:xfrm>
            <a:off x="9339989" y="3713570"/>
            <a:ext cx="7881211" cy="666849"/>
          </a:xfrm>
          <a:prstGeom prst="rect">
            <a:avLst/>
          </a:prstGeom>
        </p:spPr>
        <p:txBody>
          <a:bodyPr wrap="square" lIns="0" tIns="0" rIns="0" bIns="0" rtlCol="0" anchor="t">
            <a:spAutoFit/>
          </a:bodyPr>
          <a:lstStyle/>
          <a:p>
            <a:pPr marL="399414" lvl="1">
              <a:lnSpc>
                <a:spcPts val="5179"/>
              </a:lnSpc>
            </a:pPr>
            <a:r>
              <a:rPr lang="en-US" altLang="zh-CN" sz="4800" dirty="0">
                <a:solidFill>
                  <a:srgbClr val="000000"/>
                </a:solidFill>
                <a:latin typeface="Alatsi Bold"/>
              </a:rPr>
              <a:t>4</a:t>
            </a:r>
            <a:r>
              <a:rPr lang="zh-CN" altLang="en-US" sz="4800" dirty="0">
                <a:solidFill>
                  <a:srgbClr val="000000"/>
                </a:solidFill>
                <a:latin typeface="Alatsi Bold"/>
              </a:rPr>
              <a:t>  </a:t>
            </a:r>
            <a:r>
              <a:rPr lang="en-US" altLang="zh-CN" sz="4800" dirty="0">
                <a:solidFill>
                  <a:schemeClr val="tx1">
                    <a:lumMod val="85000"/>
                    <a:lumOff val="15000"/>
                  </a:schemeClr>
                </a:solidFill>
                <a:latin typeface="Alatsi Bold"/>
              </a:rPr>
              <a:t>Data Process</a:t>
            </a:r>
            <a:endParaRPr lang="zh-CN" altLang="en-US" sz="4800" dirty="0">
              <a:solidFill>
                <a:schemeClr val="tx1">
                  <a:lumMod val="85000"/>
                  <a:lumOff val="15000"/>
                </a:schemeClr>
              </a:solidFill>
            </a:endParaRPr>
          </a:p>
        </p:txBody>
      </p:sp>
      <p:sp>
        <p:nvSpPr>
          <p:cNvPr id="15" name="TextBox 15"/>
          <p:cNvSpPr txBox="1"/>
          <p:nvPr/>
        </p:nvSpPr>
        <p:spPr>
          <a:xfrm>
            <a:off x="9360000" y="6764400"/>
            <a:ext cx="4480960" cy="666849"/>
          </a:xfrm>
          <a:prstGeom prst="rect">
            <a:avLst/>
          </a:prstGeom>
        </p:spPr>
        <p:txBody>
          <a:bodyPr lIns="0" tIns="0" rIns="0" bIns="0" rtlCol="0" anchor="t">
            <a:spAutoFit/>
          </a:bodyPr>
          <a:lstStyle/>
          <a:p>
            <a:pPr marL="399414" lvl="1">
              <a:lnSpc>
                <a:spcPts val="5179"/>
              </a:lnSpc>
            </a:pPr>
            <a:r>
              <a:rPr lang="en-US" altLang="zh-CN" sz="4800" dirty="0">
                <a:solidFill>
                  <a:srgbClr val="000000"/>
                </a:solidFill>
                <a:latin typeface="Alatsi Bold"/>
              </a:rPr>
              <a:t>6  </a:t>
            </a:r>
            <a:r>
              <a:rPr lang="en-US" sz="4800" dirty="0">
                <a:solidFill>
                  <a:srgbClr val="000000"/>
                </a:solidFill>
                <a:latin typeface="Alatsi Bold"/>
              </a:rPr>
              <a:t>Conclusion</a:t>
            </a:r>
          </a:p>
        </p:txBody>
      </p:sp>
      <p:grpSp>
        <p:nvGrpSpPr>
          <p:cNvPr id="25" name="组合 24">
            <a:extLst>
              <a:ext uri="{FF2B5EF4-FFF2-40B4-BE49-F238E27FC236}">
                <a16:creationId xmlns:a16="http://schemas.microsoft.com/office/drawing/2014/main" id="{26D2431D-6F84-71CA-4DCB-A3F947046B86}"/>
              </a:ext>
            </a:extLst>
          </p:cNvPr>
          <p:cNvGrpSpPr/>
          <p:nvPr/>
        </p:nvGrpSpPr>
        <p:grpSpPr>
          <a:xfrm>
            <a:off x="-260599" y="8877300"/>
            <a:ext cx="18796032" cy="464820"/>
            <a:chOff x="-260599" y="8800282"/>
            <a:chExt cx="18796032" cy="464820"/>
          </a:xfrm>
        </p:grpSpPr>
        <p:sp>
          <p:nvSpPr>
            <p:cNvPr id="3" name="TextBox 3"/>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Northeastern University | 2024</a:t>
              </a:r>
            </a:p>
          </p:txBody>
        </p:sp>
        <p:sp>
          <p:nvSpPr>
            <p:cNvPr id="16" name="AutoShape 16"/>
            <p:cNvSpPr/>
            <p:nvPr/>
          </p:nvSpPr>
          <p:spPr>
            <a:xfrm>
              <a:off x="-260599" y="9061267"/>
              <a:ext cx="6724039" cy="19050"/>
            </a:xfrm>
            <a:prstGeom prst="line">
              <a:avLst/>
            </a:prstGeom>
            <a:ln w="114300" cap="flat">
              <a:solidFill>
                <a:srgbClr val="9FC3D0"/>
              </a:solidFill>
              <a:prstDash val="solid"/>
              <a:headEnd type="none" w="sm" len="sm"/>
              <a:tailEnd type="none" w="sm" len="sm"/>
            </a:ln>
          </p:spPr>
          <p:txBody>
            <a:bodyPr/>
            <a:lstStyle/>
            <a:p>
              <a:endParaRPr lang="zh-CN" altLang="en-US"/>
            </a:p>
          </p:txBody>
        </p:sp>
        <p:sp>
          <p:nvSpPr>
            <p:cNvPr id="17" name="AutoShape 17"/>
            <p:cNvSpPr/>
            <p:nvPr/>
          </p:nvSpPr>
          <p:spPr>
            <a:xfrm>
              <a:off x="11811393" y="9061267"/>
              <a:ext cx="6724040" cy="19050"/>
            </a:xfrm>
            <a:prstGeom prst="line">
              <a:avLst/>
            </a:prstGeom>
            <a:ln w="114300" cap="flat">
              <a:solidFill>
                <a:srgbClr val="9FC3D0"/>
              </a:solidFill>
              <a:prstDash val="solid"/>
              <a:headEnd type="none" w="sm" len="sm"/>
              <a:tailEnd type="none" w="sm" len="sm"/>
            </a:ln>
          </p:spPr>
          <p:txBody>
            <a:bodyPr/>
            <a:lstStyle/>
            <a:p>
              <a:endParaRPr lang="zh-CN" altLang="en-US"/>
            </a:p>
          </p:txBody>
        </p:sp>
      </p:grpSp>
      <p:grpSp>
        <p:nvGrpSpPr>
          <p:cNvPr id="18" name="Group 18"/>
          <p:cNvGrpSpPr/>
          <p:nvPr/>
        </p:nvGrpSpPr>
        <p:grpSpPr>
          <a:xfrm>
            <a:off x="16115788" y="0"/>
            <a:ext cx="1562612" cy="1673225"/>
            <a:chOff x="0" y="0"/>
            <a:chExt cx="2083482" cy="2230967"/>
          </a:xfrm>
        </p:grpSpPr>
        <p:grpSp>
          <p:nvGrpSpPr>
            <p:cNvPr id="19" name="Group 19"/>
            <p:cNvGrpSpPr/>
            <p:nvPr/>
          </p:nvGrpSpPr>
          <p:grpSpPr>
            <a:xfrm>
              <a:off x="75599" y="0"/>
              <a:ext cx="1932284" cy="2230967"/>
              <a:chOff x="0" y="0"/>
              <a:chExt cx="703982" cy="812800"/>
            </a:xfrm>
          </p:grpSpPr>
          <p:sp>
            <p:nvSpPr>
              <p:cNvPr id="20" name="Freeform 2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zh-CN" altLang="en-US"/>
              </a:p>
            </p:txBody>
          </p:sp>
          <p:sp>
            <p:nvSpPr>
              <p:cNvPr id="21" name="TextBox 2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a:t>
              </a:r>
            </a:p>
          </p:txBody>
        </p:sp>
      </p:grpSp>
      <p:sp>
        <p:nvSpPr>
          <p:cNvPr id="23" name="Freeform 23"/>
          <p:cNvSpPr/>
          <p:nvPr/>
        </p:nvSpPr>
        <p:spPr>
          <a:xfrm>
            <a:off x="-2845001" y="43433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CN" altLang="en-US"/>
          </a:p>
        </p:txBody>
      </p:sp>
      <p:sp>
        <p:nvSpPr>
          <p:cNvPr id="24" name="Freeform 24"/>
          <p:cNvSpPr/>
          <p:nvPr/>
        </p:nvSpPr>
        <p:spPr>
          <a:xfrm>
            <a:off x="13601700" y="614206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CN" altLang="en-US"/>
          </a:p>
        </p:txBody>
      </p:sp>
      <p:sp>
        <p:nvSpPr>
          <p:cNvPr id="26" name="TextBox 11">
            <a:extLst>
              <a:ext uri="{FF2B5EF4-FFF2-40B4-BE49-F238E27FC236}">
                <a16:creationId xmlns:a16="http://schemas.microsoft.com/office/drawing/2014/main" id="{DB982E56-5CF9-785E-BC52-2C0EF8FC4BAF}"/>
              </a:ext>
            </a:extLst>
          </p:cNvPr>
          <p:cNvSpPr txBox="1"/>
          <p:nvPr/>
        </p:nvSpPr>
        <p:spPr>
          <a:xfrm>
            <a:off x="9372600" y="5223600"/>
            <a:ext cx="6414274" cy="666849"/>
          </a:xfrm>
          <a:prstGeom prst="rect">
            <a:avLst/>
          </a:prstGeom>
        </p:spPr>
        <p:txBody>
          <a:bodyPr wrap="square" lIns="0" tIns="0" rIns="0" bIns="0" rtlCol="0" anchor="t">
            <a:spAutoFit/>
          </a:bodyPr>
          <a:lstStyle/>
          <a:p>
            <a:pPr marL="399414" lvl="1">
              <a:lnSpc>
                <a:spcPts val="5179"/>
              </a:lnSpc>
            </a:pPr>
            <a:r>
              <a:rPr lang="en-US" altLang="zh-CN" sz="4800" dirty="0">
                <a:solidFill>
                  <a:srgbClr val="000000"/>
                </a:solidFill>
                <a:latin typeface="Alatsi Bold"/>
              </a:rPr>
              <a:t>5</a:t>
            </a:r>
            <a:r>
              <a:rPr lang="zh-CN" altLang="en-US" sz="4800" dirty="0">
                <a:solidFill>
                  <a:srgbClr val="000000"/>
                </a:solidFill>
                <a:latin typeface="Alatsi Bold"/>
              </a:rPr>
              <a:t>  </a:t>
            </a:r>
            <a:r>
              <a:rPr lang="en-US" altLang="zh-CN" sz="4800" dirty="0">
                <a:solidFill>
                  <a:srgbClr val="000000"/>
                </a:solidFill>
                <a:latin typeface="Alatsi Bold"/>
              </a:rPr>
              <a:t>Model &amp; </a:t>
            </a:r>
            <a:r>
              <a:rPr lang="en-US" sz="4800" dirty="0">
                <a:solidFill>
                  <a:srgbClr val="000000"/>
                </a:solidFill>
                <a:latin typeface="Alatsi Bold"/>
              </a:rPr>
              <a:t>Validation</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dirty="0">
                <a:solidFill>
                  <a:srgbClr val="000000"/>
                </a:solidFill>
                <a:latin typeface="Alatsi Bold"/>
              </a:rPr>
              <a:t>THANK YOU</a:t>
            </a:r>
          </a:p>
        </p:txBody>
      </p:sp>
      <p:sp>
        <p:nvSpPr>
          <p:cNvPr id="3" name="TextBox 3"/>
          <p:cNvSpPr txBox="1"/>
          <p:nvPr/>
        </p:nvSpPr>
        <p:spPr>
          <a:xfrm>
            <a:off x="5033857" y="6762653"/>
            <a:ext cx="10669737" cy="703169"/>
          </a:xfrm>
          <a:prstGeom prst="rect">
            <a:avLst/>
          </a:prstGeom>
        </p:spPr>
        <p:txBody>
          <a:bodyPr lIns="0" tIns="0" rIns="0" bIns="0" rtlCol="0" anchor="t">
            <a:spAutoFit/>
          </a:bodyPr>
          <a:lstStyle/>
          <a:p>
            <a:pPr algn="ctr">
              <a:lnSpc>
                <a:spcPts val="5763"/>
              </a:lnSpc>
            </a:pPr>
            <a:r>
              <a:rPr lang="en-US" sz="4116" dirty="0">
                <a:solidFill>
                  <a:srgbClr val="000000"/>
                </a:solidFill>
                <a:latin typeface="Alatsi Bold"/>
              </a:rPr>
              <a:t>Presented By : Jinqiao Chen, Ming Luo</a:t>
            </a:r>
          </a:p>
        </p:txBody>
      </p:sp>
      <p:sp>
        <p:nvSpPr>
          <p:cNvPr id="4" name="TextBox 4"/>
          <p:cNvSpPr txBox="1"/>
          <p:nvPr/>
        </p:nvSpPr>
        <p:spPr>
          <a:xfrm>
            <a:off x="6927671" y="1846941"/>
            <a:ext cx="6882108" cy="533299"/>
          </a:xfrm>
          <a:prstGeom prst="rect">
            <a:avLst/>
          </a:prstGeom>
        </p:spPr>
        <p:txBody>
          <a:bodyPr lIns="0" tIns="0" rIns="0" bIns="0" rtlCol="0" anchor="t">
            <a:spAutoFit/>
          </a:bodyPr>
          <a:lstStyle/>
          <a:p>
            <a:pPr algn="ctr">
              <a:lnSpc>
                <a:spcPts val="4376"/>
              </a:lnSpc>
            </a:pPr>
            <a:r>
              <a:rPr lang="en-US" sz="3126" dirty="0">
                <a:solidFill>
                  <a:srgbClr val="000000"/>
                </a:solidFill>
                <a:latin typeface="Alatsi Bold"/>
              </a:rPr>
              <a:t>Northeastern University | 2024</a:t>
            </a:r>
          </a:p>
        </p:txBody>
      </p:sp>
      <p:grpSp>
        <p:nvGrpSpPr>
          <p:cNvPr id="5" name="Group 5"/>
          <p:cNvGrpSpPr/>
          <p:nvPr/>
        </p:nvGrpSpPr>
        <p:grpSpPr>
          <a:xfrm>
            <a:off x="-31071" y="0"/>
            <a:ext cx="4239083" cy="10287000"/>
            <a:chOff x="0" y="0"/>
            <a:chExt cx="5652111" cy="13716000"/>
          </a:xfrm>
        </p:grpSpPr>
        <p:grpSp>
          <p:nvGrpSpPr>
            <p:cNvPr id="6" name="Group 6"/>
            <p:cNvGrpSpPr/>
            <p:nvPr/>
          </p:nvGrpSpPr>
          <p:grpSpPr>
            <a:xfrm>
              <a:off x="2826056"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lstStyle/>
              <a:p>
                <a:endParaRPr lang="zh-CN" altLang="en-US"/>
              </a:p>
            </p:txBody>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413028"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lstStyle/>
              <a:p>
                <a:endParaRPr lang="zh-CN" altLang="en-US"/>
              </a:p>
            </p:txBody>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0" y="0"/>
              <a:ext cx="2826056" cy="13716000"/>
              <a:chOff x="0" y="0"/>
              <a:chExt cx="558233" cy="2709333"/>
            </a:xfrm>
          </p:grpSpPr>
          <p:sp>
            <p:nvSpPr>
              <p:cNvPr id="13" name="Freeform 13"/>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lstStyle/>
              <a:p>
                <a:endParaRPr lang="zh-CN" altLang="en-US"/>
              </a:p>
            </p:txBody>
          </p:sp>
          <p:sp>
            <p:nvSpPr>
              <p:cNvPr id="14" name="TextBox 14"/>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5" name="Freeform 15"/>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CN" altLang="en-US"/>
          </a:p>
        </p:txBody>
      </p:sp>
      <p:sp>
        <p:nvSpPr>
          <p:cNvPr id="16" name="Freeform 16"/>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Freeform 5"/>
          <p:cNvSpPr/>
          <p:nvPr/>
        </p:nvSpPr>
        <p:spPr>
          <a:xfrm>
            <a:off x="13792200" y="6628117"/>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CN" altLang="en-US"/>
          </a:p>
        </p:txBody>
      </p:sp>
      <p:grpSp>
        <p:nvGrpSpPr>
          <p:cNvPr id="8" name="Group 8"/>
          <p:cNvGrpSpPr/>
          <p:nvPr/>
        </p:nvGrpSpPr>
        <p:grpSpPr>
          <a:xfrm>
            <a:off x="16115788"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zh-CN" altLang="en-US"/>
              </a:p>
            </p:txBody>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2</a:t>
              </a:r>
            </a:p>
          </p:txBody>
        </p:sp>
      </p:grpSp>
      <p:grpSp>
        <p:nvGrpSpPr>
          <p:cNvPr id="22" name="组合 21">
            <a:extLst>
              <a:ext uri="{FF2B5EF4-FFF2-40B4-BE49-F238E27FC236}">
                <a16:creationId xmlns:a16="http://schemas.microsoft.com/office/drawing/2014/main" id="{5CB9F683-AF2C-C95B-13FB-CAD42FA04AB6}"/>
              </a:ext>
            </a:extLst>
          </p:cNvPr>
          <p:cNvGrpSpPr/>
          <p:nvPr/>
        </p:nvGrpSpPr>
        <p:grpSpPr>
          <a:xfrm>
            <a:off x="-260599" y="9631680"/>
            <a:ext cx="18796032" cy="464820"/>
            <a:chOff x="-260599" y="8800282"/>
            <a:chExt cx="18796032" cy="464820"/>
          </a:xfrm>
        </p:grpSpPr>
        <p:sp>
          <p:nvSpPr>
            <p:cNvPr id="23" name="TextBox 3">
              <a:extLst>
                <a:ext uri="{FF2B5EF4-FFF2-40B4-BE49-F238E27FC236}">
                  <a16:creationId xmlns:a16="http://schemas.microsoft.com/office/drawing/2014/main" id="{49BEFBE9-760F-A8D4-19D5-241F6B90550E}"/>
                </a:ext>
              </a:extLst>
            </p:cNvPr>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Northeastern University | 2024</a:t>
              </a:r>
            </a:p>
          </p:txBody>
        </p:sp>
        <p:sp>
          <p:nvSpPr>
            <p:cNvPr id="24" name="AutoShape 16">
              <a:extLst>
                <a:ext uri="{FF2B5EF4-FFF2-40B4-BE49-F238E27FC236}">
                  <a16:creationId xmlns:a16="http://schemas.microsoft.com/office/drawing/2014/main" id="{E42B0EDB-7017-52E9-105C-BB1FA329D6EC}"/>
                </a:ext>
              </a:extLst>
            </p:cNvPr>
            <p:cNvSpPr/>
            <p:nvPr/>
          </p:nvSpPr>
          <p:spPr>
            <a:xfrm>
              <a:off x="-260599" y="9061267"/>
              <a:ext cx="6724039" cy="19050"/>
            </a:xfrm>
            <a:prstGeom prst="line">
              <a:avLst/>
            </a:prstGeom>
            <a:ln w="114300" cap="flat">
              <a:solidFill>
                <a:srgbClr val="9FC3D0"/>
              </a:solidFill>
              <a:prstDash val="solid"/>
              <a:headEnd type="none" w="sm" len="sm"/>
              <a:tailEnd type="none" w="sm" len="sm"/>
            </a:ln>
          </p:spPr>
          <p:txBody>
            <a:bodyPr/>
            <a:lstStyle/>
            <a:p>
              <a:endParaRPr lang="zh-CN" altLang="en-US"/>
            </a:p>
          </p:txBody>
        </p:sp>
        <p:sp>
          <p:nvSpPr>
            <p:cNvPr id="25" name="AutoShape 17">
              <a:extLst>
                <a:ext uri="{FF2B5EF4-FFF2-40B4-BE49-F238E27FC236}">
                  <a16:creationId xmlns:a16="http://schemas.microsoft.com/office/drawing/2014/main" id="{0E20E59D-EA73-8684-9580-A43FB0DAE0C8}"/>
                </a:ext>
              </a:extLst>
            </p:cNvPr>
            <p:cNvSpPr/>
            <p:nvPr/>
          </p:nvSpPr>
          <p:spPr>
            <a:xfrm>
              <a:off x="11811393" y="9061267"/>
              <a:ext cx="6724040" cy="19050"/>
            </a:xfrm>
            <a:prstGeom prst="line">
              <a:avLst/>
            </a:prstGeom>
            <a:ln w="114300" cap="flat">
              <a:solidFill>
                <a:srgbClr val="9FC3D0"/>
              </a:solidFill>
              <a:prstDash val="solid"/>
              <a:headEnd type="none" w="sm" len="sm"/>
              <a:tailEnd type="none" w="sm" len="sm"/>
            </a:ln>
          </p:spPr>
          <p:txBody>
            <a:bodyPr/>
            <a:lstStyle/>
            <a:p>
              <a:endParaRPr lang="zh-CN" altLang="en-US"/>
            </a:p>
          </p:txBody>
        </p:sp>
      </p:grpSp>
      <p:grpSp>
        <p:nvGrpSpPr>
          <p:cNvPr id="37" name="组合 36">
            <a:extLst>
              <a:ext uri="{FF2B5EF4-FFF2-40B4-BE49-F238E27FC236}">
                <a16:creationId xmlns:a16="http://schemas.microsoft.com/office/drawing/2014/main" id="{5EEDC64A-C762-7399-78E4-A7C32901F602}"/>
              </a:ext>
            </a:extLst>
          </p:cNvPr>
          <p:cNvGrpSpPr/>
          <p:nvPr/>
        </p:nvGrpSpPr>
        <p:grpSpPr>
          <a:xfrm>
            <a:off x="0" y="304832"/>
            <a:ext cx="3700548" cy="1569660"/>
            <a:chOff x="-1" y="304832"/>
            <a:chExt cx="3700548" cy="1569660"/>
          </a:xfrm>
        </p:grpSpPr>
        <p:sp>
          <p:nvSpPr>
            <p:cNvPr id="15" name="Freeform 10">
              <a:extLst>
                <a:ext uri="{FF2B5EF4-FFF2-40B4-BE49-F238E27FC236}">
                  <a16:creationId xmlns:a16="http://schemas.microsoft.com/office/drawing/2014/main" id="{8D614619-EC2C-DFCB-C34C-55DC571487BC}"/>
                </a:ext>
              </a:extLst>
            </p:cNvPr>
            <p:cNvSpPr/>
            <p:nvPr/>
          </p:nvSpPr>
          <p:spPr>
            <a:xfrm>
              <a:off x="-1" y="4191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Problem</a:t>
              </a:r>
            </a:p>
            <a:p>
              <a:pPr algn="ctr"/>
              <a:r>
                <a:rPr lang="en-US" altLang="zh-CN" sz="3600" dirty="0">
                  <a:solidFill>
                    <a:schemeClr val="tx1">
                      <a:lumMod val="85000"/>
                      <a:lumOff val="15000"/>
                    </a:schemeClr>
                  </a:solidFill>
                  <a:latin typeface="Alatsi Bold"/>
                </a:rPr>
                <a:t>Statement</a:t>
              </a:r>
              <a:endParaRPr lang="zh-CN" altLang="en-US" sz="3600" dirty="0">
                <a:solidFill>
                  <a:schemeClr val="tx1">
                    <a:lumMod val="85000"/>
                    <a:lumOff val="15000"/>
                  </a:schemeClr>
                </a:solidFill>
              </a:endParaRPr>
            </a:p>
          </p:txBody>
        </p:sp>
        <p:sp>
          <p:nvSpPr>
            <p:cNvPr id="30" name="文本框 29">
              <a:extLst>
                <a:ext uri="{FF2B5EF4-FFF2-40B4-BE49-F238E27FC236}">
                  <a16:creationId xmlns:a16="http://schemas.microsoft.com/office/drawing/2014/main" id="{8AD1446D-3CE8-97F9-67BE-1E789159E7E9}"/>
                </a:ext>
              </a:extLst>
            </p:cNvPr>
            <p:cNvSpPr txBox="1"/>
            <p:nvPr/>
          </p:nvSpPr>
          <p:spPr>
            <a:xfrm>
              <a:off x="2059451" y="3048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1</a:t>
              </a:r>
            </a:p>
          </p:txBody>
        </p:sp>
      </p:grpSp>
      <p:grpSp>
        <p:nvGrpSpPr>
          <p:cNvPr id="38" name="组合 37">
            <a:extLst>
              <a:ext uri="{FF2B5EF4-FFF2-40B4-BE49-F238E27FC236}">
                <a16:creationId xmlns:a16="http://schemas.microsoft.com/office/drawing/2014/main" id="{3EB5E197-030B-8BD4-2900-3A1D2D7D3972}"/>
              </a:ext>
            </a:extLst>
          </p:cNvPr>
          <p:cNvGrpSpPr/>
          <p:nvPr/>
        </p:nvGrpSpPr>
        <p:grpSpPr>
          <a:xfrm>
            <a:off x="-2557547" y="1829432"/>
            <a:ext cx="3700547" cy="1569660"/>
            <a:chOff x="0" y="1829432"/>
            <a:chExt cx="3700547" cy="1569660"/>
          </a:xfrm>
        </p:grpSpPr>
        <p:sp>
          <p:nvSpPr>
            <p:cNvPr id="17" name="Freeform 7">
              <a:extLst>
                <a:ext uri="{FF2B5EF4-FFF2-40B4-BE49-F238E27FC236}">
                  <a16:creationId xmlns:a16="http://schemas.microsoft.com/office/drawing/2014/main" id="{BEE3576E-F191-630E-1248-8687E698093E}"/>
                </a:ext>
              </a:extLst>
            </p:cNvPr>
            <p:cNvSpPr/>
            <p:nvPr/>
          </p:nvSpPr>
          <p:spPr>
            <a:xfrm>
              <a:off x="0" y="1943100"/>
              <a:ext cx="2879999"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Data Collection</a:t>
              </a:r>
              <a:endParaRPr lang="zh-CN" altLang="en-US" sz="3600" dirty="0">
                <a:solidFill>
                  <a:schemeClr val="tx1">
                    <a:lumMod val="85000"/>
                    <a:lumOff val="15000"/>
                  </a:schemeClr>
                </a:solidFill>
              </a:endParaRPr>
            </a:p>
          </p:txBody>
        </p:sp>
        <p:sp>
          <p:nvSpPr>
            <p:cNvPr id="31" name="文本框 30">
              <a:extLst>
                <a:ext uri="{FF2B5EF4-FFF2-40B4-BE49-F238E27FC236}">
                  <a16:creationId xmlns:a16="http://schemas.microsoft.com/office/drawing/2014/main" id="{5EBEDACE-38CD-95DA-A363-0C4522E2ACEB}"/>
                </a:ext>
              </a:extLst>
            </p:cNvPr>
            <p:cNvSpPr txBox="1"/>
            <p:nvPr/>
          </p:nvSpPr>
          <p:spPr>
            <a:xfrm>
              <a:off x="2059451" y="18294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2</a:t>
              </a:r>
            </a:p>
          </p:txBody>
        </p:sp>
      </p:grpSp>
      <p:grpSp>
        <p:nvGrpSpPr>
          <p:cNvPr id="39" name="组合 38">
            <a:extLst>
              <a:ext uri="{FF2B5EF4-FFF2-40B4-BE49-F238E27FC236}">
                <a16:creationId xmlns:a16="http://schemas.microsoft.com/office/drawing/2014/main" id="{BF2E636D-E62A-1A94-9991-F31241D4FAEE}"/>
              </a:ext>
            </a:extLst>
          </p:cNvPr>
          <p:cNvGrpSpPr/>
          <p:nvPr/>
        </p:nvGrpSpPr>
        <p:grpSpPr>
          <a:xfrm>
            <a:off x="-2557548" y="3345240"/>
            <a:ext cx="3700548" cy="1569660"/>
            <a:chOff x="-1" y="3345240"/>
            <a:chExt cx="3700548" cy="1569660"/>
          </a:xfrm>
        </p:grpSpPr>
        <p:sp>
          <p:nvSpPr>
            <p:cNvPr id="18" name="Freeform 4">
              <a:extLst>
                <a:ext uri="{FF2B5EF4-FFF2-40B4-BE49-F238E27FC236}">
                  <a16:creationId xmlns:a16="http://schemas.microsoft.com/office/drawing/2014/main" id="{761FCCE9-E179-009E-2C71-A86798414C95}"/>
                </a:ext>
              </a:extLst>
            </p:cNvPr>
            <p:cNvSpPr/>
            <p:nvPr/>
          </p:nvSpPr>
          <p:spPr>
            <a:xfrm>
              <a:off x="-1" y="34677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Assumption</a:t>
              </a:r>
            </a:p>
          </p:txBody>
        </p:sp>
        <p:sp>
          <p:nvSpPr>
            <p:cNvPr id="32" name="文本框 31">
              <a:extLst>
                <a:ext uri="{FF2B5EF4-FFF2-40B4-BE49-F238E27FC236}">
                  <a16:creationId xmlns:a16="http://schemas.microsoft.com/office/drawing/2014/main" id="{11077D82-1862-4E81-F043-4488AFA7B69A}"/>
                </a:ext>
              </a:extLst>
            </p:cNvPr>
            <p:cNvSpPr txBox="1"/>
            <p:nvPr/>
          </p:nvSpPr>
          <p:spPr>
            <a:xfrm>
              <a:off x="2059451" y="3345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3</a:t>
              </a:r>
            </a:p>
          </p:txBody>
        </p:sp>
      </p:grpSp>
      <p:grpSp>
        <p:nvGrpSpPr>
          <p:cNvPr id="40" name="组合 39">
            <a:extLst>
              <a:ext uri="{FF2B5EF4-FFF2-40B4-BE49-F238E27FC236}">
                <a16:creationId xmlns:a16="http://schemas.microsoft.com/office/drawing/2014/main" id="{B1840CF4-F563-2012-23AD-98F0087322F6}"/>
              </a:ext>
            </a:extLst>
          </p:cNvPr>
          <p:cNvGrpSpPr/>
          <p:nvPr/>
        </p:nvGrpSpPr>
        <p:grpSpPr>
          <a:xfrm>
            <a:off x="-2557547" y="4869240"/>
            <a:ext cx="3657600" cy="1569660"/>
            <a:chOff x="0" y="4869240"/>
            <a:chExt cx="3657600" cy="1569660"/>
          </a:xfrm>
        </p:grpSpPr>
        <p:sp>
          <p:nvSpPr>
            <p:cNvPr id="19" name="Freeform 10">
              <a:extLst>
                <a:ext uri="{FF2B5EF4-FFF2-40B4-BE49-F238E27FC236}">
                  <a16:creationId xmlns:a16="http://schemas.microsoft.com/office/drawing/2014/main" id="{E1FCD8DB-5EDB-A941-6889-06C30D185DC0}"/>
                </a:ext>
              </a:extLst>
            </p:cNvPr>
            <p:cNvSpPr/>
            <p:nvPr/>
          </p:nvSpPr>
          <p:spPr>
            <a:xfrm>
              <a:off x="0" y="49905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Data</a:t>
              </a:r>
            </a:p>
            <a:p>
              <a:pPr algn="ctr"/>
              <a:r>
                <a:rPr lang="en-US" altLang="zh-CN" sz="3600" dirty="0">
                  <a:solidFill>
                    <a:schemeClr val="tx1">
                      <a:lumMod val="85000"/>
                      <a:lumOff val="15000"/>
                    </a:schemeClr>
                  </a:solidFill>
                  <a:latin typeface="Alatsi Bold"/>
                </a:rPr>
                <a:t>Process</a:t>
              </a:r>
              <a:endParaRPr lang="zh-CN" altLang="en-US" sz="3600" dirty="0">
                <a:solidFill>
                  <a:schemeClr val="tx1">
                    <a:lumMod val="85000"/>
                    <a:lumOff val="15000"/>
                  </a:schemeClr>
                </a:solidFill>
              </a:endParaRPr>
            </a:p>
          </p:txBody>
        </p:sp>
        <p:sp>
          <p:nvSpPr>
            <p:cNvPr id="34" name="文本框 33">
              <a:extLst>
                <a:ext uri="{FF2B5EF4-FFF2-40B4-BE49-F238E27FC236}">
                  <a16:creationId xmlns:a16="http://schemas.microsoft.com/office/drawing/2014/main" id="{A819B965-1D25-C6DE-CDD3-F3F63CDB76DC}"/>
                </a:ext>
              </a:extLst>
            </p:cNvPr>
            <p:cNvSpPr txBox="1"/>
            <p:nvPr/>
          </p:nvSpPr>
          <p:spPr>
            <a:xfrm>
              <a:off x="2016504" y="4869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4</a:t>
              </a:r>
            </a:p>
          </p:txBody>
        </p:sp>
      </p:grpSp>
      <p:grpSp>
        <p:nvGrpSpPr>
          <p:cNvPr id="41" name="组合 40">
            <a:extLst>
              <a:ext uri="{FF2B5EF4-FFF2-40B4-BE49-F238E27FC236}">
                <a16:creationId xmlns:a16="http://schemas.microsoft.com/office/drawing/2014/main" id="{7A088B7C-E6E8-5646-C2BF-E737890AE94D}"/>
              </a:ext>
            </a:extLst>
          </p:cNvPr>
          <p:cNvGrpSpPr/>
          <p:nvPr/>
        </p:nvGrpSpPr>
        <p:grpSpPr>
          <a:xfrm>
            <a:off x="-2557546" y="6393240"/>
            <a:ext cx="3696444" cy="1569660"/>
            <a:chOff x="1" y="6393240"/>
            <a:chExt cx="3696444" cy="1569660"/>
          </a:xfrm>
        </p:grpSpPr>
        <p:sp>
          <p:nvSpPr>
            <p:cNvPr id="20" name="Freeform 7">
              <a:extLst>
                <a:ext uri="{FF2B5EF4-FFF2-40B4-BE49-F238E27FC236}">
                  <a16:creationId xmlns:a16="http://schemas.microsoft.com/office/drawing/2014/main" id="{DEDC6218-A921-6B97-72C2-443F47286D3C}"/>
                </a:ext>
              </a:extLst>
            </p:cNvPr>
            <p:cNvSpPr/>
            <p:nvPr/>
          </p:nvSpPr>
          <p:spPr>
            <a:xfrm>
              <a:off x="1" y="65145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Model &amp;</a:t>
              </a:r>
            </a:p>
            <a:p>
              <a:pPr algn="ctr"/>
              <a:r>
                <a:rPr lang="en-US" altLang="zh-CN" sz="3600" dirty="0">
                  <a:solidFill>
                    <a:schemeClr val="tx1">
                      <a:lumMod val="85000"/>
                      <a:lumOff val="15000"/>
                    </a:schemeClr>
                  </a:solidFill>
                  <a:latin typeface="Alatsi Bold"/>
                </a:rPr>
                <a:t>Validation</a:t>
              </a:r>
              <a:endParaRPr lang="zh-CN" altLang="en-US" sz="3600" dirty="0">
                <a:solidFill>
                  <a:schemeClr val="tx1">
                    <a:lumMod val="85000"/>
                    <a:lumOff val="15000"/>
                  </a:schemeClr>
                </a:solidFill>
              </a:endParaRPr>
            </a:p>
          </p:txBody>
        </p:sp>
        <p:sp>
          <p:nvSpPr>
            <p:cNvPr id="35" name="文本框 34">
              <a:extLst>
                <a:ext uri="{FF2B5EF4-FFF2-40B4-BE49-F238E27FC236}">
                  <a16:creationId xmlns:a16="http://schemas.microsoft.com/office/drawing/2014/main" id="{9CFA9498-7C65-7013-350F-4C5AA3B3F212}"/>
                </a:ext>
              </a:extLst>
            </p:cNvPr>
            <p:cNvSpPr txBox="1"/>
            <p:nvPr/>
          </p:nvSpPr>
          <p:spPr>
            <a:xfrm>
              <a:off x="2055349" y="6393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5</a:t>
              </a:r>
            </a:p>
          </p:txBody>
        </p:sp>
      </p:grpSp>
      <p:grpSp>
        <p:nvGrpSpPr>
          <p:cNvPr id="42" name="组合 41">
            <a:extLst>
              <a:ext uri="{FF2B5EF4-FFF2-40B4-BE49-F238E27FC236}">
                <a16:creationId xmlns:a16="http://schemas.microsoft.com/office/drawing/2014/main" id="{C2760920-B052-D7E1-40C2-D969E47683A5}"/>
              </a:ext>
            </a:extLst>
          </p:cNvPr>
          <p:cNvGrpSpPr/>
          <p:nvPr/>
        </p:nvGrpSpPr>
        <p:grpSpPr>
          <a:xfrm>
            <a:off x="-2557547" y="7917240"/>
            <a:ext cx="3698496" cy="1569660"/>
            <a:chOff x="0" y="7917240"/>
            <a:chExt cx="3698496" cy="1569660"/>
          </a:xfrm>
        </p:grpSpPr>
        <p:sp>
          <p:nvSpPr>
            <p:cNvPr id="21" name="Freeform 4">
              <a:extLst>
                <a:ext uri="{FF2B5EF4-FFF2-40B4-BE49-F238E27FC236}">
                  <a16:creationId xmlns:a16="http://schemas.microsoft.com/office/drawing/2014/main" id="{C90D7DE6-BE86-93BF-AACA-763012FE78CF}"/>
                </a:ext>
              </a:extLst>
            </p:cNvPr>
            <p:cNvSpPr/>
            <p:nvPr/>
          </p:nvSpPr>
          <p:spPr>
            <a:xfrm>
              <a:off x="0" y="80391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Conclusion</a:t>
              </a:r>
              <a:endParaRPr lang="zh-CN" altLang="en-US" sz="3600" dirty="0">
                <a:solidFill>
                  <a:schemeClr val="tx1">
                    <a:lumMod val="85000"/>
                    <a:lumOff val="15000"/>
                  </a:schemeClr>
                </a:solidFill>
              </a:endParaRPr>
            </a:p>
          </p:txBody>
        </p:sp>
        <p:sp>
          <p:nvSpPr>
            <p:cNvPr id="36" name="文本框 35">
              <a:extLst>
                <a:ext uri="{FF2B5EF4-FFF2-40B4-BE49-F238E27FC236}">
                  <a16:creationId xmlns:a16="http://schemas.microsoft.com/office/drawing/2014/main" id="{79393296-AD37-601A-C531-B5ED018FE06A}"/>
                </a:ext>
              </a:extLst>
            </p:cNvPr>
            <p:cNvSpPr txBox="1"/>
            <p:nvPr/>
          </p:nvSpPr>
          <p:spPr>
            <a:xfrm>
              <a:off x="2057400" y="7917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6</a:t>
              </a:r>
            </a:p>
          </p:txBody>
        </p:sp>
      </p:grpSp>
      <p:grpSp>
        <p:nvGrpSpPr>
          <p:cNvPr id="43" name="Group 2">
            <a:extLst>
              <a:ext uri="{FF2B5EF4-FFF2-40B4-BE49-F238E27FC236}">
                <a16:creationId xmlns:a16="http://schemas.microsoft.com/office/drawing/2014/main" id="{205B57BA-DE6F-7248-50A4-00EFC2F13B78}"/>
              </a:ext>
            </a:extLst>
          </p:cNvPr>
          <p:cNvGrpSpPr>
            <a:grpSpLocks noChangeAspect="1"/>
          </p:cNvGrpSpPr>
          <p:nvPr/>
        </p:nvGrpSpPr>
        <p:grpSpPr>
          <a:xfrm>
            <a:off x="3048000" y="2623644"/>
            <a:ext cx="432000" cy="432000"/>
            <a:chOff x="0" y="0"/>
            <a:chExt cx="812800" cy="812800"/>
          </a:xfrm>
        </p:grpSpPr>
        <p:sp>
          <p:nvSpPr>
            <p:cNvPr id="44" name="Freeform 3">
              <a:extLst>
                <a:ext uri="{FF2B5EF4-FFF2-40B4-BE49-F238E27FC236}">
                  <a16:creationId xmlns:a16="http://schemas.microsoft.com/office/drawing/2014/main" id="{A99B0EE7-75A1-ECBE-7585-94FFDF73CB2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zh-CN" altLang="en-US"/>
            </a:p>
          </p:txBody>
        </p:sp>
        <p:sp>
          <p:nvSpPr>
            <p:cNvPr id="45" name="TextBox 4">
              <a:extLst>
                <a:ext uri="{FF2B5EF4-FFF2-40B4-BE49-F238E27FC236}">
                  <a16:creationId xmlns:a16="http://schemas.microsoft.com/office/drawing/2014/main" id="{C347D00C-98DE-7646-2233-394D6352B06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6" name="TextBox 7">
            <a:extLst>
              <a:ext uri="{FF2B5EF4-FFF2-40B4-BE49-F238E27FC236}">
                <a16:creationId xmlns:a16="http://schemas.microsoft.com/office/drawing/2014/main" id="{2CEEA0E5-5E87-1A82-DDBC-84B2B122D678}"/>
              </a:ext>
            </a:extLst>
          </p:cNvPr>
          <p:cNvSpPr txBox="1"/>
          <p:nvPr/>
        </p:nvSpPr>
        <p:spPr>
          <a:xfrm>
            <a:off x="3897859" y="2400300"/>
            <a:ext cx="7530658" cy="795020"/>
          </a:xfrm>
          <a:prstGeom prst="rect">
            <a:avLst/>
          </a:prstGeom>
        </p:spPr>
        <p:txBody>
          <a:bodyPr wrap="square" lIns="0" tIns="0" rIns="0" bIns="0" rtlCol="0" anchor="t">
            <a:spAutoFit/>
          </a:bodyPr>
          <a:lstStyle/>
          <a:p>
            <a:pPr>
              <a:lnSpc>
                <a:spcPts val="6580"/>
              </a:lnSpc>
            </a:pPr>
            <a:r>
              <a:rPr lang="en-US" sz="4700" dirty="0">
                <a:solidFill>
                  <a:srgbClr val="000000"/>
                </a:solidFill>
                <a:latin typeface="Alatsi Bold"/>
              </a:rPr>
              <a:t>Background</a:t>
            </a:r>
          </a:p>
        </p:txBody>
      </p:sp>
      <p:sp>
        <p:nvSpPr>
          <p:cNvPr id="47" name="TextBox 8">
            <a:extLst>
              <a:ext uri="{FF2B5EF4-FFF2-40B4-BE49-F238E27FC236}">
                <a16:creationId xmlns:a16="http://schemas.microsoft.com/office/drawing/2014/main" id="{A20F9E88-FEA1-F1F3-5E77-E333C4CFB825}"/>
              </a:ext>
            </a:extLst>
          </p:cNvPr>
          <p:cNvSpPr txBox="1"/>
          <p:nvPr/>
        </p:nvSpPr>
        <p:spPr>
          <a:xfrm>
            <a:off x="3897859" y="5643880"/>
            <a:ext cx="7530658" cy="795020"/>
          </a:xfrm>
          <a:prstGeom prst="rect">
            <a:avLst/>
          </a:prstGeom>
        </p:spPr>
        <p:txBody>
          <a:bodyPr wrap="square" lIns="0" tIns="0" rIns="0" bIns="0" rtlCol="0" anchor="t">
            <a:spAutoFit/>
          </a:bodyPr>
          <a:lstStyle/>
          <a:p>
            <a:pPr>
              <a:lnSpc>
                <a:spcPts val="6580"/>
              </a:lnSpc>
            </a:pPr>
            <a:r>
              <a:rPr lang="en-US" sz="4700" dirty="0">
                <a:solidFill>
                  <a:srgbClr val="000000"/>
                </a:solidFill>
                <a:latin typeface="Alatsi Bold"/>
              </a:rPr>
              <a:t>Goal</a:t>
            </a:r>
          </a:p>
        </p:txBody>
      </p:sp>
      <p:sp>
        <p:nvSpPr>
          <p:cNvPr id="48" name="TextBox 9">
            <a:extLst>
              <a:ext uri="{FF2B5EF4-FFF2-40B4-BE49-F238E27FC236}">
                <a16:creationId xmlns:a16="http://schemas.microsoft.com/office/drawing/2014/main" id="{2AD166A5-66BD-C255-66A4-3068CCD62D39}"/>
              </a:ext>
            </a:extLst>
          </p:cNvPr>
          <p:cNvSpPr txBox="1"/>
          <p:nvPr/>
        </p:nvSpPr>
        <p:spPr>
          <a:xfrm>
            <a:off x="3897859" y="3321303"/>
            <a:ext cx="12037496" cy="1921808"/>
          </a:xfrm>
          <a:prstGeom prst="rect">
            <a:avLst/>
          </a:prstGeom>
        </p:spPr>
        <p:txBody>
          <a:bodyPr wrap="square" lIns="0" tIns="0" rIns="0" bIns="0" rtlCol="0" anchor="t">
            <a:spAutoFit/>
          </a:bodyPr>
          <a:lstStyle/>
          <a:p>
            <a:pPr algn="just">
              <a:lnSpc>
                <a:spcPts val="5125"/>
              </a:lnSpc>
            </a:pPr>
            <a:r>
              <a:rPr lang="en-US" sz="3661" dirty="0">
                <a:solidFill>
                  <a:srgbClr val="000000"/>
                </a:solidFill>
                <a:latin typeface="Alatsi Bold"/>
              </a:rPr>
              <a:t>Bluebike is Metro Boston’s public bike share program, with over 4,000+ bikes and more than 400+ stations across various towns such as Boston and Cambridge.</a:t>
            </a:r>
          </a:p>
        </p:txBody>
      </p:sp>
      <p:sp>
        <p:nvSpPr>
          <p:cNvPr id="49" name="TextBox 11">
            <a:extLst>
              <a:ext uri="{FF2B5EF4-FFF2-40B4-BE49-F238E27FC236}">
                <a16:creationId xmlns:a16="http://schemas.microsoft.com/office/drawing/2014/main" id="{DEBC1CA1-E948-9668-FD44-0028B51C7CE9}"/>
              </a:ext>
            </a:extLst>
          </p:cNvPr>
          <p:cNvSpPr txBox="1"/>
          <p:nvPr/>
        </p:nvSpPr>
        <p:spPr>
          <a:xfrm>
            <a:off x="3897860" y="6465351"/>
            <a:ext cx="12037496" cy="1921808"/>
          </a:xfrm>
          <a:prstGeom prst="rect">
            <a:avLst/>
          </a:prstGeom>
        </p:spPr>
        <p:txBody>
          <a:bodyPr wrap="square" lIns="0" tIns="0" rIns="0" bIns="0" rtlCol="0" anchor="t">
            <a:spAutoFit/>
          </a:bodyPr>
          <a:lstStyle/>
          <a:p>
            <a:pPr algn="just">
              <a:lnSpc>
                <a:spcPts val="5125"/>
              </a:lnSpc>
            </a:pPr>
            <a:r>
              <a:rPr lang="en-US" sz="3661" dirty="0">
                <a:solidFill>
                  <a:srgbClr val="000000"/>
                </a:solidFill>
                <a:latin typeface="Alatsi Bold"/>
              </a:rPr>
              <a:t>Analyze two of the most popular stations in two different regions and provide advice to optimize the usage of those stations and increase the potential revenue.</a:t>
            </a:r>
          </a:p>
        </p:txBody>
      </p:sp>
      <p:grpSp>
        <p:nvGrpSpPr>
          <p:cNvPr id="50" name="Group 12">
            <a:extLst>
              <a:ext uri="{FF2B5EF4-FFF2-40B4-BE49-F238E27FC236}">
                <a16:creationId xmlns:a16="http://schemas.microsoft.com/office/drawing/2014/main" id="{EE5D2E2A-033F-5E3C-E94D-ACEB835BADA3}"/>
              </a:ext>
            </a:extLst>
          </p:cNvPr>
          <p:cNvGrpSpPr>
            <a:grpSpLocks noChangeAspect="1"/>
          </p:cNvGrpSpPr>
          <p:nvPr/>
        </p:nvGrpSpPr>
        <p:grpSpPr>
          <a:xfrm>
            <a:off x="3033791" y="5873398"/>
            <a:ext cx="432000" cy="432000"/>
            <a:chOff x="0" y="0"/>
            <a:chExt cx="812800" cy="812800"/>
          </a:xfrm>
        </p:grpSpPr>
        <p:sp>
          <p:nvSpPr>
            <p:cNvPr id="51" name="Freeform 13">
              <a:extLst>
                <a:ext uri="{FF2B5EF4-FFF2-40B4-BE49-F238E27FC236}">
                  <a16:creationId xmlns:a16="http://schemas.microsoft.com/office/drawing/2014/main" id="{DCC7C4E0-E090-BD18-9436-0FCC746E00D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zh-CN" altLang="en-US"/>
            </a:p>
          </p:txBody>
        </p:sp>
        <p:sp>
          <p:nvSpPr>
            <p:cNvPr id="52" name="TextBox 14">
              <a:extLst>
                <a:ext uri="{FF2B5EF4-FFF2-40B4-BE49-F238E27FC236}">
                  <a16:creationId xmlns:a16="http://schemas.microsoft.com/office/drawing/2014/main" id="{660D2761-4FF3-40C9-5DC9-623FB02C2B8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65" name="组合 64">
            <a:extLst>
              <a:ext uri="{FF2B5EF4-FFF2-40B4-BE49-F238E27FC236}">
                <a16:creationId xmlns:a16="http://schemas.microsoft.com/office/drawing/2014/main" id="{40FA6555-73E0-EB89-DBDB-AED925E337E4}"/>
              </a:ext>
            </a:extLst>
          </p:cNvPr>
          <p:cNvGrpSpPr/>
          <p:nvPr/>
        </p:nvGrpSpPr>
        <p:grpSpPr>
          <a:xfrm>
            <a:off x="3657600" y="10982235"/>
            <a:ext cx="12496801" cy="6962865"/>
            <a:chOff x="3657600" y="1609635"/>
            <a:chExt cx="12496801" cy="6962865"/>
          </a:xfrm>
        </p:grpSpPr>
        <p:sp>
          <p:nvSpPr>
            <p:cNvPr id="66" name="Freeform 5">
              <a:extLst>
                <a:ext uri="{FF2B5EF4-FFF2-40B4-BE49-F238E27FC236}">
                  <a16:creationId xmlns:a16="http://schemas.microsoft.com/office/drawing/2014/main" id="{FCDF70AA-A0C2-80D5-D649-61935BC0F740}"/>
                </a:ext>
              </a:extLst>
            </p:cNvPr>
            <p:cNvSpPr/>
            <p:nvPr/>
          </p:nvSpPr>
          <p:spPr>
            <a:xfrm>
              <a:off x="3657600" y="2506277"/>
              <a:ext cx="12496801" cy="5930351"/>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txBody>
            <a:bodyPr/>
            <a:lstStyle/>
            <a:p>
              <a:endParaRPr lang="zh-CN" altLang="en-US" dirty="0"/>
            </a:p>
          </p:txBody>
        </p:sp>
        <p:sp>
          <p:nvSpPr>
            <p:cNvPr id="67" name="TextBox 7">
              <a:extLst>
                <a:ext uri="{FF2B5EF4-FFF2-40B4-BE49-F238E27FC236}">
                  <a16:creationId xmlns:a16="http://schemas.microsoft.com/office/drawing/2014/main" id="{FACAD692-28FA-F4DB-C5DB-CF29DA3D1711}"/>
                </a:ext>
              </a:extLst>
            </p:cNvPr>
            <p:cNvSpPr txBox="1"/>
            <p:nvPr/>
          </p:nvSpPr>
          <p:spPr>
            <a:xfrm>
              <a:off x="4329828" y="2840803"/>
              <a:ext cx="11291172" cy="5731697"/>
            </a:xfrm>
            <a:prstGeom prst="rect">
              <a:avLst/>
            </a:prstGeom>
          </p:spPr>
          <p:txBody>
            <a:bodyPr wrap="square" lIns="0" tIns="0" rIns="0" bIns="0" rtlCol="0" anchor="t">
              <a:spAutoFit/>
            </a:bodyPr>
            <a:lstStyle/>
            <a:p>
              <a:pPr algn="just">
                <a:lnSpc>
                  <a:spcPts val="5000"/>
                </a:lnSpc>
              </a:pPr>
              <a:r>
                <a:rPr lang="en-US" sz="3600" dirty="0">
                  <a:solidFill>
                    <a:srgbClr val="000000"/>
                  </a:solidFill>
                  <a:latin typeface="Alatsi Bold"/>
                </a:rPr>
                <a:t>The comprehensive trip histories dataset that published by Bluebike official website.</a:t>
              </a:r>
            </a:p>
            <a:p>
              <a:pPr algn="just">
                <a:lnSpc>
                  <a:spcPts val="5000"/>
                </a:lnSpc>
              </a:pPr>
              <a:r>
                <a:rPr lang="en-US" sz="3600" dirty="0">
                  <a:solidFill>
                    <a:srgbClr val="000000"/>
                  </a:solidFill>
                  <a:latin typeface="Alatsi Bold"/>
                </a:rPr>
                <a:t>The dataset includes:</a:t>
              </a:r>
            </a:p>
            <a:p>
              <a:pPr marL="571500" indent="-571500" algn="just">
                <a:lnSpc>
                  <a:spcPts val="5000"/>
                </a:lnSpc>
                <a:buFont typeface="Arial" panose="020B0604020202020204" pitchFamily="34" charset="0"/>
                <a:buChar char="•"/>
              </a:pPr>
              <a:r>
                <a:rPr lang="en-US" sz="3600" dirty="0">
                  <a:solidFill>
                    <a:srgbClr val="000000"/>
                  </a:solidFill>
                  <a:latin typeface="Alatsi Bold"/>
                </a:rPr>
                <a:t>Trip Duration (seconds)</a:t>
              </a:r>
            </a:p>
            <a:p>
              <a:pPr marL="571500" indent="-571500" algn="just">
                <a:lnSpc>
                  <a:spcPts val="5000"/>
                </a:lnSpc>
                <a:buFont typeface="Arial" panose="020B0604020202020204" pitchFamily="34" charset="0"/>
                <a:buChar char="•"/>
              </a:pPr>
              <a:r>
                <a:rPr lang="en-US" sz="3600" dirty="0">
                  <a:solidFill>
                    <a:srgbClr val="000000"/>
                  </a:solidFill>
                  <a:latin typeface="Alatsi Bold"/>
                </a:rPr>
                <a:t>Start Time and Date</a:t>
              </a:r>
            </a:p>
            <a:p>
              <a:pPr marL="571500" indent="-571500" algn="just">
                <a:lnSpc>
                  <a:spcPts val="5000"/>
                </a:lnSpc>
                <a:buFont typeface="Arial" panose="020B0604020202020204" pitchFamily="34" charset="0"/>
                <a:buChar char="•"/>
              </a:pPr>
              <a:r>
                <a:rPr lang="en-US" sz="3600" dirty="0">
                  <a:solidFill>
                    <a:srgbClr val="000000"/>
                  </a:solidFill>
                  <a:latin typeface="Alatsi Bold"/>
                </a:rPr>
                <a:t>End Time and Date</a:t>
              </a:r>
            </a:p>
            <a:p>
              <a:pPr marL="571500" indent="-571500" algn="just">
                <a:lnSpc>
                  <a:spcPts val="5000"/>
                </a:lnSpc>
                <a:buFont typeface="Arial" panose="020B0604020202020204" pitchFamily="34" charset="0"/>
                <a:buChar char="•"/>
              </a:pPr>
              <a:r>
                <a:rPr lang="en-US" sz="3600" dirty="0">
                  <a:solidFill>
                    <a:srgbClr val="000000"/>
                  </a:solidFill>
                  <a:latin typeface="Alatsi Bold"/>
                </a:rPr>
                <a:t>Start Station Name &amp; ID</a:t>
              </a:r>
            </a:p>
            <a:p>
              <a:pPr marL="571500" indent="-571500" algn="just">
                <a:lnSpc>
                  <a:spcPts val="5000"/>
                </a:lnSpc>
                <a:buFont typeface="Arial" panose="020B0604020202020204" pitchFamily="34" charset="0"/>
                <a:buChar char="•"/>
              </a:pPr>
              <a:r>
                <a:rPr lang="en-US" altLang="zh-CN" sz="3600" dirty="0">
                  <a:solidFill>
                    <a:srgbClr val="000000"/>
                  </a:solidFill>
                  <a:latin typeface="Alatsi Bold"/>
                </a:rPr>
                <a:t>End Station Name &amp; ID</a:t>
              </a:r>
            </a:p>
            <a:p>
              <a:pPr marL="571500" indent="-571500" algn="just">
                <a:lnSpc>
                  <a:spcPts val="5000"/>
                </a:lnSpc>
                <a:buFont typeface="Arial" panose="020B0604020202020204" pitchFamily="34" charset="0"/>
                <a:buChar char="•"/>
              </a:pPr>
              <a:endParaRPr lang="en-US" sz="3600" dirty="0">
                <a:solidFill>
                  <a:srgbClr val="000000"/>
                </a:solidFill>
                <a:latin typeface="Alatsi Bold"/>
              </a:endParaRPr>
            </a:p>
          </p:txBody>
        </p:sp>
        <p:sp>
          <p:nvSpPr>
            <p:cNvPr id="68" name="TextBox 8">
              <a:extLst>
                <a:ext uri="{FF2B5EF4-FFF2-40B4-BE49-F238E27FC236}">
                  <a16:creationId xmlns:a16="http://schemas.microsoft.com/office/drawing/2014/main" id="{20FE02BD-0191-DF37-9423-D7354B74C49F}"/>
                </a:ext>
              </a:extLst>
            </p:cNvPr>
            <p:cNvSpPr txBox="1"/>
            <p:nvPr/>
          </p:nvSpPr>
          <p:spPr>
            <a:xfrm>
              <a:off x="3700547" y="1609635"/>
              <a:ext cx="3612126" cy="705321"/>
            </a:xfrm>
            <a:prstGeom prst="rect">
              <a:avLst/>
            </a:prstGeom>
          </p:spPr>
          <p:txBody>
            <a:bodyPr wrap="square" lIns="0" tIns="0" rIns="0" bIns="0" rtlCol="0" anchor="t">
              <a:spAutoFit/>
            </a:bodyPr>
            <a:lstStyle/>
            <a:p>
              <a:pPr>
                <a:lnSpc>
                  <a:spcPts val="5487"/>
                </a:lnSpc>
              </a:pPr>
              <a:r>
                <a:rPr lang="en-US" sz="5400" dirty="0">
                  <a:solidFill>
                    <a:srgbClr val="000000"/>
                  </a:solidFill>
                  <a:latin typeface="Alatsi Bold"/>
                </a:rPr>
                <a:t>Data Source</a:t>
              </a:r>
            </a:p>
          </p:txBody>
        </p:sp>
      </p:grpSp>
      <p:pic>
        <p:nvPicPr>
          <p:cNvPr id="2" name="图片 1" descr="自行车停在街道上&#10;&#10;描述已自动生成">
            <a:extLst>
              <a:ext uri="{FF2B5EF4-FFF2-40B4-BE49-F238E27FC236}">
                <a16:creationId xmlns:a16="http://schemas.microsoft.com/office/drawing/2014/main" id="{15041F4B-16C4-7599-ED44-57A36FC2EF49}"/>
              </a:ext>
            </a:extLst>
          </p:cNvPr>
          <p:cNvPicPr>
            <a:picLocks noChangeAspect="1"/>
          </p:cNvPicPr>
          <p:nvPr/>
        </p:nvPicPr>
        <p:blipFill rotWithShape="1">
          <a:blip r:embed="rId4">
            <a:extLst>
              <a:ext uri="{28A0092B-C50C-407E-A947-70E740481C1C}">
                <a14:useLocalDpi xmlns:a14="http://schemas.microsoft.com/office/drawing/2010/main" val="0"/>
              </a:ext>
            </a:extLst>
          </a:blip>
          <a:srcRect r="18406"/>
          <a:stretch/>
        </p:blipFill>
        <p:spPr>
          <a:xfrm>
            <a:off x="10153585" y="13719921"/>
            <a:ext cx="5191156" cy="331790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CN" altLang="en-US"/>
          </a:p>
        </p:txBody>
      </p:sp>
      <p:grpSp>
        <p:nvGrpSpPr>
          <p:cNvPr id="8" name="Group 8"/>
          <p:cNvGrpSpPr/>
          <p:nvPr/>
        </p:nvGrpSpPr>
        <p:grpSpPr>
          <a:xfrm>
            <a:off x="16117200"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zh-CN" altLang="en-US"/>
              </a:p>
            </p:txBody>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3</a:t>
              </a:r>
            </a:p>
          </p:txBody>
        </p:sp>
      </p:grpSp>
      <p:grpSp>
        <p:nvGrpSpPr>
          <p:cNvPr id="22" name="组合 21">
            <a:extLst>
              <a:ext uri="{FF2B5EF4-FFF2-40B4-BE49-F238E27FC236}">
                <a16:creationId xmlns:a16="http://schemas.microsoft.com/office/drawing/2014/main" id="{5CB9F683-AF2C-C95B-13FB-CAD42FA04AB6}"/>
              </a:ext>
            </a:extLst>
          </p:cNvPr>
          <p:cNvGrpSpPr/>
          <p:nvPr/>
        </p:nvGrpSpPr>
        <p:grpSpPr>
          <a:xfrm>
            <a:off x="-260599" y="9631680"/>
            <a:ext cx="18796032" cy="464820"/>
            <a:chOff x="-260599" y="8800282"/>
            <a:chExt cx="18796032" cy="464820"/>
          </a:xfrm>
        </p:grpSpPr>
        <p:sp>
          <p:nvSpPr>
            <p:cNvPr id="23" name="TextBox 3">
              <a:extLst>
                <a:ext uri="{FF2B5EF4-FFF2-40B4-BE49-F238E27FC236}">
                  <a16:creationId xmlns:a16="http://schemas.microsoft.com/office/drawing/2014/main" id="{49BEFBE9-760F-A8D4-19D5-241F6B90550E}"/>
                </a:ext>
              </a:extLst>
            </p:cNvPr>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Northeastern University | 2024</a:t>
              </a:r>
            </a:p>
          </p:txBody>
        </p:sp>
        <p:sp>
          <p:nvSpPr>
            <p:cNvPr id="24" name="AutoShape 16">
              <a:extLst>
                <a:ext uri="{FF2B5EF4-FFF2-40B4-BE49-F238E27FC236}">
                  <a16:creationId xmlns:a16="http://schemas.microsoft.com/office/drawing/2014/main" id="{E42B0EDB-7017-52E9-105C-BB1FA329D6EC}"/>
                </a:ext>
              </a:extLst>
            </p:cNvPr>
            <p:cNvSpPr/>
            <p:nvPr/>
          </p:nvSpPr>
          <p:spPr>
            <a:xfrm>
              <a:off x="-260599" y="9061267"/>
              <a:ext cx="6724039" cy="19050"/>
            </a:xfrm>
            <a:prstGeom prst="line">
              <a:avLst/>
            </a:prstGeom>
            <a:ln w="114300" cap="flat">
              <a:solidFill>
                <a:srgbClr val="9FC3D0"/>
              </a:solidFill>
              <a:prstDash val="solid"/>
              <a:headEnd type="none" w="sm" len="sm"/>
              <a:tailEnd type="none" w="sm" len="sm"/>
            </a:ln>
          </p:spPr>
          <p:txBody>
            <a:bodyPr/>
            <a:lstStyle/>
            <a:p>
              <a:endParaRPr lang="zh-CN" altLang="en-US"/>
            </a:p>
          </p:txBody>
        </p:sp>
        <p:sp>
          <p:nvSpPr>
            <p:cNvPr id="25" name="AutoShape 17">
              <a:extLst>
                <a:ext uri="{FF2B5EF4-FFF2-40B4-BE49-F238E27FC236}">
                  <a16:creationId xmlns:a16="http://schemas.microsoft.com/office/drawing/2014/main" id="{0E20E59D-EA73-8684-9580-A43FB0DAE0C8}"/>
                </a:ext>
              </a:extLst>
            </p:cNvPr>
            <p:cNvSpPr/>
            <p:nvPr/>
          </p:nvSpPr>
          <p:spPr>
            <a:xfrm>
              <a:off x="11811393" y="9061267"/>
              <a:ext cx="6724040" cy="19050"/>
            </a:xfrm>
            <a:prstGeom prst="line">
              <a:avLst/>
            </a:prstGeom>
            <a:ln w="114300" cap="flat">
              <a:solidFill>
                <a:srgbClr val="9FC3D0"/>
              </a:solidFill>
              <a:prstDash val="solid"/>
              <a:headEnd type="none" w="sm" len="sm"/>
              <a:tailEnd type="none" w="sm" len="sm"/>
            </a:ln>
          </p:spPr>
          <p:txBody>
            <a:bodyPr/>
            <a:lstStyle/>
            <a:p>
              <a:endParaRPr lang="zh-CN" altLang="en-US"/>
            </a:p>
          </p:txBody>
        </p:sp>
      </p:grpSp>
      <p:grpSp>
        <p:nvGrpSpPr>
          <p:cNvPr id="37" name="组合 36">
            <a:extLst>
              <a:ext uri="{FF2B5EF4-FFF2-40B4-BE49-F238E27FC236}">
                <a16:creationId xmlns:a16="http://schemas.microsoft.com/office/drawing/2014/main" id="{5EEDC64A-C762-7399-78E4-A7C32901F602}"/>
              </a:ext>
            </a:extLst>
          </p:cNvPr>
          <p:cNvGrpSpPr/>
          <p:nvPr/>
        </p:nvGrpSpPr>
        <p:grpSpPr>
          <a:xfrm>
            <a:off x="-2557548" y="304832"/>
            <a:ext cx="3700548" cy="1569660"/>
            <a:chOff x="-1" y="304832"/>
            <a:chExt cx="3700548" cy="1569660"/>
          </a:xfrm>
        </p:grpSpPr>
        <p:sp>
          <p:nvSpPr>
            <p:cNvPr id="15" name="Freeform 10">
              <a:extLst>
                <a:ext uri="{FF2B5EF4-FFF2-40B4-BE49-F238E27FC236}">
                  <a16:creationId xmlns:a16="http://schemas.microsoft.com/office/drawing/2014/main" id="{8D614619-EC2C-DFCB-C34C-55DC571487BC}"/>
                </a:ext>
              </a:extLst>
            </p:cNvPr>
            <p:cNvSpPr/>
            <p:nvPr/>
          </p:nvSpPr>
          <p:spPr>
            <a:xfrm>
              <a:off x="-1" y="4191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Problem</a:t>
              </a:r>
            </a:p>
            <a:p>
              <a:pPr algn="ctr"/>
              <a:r>
                <a:rPr lang="en-US" altLang="zh-CN" sz="3600" dirty="0">
                  <a:solidFill>
                    <a:schemeClr val="tx1">
                      <a:lumMod val="85000"/>
                      <a:lumOff val="15000"/>
                    </a:schemeClr>
                  </a:solidFill>
                  <a:latin typeface="Alatsi Bold"/>
                </a:rPr>
                <a:t>Statement</a:t>
              </a:r>
              <a:endParaRPr lang="zh-CN" altLang="en-US" sz="3600" dirty="0">
                <a:solidFill>
                  <a:schemeClr val="tx1">
                    <a:lumMod val="85000"/>
                    <a:lumOff val="15000"/>
                  </a:schemeClr>
                </a:solidFill>
              </a:endParaRPr>
            </a:p>
          </p:txBody>
        </p:sp>
        <p:sp>
          <p:nvSpPr>
            <p:cNvPr id="30" name="文本框 29">
              <a:extLst>
                <a:ext uri="{FF2B5EF4-FFF2-40B4-BE49-F238E27FC236}">
                  <a16:creationId xmlns:a16="http://schemas.microsoft.com/office/drawing/2014/main" id="{8AD1446D-3CE8-97F9-67BE-1E789159E7E9}"/>
                </a:ext>
              </a:extLst>
            </p:cNvPr>
            <p:cNvSpPr txBox="1"/>
            <p:nvPr/>
          </p:nvSpPr>
          <p:spPr>
            <a:xfrm>
              <a:off x="2059451" y="3048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1</a:t>
              </a:r>
            </a:p>
          </p:txBody>
        </p:sp>
      </p:grpSp>
      <p:grpSp>
        <p:nvGrpSpPr>
          <p:cNvPr id="38" name="组合 37">
            <a:extLst>
              <a:ext uri="{FF2B5EF4-FFF2-40B4-BE49-F238E27FC236}">
                <a16:creationId xmlns:a16="http://schemas.microsoft.com/office/drawing/2014/main" id="{3EB5E197-030B-8BD4-2900-3A1D2D7D3972}"/>
              </a:ext>
            </a:extLst>
          </p:cNvPr>
          <p:cNvGrpSpPr/>
          <p:nvPr/>
        </p:nvGrpSpPr>
        <p:grpSpPr>
          <a:xfrm>
            <a:off x="0" y="1829432"/>
            <a:ext cx="3700547" cy="1569660"/>
            <a:chOff x="0" y="1829432"/>
            <a:chExt cx="3700547" cy="1569660"/>
          </a:xfrm>
        </p:grpSpPr>
        <p:sp>
          <p:nvSpPr>
            <p:cNvPr id="17" name="Freeform 7">
              <a:extLst>
                <a:ext uri="{FF2B5EF4-FFF2-40B4-BE49-F238E27FC236}">
                  <a16:creationId xmlns:a16="http://schemas.microsoft.com/office/drawing/2014/main" id="{BEE3576E-F191-630E-1248-8687E698093E}"/>
                </a:ext>
              </a:extLst>
            </p:cNvPr>
            <p:cNvSpPr/>
            <p:nvPr/>
          </p:nvSpPr>
          <p:spPr>
            <a:xfrm>
              <a:off x="0" y="1943100"/>
              <a:ext cx="2879999"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Data Collection</a:t>
              </a:r>
              <a:endParaRPr lang="zh-CN" altLang="en-US" sz="3600" dirty="0">
                <a:solidFill>
                  <a:schemeClr val="tx1">
                    <a:lumMod val="85000"/>
                    <a:lumOff val="15000"/>
                  </a:schemeClr>
                </a:solidFill>
              </a:endParaRPr>
            </a:p>
          </p:txBody>
        </p:sp>
        <p:sp>
          <p:nvSpPr>
            <p:cNvPr id="31" name="文本框 30">
              <a:extLst>
                <a:ext uri="{FF2B5EF4-FFF2-40B4-BE49-F238E27FC236}">
                  <a16:creationId xmlns:a16="http://schemas.microsoft.com/office/drawing/2014/main" id="{5EBEDACE-38CD-95DA-A363-0C4522E2ACEB}"/>
                </a:ext>
              </a:extLst>
            </p:cNvPr>
            <p:cNvSpPr txBox="1"/>
            <p:nvPr/>
          </p:nvSpPr>
          <p:spPr>
            <a:xfrm>
              <a:off x="2059451" y="18294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2</a:t>
              </a:r>
            </a:p>
          </p:txBody>
        </p:sp>
      </p:grpSp>
      <p:grpSp>
        <p:nvGrpSpPr>
          <p:cNvPr id="39" name="组合 38">
            <a:extLst>
              <a:ext uri="{FF2B5EF4-FFF2-40B4-BE49-F238E27FC236}">
                <a16:creationId xmlns:a16="http://schemas.microsoft.com/office/drawing/2014/main" id="{BF2E636D-E62A-1A94-9991-F31241D4FAEE}"/>
              </a:ext>
            </a:extLst>
          </p:cNvPr>
          <p:cNvGrpSpPr/>
          <p:nvPr/>
        </p:nvGrpSpPr>
        <p:grpSpPr>
          <a:xfrm>
            <a:off x="-2557548" y="3345240"/>
            <a:ext cx="3700548" cy="1569660"/>
            <a:chOff x="-1" y="3345240"/>
            <a:chExt cx="3700548" cy="1569660"/>
          </a:xfrm>
        </p:grpSpPr>
        <p:sp>
          <p:nvSpPr>
            <p:cNvPr id="18" name="Freeform 4">
              <a:extLst>
                <a:ext uri="{FF2B5EF4-FFF2-40B4-BE49-F238E27FC236}">
                  <a16:creationId xmlns:a16="http://schemas.microsoft.com/office/drawing/2014/main" id="{761FCCE9-E179-009E-2C71-A86798414C95}"/>
                </a:ext>
              </a:extLst>
            </p:cNvPr>
            <p:cNvSpPr/>
            <p:nvPr/>
          </p:nvSpPr>
          <p:spPr>
            <a:xfrm>
              <a:off x="-1" y="34677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Assumption</a:t>
              </a:r>
            </a:p>
          </p:txBody>
        </p:sp>
        <p:sp>
          <p:nvSpPr>
            <p:cNvPr id="32" name="文本框 31">
              <a:extLst>
                <a:ext uri="{FF2B5EF4-FFF2-40B4-BE49-F238E27FC236}">
                  <a16:creationId xmlns:a16="http://schemas.microsoft.com/office/drawing/2014/main" id="{11077D82-1862-4E81-F043-4488AFA7B69A}"/>
                </a:ext>
              </a:extLst>
            </p:cNvPr>
            <p:cNvSpPr txBox="1"/>
            <p:nvPr/>
          </p:nvSpPr>
          <p:spPr>
            <a:xfrm>
              <a:off x="2059451" y="3345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3</a:t>
              </a:r>
            </a:p>
          </p:txBody>
        </p:sp>
      </p:grpSp>
      <p:grpSp>
        <p:nvGrpSpPr>
          <p:cNvPr id="40" name="组合 39">
            <a:extLst>
              <a:ext uri="{FF2B5EF4-FFF2-40B4-BE49-F238E27FC236}">
                <a16:creationId xmlns:a16="http://schemas.microsoft.com/office/drawing/2014/main" id="{B1840CF4-F563-2012-23AD-98F0087322F6}"/>
              </a:ext>
            </a:extLst>
          </p:cNvPr>
          <p:cNvGrpSpPr/>
          <p:nvPr/>
        </p:nvGrpSpPr>
        <p:grpSpPr>
          <a:xfrm>
            <a:off x="-2557547" y="4869240"/>
            <a:ext cx="3657600" cy="1569660"/>
            <a:chOff x="0" y="4869240"/>
            <a:chExt cx="3657600" cy="1569660"/>
          </a:xfrm>
        </p:grpSpPr>
        <p:sp>
          <p:nvSpPr>
            <p:cNvPr id="19" name="Freeform 10">
              <a:extLst>
                <a:ext uri="{FF2B5EF4-FFF2-40B4-BE49-F238E27FC236}">
                  <a16:creationId xmlns:a16="http://schemas.microsoft.com/office/drawing/2014/main" id="{E1FCD8DB-5EDB-A941-6889-06C30D185DC0}"/>
                </a:ext>
              </a:extLst>
            </p:cNvPr>
            <p:cNvSpPr/>
            <p:nvPr/>
          </p:nvSpPr>
          <p:spPr>
            <a:xfrm>
              <a:off x="0" y="49905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Data</a:t>
              </a:r>
            </a:p>
            <a:p>
              <a:pPr algn="ctr"/>
              <a:r>
                <a:rPr lang="en-US" altLang="zh-CN" sz="3600" dirty="0">
                  <a:solidFill>
                    <a:schemeClr val="tx1">
                      <a:lumMod val="85000"/>
                      <a:lumOff val="15000"/>
                    </a:schemeClr>
                  </a:solidFill>
                  <a:latin typeface="Alatsi Bold"/>
                </a:rPr>
                <a:t>Process</a:t>
              </a:r>
              <a:endParaRPr lang="zh-CN" altLang="en-US" sz="3600" dirty="0">
                <a:solidFill>
                  <a:schemeClr val="tx1">
                    <a:lumMod val="85000"/>
                    <a:lumOff val="15000"/>
                  </a:schemeClr>
                </a:solidFill>
              </a:endParaRPr>
            </a:p>
          </p:txBody>
        </p:sp>
        <p:sp>
          <p:nvSpPr>
            <p:cNvPr id="34" name="文本框 33">
              <a:extLst>
                <a:ext uri="{FF2B5EF4-FFF2-40B4-BE49-F238E27FC236}">
                  <a16:creationId xmlns:a16="http://schemas.microsoft.com/office/drawing/2014/main" id="{A819B965-1D25-C6DE-CDD3-F3F63CDB76DC}"/>
                </a:ext>
              </a:extLst>
            </p:cNvPr>
            <p:cNvSpPr txBox="1"/>
            <p:nvPr/>
          </p:nvSpPr>
          <p:spPr>
            <a:xfrm>
              <a:off x="2016504" y="4869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4</a:t>
              </a:r>
            </a:p>
          </p:txBody>
        </p:sp>
      </p:grpSp>
      <p:grpSp>
        <p:nvGrpSpPr>
          <p:cNvPr id="41" name="组合 40">
            <a:extLst>
              <a:ext uri="{FF2B5EF4-FFF2-40B4-BE49-F238E27FC236}">
                <a16:creationId xmlns:a16="http://schemas.microsoft.com/office/drawing/2014/main" id="{7A088B7C-E6E8-5646-C2BF-E737890AE94D}"/>
              </a:ext>
            </a:extLst>
          </p:cNvPr>
          <p:cNvGrpSpPr/>
          <p:nvPr/>
        </p:nvGrpSpPr>
        <p:grpSpPr>
          <a:xfrm>
            <a:off x="-2557546" y="6393240"/>
            <a:ext cx="3696444" cy="1569660"/>
            <a:chOff x="1" y="6393240"/>
            <a:chExt cx="3696444" cy="1569660"/>
          </a:xfrm>
        </p:grpSpPr>
        <p:sp>
          <p:nvSpPr>
            <p:cNvPr id="20" name="Freeform 7">
              <a:extLst>
                <a:ext uri="{FF2B5EF4-FFF2-40B4-BE49-F238E27FC236}">
                  <a16:creationId xmlns:a16="http://schemas.microsoft.com/office/drawing/2014/main" id="{DEDC6218-A921-6B97-72C2-443F47286D3C}"/>
                </a:ext>
              </a:extLst>
            </p:cNvPr>
            <p:cNvSpPr/>
            <p:nvPr/>
          </p:nvSpPr>
          <p:spPr>
            <a:xfrm>
              <a:off x="1" y="65145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Model &amp;</a:t>
              </a:r>
            </a:p>
            <a:p>
              <a:pPr algn="ctr"/>
              <a:r>
                <a:rPr lang="en-US" altLang="zh-CN" sz="3600" dirty="0">
                  <a:solidFill>
                    <a:schemeClr val="tx1">
                      <a:lumMod val="85000"/>
                      <a:lumOff val="15000"/>
                    </a:schemeClr>
                  </a:solidFill>
                  <a:latin typeface="Alatsi Bold"/>
                </a:rPr>
                <a:t>Validation</a:t>
              </a:r>
              <a:endParaRPr lang="zh-CN" altLang="en-US" sz="3600" dirty="0">
                <a:solidFill>
                  <a:schemeClr val="tx1">
                    <a:lumMod val="85000"/>
                    <a:lumOff val="15000"/>
                  </a:schemeClr>
                </a:solidFill>
              </a:endParaRPr>
            </a:p>
          </p:txBody>
        </p:sp>
        <p:sp>
          <p:nvSpPr>
            <p:cNvPr id="35" name="文本框 34">
              <a:extLst>
                <a:ext uri="{FF2B5EF4-FFF2-40B4-BE49-F238E27FC236}">
                  <a16:creationId xmlns:a16="http://schemas.microsoft.com/office/drawing/2014/main" id="{9CFA9498-7C65-7013-350F-4C5AA3B3F212}"/>
                </a:ext>
              </a:extLst>
            </p:cNvPr>
            <p:cNvSpPr txBox="1"/>
            <p:nvPr/>
          </p:nvSpPr>
          <p:spPr>
            <a:xfrm>
              <a:off x="2055349" y="6393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5</a:t>
              </a:r>
            </a:p>
          </p:txBody>
        </p:sp>
      </p:grpSp>
      <p:grpSp>
        <p:nvGrpSpPr>
          <p:cNvPr id="42" name="组合 41">
            <a:extLst>
              <a:ext uri="{FF2B5EF4-FFF2-40B4-BE49-F238E27FC236}">
                <a16:creationId xmlns:a16="http://schemas.microsoft.com/office/drawing/2014/main" id="{C2760920-B052-D7E1-40C2-D969E47683A5}"/>
              </a:ext>
            </a:extLst>
          </p:cNvPr>
          <p:cNvGrpSpPr/>
          <p:nvPr/>
        </p:nvGrpSpPr>
        <p:grpSpPr>
          <a:xfrm>
            <a:off x="-2557547" y="7917240"/>
            <a:ext cx="3698496" cy="1569660"/>
            <a:chOff x="0" y="7917240"/>
            <a:chExt cx="3698496" cy="1569660"/>
          </a:xfrm>
        </p:grpSpPr>
        <p:sp>
          <p:nvSpPr>
            <p:cNvPr id="21" name="Freeform 4">
              <a:extLst>
                <a:ext uri="{FF2B5EF4-FFF2-40B4-BE49-F238E27FC236}">
                  <a16:creationId xmlns:a16="http://schemas.microsoft.com/office/drawing/2014/main" id="{C90D7DE6-BE86-93BF-AACA-763012FE78CF}"/>
                </a:ext>
              </a:extLst>
            </p:cNvPr>
            <p:cNvSpPr/>
            <p:nvPr/>
          </p:nvSpPr>
          <p:spPr>
            <a:xfrm>
              <a:off x="0" y="80391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Conclusion</a:t>
              </a:r>
              <a:endParaRPr lang="zh-CN" altLang="en-US" sz="3600" dirty="0">
                <a:solidFill>
                  <a:schemeClr val="tx1">
                    <a:lumMod val="85000"/>
                    <a:lumOff val="15000"/>
                  </a:schemeClr>
                </a:solidFill>
              </a:endParaRPr>
            </a:p>
          </p:txBody>
        </p:sp>
        <p:sp>
          <p:nvSpPr>
            <p:cNvPr id="36" name="文本框 35">
              <a:extLst>
                <a:ext uri="{FF2B5EF4-FFF2-40B4-BE49-F238E27FC236}">
                  <a16:creationId xmlns:a16="http://schemas.microsoft.com/office/drawing/2014/main" id="{79393296-AD37-601A-C531-B5ED018FE06A}"/>
                </a:ext>
              </a:extLst>
            </p:cNvPr>
            <p:cNvSpPr txBox="1"/>
            <p:nvPr/>
          </p:nvSpPr>
          <p:spPr>
            <a:xfrm>
              <a:off x="2057400" y="7917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6</a:t>
              </a:r>
            </a:p>
          </p:txBody>
        </p:sp>
      </p:grpSp>
      <p:grpSp>
        <p:nvGrpSpPr>
          <p:cNvPr id="2" name="Group 2">
            <a:extLst>
              <a:ext uri="{FF2B5EF4-FFF2-40B4-BE49-F238E27FC236}">
                <a16:creationId xmlns:a16="http://schemas.microsoft.com/office/drawing/2014/main" id="{8753D22A-0A63-3177-0D9F-193D81A38B5B}"/>
              </a:ext>
            </a:extLst>
          </p:cNvPr>
          <p:cNvGrpSpPr>
            <a:grpSpLocks noChangeAspect="1"/>
          </p:cNvGrpSpPr>
          <p:nvPr/>
        </p:nvGrpSpPr>
        <p:grpSpPr>
          <a:xfrm>
            <a:off x="3048000" y="-6139356"/>
            <a:ext cx="432000" cy="432000"/>
            <a:chOff x="0" y="0"/>
            <a:chExt cx="812800" cy="812800"/>
          </a:xfrm>
        </p:grpSpPr>
        <p:sp>
          <p:nvSpPr>
            <p:cNvPr id="3" name="Freeform 3">
              <a:extLst>
                <a:ext uri="{FF2B5EF4-FFF2-40B4-BE49-F238E27FC236}">
                  <a16:creationId xmlns:a16="http://schemas.microsoft.com/office/drawing/2014/main" id="{5DF6159E-924F-4019-B701-8830EF132EA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zh-CN" altLang="en-US"/>
            </a:p>
          </p:txBody>
        </p:sp>
        <p:sp>
          <p:nvSpPr>
            <p:cNvPr id="4" name="TextBox 4">
              <a:extLst>
                <a:ext uri="{FF2B5EF4-FFF2-40B4-BE49-F238E27FC236}">
                  <a16:creationId xmlns:a16="http://schemas.microsoft.com/office/drawing/2014/main" id="{B3EF4D9C-062E-9666-28F1-2AF8A195D88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6" name="TextBox 7">
            <a:extLst>
              <a:ext uri="{FF2B5EF4-FFF2-40B4-BE49-F238E27FC236}">
                <a16:creationId xmlns:a16="http://schemas.microsoft.com/office/drawing/2014/main" id="{E5FA2FEC-C6B4-D88C-F5FA-50494F2746AE}"/>
              </a:ext>
            </a:extLst>
          </p:cNvPr>
          <p:cNvSpPr txBox="1"/>
          <p:nvPr/>
        </p:nvSpPr>
        <p:spPr>
          <a:xfrm>
            <a:off x="3897859" y="-6362700"/>
            <a:ext cx="7530658" cy="795020"/>
          </a:xfrm>
          <a:prstGeom prst="rect">
            <a:avLst/>
          </a:prstGeom>
        </p:spPr>
        <p:txBody>
          <a:bodyPr wrap="square" lIns="0" tIns="0" rIns="0" bIns="0" rtlCol="0" anchor="t">
            <a:spAutoFit/>
          </a:bodyPr>
          <a:lstStyle/>
          <a:p>
            <a:pPr>
              <a:lnSpc>
                <a:spcPts val="6580"/>
              </a:lnSpc>
            </a:pPr>
            <a:r>
              <a:rPr lang="en-US" sz="4700" dirty="0">
                <a:solidFill>
                  <a:srgbClr val="000000"/>
                </a:solidFill>
                <a:latin typeface="Alatsi Bold"/>
              </a:rPr>
              <a:t>Background</a:t>
            </a:r>
          </a:p>
        </p:txBody>
      </p:sp>
      <p:sp>
        <p:nvSpPr>
          <p:cNvPr id="7" name="TextBox 8">
            <a:extLst>
              <a:ext uri="{FF2B5EF4-FFF2-40B4-BE49-F238E27FC236}">
                <a16:creationId xmlns:a16="http://schemas.microsoft.com/office/drawing/2014/main" id="{B8567AD8-FF46-1DFD-C937-B2F23084E3E3}"/>
              </a:ext>
            </a:extLst>
          </p:cNvPr>
          <p:cNvSpPr txBox="1"/>
          <p:nvPr/>
        </p:nvSpPr>
        <p:spPr>
          <a:xfrm>
            <a:off x="3897859" y="-3119120"/>
            <a:ext cx="7530658" cy="795020"/>
          </a:xfrm>
          <a:prstGeom prst="rect">
            <a:avLst/>
          </a:prstGeom>
        </p:spPr>
        <p:txBody>
          <a:bodyPr wrap="square" lIns="0" tIns="0" rIns="0" bIns="0" rtlCol="0" anchor="t">
            <a:spAutoFit/>
          </a:bodyPr>
          <a:lstStyle/>
          <a:p>
            <a:pPr>
              <a:lnSpc>
                <a:spcPts val="6580"/>
              </a:lnSpc>
            </a:pPr>
            <a:r>
              <a:rPr lang="en-US" sz="4700" dirty="0">
                <a:solidFill>
                  <a:srgbClr val="000000"/>
                </a:solidFill>
                <a:latin typeface="Alatsi Bold"/>
              </a:rPr>
              <a:t>Goal</a:t>
            </a:r>
          </a:p>
        </p:txBody>
      </p:sp>
      <p:sp>
        <p:nvSpPr>
          <p:cNvPr id="13" name="TextBox 9">
            <a:extLst>
              <a:ext uri="{FF2B5EF4-FFF2-40B4-BE49-F238E27FC236}">
                <a16:creationId xmlns:a16="http://schemas.microsoft.com/office/drawing/2014/main" id="{CC99CA9D-D245-19C0-1F25-FF44379FBFEA}"/>
              </a:ext>
            </a:extLst>
          </p:cNvPr>
          <p:cNvSpPr txBox="1"/>
          <p:nvPr/>
        </p:nvSpPr>
        <p:spPr>
          <a:xfrm>
            <a:off x="3897859" y="-5441697"/>
            <a:ext cx="12256541" cy="1921808"/>
          </a:xfrm>
          <a:prstGeom prst="rect">
            <a:avLst/>
          </a:prstGeom>
        </p:spPr>
        <p:txBody>
          <a:bodyPr wrap="square" lIns="0" tIns="0" rIns="0" bIns="0" rtlCol="0" anchor="t">
            <a:spAutoFit/>
          </a:bodyPr>
          <a:lstStyle/>
          <a:p>
            <a:pPr>
              <a:lnSpc>
                <a:spcPts val="5125"/>
              </a:lnSpc>
            </a:pPr>
            <a:r>
              <a:rPr lang="en-US" sz="3661" dirty="0">
                <a:solidFill>
                  <a:srgbClr val="000000"/>
                </a:solidFill>
                <a:latin typeface="Alatsi Bold"/>
              </a:rPr>
              <a:t>Bluebike is Metro Boston’s public bike share program, with over 4,000+ bikes and more than 400+ stations across various towns such as Boston and Cambridge.</a:t>
            </a:r>
          </a:p>
        </p:txBody>
      </p:sp>
      <p:sp>
        <p:nvSpPr>
          <p:cNvPr id="14" name="TextBox 11">
            <a:extLst>
              <a:ext uri="{FF2B5EF4-FFF2-40B4-BE49-F238E27FC236}">
                <a16:creationId xmlns:a16="http://schemas.microsoft.com/office/drawing/2014/main" id="{4D62BD10-7397-12E3-276B-C1F011067952}"/>
              </a:ext>
            </a:extLst>
          </p:cNvPr>
          <p:cNvSpPr txBox="1"/>
          <p:nvPr/>
        </p:nvSpPr>
        <p:spPr>
          <a:xfrm>
            <a:off x="3897860" y="-2297649"/>
            <a:ext cx="12037496" cy="1921808"/>
          </a:xfrm>
          <a:prstGeom prst="rect">
            <a:avLst/>
          </a:prstGeom>
        </p:spPr>
        <p:txBody>
          <a:bodyPr wrap="square" lIns="0" tIns="0" rIns="0" bIns="0" rtlCol="0" anchor="t">
            <a:spAutoFit/>
          </a:bodyPr>
          <a:lstStyle/>
          <a:p>
            <a:pPr algn="just">
              <a:lnSpc>
                <a:spcPts val="5125"/>
              </a:lnSpc>
            </a:pPr>
            <a:r>
              <a:rPr lang="en-US" altLang="zh-CN" sz="3661" dirty="0">
                <a:solidFill>
                  <a:srgbClr val="000000"/>
                </a:solidFill>
                <a:latin typeface="Alatsi Bold"/>
              </a:rPr>
              <a:t>Analyze two of the most popular stations in two different regions and provide advice to optimize the usage of those stations and increase the potential revenue.</a:t>
            </a:r>
          </a:p>
        </p:txBody>
      </p:sp>
      <p:grpSp>
        <p:nvGrpSpPr>
          <p:cNvPr id="16" name="Group 12">
            <a:extLst>
              <a:ext uri="{FF2B5EF4-FFF2-40B4-BE49-F238E27FC236}">
                <a16:creationId xmlns:a16="http://schemas.microsoft.com/office/drawing/2014/main" id="{4D9C5409-6852-550D-93F1-259170B97148}"/>
              </a:ext>
            </a:extLst>
          </p:cNvPr>
          <p:cNvGrpSpPr>
            <a:grpSpLocks noChangeAspect="1"/>
          </p:cNvGrpSpPr>
          <p:nvPr/>
        </p:nvGrpSpPr>
        <p:grpSpPr>
          <a:xfrm>
            <a:off x="3033791" y="-2889602"/>
            <a:ext cx="432000" cy="432000"/>
            <a:chOff x="0" y="0"/>
            <a:chExt cx="812800" cy="812800"/>
          </a:xfrm>
        </p:grpSpPr>
        <p:sp>
          <p:nvSpPr>
            <p:cNvPr id="26" name="Freeform 13">
              <a:extLst>
                <a:ext uri="{FF2B5EF4-FFF2-40B4-BE49-F238E27FC236}">
                  <a16:creationId xmlns:a16="http://schemas.microsoft.com/office/drawing/2014/main" id="{BDC4E3A4-2BAA-FA8D-A800-1A68D2FF9FA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zh-CN" altLang="en-US"/>
            </a:p>
          </p:txBody>
        </p:sp>
        <p:sp>
          <p:nvSpPr>
            <p:cNvPr id="27" name="TextBox 14">
              <a:extLst>
                <a:ext uri="{FF2B5EF4-FFF2-40B4-BE49-F238E27FC236}">
                  <a16:creationId xmlns:a16="http://schemas.microsoft.com/office/drawing/2014/main" id="{84B9D33F-FCAD-B35A-1C4C-69CF8EDDC82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2" name="组合 51">
            <a:extLst>
              <a:ext uri="{FF2B5EF4-FFF2-40B4-BE49-F238E27FC236}">
                <a16:creationId xmlns:a16="http://schemas.microsoft.com/office/drawing/2014/main" id="{41FA572C-D779-91F7-7CF7-72B0CB74D094}"/>
              </a:ext>
            </a:extLst>
          </p:cNvPr>
          <p:cNvGrpSpPr/>
          <p:nvPr/>
        </p:nvGrpSpPr>
        <p:grpSpPr>
          <a:xfrm>
            <a:off x="3657600" y="1609635"/>
            <a:ext cx="12496801" cy="6962865"/>
            <a:chOff x="3657600" y="1609635"/>
            <a:chExt cx="12496801" cy="6962865"/>
          </a:xfrm>
        </p:grpSpPr>
        <p:sp>
          <p:nvSpPr>
            <p:cNvPr id="43" name="Freeform 5">
              <a:extLst>
                <a:ext uri="{FF2B5EF4-FFF2-40B4-BE49-F238E27FC236}">
                  <a16:creationId xmlns:a16="http://schemas.microsoft.com/office/drawing/2014/main" id="{F86DA9D1-E8C4-A60D-D0DE-C04EDB436C3E}"/>
                </a:ext>
              </a:extLst>
            </p:cNvPr>
            <p:cNvSpPr/>
            <p:nvPr/>
          </p:nvSpPr>
          <p:spPr>
            <a:xfrm>
              <a:off x="3657600" y="2506277"/>
              <a:ext cx="12496801" cy="5930351"/>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txBody>
            <a:bodyPr/>
            <a:lstStyle/>
            <a:p>
              <a:endParaRPr lang="zh-CN" altLang="en-US" dirty="0"/>
            </a:p>
          </p:txBody>
        </p:sp>
        <p:sp>
          <p:nvSpPr>
            <p:cNvPr id="33" name="TextBox 7">
              <a:extLst>
                <a:ext uri="{FF2B5EF4-FFF2-40B4-BE49-F238E27FC236}">
                  <a16:creationId xmlns:a16="http://schemas.microsoft.com/office/drawing/2014/main" id="{F2F13F3E-28EA-4727-10B8-A9012465CAF4}"/>
                </a:ext>
              </a:extLst>
            </p:cNvPr>
            <p:cNvSpPr txBox="1"/>
            <p:nvPr/>
          </p:nvSpPr>
          <p:spPr>
            <a:xfrm>
              <a:off x="4329828" y="2840803"/>
              <a:ext cx="11291172" cy="5731697"/>
            </a:xfrm>
            <a:prstGeom prst="rect">
              <a:avLst/>
            </a:prstGeom>
          </p:spPr>
          <p:txBody>
            <a:bodyPr wrap="square" lIns="0" tIns="0" rIns="0" bIns="0" rtlCol="0" anchor="t">
              <a:spAutoFit/>
            </a:bodyPr>
            <a:lstStyle/>
            <a:p>
              <a:pPr algn="just">
                <a:lnSpc>
                  <a:spcPts val="5000"/>
                </a:lnSpc>
              </a:pPr>
              <a:r>
                <a:rPr lang="en-US" sz="3600" dirty="0">
                  <a:solidFill>
                    <a:srgbClr val="000000"/>
                  </a:solidFill>
                  <a:latin typeface="Alatsi Bold"/>
                </a:rPr>
                <a:t>The comprehensive trip histories dataset that published by Bluebike official website.</a:t>
              </a:r>
            </a:p>
            <a:p>
              <a:pPr algn="just">
                <a:lnSpc>
                  <a:spcPts val="5000"/>
                </a:lnSpc>
              </a:pPr>
              <a:r>
                <a:rPr lang="en-US" sz="3600" dirty="0">
                  <a:solidFill>
                    <a:srgbClr val="000000"/>
                  </a:solidFill>
                  <a:latin typeface="Alatsi Bold"/>
                </a:rPr>
                <a:t>The dataset includes:</a:t>
              </a:r>
            </a:p>
            <a:p>
              <a:pPr marL="571500" indent="-571500" algn="just">
                <a:lnSpc>
                  <a:spcPts val="5000"/>
                </a:lnSpc>
                <a:buFont typeface="Arial" panose="020B0604020202020204" pitchFamily="34" charset="0"/>
                <a:buChar char="•"/>
              </a:pPr>
              <a:r>
                <a:rPr lang="en-US" sz="3600" dirty="0">
                  <a:solidFill>
                    <a:srgbClr val="000000"/>
                  </a:solidFill>
                  <a:latin typeface="Alatsi Bold"/>
                </a:rPr>
                <a:t>Trip Duration (seconds)</a:t>
              </a:r>
            </a:p>
            <a:p>
              <a:pPr marL="571500" indent="-571500" algn="just">
                <a:lnSpc>
                  <a:spcPts val="5000"/>
                </a:lnSpc>
                <a:buFont typeface="Arial" panose="020B0604020202020204" pitchFamily="34" charset="0"/>
                <a:buChar char="•"/>
              </a:pPr>
              <a:r>
                <a:rPr lang="en-US" sz="3600" dirty="0">
                  <a:solidFill>
                    <a:srgbClr val="000000"/>
                  </a:solidFill>
                  <a:latin typeface="Alatsi Bold"/>
                </a:rPr>
                <a:t>Start Time and Date</a:t>
              </a:r>
            </a:p>
            <a:p>
              <a:pPr marL="571500" indent="-571500" algn="just">
                <a:lnSpc>
                  <a:spcPts val="5000"/>
                </a:lnSpc>
                <a:buFont typeface="Arial" panose="020B0604020202020204" pitchFamily="34" charset="0"/>
                <a:buChar char="•"/>
              </a:pPr>
              <a:r>
                <a:rPr lang="en-US" sz="3600" dirty="0">
                  <a:solidFill>
                    <a:srgbClr val="000000"/>
                  </a:solidFill>
                  <a:latin typeface="Alatsi Bold"/>
                </a:rPr>
                <a:t>End Time and Date</a:t>
              </a:r>
            </a:p>
            <a:p>
              <a:pPr marL="571500" indent="-571500" algn="just">
                <a:lnSpc>
                  <a:spcPts val="5000"/>
                </a:lnSpc>
                <a:buFont typeface="Arial" panose="020B0604020202020204" pitchFamily="34" charset="0"/>
                <a:buChar char="•"/>
              </a:pPr>
              <a:r>
                <a:rPr lang="en-US" sz="3600" dirty="0">
                  <a:solidFill>
                    <a:srgbClr val="000000"/>
                  </a:solidFill>
                  <a:latin typeface="Alatsi Bold"/>
                </a:rPr>
                <a:t>Start Station Name &amp; ID</a:t>
              </a:r>
            </a:p>
            <a:p>
              <a:pPr marL="571500" indent="-571500" algn="just">
                <a:lnSpc>
                  <a:spcPts val="5000"/>
                </a:lnSpc>
                <a:buFont typeface="Arial" panose="020B0604020202020204" pitchFamily="34" charset="0"/>
                <a:buChar char="•"/>
              </a:pPr>
              <a:r>
                <a:rPr lang="en-US" altLang="zh-CN" sz="3600" dirty="0">
                  <a:solidFill>
                    <a:srgbClr val="000000"/>
                  </a:solidFill>
                  <a:latin typeface="Alatsi Bold"/>
                </a:rPr>
                <a:t>End Station Name &amp; ID</a:t>
              </a:r>
            </a:p>
            <a:p>
              <a:pPr marL="571500" indent="-571500" algn="just">
                <a:lnSpc>
                  <a:spcPts val="5000"/>
                </a:lnSpc>
                <a:buFont typeface="Arial" panose="020B0604020202020204" pitchFamily="34" charset="0"/>
                <a:buChar char="•"/>
              </a:pPr>
              <a:endParaRPr lang="en-US" sz="3600" dirty="0">
                <a:solidFill>
                  <a:srgbClr val="000000"/>
                </a:solidFill>
                <a:latin typeface="Alatsi Bold"/>
              </a:endParaRPr>
            </a:p>
          </p:txBody>
        </p:sp>
        <p:sp>
          <p:nvSpPr>
            <p:cNvPr id="45" name="TextBox 8">
              <a:extLst>
                <a:ext uri="{FF2B5EF4-FFF2-40B4-BE49-F238E27FC236}">
                  <a16:creationId xmlns:a16="http://schemas.microsoft.com/office/drawing/2014/main" id="{6CFB488A-D0E4-1F5D-D92E-B19CB910925D}"/>
                </a:ext>
              </a:extLst>
            </p:cNvPr>
            <p:cNvSpPr txBox="1"/>
            <p:nvPr/>
          </p:nvSpPr>
          <p:spPr>
            <a:xfrm>
              <a:off x="3700547" y="1609635"/>
              <a:ext cx="3612126" cy="705321"/>
            </a:xfrm>
            <a:prstGeom prst="rect">
              <a:avLst/>
            </a:prstGeom>
          </p:spPr>
          <p:txBody>
            <a:bodyPr wrap="square" lIns="0" tIns="0" rIns="0" bIns="0" rtlCol="0" anchor="t">
              <a:spAutoFit/>
            </a:bodyPr>
            <a:lstStyle/>
            <a:p>
              <a:pPr>
                <a:lnSpc>
                  <a:spcPts val="5487"/>
                </a:lnSpc>
              </a:pPr>
              <a:r>
                <a:rPr lang="en-US" sz="5400" dirty="0">
                  <a:solidFill>
                    <a:srgbClr val="000000"/>
                  </a:solidFill>
                  <a:latin typeface="Alatsi Bold"/>
                </a:rPr>
                <a:t>Data Source</a:t>
              </a:r>
            </a:p>
          </p:txBody>
        </p:sp>
      </p:grpSp>
      <p:grpSp>
        <p:nvGrpSpPr>
          <p:cNvPr id="53" name="组合 52">
            <a:extLst>
              <a:ext uri="{FF2B5EF4-FFF2-40B4-BE49-F238E27FC236}">
                <a16:creationId xmlns:a16="http://schemas.microsoft.com/office/drawing/2014/main" id="{0BF63C97-19A5-3299-98E4-3587A5431610}"/>
              </a:ext>
            </a:extLst>
          </p:cNvPr>
          <p:cNvGrpSpPr/>
          <p:nvPr/>
        </p:nvGrpSpPr>
        <p:grpSpPr>
          <a:xfrm>
            <a:off x="3657600" y="11728948"/>
            <a:ext cx="12516299" cy="2697486"/>
            <a:chOff x="3657600" y="2198431"/>
            <a:chExt cx="12516299" cy="2697486"/>
          </a:xfrm>
        </p:grpSpPr>
        <p:sp>
          <p:nvSpPr>
            <p:cNvPr id="54" name="Freeform 5">
              <a:extLst>
                <a:ext uri="{FF2B5EF4-FFF2-40B4-BE49-F238E27FC236}">
                  <a16:creationId xmlns:a16="http://schemas.microsoft.com/office/drawing/2014/main" id="{B779AE4D-6319-8FBF-251E-4F63A9BB7B21}"/>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55" name="TextBox 7">
              <a:extLst>
                <a:ext uri="{FF2B5EF4-FFF2-40B4-BE49-F238E27FC236}">
                  <a16:creationId xmlns:a16="http://schemas.microsoft.com/office/drawing/2014/main" id="{B61A4078-8A2D-2D4D-73A9-EEAF5C066316}"/>
                </a:ext>
              </a:extLst>
            </p:cNvPr>
            <p:cNvSpPr txBox="1">
              <a:spLocks/>
            </p:cNvSpPr>
            <p:nvPr/>
          </p:nvSpPr>
          <p:spPr>
            <a:xfrm>
              <a:off x="3657600" y="2198431"/>
              <a:ext cx="720000" cy="720000"/>
            </a:xfrm>
            <a:prstGeom prst="rect">
              <a:avLst/>
            </a:prstGeom>
          </p:spPr>
          <p:txBody>
            <a:bodyPr wrap="square" lIns="0" tIns="0" rIns="0" bIns="0" rtlCol="0" anchor="t">
              <a:spAutoFit/>
            </a:bodyPr>
            <a:lstStyle/>
            <a:p>
              <a:pPr algn="ctr">
                <a:lnSpc>
                  <a:spcPts val="7048"/>
                </a:lnSpc>
              </a:pPr>
              <a:r>
                <a:rPr lang="en-US" sz="5034" dirty="0">
                  <a:solidFill>
                    <a:srgbClr val="000000"/>
                  </a:solidFill>
                  <a:latin typeface="Alatsi Bold"/>
                </a:rPr>
                <a:t>1</a:t>
              </a:r>
            </a:p>
          </p:txBody>
        </p:sp>
        <p:sp>
          <p:nvSpPr>
            <p:cNvPr id="56" name="TextBox 16">
              <a:extLst>
                <a:ext uri="{FF2B5EF4-FFF2-40B4-BE49-F238E27FC236}">
                  <a16:creationId xmlns:a16="http://schemas.microsoft.com/office/drawing/2014/main" id="{941A4B17-B7C4-ED2E-E76E-77D9AD31B981}"/>
                </a:ext>
              </a:extLst>
            </p:cNvPr>
            <p:cNvSpPr txBox="1"/>
            <p:nvPr/>
          </p:nvSpPr>
          <p:spPr>
            <a:xfrm>
              <a:off x="4656072" y="2370226"/>
              <a:ext cx="11517827" cy="2525691"/>
            </a:xfrm>
            <a:prstGeom prst="rect">
              <a:avLst/>
            </a:prstGeom>
          </p:spPr>
          <p:txBody>
            <a:bodyPr wrap="square" lIns="0" tIns="0" rIns="0" bIns="0" rtlCol="0" anchor="t">
              <a:spAutoFit/>
            </a:bodyPr>
            <a:lstStyle/>
            <a:p>
              <a:pPr>
                <a:lnSpc>
                  <a:spcPts val="5000"/>
                </a:lnSpc>
              </a:pPr>
              <a:r>
                <a:rPr lang="en-US" sz="4000" dirty="0">
                  <a:solidFill>
                    <a:srgbClr val="000000"/>
                  </a:solidFill>
                  <a:latin typeface="Alatsi Bold"/>
                </a:rPr>
                <a:t>Continuous – Time Markov Chain:</a:t>
              </a:r>
            </a:p>
            <a:p>
              <a:pPr marL="457200" indent="-457200">
                <a:lnSpc>
                  <a:spcPts val="5000"/>
                </a:lnSpc>
                <a:buFont typeface="Arial" panose="020B0604020202020204" pitchFamily="34" charset="0"/>
                <a:buChar char="•"/>
              </a:pPr>
              <a:r>
                <a:rPr lang="en-US" sz="3600" dirty="0">
                  <a:solidFill>
                    <a:srgbClr val="000000"/>
                  </a:solidFill>
                  <a:latin typeface="Alatsi Bold"/>
                </a:rPr>
                <a:t>State : # of available</a:t>
              </a:r>
              <a:r>
                <a:rPr lang="zh-CN" altLang="en-US" sz="3600" dirty="0">
                  <a:solidFill>
                    <a:srgbClr val="000000"/>
                  </a:solidFill>
                  <a:latin typeface="Alatsi Bold"/>
                </a:rPr>
                <a:t> </a:t>
              </a:r>
              <a:r>
                <a:rPr lang="en-US" altLang="zh-CN" sz="3600" dirty="0">
                  <a:solidFill>
                    <a:srgbClr val="000000"/>
                  </a:solidFill>
                  <a:latin typeface="Alatsi Bold"/>
                </a:rPr>
                <a:t>bikes</a:t>
              </a:r>
              <a:r>
                <a:rPr lang="zh-CN" altLang="en-US" sz="3600" dirty="0">
                  <a:solidFill>
                    <a:srgbClr val="000000"/>
                  </a:solidFill>
                  <a:latin typeface="Alatsi Bold"/>
                </a:rPr>
                <a:t> </a:t>
              </a:r>
              <a:r>
                <a:rPr lang="en-US" altLang="zh-CN" sz="3600" dirty="0">
                  <a:solidFill>
                    <a:srgbClr val="000000"/>
                  </a:solidFill>
                  <a:latin typeface="Alatsi Bold"/>
                </a:rPr>
                <a:t>in a dock station (Discrete)</a:t>
              </a:r>
            </a:p>
            <a:p>
              <a:pPr marL="457200" indent="-457200">
                <a:lnSpc>
                  <a:spcPts val="5000"/>
                </a:lnSpc>
                <a:buFont typeface="Arial" panose="020B0604020202020204" pitchFamily="34" charset="0"/>
                <a:buChar char="•"/>
              </a:pPr>
              <a:r>
                <a:rPr lang="en-US" altLang="zh-CN" sz="3600" dirty="0">
                  <a:solidFill>
                    <a:srgbClr val="000000"/>
                  </a:solidFill>
                  <a:latin typeface="Alatsi Bold"/>
                </a:rPr>
                <a:t>Time of transition is continuous and independent of previous transitions</a:t>
              </a:r>
            </a:p>
          </p:txBody>
        </p:sp>
      </p:grpSp>
      <p:sp>
        <p:nvSpPr>
          <p:cNvPr id="57" name="TextBox 2">
            <a:extLst>
              <a:ext uri="{FF2B5EF4-FFF2-40B4-BE49-F238E27FC236}">
                <a16:creationId xmlns:a16="http://schemas.microsoft.com/office/drawing/2014/main" id="{D38229A6-9A28-A375-16F6-DB9CCB97321D}"/>
              </a:ext>
            </a:extLst>
          </p:cNvPr>
          <p:cNvSpPr txBox="1"/>
          <p:nvPr/>
        </p:nvSpPr>
        <p:spPr>
          <a:xfrm>
            <a:off x="2946989" y="10357348"/>
            <a:ext cx="14056849" cy="1386918"/>
          </a:xfrm>
          <a:prstGeom prst="rect">
            <a:avLst/>
          </a:prstGeom>
        </p:spPr>
        <p:txBody>
          <a:bodyPr wrap="square" lIns="0" tIns="0" rIns="0" bIns="0" rtlCol="0" anchor="t">
            <a:spAutoFit/>
          </a:bodyPr>
          <a:lstStyle/>
          <a:p>
            <a:pPr algn="ctr">
              <a:lnSpc>
                <a:spcPts val="11899"/>
              </a:lnSpc>
            </a:pPr>
            <a:r>
              <a:rPr lang="en-US" sz="6600" dirty="0">
                <a:solidFill>
                  <a:srgbClr val="000000"/>
                </a:solidFill>
                <a:latin typeface="Alatsi Bold"/>
              </a:rPr>
              <a:t>B-D Process with Capacity N</a:t>
            </a:r>
          </a:p>
        </p:txBody>
      </p:sp>
      <p:grpSp>
        <p:nvGrpSpPr>
          <p:cNvPr id="58" name="组合 57">
            <a:extLst>
              <a:ext uri="{FF2B5EF4-FFF2-40B4-BE49-F238E27FC236}">
                <a16:creationId xmlns:a16="http://schemas.microsoft.com/office/drawing/2014/main" id="{DB1F8A61-2017-D9CD-3D87-BE8D2E525FDD}"/>
              </a:ext>
            </a:extLst>
          </p:cNvPr>
          <p:cNvGrpSpPr/>
          <p:nvPr/>
        </p:nvGrpSpPr>
        <p:grpSpPr>
          <a:xfrm>
            <a:off x="3657600" y="14319748"/>
            <a:ext cx="12516299" cy="2697486"/>
            <a:chOff x="3657600" y="2198431"/>
            <a:chExt cx="12516299" cy="2697486"/>
          </a:xfrm>
        </p:grpSpPr>
        <p:sp>
          <p:nvSpPr>
            <p:cNvPr id="59" name="Freeform 5">
              <a:extLst>
                <a:ext uri="{FF2B5EF4-FFF2-40B4-BE49-F238E27FC236}">
                  <a16:creationId xmlns:a16="http://schemas.microsoft.com/office/drawing/2014/main" id="{5B1CD376-B154-AB72-5375-EB0ED67018E9}"/>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60" name="TextBox 7">
              <a:extLst>
                <a:ext uri="{FF2B5EF4-FFF2-40B4-BE49-F238E27FC236}">
                  <a16:creationId xmlns:a16="http://schemas.microsoft.com/office/drawing/2014/main" id="{B6691DC1-7DC8-A2A8-5C5F-9A96E6AC9817}"/>
                </a:ext>
              </a:extLst>
            </p:cNvPr>
            <p:cNvSpPr txBox="1">
              <a:spLocks/>
            </p:cNvSpPr>
            <p:nvPr/>
          </p:nvSpPr>
          <p:spPr>
            <a:xfrm>
              <a:off x="3657600" y="2198431"/>
              <a:ext cx="720000" cy="842731"/>
            </a:xfrm>
            <a:prstGeom prst="rect">
              <a:avLst/>
            </a:prstGeom>
          </p:spPr>
          <p:txBody>
            <a:bodyPr wrap="square" lIns="0" tIns="0" rIns="0" bIns="0" rtlCol="0" anchor="t">
              <a:spAutoFit/>
            </a:bodyPr>
            <a:lstStyle/>
            <a:p>
              <a:pPr algn="ctr">
                <a:lnSpc>
                  <a:spcPts val="7048"/>
                </a:lnSpc>
              </a:pPr>
              <a:r>
                <a:rPr lang="en-US" sz="5034" dirty="0">
                  <a:solidFill>
                    <a:srgbClr val="000000"/>
                  </a:solidFill>
                  <a:latin typeface="Alatsi Bold"/>
                </a:rPr>
                <a:t>2</a:t>
              </a:r>
            </a:p>
          </p:txBody>
        </p:sp>
        <p:sp>
          <p:nvSpPr>
            <p:cNvPr id="61" name="TextBox 16">
              <a:extLst>
                <a:ext uri="{FF2B5EF4-FFF2-40B4-BE49-F238E27FC236}">
                  <a16:creationId xmlns:a16="http://schemas.microsoft.com/office/drawing/2014/main" id="{2A855B7E-7CE3-7C5A-701C-05B3209A3A47}"/>
                </a:ext>
              </a:extLst>
            </p:cNvPr>
            <p:cNvSpPr txBox="1"/>
            <p:nvPr/>
          </p:nvSpPr>
          <p:spPr>
            <a:xfrm>
              <a:off x="4656072" y="2370226"/>
              <a:ext cx="11517827" cy="2525691"/>
            </a:xfrm>
            <a:prstGeom prst="rect">
              <a:avLst/>
            </a:prstGeom>
          </p:spPr>
          <p:txBody>
            <a:bodyPr wrap="square" lIns="0" tIns="0" rIns="0" bIns="0" rtlCol="0" anchor="t">
              <a:spAutoFit/>
            </a:bodyPr>
            <a:lstStyle/>
            <a:p>
              <a:pPr>
                <a:lnSpc>
                  <a:spcPts val="5000"/>
                </a:lnSpc>
              </a:pPr>
              <a:r>
                <a:rPr lang="en-US" sz="4000" dirty="0">
                  <a:solidFill>
                    <a:srgbClr val="000000"/>
                  </a:solidFill>
                  <a:latin typeface="Alatsi Bold"/>
                </a:rPr>
                <a:t>Consecutive Transition:</a:t>
              </a:r>
            </a:p>
            <a:p>
              <a:pPr marL="457200" indent="-457200">
                <a:lnSpc>
                  <a:spcPts val="5000"/>
                </a:lnSpc>
                <a:buFont typeface="Arial" panose="020B0604020202020204" pitchFamily="34" charset="0"/>
                <a:buChar char="•"/>
              </a:pPr>
              <a:r>
                <a:rPr lang="en-US" altLang="zh-CN" sz="3600" dirty="0">
                  <a:solidFill>
                    <a:srgbClr val="000000"/>
                  </a:solidFill>
                  <a:latin typeface="Alatsi Bold"/>
                </a:rPr>
                <a:t># of bikes in the system can only increase or decrease one at one time</a:t>
              </a:r>
            </a:p>
            <a:p>
              <a:pPr marL="457200" indent="-457200">
                <a:lnSpc>
                  <a:spcPts val="5000"/>
                </a:lnSpc>
                <a:buFont typeface="Arial" panose="020B0604020202020204" pitchFamily="34" charset="0"/>
                <a:buChar char="•"/>
              </a:pPr>
              <a:r>
                <a:rPr lang="en-US" altLang="zh-CN" sz="3600" dirty="0">
                  <a:solidFill>
                    <a:srgbClr val="000000"/>
                  </a:solidFill>
                  <a:latin typeface="Alatsi Bold"/>
                </a:rPr>
                <a:t># of docks is limited at a dock station</a:t>
              </a:r>
            </a:p>
          </p:txBody>
        </p:sp>
      </p:grpSp>
      <p:grpSp>
        <p:nvGrpSpPr>
          <p:cNvPr id="62" name="组合 61">
            <a:extLst>
              <a:ext uri="{FF2B5EF4-FFF2-40B4-BE49-F238E27FC236}">
                <a16:creationId xmlns:a16="http://schemas.microsoft.com/office/drawing/2014/main" id="{AF763542-EFB8-266C-3607-D0F409C01BBD}"/>
              </a:ext>
            </a:extLst>
          </p:cNvPr>
          <p:cNvGrpSpPr/>
          <p:nvPr/>
        </p:nvGrpSpPr>
        <p:grpSpPr>
          <a:xfrm>
            <a:off x="3657600" y="16910548"/>
            <a:ext cx="12516299" cy="2710952"/>
            <a:chOff x="3657600" y="2198431"/>
            <a:chExt cx="12516299" cy="2710952"/>
          </a:xfrm>
        </p:grpSpPr>
        <p:sp>
          <p:nvSpPr>
            <p:cNvPr id="63" name="Freeform 5">
              <a:extLst>
                <a:ext uri="{FF2B5EF4-FFF2-40B4-BE49-F238E27FC236}">
                  <a16:creationId xmlns:a16="http://schemas.microsoft.com/office/drawing/2014/main" id="{60B8039E-42C7-83A2-6C2C-7578A8DC809A}"/>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64" name="TextBox 7">
              <a:extLst>
                <a:ext uri="{FF2B5EF4-FFF2-40B4-BE49-F238E27FC236}">
                  <a16:creationId xmlns:a16="http://schemas.microsoft.com/office/drawing/2014/main" id="{820358F9-61EC-CF47-10FA-9917912CAA17}"/>
                </a:ext>
              </a:extLst>
            </p:cNvPr>
            <p:cNvSpPr txBox="1">
              <a:spLocks/>
            </p:cNvSpPr>
            <p:nvPr/>
          </p:nvSpPr>
          <p:spPr>
            <a:xfrm>
              <a:off x="3657600" y="2198431"/>
              <a:ext cx="720000" cy="842731"/>
            </a:xfrm>
            <a:prstGeom prst="rect">
              <a:avLst/>
            </a:prstGeom>
          </p:spPr>
          <p:txBody>
            <a:bodyPr wrap="square" lIns="0" tIns="0" rIns="0" bIns="0" rtlCol="0" anchor="t">
              <a:spAutoFit/>
            </a:bodyPr>
            <a:lstStyle/>
            <a:p>
              <a:pPr algn="ctr">
                <a:lnSpc>
                  <a:spcPts val="7048"/>
                </a:lnSpc>
              </a:pPr>
              <a:r>
                <a:rPr lang="en-US" sz="5034" dirty="0">
                  <a:solidFill>
                    <a:srgbClr val="000000"/>
                  </a:solidFill>
                  <a:latin typeface="Alatsi Bold"/>
                </a:rPr>
                <a:t>3</a:t>
              </a:r>
            </a:p>
          </p:txBody>
        </p:sp>
        <mc:AlternateContent xmlns:mc="http://schemas.openxmlformats.org/markup-compatibility/2006" xmlns:a14="http://schemas.microsoft.com/office/drawing/2010/main">
          <mc:Choice Requires="a14">
            <p:sp>
              <p:nvSpPr>
                <p:cNvPr id="65" name="TextBox 16">
                  <a:extLst>
                    <a:ext uri="{FF2B5EF4-FFF2-40B4-BE49-F238E27FC236}">
                      <a16:creationId xmlns:a16="http://schemas.microsoft.com/office/drawing/2014/main" id="{ADF18235-D823-1BD3-11EC-9DFB2846AAB8}"/>
                    </a:ext>
                  </a:extLst>
                </p:cNvPr>
                <p:cNvSpPr txBox="1"/>
                <p:nvPr/>
              </p:nvSpPr>
              <p:spPr>
                <a:xfrm>
                  <a:off x="4656072" y="2370226"/>
                  <a:ext cx="11517827" cy="2539157"/>
                </a:xfrm>
                <a:prstGeom prst="rect">
                  <a:avLst/>
                </a:prstGeom>
              </p:spPr>
              <p:txBody>
                <a:bodyPr wrap="square" lIns="0" tIns="0" rIns="0" bIns="0" rtlCol="0" anchor="t">
                  <a:spAutoFit/>
                </a:bodyPr>
                <a:lstStyle/>
                <a:p>
                  <a:pPr>
                    <a:lnSpc>
                      <a:spcPts val="5000"/>
                    </a:lnSpc>
                  </a:pPr>
                  <a:r>
                    <a:rPr lang="en-US" sz="4000" dirty="0">
                      <a:solidFill>
                        <a:srgbClr val="000000"/>
                      </a:solidFill>
                      <a:latin typeface="Alatsi Bold"/>
                    </a:rPr>
                    <a:t>Exponential Interarrival Time </a:t>
                  </a:r>
                  <a:r>
                    <a:rPr lang="en-US" sz="4000" dirty="0">
                      <a:solidFill>
                        <a:srgbClr val="FF0000"/>
                      </a:solidFill>
                      <a:latin typeface="Alatsi Bold"/>
                    </a:rPr>
                    <a:t>(Hypothesis) </a:t>
                  </a:r>
                  <a:r>
                    <a:rPr lang="en-US" sz="4000" dirty="0">
                      <a:solidFill>
                        <a:srgbClr val="000000"/>
                      </a:solidFill>
                      <a:latin typeface="Alatsi Bold"/>
                    </a:rPr>
                    <a:t>:</a:t>
                  </a:r>
                </a:p>
                <a:p>
                  <a:pPr marL="571500" indent="-571500">
                    <a:lnSpc>
                      <a:spcPts val="5000"/>
                    </a:lnSpc>
                    <a:buFont typeface="Arial" panose="020B0604020202020204" pitchFamily="34" charset="0"/>
                    <a:buChar char="•"/>
                  </a:pPr>
                  <a:r>
                    <a:rPr lang="en-US" sz="3600" dirty="0">
                      <a:solidFill>
                        <a:srgbClr val="000000"/>
                      </a:solidFill>
                      <a:latin typeface="Alatsi Bold"/>
                    </a:rPr>
                    <a:t>Times of each arrivals are </a:t>
                  </a:r>
                  <a:r>
                    <a:rPr lang="en-US" sz="3600" dirty="0" err="1">
                      <a:solidFill>
                        <a:srgbClr val="000000"/>
                      </a:solidFill>
                      <a:latin typeface="Alatsi Bold"/>
                    </a:rPr>
                    <a:t>i.i.d</a:t>
                  </a:r>
                  <a:r>
                    <a:rPr lang="en-US" sz="3600" dirty="0">
                      <a:solidFill>
                        <a:srgbClr val="000000"/>
                      </a:solidFill>
                      <a:latin typeface="Alatsi Bold"/>
                    </a:rPr>
                    <a:t> with </a:t>
                  </a:r>
                  <a14:m>
                    <m:oMath xmlns:m="http://schemas.openxmlformats.org/officeDocument/2006/math">
                      <m:r>
                        <a:rPr lang="en-US" sz="3600" b="0" i="1" smtClean="0">
                          <a:solidFill>
                            <a:srgbClr val="000000"/>
                          </a:solidFill>
                          <a:latin typeface="Cambria Math" panose="02040503050406030204" pitchFamily="18" charset="0"/>
                        </a:rPr>
                        <m:t>𝐸𝑥𝑝</m:t>
                      </m:r>
                      <m:d>
                        <m:dPr>
                          <m:ctrlPr>
                            <a:rPr lang="en-US" sz="3600" b="0" i="1" smtClean="0">
                              <a:solidFill>
                                <a:srgbClr val="000000"/>
                              </a:solidFill>
                              <a:latin typeface="Cambria Math" panose="02040503050406030204" pitchFamily="18" charset="0"/>
                            </a:rPr>
                          </m:ctrlPr>
                        </m:dPr>
                        <m:e>
                          <m:r>
                            <a:rPr lang="en-US" sz="3600" b="0" i="1" smtClean="0">
                              <a:solidFill>
                                <a:srgbClr val="000000"/>
                              </a:solidFill>
                              <a:latin typeface="Cambria Math" panose="02040503050406030204" pitchFamily="18" charset="0"/>
                            </a:rPr>
                            <m:t>𝜆</m:t>
                          </m:r>
                        </m:e>
                      </m:d>
                    </m:oMath>
                  </a14:m>
                  <a:endParaRPr lang="en-US" sz="3600" dirty="0">
                    <a:solidFill>
                      <a:srgbClr val="000000"/>
                    </a:solidFill>
                    <a:latin typeface="Alatsi Bold"/>
                  </a:endParaRPr>
                </a:p>
                <a:p>
                  <a:pPr marL="571500" indent="-571500">
                    <a:lnSpc>
                      <a:spcPts val="5000"/>
                    </a:lnSpc>
                    <a:buFont typeface="Arial" panose="020B0604020202020204" pitchFamily="34" charset="0"/>
                    <a:buChar char="•"/>
                  </a:pPr>
                  <a:r>
                    <a:rPr lang="en-US" altLang="zh-CN" sz="3600" dirty="0">
                      <a:solidFill>
                        <a:srgbClr val="000000"/>
                      </a:solidFill>
                      <a:latin typeface="Alatsi Bold"/>
                    </a:rPr>
                    <a:t>Times of each departures are </a:t>
                  </a:r>
                  <a:r>
                    <a:rPr lang="en-US" altLang="zh-CN" sz="3600" dirty="0" err="1">
                      <a:solidFill>
                        <a:srgbClr val="000000"/>
                      </a:solidFill>
                      <a:latin typeface="Alatsi Bold"/>
                    </a:rPr>
                    <a:t>i.i.d</a:t>
                  </a:r>
                  <a:r>
                    <a:rPr lang="en-US" altLang="zh-CN" sz="3600" dirty="0">
                      <a:solidFill>
                        <a:srgbClr val="000000"/>
                      </a:solidFill>
                      <a:latin typeface="Alatsi Bold"/>
                    </a:rPr>
                    <a:t> with </a:t>
                  </a:r>
                  <a14:m>
                    <m:oMath xmlns:m="http://schemas.openxmlformats.org/officeDocument/2006/math">
                      <m:r>
                        <a:rPr lang="en-US" altLang="zh-CN" sz="3600" b="0" i="1" smtClean="0">
                          <a:solidFill>
                            <a:srgbClr val="000000"/>
                          </a:solidFill>
                          <a:latin typeface="Cambria Math" panose="02040503050406030204" pitchFamily="18" charset="0"/>
                        </a:rPr>
                        <m:t>𝐸𝑥𝑝</m:t>
                      </m:r>
                      <m:d>
                        <m:dPr>
                          <m:ctrlPr>
                            <a:rPr lang="en-US" altLang="zh-CN" sz="3600" b="0" i="1" smtClean="0">
                              <a:solidFill>
                                <a:srgbClr val="000000"/>
                              </a:solidFill>
                              <a:latin typeface="Cambria Math" panose="02040503050406030204" pitchFamily="18" charset="0"/>
                            </a:rPr>
                          </m:ctrlPr>
                        </m:dPr>
                        <m:e>
                          <m:r>
                            <a:rPr lang="en-US" altLang="zh-CN" sz="3600" b="0" i="1" smtClean="0">
                              <a:solidFill>
                                <a:srgbClr val="000000"/>
                              </a:solidFill>
                              <a:latin typeface="Cambria Math" panose="02040503050406030204" pitchFamily="18" charset="0"/>
                            </a:rPr>
                            <m:t>𝜇</m:t>
                          </m:r>
                        </m:e>
                      </m:d>
                    </m:oMath>
                  </a14:m>
                  <a:endParaRPr lang="en-US" sz="3600" dirty="0">
                    <a:solidFill>
                      <a:srgbClr val="000000"/>
                    </a:solidFill>
                    <a:latin typeface="Alatsi Bold"/>
                  </a:endParaRPr>
                </a:p>
                <a:p>
                  <a:pPr>
                    <a:lnSpc>
                      <a:spcPts val="5000"/>
                    </a:lnSpc>
                  </a:pPr>
                  <a:endParaRPr lang="en-US" sz="4000" dirty="0">
                    <a:solidFill>
                      <a:srgbClr val="000000"/>
                    </a:solidFill>
                    <a:latin typeface="Alatsi Bold"/>
                  </a:endParaRPr>
                </a:p>
              </p:txBody>
            </p:sp>
          </mc:Choice>
          <mc:Fallback xmlns="">
            <p:sp>
              <p:nvSpPr>
                <p:cNvPr id="65" name="TextBox 16">
                  <a:extLst>
                    <a:ext uri="{FF2B5EF4-FFF2-40B4-BE49-F238E27FC236}">
                      <a16:creationId xmlns:a16="http://schemas.microsoft.com/office/drawing/2014/main" id="{ADF18235-D823-1BD3-11EC-9DFB2846AAB8}"/>
                    </a:ext>
                  </a:extLst>
                </p:cNvPr>
                <p:cNvSpPr txBox="1">
                  <a:spLocks noRot="1" noChangeAspect="1" noMove="1" noResize="1" noEditPoints="1" noAdjustHandles="1" noChangeArrowheads="1" noChangeShapeType="1" noTextEdit="1"/>
                </p:cNvSpPr>
                <p:nvPr/>
              </p:nvSpPr>
              <p:spPr>
                <a:xfrm>
                  <a:off x="4656072" y="2370226"/>
                  <a:ext cx="11517827" cy="2539157"/>
                </a:xfrm>
                <a:prstGeom prst="rect">
                  <a:avLst/>
                </a:prstGeom>
                <a:blipFill>
                  <a:blip r:embed="rId5"/>
                  <a:stretch>
                    <a:fillRect l="-2643" t="-5941"/>
                  </a:stretch>
                </a:blipFill>
              </p:spPr>
              <p:txBody>
                <a:bodyPr/>
                <a:lstStyle/>
                <a:p>
                  <a:r>
                    <a:rPr lang="zh-CN" altLang="en-US">
                      <a:noFill/>
                    </a:rPr>
                    <a:t> </a:t>
                  </a:r>
                </a:p>
              </p:txBody>
            </p:sp>
          </mc:Fallback>
        </mc:AlternateContent>
      </p:grpSp>
      <p:pic>
        <p:nvPicPr>
          <p:cNvPr id="29" name="图片 28" descr="自行车停在街道上&#10;&#10;描述已自动生成">
            <a:extLst>
              <a:ext uri="{FF2B5EF4-FFF2-40B4-BE49-F238E27FC236}">
                <a16:creationId xmlns:a16="http://schemas.microsoft.com/office/drawing/2014/main" id="{69DF654C-9890-4305-A1A0-81E6B89E4DDD}"/>
              </a:ext>
            </a:extLst>
          </p:cNvPr>
          <p:cNvPicPr>
            <a:picLocks noChangeAspect="1"/>
          </p:cNvPicPr>
          <p:nvPr/>
        </p:nvPicPr>
        <p:blipFill rotWithShape="1">
          <a:blip r:embed="rId6">
            <a:extLst>
              <a:ext uri="{28A0092B-C50C-407E-A947-70E740481C1C}">
                <a14:useLocalDpi xmlns:a14="http://schemas.microsoft.com/office/drawing/2010/main" val="0"/>
              </a:ext>
            </a:extLst>
          </a:blip>
          <a:srcRect r="18406"/>
          <a:stretch/>
        </p:blipFill>
        <p:spPr>
          <a:xfrm>
            <a:off x="10296749" y="4457700"/>
            <a:ext cx="5191156" cy="3317907"/>
          </a:xfrm>
          <a:prstGeom prst="rect">
            <a:avLst/>
          </a:prstGeom>
        </p:spPr>
      </p:pic>
    </p:spTree>
    <p:extLst>
      <p:ext uri="{BB962C8B-B14F-4D97-AF65-F5344CB8AC3E}">
        <p14:creationId xmlns:p14="http://schemas.microsoft.com/office/powerpoint/2010/main" val="39137571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CN" altLang="en-US"/>
          </a:p>
        </p:txBody>
      </p:sp>
      <p:grpSp>
        <p:nvGrpSpPr>
          <p:cNvPr id="8" name="Group 8"/>
          <p:cNvGrpSpPr/>
          <p:nvPr/>
        </p:nvGrpSpPr>
        <p:grpSpPr>
          <a:xfrm>
            <a:off x="16117200"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zh-CN" altLang="en-US"/>
              </a:p>
            </p:txBody>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4</a:t>
              </a:r>
            </a:p>
          </p:txBody>
        </p:sp>
      </p:grpSp>
      <p:grpSp>
        <p:nvGrpSpPr>
          <p:cNvPr id="22" name="组合 21">
            <a:extLst>
              <a:ext uri="{FF2B5EF4-FFF2-40B4-BE49-F238E27FC236}">
                <a16:creationId xmlns:a16="http://schemas.microsoft.com/office/drawing/2014/main" id="{5CB9F683-AF2C-C95B-13FB-CAD42FA04AB6}"/>
              </a:ext>
            </a:extLst>
          </p:cNvPr>
          <p:cNvGrpSpPr/>
          <p:nvPr/>
        </p:nvGrpSpPr>
        <p:grpSpPr>
          <a:xfrm>
            <a:off x="-260599" y="9631680"/>
            <a:ext cx="18796032" cy="464820"/>
            <a:chOff x="-260599" y="8800282"/>
            <a:chExt cx="18796032" cy="464820"/>
          </a:xfrm>
        </p:grpSpPr>
        <p:sp>
          <p:nvSpPr>
            <p:cNvPr id="23" name="TextBox 3">
              <a:extLst>
                <a:ext uri="{FF2B5EF4-FFF2-40B4-BE49-F238E27FC236}">
                  <a16:creationId xmlns:a16="http://schemas.microsoft.com/office/drawing/2014/main" id="{49BEFBE9-760F-A8D4-19D5-241F6B90550E}"/>
                </a:ext>
              </a:extLst>
            </p:cNvPr>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Northeastern University | 2024</a:t>
              </a:r>
            </a:p>
          </p:txBody>
        </p:sp>
        <p:sp>
          <p:nvSpPr>
            <p:cNvPr id="24" name="AutoShape 16">
              <a:extLst>
                <a:ext uri="{FF2B5EF4-FFF2-40B4-BE49-F238E27FC236}">
                  <a16:creationId xmlns:a16="http://schemas.microsoft.com/office/drawing/2014/main" id="{E42B0EDB-7017-52E9-105C-BB1FA329D6EC}"/>
                </a:ext>
              </a:extLst>
            </p:cNvPr>
            <p:cNvSpPr/>
            <p:nvPr/>
          </p:nvSpPr>
          <p:spPr>
            <a:xfrm>
              <a:off x="-260599" y="9061267"/>
              <a:ext cx="6724039" cy="19050"/>
            </a:xfrm>
            <a:prstGeom prst="line">
              <a:avLst/>
            </a:prstGeom>
            <a:ln w="114300" cap="flat">
              <a:solidFill>
                <a:srgbClr val="9FC3D0"/>
              </a:solidFill>
              <a:prstDash val="solid"/>
              <a:headEnd type="none" w="sm" len="sm"/>
              <a:tailEnd type="none" w="sm" len="sm"/>
            </a:ln>
          </p:spPr>
          <p:txBody>
            <a:bodyPr/>
            <a:lstStyle/>
            <a:p>
              <a:endParaRPr lang="zh-CN" altLang="en-US"/>
            </a:p>
          </p:txBody>
        </p:sp>
        <p:sp>
          <p:nvSpPr>
            <p:cNvPr id="25" name="AutoShape 17">
              <a:extLst>
                <a:ext uri="{FF2B5EF4-FFF2-40B4-BE49-F238E27FC236}">
                  <a16:creationId xmlns:a16="http://schemas.microsoft.com/office/drawing/2014/main" id="{0E20E59D-EA73-8684-9580-A43FB0DAE0C8}"/>
                </a:ext>
              </a:extLst>
            </p:cNvPr>
            <p:cNvSpPr/>
            <p:nvPr/>
          </p:nvSpPr>
          <p:spPr>
            <a:xfrm>
              <a:off x="11811393" y="9061267"/>
              <a:ext cx="6724040" cy="19050"/>
            </a:xfrm>
            <a:prstGeom prst="line">
              <a:avLst/>
            </a:prstGeom>
            <a:ln w="114300" cap="flat">
              <a:solidFill>
                <a:srgbClr val="9FC3D0"/>
              </a:solidFill>
              <a:prstDash val="solid"/>
              <a:headEnd type="none" w="sm" len="sm"/>
              <a:tailEnd type="none" w="sm" len="sm"/>
            </a:ln>
          </p:spPr>
          <p:txBody>
            <a:bodyPr/>
            <a:lstStyle/>
            <a:p>
              <a:endParaRPr lang="zh-CN" altLang="en-US"/>
            </a:p>
          </p:txBody>
        </p:sp>
      </p:grpSp>
      <p:grpSp>
        <p:nvGrpSpPr>
          <p:cNvPr id="37" name="组合 36">
            <a:extLst>
              <a:ext uri="{FF2B5EF4-FFF2-40B4-BE49-F238E27FC236}">
                <a16:creationId xmlns:a16="http://schemas.microsoft.com/office/drawing/2014/main" id="{5EEDC64A-C762-7399-78E4-A7C32901F602}"/>
              </a:ext>
            </a:extLst>
          </p:cNvPr>
          <p:cNvGrpSpPr/>
          <p:nvPr/>
        </p:nvGrpSpPr>
        <p:grpSpPr>
          <a:xfrm>
            <a:off x="-2557548" y="304832"/>
            <a:ext cx="3700548" cy="1569660"/>
            <a:chOff x="-1" y="304832"/>
            <a:chExt cx="3700548" cy="1569660"/>
          </a:xfrm>
        </p:grpSpPr>
        <p:sp>
          <p:nvSpPr>
            <p:cNvPr id="15" name="Freeform 10">
              <a:extLst>
                <a:ext uri="{FF2B5EF4-FFF2-40B4-BE49-F238E27FC236}">
                  <a16:creationId xmlns:a16="http://schemas.microsoft.com/office/drawing/2014/main" id="{8D614619-EC2C-DFCB-C34C-55DC571487BC}"/>
                </a:ext>
              </a:extLst>
            </p:cNvPr>
            <p:cNvSpPr/>
            <p:nvPr/>
          </p:nvSpPr>
          <p:spPr>
            <a:xfrm>
              <a:off x="-1" y="4191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Problem</a:t>
              </a:r>
            </a:p>
            <a:p>
              <a:pPr algn="ctr"/>
              <a:r>
                <a:rPr lang="en-US" altLang="zh-CN" sz="3600" dirty="0">
                  <a:solidFill>
                    <a:schemeClr val="tx1">
                      <a:lumMod val="85000"/>
                      <a:lumOff val="15000"/>
                    </a:schemeClr>
                  </a:solidFill>
                  <a:latin typeface="Alatsi Bold"/>
                </a:rPr>
                <a:t>Statement</a:t>
              </a:r>
              <a:endParaRPr lang="zh-CN" altLang="en-US" sz="3600" dirty="0">
                <a:solidFill>
                  <a:schemeClr val="tx1">
                    <a:lumMod val="85000"/>
                    <a:lumOff val="15000"/>
                  </a:schemeClr>
                </a:solidFill>
              </a:endParaRPr>
            </a:p>
          </p:txBody>
        </p:sp>
        <p:sp>
          <p:nvSpPr>
            <p:cNvPr id="30" name="文本框 29">
              <a:extLst>
                <a:ext uri="{FF2B5EF4-FFF2-40B4-BE49-F238E27FC236}">
                  <a16:creationId xmlns:a16="http://schemas.microsoft.com/office/drawing/2014/main" id="{8AD1446D-3CE8-97F9-67BE-1E789159E7E9}"/>
                </a:ext>
              </a:extLst>
            </p:cNvPr>
            <p:cNvSpPr txBox="1"/>
            <p:nvPr/>
          </p:nvSpPr>
          <p:spPr>
            <a:xfrm>
              <a:off x="2059451" y="3048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1</a:t>
              </a:r>
            </a:p>
          </p:txBody>
        </p:sp>
      </p:grpSp>
      <p:grpSp>
        <p:nvGrpSpPr>
          <p:cNvPr id="38" name="组合 37">
            <a:extLst>
              <a:ext uri="{FF2B5EF4-FFF2-40B4-BE49-F238E27FC236}">
                <a16:creationId xmlns:a16="http://schemas.microsoft.com/office/drawing/2014/main" id="{3EB5E197-030B-8BD4-2900-3A1D2D7D3972}"/>
              </a:ext>
            </a:extLst>
          </p:cNvPr>
          <p:cNvGrpSpPr/>
          <p:nvPr/>
        </p:nvGrpSpPr>
        <p:grpSpPr>
          <a:xfrm>
            <a:off x="-2557547" y="1829432"/>
            <a:ext cx="3700547" cy="1569660"/>
            <a:chOff x="0" y="1829432"/>
            <a:chExt cx="3700547" cy="1569660"/>
          </a:xfrm>
        </p:grpSpPr>
        <p:sp>
          <p:nvSpPr>
            <p:cNvPr id="17" name="Freeform 7">
              <a:extLst>
                <a:ext uri="{FF2B5EF4-FFF2-40B4-BE49-F238E27FC236}">
                  <a16:creationId xmlns:a16="http://schemas.microsoft.com/office/drawing/2014/main" id="{BEE3576E-F191-630E-1248-8687E698093E}"/>
                </a:ext>
              </a:extLst>
            </p:cNvPr>
            <p:cNvSpPr/>
            <p:nvPr/>
          </p:nvSpPr>
          <p:spPr>
            <a:xfrm>
              <a:off x="0" y="1943100"/>
              <a:ext cx="2879999"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Data Collection</a:t>
              </a:r>
              <a:endParaRPr lang="zh-CN" altLang="en-US" sz="3600" dirty="0">
                <a:solidFill>
                  <a:schemeClr val="tx1">
                    <a:lumMod val="85000"/>
                    <a:lumOff val="15000"/>
                  </a:schemeClr>
                </a:solidFill>
              </a:endParaRPr>
            </a:p>
          </p:txBody>
        </p:sp>
        <p:sp>
          <p:nvSpPr>
            <p:cNvPr id="31" name="文本框 30">
              <a:extLst>
                <a:ext uri="{FF2B5EF4-FFF2-40B4-BE49-F238E27FC236}">
                  <a16:creationId xmlns:a16="http://schemas.microsoft.com/office/drawing/2014/main" id="{5EBEDACE-38CD-95DA-A363-0C4522E2ACEB}"/>
                </a:ext>
              </a:extLst>
            </p:cNvPr>
            <p:cNvSpPr txBox="1"/>
            <p:nvPr/>
          </p:nvSpPr>
          <p:spPr>
            <a:xfrm>
              <a:off x="2059451" y="18294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2</a:t>
              </a:r>
            </a:p>
          </p:txBody>
        </p:sp>
      </p:grpSp>
      <p:grpSp>
        <p:nvGrpSpPr>
          <p:cNvPr id="39" name="组合 38">
            <a:extLst>
              <a:ext uri="{FF2B5EF4-FFF2-40B4-BE49-F238E27FC236}">
                <a16:creationId xmlns:a16="http://schemas.microsoft.com/office/drawing/2014/main" id="{BF2E636D-E62A-1A94-9991-F31241D4FAEE}"/>
              </a:ext>
            </a:extLst>
          </p:cNvPr>
          <p:cNvGrpSpPr/>
          <p:nvPr/>
        </p:nvGrpSpPr>
        <p:grpSpPr>
          <a:xfrm>
            <a:off x="0" y="3345240"/>
            <a:ext cx="3700548" cy="1569660"/>
            <a:chOff x="-1" y="3345240"/>
            <a:chExt cx="3700548" cy="1569660"/>
          </a:xfrm>
        </p:grpSpPr>
        <p:sp>
          <p:nvSpPr>
            <p:cNvPr id="18" name="Freeform 4">
              <a:extLst>
                <a:ext uri="{FF2B5EF4-FFF2-40B4-BE49-F238E27FC236}">
                  <a16:creationId xmlns:a16="http://schemas.microsoft.com/office/drawing/2014/main" id="{761FCCE9-E179-009E-2C71-A86798414C95}"/>
                </a:ext>
              </a:extLst>
            </p:cNvPr>
            <p:cNvSpPr/>
            <p:nvPr/>
          </p:nvSpPr>
          <p:spPr>
            <a:xfrm>
              <a:off x="-1" y="34677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Assumption</a:t>
              </a:r>
            </a:p>
          </p:txBody>
        </p:sp>
        <p:sp>
          <p:nvSpPr>
            <p:cNvPr id="32" name="文本框 31">
              <a:extLst>
                <a:ext uri="{FF2B5EF4-FFF2-40B4-BE49-F238E27FC236}">
                  <a16:creationId xmlns:a16="http://schemas.microsoft.com/office/drawing/2014/main" id="{11077D82-1862-4E81-F043-4488AFA7B69A}"/>
                </a:ext>
              </a:extLst>
            </p:cNvPr>
            <p:cNvSpPr txBox="1"/>
            <p:nvPr/>
          </p:nvSpPr>
          <p:spPr>
            <a:xfrm>
              <a:off x="2059451" y="3345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3</a:t>
              </a:r>
            </a:p>
          </p:txBody>
        </p:sp>
      </p:grpSp>
      <p:grpSp>
        <p:nvGrpSpPr>
          <p:cNvPr id="40" name="组合 39">
            <a:extLst>
              <a:ext uri="{FF2B5EF4-FFF2-40B4-BE49-F238E27FC236}">
                <a16:creationId xmlns:a16="http://schemas.microsoft.com/office/drawing/2014/main" id="{B1840CF4-F563-2012-23AD-98F0087322F6}"/>
              </a:ext>
            </a:extLst>
          </p:cNvPr>
          <p:cNvGrpSpPr/>
          <p:nvPr/>
        </p:nvGrpSpPr>
        <p:grpSpPr>
          <a:xfrm>
            <a:off x="-2557547" y="4869240"/>
            <a:ext cx="3657600" cy="1569660"/>
            <a:chOff x="0" y="4869240"/>
            <a:chExt cx="3657600" cy="1569660"/>
          </a:xfrm>
        </p:grpSpPr>
        <p:sp>
          <p:nvSpPr>
            <p:cNvPr id="19" name="Freeform 10">
              <a:extLst>
                <a:ext uri="{FF2B5EF4-FFF2-40B4-BE49-F238E27FC236}">
                  <a16:creationId xmlns:a16="http://schemas.microsoft.com/office/drawing/2014/main" id="{E1FCD8DB-5EDB-A941-6889-06C30D185DC0}"/>
                </a:ext>
              </a:extLst>
            </p:cNvPr>
            <p:cNvSpPr/>
            <p:nvPr/>
          </p:nvSpPr>
          <p:spPr>
            <a:xfrm>
              <a:off x="0" y="49905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Data</a:t>
              </a:r>
            </a:p>
            <a:p>
              <a:pPr algn="ctr"/>
              <a:r>
                <a:rPr lang="en-US" altLang="zh-CN" sz="3600" dirty="0">
                  <a:solidFill>
                    <a:schemeClr val="tx1">
                      <a:lumMod val="85000"/>
                      <a:lumOff val="15000"/>
                    </a:schemeClr>
                  </a:solidFill>
                  <a:latin typeface="Alatsi Bold"/>
                </a:rPr>
                <a:t>Process</a:t>
              </a:r>
              <a:endParaRPr lang="zh-CN" altLang="en-US" sz="3600" dirty="0">
                <a:solidFill>
                  <a:schemeClr val="tx1">
                    <a:lumMod val="85000"/>
                    <a:lumOff val="15000"/>
                  </a:schemeClr>
                </a:solidFill>
              </a:endParaRPr>
            </a:p>
          </p:txBody>
        </p:sp>
        <p:sp>
          <p:nvSpPr>
            <p:cNvPr id="34" name="文本框 33">
              <a:extLst>
                <a:ext uri="{FF2B5EF4-FFF2-40B4-BE49-F238E27FC236}">
                  <a16:creationId xmlns:a16="http://schemas.microsoft.com/office/drawing/2014/main" id="{A819B965-1D25-C6DE-CDD3-F3F63CDB76DC}"/>
                </a:ext>
              </a:extLst>
            </p:cNvPr>
            <p:cNvSpPr txBox="1"/>
            <p:nvPr/>
          </p:nvSpPr>
          <p:spPr>
            <a:xfrm>
              <a:off x="2016504" y="4869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4</a:t>
              </a:r>
            </a:p>
          </p:txBody>
        </p:sp>
      </p:grpSp>
      <p:grpSp>
        <p:nvGrpSpPr>
          <p:cNvPr id="41" name="组合 40">
            <a:extLst>
              <a:ext uri="{FF2B5EF4-FFF2-40B4-BE49-F238E27FC236}">
                <a16:creationId xmlns:a16="http://schemas.microsoft.com/office/drawing/2014/main" id="{7A088B7C-E6E8-5646-C2BF-E737890AE94D}"/>
              </a:ext>
            </a:extLst>
          </p:cNvPr>
          <p:cNvGrpSpPr/>
          <p:nvPr/>
        </p:nvGrpSpPr>
        <p:grpSpPr>
          <a:xfrm>
            <a:off x="-2557546" y="6393240"/>
            <a:ext cx="3696444" cy="1569660"/>
            <a:chOff x="1" y="6393240"/>
            <a:chExt cx="3696444" cy="1569660"/>
          </a:xfrm>
        </p:grpSpPr>
        <p:sp>
          <p:nvSpPr>
            <p:cNvPr id="20" name="Freeform 7">
              <a:extLst>
                <a:ext uri="{FF2B5EF4-FFF2-40B4-BE49-F238E27FC236}">
                  <a16:creationId xmlns:a16="http://schemas.microsoft.com/office/drawing/2014/main" id="{DEDC6218-A921-6B97-72C2-443F47286D3C}"/>
                </a:ext>
              </a:extLst>
            </p:cNvPr>
            <p:cNvSpPr/>
            <p:nvPr/>
          </p:nvSpPr>
          <p:spPr>
            <a:xfrm>
              <a:off x="1" y="65145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Model &amp;</a:t>
              </a:r>
            </a:p>
            <a:p>
              <a:pPr algn="ctr"/>
              <a:r>
                <a:rPr lang="en-US" altLang="zh-CN" sz="3600" dirty="0">
                  <a:solidFill>
                    <a:schemeClr val="tx1">
                      <a:lumMod val="85000"/>
                      <a:lumOff val="15000"/>
                    </a:schemeClr>
                  </a:solidFill>
                  <a:latin typeface="Alatsi Bold"/>
                </a:rPr>
                <a:t>Validation</a:t>
              </a:r>
              <a:endParaRPr lang="zh-CN" altLang="en-US" sz="3600" dirty="0">
                <a:solidFill>
                  <a:schemeClr val="tx1">
                    <a:lumMod val="85000"/>
                    <a:lumOff val="15000"/>
                  </a:schemeClr>
                </a:solidFill>
              </a:endParaRPr>
            </a:p>
          </p:txBody>
        </p:sp>
        <p:sp>
          <p:nvSpPr>
            <p:cNvPr id="35" name="文本框 34">
              <a:extLst>
                <a:ext uri="{FF2B5EF4-FFF2-40B4-BE49-F238E27FC236}">
                  <a16:creationId xmlns:a16="http://schemas.microsoft.com/office/drawing/2014/main" id="{9CFA9498-7C65-7013-350F-4C5AA3B3F212}"/>
                </a:ext>
              </a:extLst>
            </p:cNvPr>
            <p:cNvSpPr txBox="1"/>
            <p:nvPr/>
          </p:nvSpPr>
          <p:spPr>
            <a:xfrm>
              <a:off x="2055349" y="6393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5</a:t>
              </a:r>
            </a:p>
          </p:txBody>
        </p:sp>
      </p:grpSp>
      <p:grpSp>
        <p:nvGrpSpPr>
          <p:cNvPr id="42" name="组合 41">
            <a:extLst>
              <a:ext uri="{FF2B5EF4-FFF2-40B4-BE49-F238E27FC236}">
                <a16:creationId xmlns:a16="http://schemas.microsoft.com/office/drawing/2014/main" id="{C2760920-B052-D7E1-40C2-D969E47683A5}"/>
              </a:ext>
            </a:extLst>
          </p:cNvPr>
          <p:cNvGrpSpPr/>
          <p:nvPr/>
        </p:nvGrpSpPr>
        <p:grpSpPr>
          <a:xfrm>
            <a:off x="-2557547" y="7917240"/>
            <a:ext cx="3698496" cy="1569660"/>
            <a:chOff x="0" y="7917240"/>
            <a:chExt cx="3698496" cy="1569660"/>
          </a:xfrm>
        </p:grpSpPr>
        <p:sp>
          <p:nvSpPr>
            <p:cNvPr id="21" name="Freeform 4">
              <a:extLst>
                <a:ext uri="{FF2B5EF4-FFF2-40B4-BE49-F238E27FC236}">
                  <a16:creationId xmlns:a16="http://schemas.microsoft.com/office/drawing/2014/main" id="{C90D7DE6-BE86-93BF-AACA-763012FE78CF}"/>
                </a:ext>
              </a:extLst>
            </p:cNvPr>
            <p:cNvSpPr/>
            <p:nvPr/>
          </p:nvSpPr>
          <p:spPr>
            <a:xfrm>
              <a:off x="0" y="80391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Conclusion</a:t>
              </a:r>
              <a:endParaRPr lang="zh-CN" altLang="en-US" sz="3600" dirty="0">
                <a:solidFill>
                  <a:schemeClr val="tx1">
                    <a:lumMod val="85000"/>
                    <a:lumOff val="15000"/>
                  </a:schemeClr>
                </a:solidFill>
              </a:endParaRPr>
            </a:p>
          </p:txBody>
        </p:sp>
        <p:sp>
          <p:nvSpPr>
            <p:cNvPr id="36" name="文本框 35">
              <a:extLst>
                <a:ext uri="{FF2B5EF4-FFF2-40B4-BE49-F238E27FC236}">
                  <a16:creationId xmlns:a16="http://schemas.microsoft.com/office/drawing/2014/main" id="{79393296-AD37-601A-C531-B5ED018FE06A}"/>
                </a:ext>
              </a:extLst>
            </p:cNvPr>
            <p:cNvSpPr txBox="1"/>
            <p:nvPr/>
          </p:nvSpPr>
          <p:spPr>
            <a:xfrm>
              <a:off x="2057400" y="7917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6</a:t>
              </a:r>
            </a:p>
          </p:txBody>
        </p:sp>
      </p:grpSp>
      <p:grpSp>
        <p:nvGrpSpPr>
          <p:cNvPr id="13" name="组合 12">
            <a:extLst>
              <a:ext uri="{FF2B5EF4-FFF2-40B4-BE49-F238E27FC236}">
                <a16:creationId xmlns:a16="http://schemas.microsoft.com/office/drawing/2014/main" id="{EB24D5D2-4458-AE82-F5C8-BBA866DB7FE3}"/>
              </a:ext>
            </a:extLst>
          </p:cNvPr>
          <p:cNvGrpSpPr/>
          <p:nvPr/>
        </p:nvGrpSpPr>
        <p:grpSpPr>
          <a:xfrm>
            <a:off x="3657600" y="-7353300"/>
            <a:ext cx="12496801" cy="6962865"/>
            <a:chOff x="3657600" y="1609635"/>
            <a:chExt cx="12496801" cy="6962865"/>
          </a:xfrm>
        </p:grpSpPr>
        <p:sp>
          <p:nvSpPr>
            <p:cNvPr id="14" name="Freeform 5">
              <a:extLst>
                <a:ext uri="{FF2B5EF4-FFF2-40B4-BE49-F238E27FC236}">
                  <a16:creationId xmlns:a16="http://schemas.microsoft.com/office/drawing/2014/main" id="{2FB34D8F-551D-FBEB-B26F-5F02D2D5F691}"/>
                </a:ext>
              </a:extLst>
            </p:cNvPr>
            <p:cNvSpPr/>
            <p:nvPr/>
          </p:nvSpPr>
          <p:spPr>
            <a:xfrm>
              <a:off x="3657600" y="2506277"/>
              <a:ext cx="12496801" cy="5930351"/>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txBody>
            <a:bodyPr/>
            <a:lstStyle/>
            <a:p>
              <a:endParaRPr lang="zh-CN" altLang="en-US" dirty="0"/>
            </a:p>
          </p:txBody>
        </p:sp>
        <p:sp>
          <p:nvSpPr>
            <p:cNvPr id="16" name="TextBox 7">
              <a:extLst>
                <a:ext uri="{FF2B5EF4-FFF2-40B4-BE49-F238E27FC236}">
                  <a16:creationId xmlns:a16="http://schemas.microsoft.com/office/drawing/2014/main" id="{82FAD7B4-C0E1-4222-691C-36691B3B31E4}"/>
                </a:ext>
              </a:extLst>
            </p:cNvPr>
            <p:cNvSpPr txBox="1"/>
            <p:nvPr/>
          </p:nvSpPr>
          <p:spPr>
            <a:xfrm>
              <a:off x="4329828" y="2840803"/>
              <a:ext cx="11291172" cy="5731697"/>
            </a:xfrm>
            <a:prstGeom prst="rect">
              <a:avLst/>
            </a:prstGeom>
          </p:spPr>
          <p:txBody>
            <a:bodyPr wrap="square" lIns="0" tIns="0" rIns="0" bIns="0" rtlCol="0" anchor="t">
              <a:spAutoFit/>
            </a:bodyPr>
            <a:lstStyle/>
            <a:p>
              <a:pPr algn="just">
                <a:lnSpc>
                  <a:spcPts val="5000"/>
                </a:lnSpc>
              </a:pPr>
              <a:r>
                <a:rPr lang="en-US" sz="3600" dirty="0">
                  <a:solidFill>
                    <a:srgbClr val="000000"/>
                  </a:solidFill>
                  <a:latin typeface="Alatsi Bold"/>
                </a:rPr>
                <a:t>The comprehensive trip histories dataset that published by Bluebike official website.</a:t>
              </a:r>
            </a:p>
            <a:p>
              <a:pPr algn="just">
                <a:lnSpc>
                  <a:spcPts val="5000"/>
                </a:lnSpc>
              </a:pPr>
              <a:r>
                <a:rPr lang="en-US" sz="3600" dirty="0">
                  <a:solidFill>
                    <a:srgbClr val="000000"/>
                  </a:solidFill>
                  <a:latin typeface="Alatsi Bold"/>
                </a:rPr>
                <a:t>The dataset includes:</a:t>
              </a:r>
            </a:p>
            <a:p>
              <a:pPr marL="571500" indent="-571500" algn="just">
                <a:lnSpc>
                  <a:spcPts val="5000"/>
                </a:lnSpc>
                <a:buFont typeface="Arial" panose="020B0604020202020204" pitchFamily="34" charset="0"/>
                <a:buChar char="•"/>
              </a:pPr>
              <a:r>
                <a:rPr lang="en-US" sz="3600" dirty="0">
                  <a:solidFill>
                    <a:srgbClr val="000000"/>
                  </a:solidFill>
                  <a:latin typeface="Alatsi Bold"/>
                </a:rPr>
                <a:t>Trip Duration (seconds)</a:t>
              </a:r>
            </a:p>
            <a:p>
              <a:pPr marL="571500" indent="-571500" algn="just">
                <a:lnSpc>
                  <a:spcPts val="5000"/>
                </a:lnSpc>
                <a:buFont typeface="Arial" panose="020B0604020202020204" pitchFamily="34" charset="0"/>
                <a:buChar char="•"/>
              </a:pPr>
              <a:r>
                <a:rPr lang="en-US" sz="3600" dirty="0">
                  <a:solidFill>
                    <a:srgbClr val="000000"/>
                  </a:solidFill>
                  <a:latin typeface="Alatsi Bold"/>
                </a:rPr>
                <a:t>Start Time and Date</a:t>
              </a:r>
            </a:p>
            <a:p>
              <a:pPr marL="571500" indent="-571500" algn="just">
                <a:lnSpc>
                  <a:spcPts val="5000"/>
                </a:lnSpc>
                <a:buFont typeface="Arial" panose="020B0604020202020204" pitchFamily="34" charset="0"/>
                <a:buChar char="•"/>
              </a:pPr>
              <a:r>
                <a:rPr lang="en-US" sz="3600" dirty="0">
                  <a:solidFill>
                    <a:srgbClr val="000000"/>
                  </a:solidFill>
                  <a:latin typeface="Alatsi Bold"/>
                </a:rPr>
                <a:t>End Time and Date</a:t>
              </a:r>
            </a:p>
            <a:p>
              <a:pPr marL="571500" indent="-571500" algn="just">
                <a:lnSpc>
                  <a:spcPts val="5000"/>
                </a:lnSpc>
                <a:buFont typeface="Arial" panose="020B0604020202020204" pitchFamily="34" charset="0"/>
                <a:buChar char="•"/>
              </a:pPr>
              <a:r>
                <a:rPr lang="en-US" sz="3600" dirty="0">
                  <a:solidFill>
                    <a:srgbClr val="000000"/>
                  </a:solidFill>
                  <a:latin typeface="Alatsi Bold"/>
                </a:rPr>
                <a:t>Start Station Name &amp; ID</a:t>
              </a:r>
            </a:p>
            <a:p>
              <a:pPr marL="571500" indent="-571500" algn="just">
                <a:lnSpc>
                  <a:spcPts val="5000"/>
                </a:lnSpc>
                <a:buFont typeface="Arial" panose="020B0604020202020204" pitchFamily="34" charset="0"/>
                <a:buChar char="•"/>
              </a:pPr>
              <a:r>
                <a:rPr lang="en-US" altLang="zh-CN" sz="3600" dirty="0">
                  <a:solidFill>
                    <a:srgbClr val="000000"/>
                  </a:solidFill>
                  <a:latin typeface="Alatsi Bold"/>
                </a:rPr>
                <a:t>End Station Name &amp; ID</a:t>
              </a:r>
            </a:p>
            <a:p>
              <a:pPr marL="571500" indent="-571500" algn="just">
                <a:lnSpc>
                  <a:spcPts val="5000"/>
                </a:lnSpc>
                <a:buFont typeface="Arial" panose="020B0604020202020204" pitchFamily="34" charset="0"/>
                <a:buChar char="•"/>
              </a:pPr>
              <a:endParaRPr lang="en-US" sz="3600" dirty="0">
                <a:solidFill>
                  <a:srgbClr val="000000"/>
                </a:solidFill>
                <a:latin typeface="Alatsi Bold"/>
              </a:endParaRPr>
            </a:p>
          </p:txBody>
        </p:sp>
        <p:sp>
          <p:nvSpPr>
            <p:cNvPr id="26" name="TextBox 8">
              <a:extLst>
                <a:ext uri="{FF2B5EF4-FFF2-40B4-BE49-F238E27FC236}">
                  <a16:creationId xmlns:a16="http://schemas.microsoft.com/office/drawing/2014/main" id="{2E5C8806-872C-0B68-B05E-ED05C7F34B77}"/>
                </a:ext>
              </a:extLst>
            </p:cNvPr>
            <p:cNvSpPr txBox="1"/>
            <p:nvPr/>
          </p:nvSpPr>
          <p:spPr>
            <a:xfrm>
              <a:off x="3700547" y="1609635"/>
              <a:ext cx="3612126" cy="705321"/>
            </a:xfrm>
            <a:prstGeom prst="rect">
              <a:avLst/>
            </a:prstGeom>
          </p:spPr>
          <p:txBody>
            <a:bodyPr wrap="square" lIns="0" tIns="0" rIns="0" bIns="0" rtlCol="0" anchor="t">
              <a:spAutoFit/>
            </a:bodyPr>
            <a:lstStyle/>
            <a:p>
              <a:pPr>
                <a:lnSpc>
                  <a:spcPts val="5487"/>
                </a:lnSpc>
              </a:pPr>
              <a:r>
                <a:rPr lang="en-US" sz="5400" dirty="0">
                  <a:solidFill>
                    <a:srgbClr val="000000"/>
                  </a:solidFill>
                  <a:latin typeface="Alatsi Bold"/>
                </a:rPr>
                <a:t>Data Source</a:t>
              </a:r>
            </a:p>
          </p:txBody>
        </p:sp>
      </p:grpSp>
      <p:grpSp>
        <p:nvGrpSpPr>
          <p:cNvPr id="58" name="组合 57">
            <a:extLst>
              <a:ext uri="{FF2B5EF4-FFF2-40B4-BE49-F238E27FC236}">
                <a16:creationId xmlns:a16="http://schemas.microsoft.com/office/drawing/2014/main" id="{6CC9C9D3-C402-C2D4-66F6-15ACBED02F96}"/>
              </a:ext>
            </a:extLst>
          </p:cNvPr>
          <p:cNvGrpSpPr/>
          <p:nvPr/>
        </p:nvGrpSpPr>
        <p:grpSpPr>
          <a:xfrm>
            <a:off x="3657600" y="1912614"/>
            <a:ext cx="12516299" cy="2697486"/>
            <a:chOff x="3657600" y="2198431"/>
            <a:chExt cx="12516299" cy="2697486"/>
          </a:xfrm>
        </p:grpSpPr>
        <p:sp>
          <p:nvSpPr>
            <p:cNvPr id="53" name="Freeform 5">
              <a:extLst>
                <a:ext uri="{FF2B5EF4-FFF2-40B4-BE49-F238E27FC236}">
                  <a16:creationId xmlns:a16="http://schemas.microsoft.com/office/drawing/2014/main" id="{FCC42792-47E0-BD75-A1B6-516AB9E465F7}"/>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29" name="TextBox 7">
              <a:extLst>
                <a:ext uri="{FF2B5EF4-FFF2-40B4-BE49-F238E27FC236}">
                  <a16:creationId xmlns:a16="http://schemas.microsoft.com/office/drawing/2014/main" id="{69B92184-67AD-FC03-EF5E-39CF7211A3D1}"/>
                </a:ext>
              </a:extLst>
            </p:cNvPr>
            <p:cNvSpPr txBox="1">
              <a:spLocks/>
            </p:cNvSpPr>
            <p:nvPr/>
          </p:nvSpPr>
          <p:spPr>
            <a:xfrm>
              <a:off x="3657600" y="2198431"/>
              <a:ext cx="720000" cy="720000"/>
            </a:xfrm>
            <a:prstGeom prst="rect">
              <a:avLst/>
            </a:prstGeom>
          </p:spPr>
          <p:txBody>
            <a:bodyPr wrap="square" lIns="0" tIns="0" rIns="0" bIns="0" rtlCol="0" anchor="t">
              <a:spAutoFit/>
            </a:bodyPr>
            <a:lstStyle/>
            <a:p>
              <a:pPr algn="ctr">
                <a:lnSpc>
                  <a:spcPts val="7048"/>
                </a:lnSpc>
              </a:pPr>
              <a:r>
                <a:rPr lang="en-US" sz="5034" dirty="0">
                  <a:solidFill>
                    <a:srgbClr val="000000"/>
                  </a:solidFill>
                  <a:latin typeface="Alatsi Bold"/>
                </a:rPr>
                <a:t>1</a:t>
              </a:r>
            </a:p>
          </p:txBody>
        </p:sp>
        <p:sp>
          <p:nvSpPr>
            <p:cNvPr id="46" name="TextBox 16">
              <a:extLst>
                <a:ext uri="{FF2B5EF4-FFF2-40B4-BE49-F238E27FC236}">
                  <a16:creationId xmlns:a16="http://schemas.microsoft.com/office/drawing/2014/main" id="{3683D0EE-DD31-E60D-752D-9CD0F04D4963}"/>
                </a:ext>
              </a:extLst>
            </p:cNvPr>
            <p:cNvSpPr txBox="1"/>
            <p:nvPr/>
          </p:nvSpPr>
          <p:spPr>
            <a:xfrm>
              <a:off x="4656072" y="2370226"/>
              <a:ext cx="11517827" cy="2525691"/>
            </a:xfrm>
            <a:prstGeom prst="rect">
              <a:avLst/>
            </a:prstGeom>
          </p:spPr>
          <p:txBody>
            <a:bodyPr wrap="square" lIns="0" tIns="0" rIns="0" bIns="0" rtlCol="0" anchor="t">
              <a:spAutoFit/>
            </a:bodyPr>
            <a:lstStyle/>
            <a:p>
              <a:pPr>
                <a:lnSpc>
                  <a:spcPts val="5000"/>
                </a:lnSpc>
              </a:pPr>
              <a:r>
                <a:rPr lang="en-US" sz="3600" dirty="0">
                  <a:solidFill>
                    <a:srgbClr val="000000"/>
                  </a:solidFill>
                  <a:latin typeface="Alatsi Bold"/>
                </a:rPr>
                <a:t>Continuous – Time Markov Chain:</a:t>
              </a:r>
            </a:p>
            <a:p>
              <a:pPr marL="457200" indent="-457200">
                <a:lnSpc>
                  <a:spcPts val="5000"/>
                </a:lnSpc>
                <a:buFont typeface="Arial" panose="020B0604020202020204" pitchFamily="34" charset="0"/>
                <a:buChar char="•"/>
              </a:pPr>
              <a:r>
                <a:rPr lang="en-US" sz="3200" dirty="0">
                  <a:solidFill>
                    <a:srgbClr val="000000"/>
                  </a:solidFill>
                  <a:latin typeface="Alatsi Bold"/>
                </a:rPr>
                <a:t>State : # of available</a:t>
              </a:r>
              <a:r>
                <a:rPr lang="zh-CN" altLang="en-US" sz="3200" dirty="0">
                  <a:solidFill>
                    <a:srgbClr val="000000"/>
                  </a:solidFill>
                  <a:latin typeface="Alatsi Bold"/>
                </a:rPr>
                <a:t> </a:t>
              </a:r>
              <a:r>
                <a:rPr lang="en-US" altLang="zh-CN" sz="3200" dirty="0">
                  <a:solidFill>
                    <a:srgbClr val="000000"/>
                  </a:solidFill>
                  <a:latin typeface="Alatsi Bold"/>
                </a:rPr>
                <a:t>bikes</a:t>
              </a:r>
              <a:r>
                <a:rPr lang="zh-CN" altLang="en-US" sz="3200" dirty="0">
                  <a:solidFill>
                    <a:srgbClr val="000000"/>
                  </a:solidFill>
                  <a:latin typeface="Alatsi Bold"/>
                </a:rPr>
                <a:t> </a:t>
              </a:r>
              <a:r>
                <a:rPr lang="en-US" altLang="zh-CN" sz="3200" dirty="0">
                  <a:solidFill>
                    <a:srgbClr val="000000"/>
                  </a:solidFill>
                  <a:latin typeface="Alatsi Bold"/>
                </a:rPr>
                <a:t>in a dock station (Discrete)</a:t>
              </a:r>
            </a:p>
            <a:p>
              <a:pPr marL="457200" indent="-457200">
                <a:lnSpc>
                  <a:spcPts val="5000"/>
                </a:lnSpc>
                <a:buFont typeface="Arial" panose="020B0604020202020204" pitchFamily="34" charset="0"/>
                <a:buChar char="•"/>
              </a:pPr>
              <a:r>
                <a:rPr lang="en-US" altLang="zh-CN" sz="3200" dirty="0">
                  <a:solidFill>
                    <a:srgbClr val="000000"/>
                  </a:solidFill>
                  <a:latin typeface="Alatsi Bold"/>
                </a:rPr>
                <a:t>Time of transition is continuous and independent of previous transitions</a:t>
              </a:r>
            </a:p>
          </p:txBody>
        </p:sp>
      </p:grpSp>
      <p:sp>
        <p:nvSpPr>
          <p:cNvPr id="57" name="TextBox 2">
            <a:extLst>
              <a:ext uri="{FF2B5EF4-FFF2-40B4-BE49-F238E27FC236}">
                <a16:creationId xmlns:a16="http://schemas.microsoft.com/office/drawing/2014/main" id="{C4D3D409-E85E-567C-A822-C6707751705E}"/>
              </a:ext>
            </a:extLst>
          </p:cNvPr>
          <p:cNvSpPr txBox="1"/>
          <p:nvPr/>
        </p:nvSpPr>
        <p:spPr>
          <a:xfrm>
            <a:off x="2946989" y="571500"/>
            <a:ext cx="14056849" cy="1386918"/>
          </a:xfrm>
          <a:prstGeom prst="rect">
            <a:avLst/>
          </a:prstGeom>
        </p:spPr>
        <p:txBody>
          <a:bodyPr wrap="square" lIns="0" tIns="0" rIns="0" bIns="0" rtlCol="0" anchor="t">
            <a:spAutoFit/>
          </a:bodyPr>
          <a:lstStyle/>
          <a:p>
            <a:pPr algn="ctr">
              <a:lnSpc>
                <a:spcPts val="11899"/>
              </a:lnSpc>
            </a:pPr>
            <a:r>
              <a:rPr lang="en-US" sz="6600" dirty="0">
                <a:solidFill>
                  <a:srgbClr val="000000"/>
                </a:solidFill>
                <a:latin typeface="Alatsi Bold"/>
              </a:rPr>
              <a:t>B-D Process with Capacity N</a:t>
            </a:r>
          </a:p>
        </p:txBody>
      </p:sp>
      <p:grpSp>
        <p:nvGrpSpPr>
          <p:cNvPr id="63" name="组合 62">
            <a:extLst>
              <a:ext uri="{FF2B5EF4-FFF2-40B4-BE49-F238E27FC236}">
                <a16:creationId xmlns:a16="http://schemas.microsoft.com/office/drawing/2014/main" id="{25A1A7D0-413E-9A36-0BEC-5E15F336DBFC}"/>
              </a:ext>
            </a:extLst>
          </p:cNvPr>
          <p:cNvGrpSpPr/>
          <p:nvPr/>
        </p:nvGrpSpPr>
        <p:grpSpPr>
          <a:xfrm>
            <a:off x="3657600" y="4503414"/>
            <a:ext cx="12516299" cy="2697486"/>
            <a:chOff x="3657600" y="2198431"/>
            <a:chExt cx="12516299" cy="2697486"/>
          </a:xfrm>
        </p:grpSpPr>
        <p:sp>
          <p:nvSpPr>
            <p:cNvPr id="64" name="Freeform 5">
              <a:extLst>
                <a:ext uri="{FF2B5EF4-FFF2-40B4-BE49-F238E27FC236}">
                  <a16:creationId xmlns:a16="http://schemas.microsoft.com/office/drawing/2014/main" id="{181965A8-BC32-FE26-42F5-AB8F78EE25A9}"/>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65" name="TextBox 7">
              <a:extLst>
                <a:ext uri="{FF2B5EF4-FFF2-40B4-BE49-F238E27FC236}">
                  <a16:creationId xmlns:a16="http://schemas.microsoft.com/office/drawing/2014/main" id="{85CB6423-1AA6-8E40-F672-0F7B4E425958}"/>
                </a:ext>
              </a:extLst>
            </p:cNvPr>
            <p:cNvSpPr txBox="1">
              <a:spLocks/>
            </p:cNvSpPr>
            <p:nvPr/>
          </p:nvSpPr>
          <p:spPr>
            <a:xfrm>
              <a:off x="3657600" y="2198431"/>
              <a:ext cx="720000" cy="842731"/>
            </a:xfrm>
            <a:prstGeom prst="rect">
              <a:avLst/>
            </a:prstGeom>
          </p:spPr>
          <p:txBody>
            <a:bodyPr wrap="square" lIns="0" tIns="0" rIns="0" bIns="0" rtlCol="0" anchor="t">
              <a:spAutoFit/>
            </a:bodyPr>
            <a:lstStyle/>
            <a:p>
              <a:pPr algn="ctr">
                <a:lnSpc>
                  <a:spcPts val="7048"/>
                </a:lnSpc>
              </a:pPr>
              <a:r>
                <a:rPr lang="en-US" sz="5034" dirty="0">
                  <a:solidFill>
                    <a:srgbClr val="000000"/>
                  </a:solidFill>
                  <a:latin typeface="Alatsi Bold"/>
                </a:rPr>
                <a:t>2</a:t>
              </a:r>
            </a:p>
          </p:txBody>
        </p:sp>
        <p:sp>
          <p:nvSpPr>
            <p:cNvPr id="66" name="TextBox 16">
              <a:extLst>
                <a:ext uri="{FF2B5EF4-FFF2-40B4-BE49-F238E27FC236}">
                  <a16:creationId xmlns:a16="http://schemas.microsoft.com/office/drawing/2014/main" id="{3D0092F0-FB15-47D6-8D5E-CD1C647D3698}"/>
                </a:ext>
              </a:extLst>
            </p:cNvPr>
            <p:cNvSpPr txBox="1"/>
            <p:nvPr/>
          </p:nvSpPr>
          <p:spPr>
            <a:xfrm>
              <a:off x="4656072" y="2370226"/>
              <a:ext cx="11517827" cy="2525691"/>
            </a:xfrm>
            <a:prstGeom prst="rect">
              <a:avLst/>
            </a:prstGeom>
          </p:spPr>
          <p:txBody>
            <a:bodyPr wrap="square" lIns="0" tIns="0" rIns="0" bIns="0" rtlCol="0" anchor="t">
              <a:spAutoFit/>
            </a:bodyPr>
            <a:lstStyle/>
            <a:p>
              <a:pPr>
                <a:lnSpc>
                  <a:spcPts val="5000"/>
                </a:lnSpc>
              </a:pPr>
              <a:r>
                <a:rPr lang="en-US" sz="3600" dirty="0">
                  <a:solidFill>
                    <a:srgbClr val="000000"/>
                  </a:solidFill>
                  <a:latin typeface="Alatsi Bold"/>
                </a:rPr>
                <a:t>Consecutive Transition:</a:t>
              </a:r>
            </a:p>
            <a:p>
              <a:pPr marL="457200" indent="-457200">
                <a:lnSpc>
                  <a:spcPts val="5000"/>
                </a:lnSpc>
                <a:buFont typeface="Arial" panose="020B0604020202020204" pitchFamily="34" charset="0"/>
                <a:buChar char="•"/>
              </a:pPr>
              <a:r>
                <a:rPr lang="en-US" altLang="zh-CN" sz="3200" dirty="0">
                  <a:solidFill>
                    <a:srgbClr val="000000"/>
                  </a:solidFill>
                  <a:latin typeface="Alatsi Bold"/>
                </a:rPr>
                <a:t># of bikes in the system can only increase or decrease one at one time</a:t>
              </a:r>
            </a:p>
            <a:p>
              <a:pPr marL="457200" indent="-457200">
                <a:lnSpc>
                  <a:spcPts val="5000"/>
                </a:lnSpc>
                <a:buFont typeface="Arial" panose="020B0604020202020204" pitchFamily="34" charset="0"/>
                <a:buChar char="•"/>
              </a:pPr>
              <a:r>
                <a:rPr lang="en-US" altLang="zh-CN" sz="3200" dirty="0">
                  <a:solidFill>
                    <a:srgbClr val="000000"/>
                  </a:solidFill>
                  <a:latin typeface="Alatsi Bold"/>
                </a:rPr>
                <a:t># of docks is limited at a dock station</a:t>
              </a:r>
            </a:p>
          </p:txBody>
        </p:sp>
      </p:grpSp>
      <p:grpSp>
        <p:nvGrpSpPr>
          <p:cNvPr id="67" name="组合 66">
            <a:extLst>
              <a:ext uri="{FF2B5EF4-FFF2-40B4-BE49-F238E27FC236}">
                <a16:creationId xmlns:a16="http://schemas.microsoft.com/office/drawing/2014/main" id="{1DEF55C4-7852-2E87-A80F-1D82E17D5122}"/>
              </a:ext>
            </a:extLst>
          </p:cNvPr>
          <p:cNvGrpSpPr/>
          <p:nvPr/>
        </p:nvGrpSpPr>
        <p:grpSpPr>
          <a:xfrm>
            <a:off x="3657600" y="7124700"/>
            <a:ext cx="13563600" cy="2697486"/>
            <a:chOff x="3657600" y="2198431"/>
            <a:chExt cx="13563600" cy="2697486"/>
          </a:xfrm>
        </p:grpSpPr>
        <p:sp>
          <p:nvSpPr>
            <p:cNvPr id="68" name="Freeform 5">
              <a:extLst>
                <a:ext uri="{FF2B5EF4-FFF2-40B4-BE49-F238E27FC236}">
                  <a16:creationId xmlns:a16="http://schemas.microsoft.com/office/drawing/2014/main" id="{9E7F8DB7-7DE8-B5E7-D98F-5D307178B32B}"/>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69" name="TextBox 7">
              <a:extLst>
                <a:ext uri="{FF2B5EF4-FFF2-40B4-BE49-F238E27FC236}">
                  <a16:creationId xmlns:a16="http://schemas.microsoft.com/office/drawing/2014/main" id="{889BF3FF-85B7-4F3D-C9EF-ADEE8499C7B4}"/>
                </a:ext>
              </a:extLst>
            </p:cNvPr>
            <p:cNvSpPr txBox="1">
              <a:spLocks/>
            </p:cNvSpPr>
            <p:nvPr/>
          </p:nvSpPr>
          <p:spPr>
            <a:xfrm>
              <a:off x="3657600" y="2198431"/>
              <a:ext cx="720000" cy="842731"/>
            </a:xfrm>
            <a:prstGeom prst="rect">
              <a:avLst/>
            </a:prstGeom>
          </p:spPr>
          <p:txBody>
            <a:bodyPr wrap="square" lIns="0" tIns="0" rIns="0" bIns="0" rtlCol="0" anchor="t">
              <a:spAutoFit/>
            </a:bodyPr>
            <a:lstStyle/>
            <a:p>
              <a:pPr algn="ctr">
                <a:lnSpc>
                  <a:spcPts val="7048"/>
                </a:lnSpc>
              </a:pPr>
              <a:r>
                <a:rPr lang="en-US" sz="5034" dirty="0">
                  <a:solidFill>
                    <a:srgbClr val="000000"/>
                  </a:solidFill>
                  <a:latin typeface="Alatsi Bold"/>
                </a:rPr>
                <a:t>3</a:t>
              </a:r>
            </a:p>
          </p:txBody>
        </p:sp>
        <mc:AlternateContent xmlns:mc="http://schemas.openxmlformats.org/markup-compatibility/2006" xmlns:a14="http://schemas.microsoft.com/office/drawing/2010/main">
          <mc:Choice Requires="a14">
            <p:sp>
              <p:nvSpPr>
                <p:cNvPr id="70" name="TextBox 16">
                  <a:extLst>
                    <a:ext uri="{FF2B5EF4-FFF2-40B4-BE49-F238E27FC236}">
                      <a16:creationId xmlns:a16="http://schemas.microsoft.com/office/drawing/2014/main" id="{94632268-07E9-C1A6-6CF7-1FAB6F2B88F9}"/>
                    </a:ext>
                  </a:extLst>
                </p:cNvPr>
                <p:cNvSpPr txBox="1"/>
                <p:nvPr/>
              </p:nvSpPr>
              <p:spPr>
                <a:xfrm>
                  <a:off x="4656072" y="2370226"/>
                  <a:ext cx="12565128" cy="2525691"/>
                </a:xfrm>
                <a:prstGeom prst="rect">
                  <a:avLst/>
                </a:prstGeom>
              </p:spPr>
              <p:txBody>
                <a:bodyPr wrap="square" lIns="0" tIns="0" rIns="0" bIns="0" rtlCol="0" anchor="t">
                  <a:spAutoFit/>
                </a:bodyPr>
                <a:lstStyle/>
                <a:p>
                  <a:pPr>
                    <a:lnSpc>
                      <a:spcPts val="5000"/>
                    </a:lnSpc>
                  </a:pPr>
                  <a:r>
                    <a:rPr lang="en-US" sz="3600" dirty="0">
                      <a:solidFill>
                        <a:srgbClr val="000000"/>
                      </a:solidFill>
                      <a:latin typeface="Alatsi Bold"/>
                    </a:rPr>
                    <a:t>Exponential Interarrival Time </a:t>
                  </a:r>
                  <a:r>
                    <a:rPr lang="en-US" sz="3600" dirty="0">
                      <a:solidFill>
                        <a:srgbClr val="FF0000"/>
                      </a:solidFill>
                      <a:latin typeface="Alatsi Bold"/>
                    </a:rPr>
                    <a:t>(Hypothesis) </a:t>
                  </a:r>
                  <a:r>
                    <a:rPr lang="en-US" sz="3600" dirty="0">
                      <a:solidFill>
                        <a:srgbClr val="000000"/>
                      </a:solidFill>
                      <a:latin typeface="Alatsi Bold"/>
                    </a:rPr>
                    <a:t>:</a:t>
                  </a:r>
                </a:p>
                <a:p>
                  <a:pPr marL="571500" indent="-571500">
                    <a:lnSpc>
                      <a:spcPts val="5000"/>
                    </a:lnSpc>
                    <a:buFont typeface="Arial" panose="020B0604020202020204" pitchFamily="34" charset="0"/>
                    <a:buChar char="•"/>
                  </a:pPr>
                  <a:r>
                    <a:rPr lang="en-US" sz="3200" dirty="0">
                      <a:solidFill>
                        <a:srgbClr val="000000"/>
                      </a:solidFill>
                      <a:latin typeface="Alatsi Bold"/>
                    </a:rPr>
                    <a:t>Times between two consecutive arrivals are </a:t>
                  </a:r>
                  <a:r>
                    <a:rPr lang="en-US" sz="3200" dirty="0" err="1">
                      <a:solidFill>
                        <a:srgbClr val="000000"/>
                      </a:solidFill>
                      <a:latin typeface="Alatsi Bold"/>
                    </a:rPr>
                    <a:t>i.i.d</a:t>
                  </a:r>
                  <a:r>
                    <a:rPr lang="en-US" sz="3200" dirty="0">
                      <a:solidFill>
                        <a:srgbClr val="000000"/>
                      </a:solidFill>
                      <a:latin typeface="Alatsi Bold"/>
                    </a:rPr>
                    <a:t> with </a:t>
                  </a:r>
                  <a14:m>
                    <m:oMath xmlns:m="http://schemas.openxmlformats.org/officeDocument/2006/math">
                      <m:r>
                        <a:rPr lang="en-US" sz="3200" b="0" i="1" smtClean="0">
                          <a:solidFill>
                            <a:srgbClr val="000000"/>
                          </a:solidFill>
                          <a:latin typeface="Cambria Math" panose="02040503050406030204" pitchFamily="18" charset="0"/>
                        </a:rPr>
                        <m:t>𝐸𝑥𝑝</m:t>
                      </m:r>
                      <m:d>
                        <m:dPr>
                          <m:ctrlPr>
                            <a:rPr lang="en-US" sz="3200" b="0" i="1" smtClean="0">
                              <a:solidFill>
                                <a:srgbClr val="000000"/>
                              </a:solidFill>
                              <a:latin typeface="Cambria Math" panose="02040503050406030204" pitchFamily="18" charset="0"/>
                            </a:rPr>
                          </m:ctrlPr>
                        </m:dPr>
                        <m:e>
                          <m:r>
                            <a:rPr lang="en-US" sz="3200" b="0" i="1" smtClean="0">
                              <a:solidFill>
                                <a:srgbClr val="000000"/>
                              </a:solidFill>
                              <a:latin typeface="Cambria Math" panose="02040503050406030204" pitchFamily="18" charset="0"/>
                            </a:rPr>
                            <m:t>𝜆</m:t>
                          </m:r>
                        </m:e>
                      </m:d>
                    </m:oMath>
                  </a14:m>
                  <a:endParaRPr lang="en-US" sz="3200" dirty="0">
                    <a:solidFill>
                      <a:srgbClr val="000000"/>
                    </a:solidFill>
                    <a:latin typeface="Alatsi Bold"/>
                  </a:endParaRPr>
                </a:p>
                <a:p>
                  <a:pPr marL="571500" indent="-571500">
                    <a:lnSpc>
                      <a:spcPts val="5000"/>
                    </a:lnSpc>
                    <a:buFont typeface="Arial" panose="020B0604020202020204" pitchFamily="34" charset="0"/>
                    <a:buChar char="•"/>
                  </a:pPr>
                  <a:r>
                    <a:rPr lang="en-US" altLang="zh-CN" sz="3200" dirty="0">
                      <a:solidFill>
                        <a:srgbClr val="000000"/>
                      </a:solidFill>
                      <a:latin typeface="Alatsi Bold"/>
                    </a:rPr>
                    <a:t>Times between two </a:t>
                  </a:r>
                  <a:r>
                    <a:rPr lang="en-US" altLang="zh-CN" sz="3200" dirty="0" err="1">
                      <a:solidFill>
                        <a:srgbClr val="000000"/>
                      </a:solidFill>
                      <a:latin typeface="Alatsi Bold"/>
                    </a:rPr>
                    <a:t>consecutivedepartures</a:t>
                  </a:r>
                  <a:r>
                    <a:rPr lang="en-US" altLang="zh-CN" sz="3200" dirty="0">
                      <a:solidFill>
                        <a:srgbClr val="000000"/>
                      </a:solidFill>
                      <a:latin typeface="Alatsi Bold"/>
                    </a:rPr>
                    <a:t> are </a:t>
                  </a:r>
                  <a:r>
                    <a:rPr lang="en-US" altLang="zh-CN" sz="3200" dirty="0" err="1">
                      <a:solidFill>
                        <a:srgbClr val="000000"/>
                      </a:solidFill>
                      <a:latin typeface="Alatsi Bold"/>
                    </a:rPr>
                    <a:t>i.i.d</a:t>
                  </a:r>
                  <a:r>
                    <a:rPr lang="en-US" altLang="zh-CN" sz="3200" dirty="0">
                      <a:solidFill>
                        <a:srgbClr val="000000"/>
                      </a:solidFill>
                      <a:latin typeface="Alatsi Bold"/>
                    </a:rPr>
                    <a:t> with </a:t>
                  </a:r>
                  <a14:m>
                    <m:oMath xmlns:m="http://schemas.openxmlformats.org/officeDocument/2006/math">
                      <m:r>
                        <a:rPr lang="en-US" altLang="zh-CN" sz="3200" b="0" i="1" smtClean="0">
                          <a:solidFill>
                            <a:srgbClr val="000000"/>
                          </a:solidFill>
                          <a:latin typeface="Cambria Math" panose="02040503050406030204" pitchFamily="18" charset="0"/>
                        </a:rPr>
                        <m:t>𝐸𝑥𝑝</m:t>
                      </m:r>
                      <m:d>
                        <m:dPr>
                          <m:ctrlPr>
                            <a:rPr lang="en-US" altLang="zh-CN" sz="3200" b="0" i="1" smtClean="0">
                              <a:solidFill>
                                <a:srgbClr val="000000"/>
                              </a:solidFill>
                              <a:latin typeface="Cambria Math" panose="02040503050406030204" pitchFamily="18" charset="0"/>
                            </a:rPr>
                          </m:ctrlPr>
                        </m:dPr>
                        <m:e>
                          <m:r>
                            <a:rPr lang="en-US" altLang="zh-CN" sz="3200" b="0" i="1" smtClean="0">
                              <a:solidFill>
                                <a:srgbClr val="000000"/>
                              </a:solidFill>
                              <a:latin typeface="Cambria Math" panose="02040503050406030204" pitchFamily="18" charset="0"/>
                            </a:rPr>
                            <m:t>𝜇</m:t>
                          </m:r>
                        </m:e>
                      </m:d>
                    </m:oMath>
                  </a14:m>
                  <a:endParaRPr lang="en-US" sz="3200" dirty="0">
                    <a:solidFill>
                      <a:srgbClr val="000000"/>
                    </a:solidFill>
                    <a:latin typeface="Alatsi Bold"/>
                  </a:endParaRPr>
                </a:p>
                <a:p>
                  <a:pPr>
                    <a:lnSpc>
                      <a:spcPts val="5000"/>
                    </a:lnSpc>
                  </a:pPr>
                  <a:endParaRPr lang="en-US" sz="3600" dirty="0">
                    <a:solidFill>
                      <a:srgbClr val="000000"/>
                    </a:solidFill>
                    <a:latin typeface="Alatsi Bold"/>
                  </a:endParaRPr>
                </a:p>
              </p:txBody>
            </p:sp>
          </mc:Choice>
          <mc:Fallback xmlns="">
            <p:sp>
              <p:nvSpPr>
                <p:cNvPr id="70" name="TextBox 16">
                  <a:extLst>
                    <a:ext uri="{FF2B5EF4-FFF2-40B4-BE49-F238E27FC236}">
                      <a16:creationId xmlns:a16="http://schemas.microsoft.com/office/drawing/2014/main" id="{94632268-07E9-C1A6-6CF7-1FAB6F2B88F9}"/>
                    </a:ext>
                  </a:extLst>
                </p:cNvPr>
                <p:cNvSpPr txBox="1">
                  <a:spLocks noRot="1" noChangeAspect="1" noMove="1" noResize="1" noEditPoints="1" noAdjustHandles="1" noChangeArrowheads="1" noChangeShapeType="1" noTextEdit="1"/>
                </p:cNvSpPr>
                <p:nvPr/>
              </p:nvSpPr>
              <p:spPr>
                <a:xfrm>
                  <a:off x="4656072" y="2370226"/>
                  <a:ext cx="12565128" cy="2525691"/>
                </a:xfrm>
                <a:prstGeom prst="rect">
                  <a:avLst/>
                </a:prstGeom>
                <a:blipFill>
                  <a:blip r:embed="rId4"/>
                  <a:stretch>
                    <a:fillRect l="-2121" t="-3500"/>
                  </a:stretch>
                </a:blipFill>
              </p:spPr>
              <p:txBody>
                <a:bodyPr/>
                <a:lstStyle/>
                <a:p>
                  <a:r>
                    <a:rPr lang="zh-CN" altLang="en-US">
                      <a:noFill/>
                    </a:rPr>
                    <a:t> </a:t>
                  </a:r>
                </a:p>
              </p:txBody>
            </p:sp>
          </mc:Fallback>
        </mc:AlternateContent>
      </p:grpSp>
      <p:pic>
        <p:nvPicPr>
          <p:cNvPr id="75" name="Picture 4" descr="A screenshot of a map&#10;&#10;Description automatically generated">
            <a:extLst>
              <a:ext uri="{FF2B5EF4-FFF2-40B4-BE49-F238E27FC236}">
                <a16:creationId xmlns:a16="http://schemas.microsoft.com/office/drawing/2014/main" id="{B27EA4AA-2261-16FC-6B4C-8233A0F054B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298" t="22972" r="24386" b="9439"/>
          <a:stretch/>
        </p:blipFill>
        <p:spPr bwMode="auto">
          <a:xfrm>
            <a:off x="3657600" y="12893387"/>
            <a:ext cx="6164103" cy="426095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6" name="Picture 6" descr="A screenshot of a map&#10;&#10;Description automatically generated">
            <a:extLst>
              <a:ext uri="{FF2B5EF4-FFF2-40B4-BE49-F238E27FC236}">
                <a16:creationId xmlns:a16="http://schemas.microsoft.com/office/drawing/2014/main" id="{95130CED-D4E9-81C1-90FF-EAAEA23B2B7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339" t="25424" r="19384" b="9253"/>
          <a:stretch/>
        </p:blipFill>
        <p:spPr bwMode="auto">
          <a:xfrm>
            <a:off x="10370463" y="12890266"/>
            <a:ext cx="6469737" cy="426095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7" name="TextBox 16">
            <a:extLst>
              <a:ext uri="{FF2B5EF4-FFF2-40B4-BE49-F238E27FC236}">
                <a16:creationId xmlns:a16="http://schemas.microsoft.com/office/drawing/2014/main" id="{38CDA152-CE76-6B19-AA05-2E62853FA39D}"/>
              </a:ext>
            </a:extLst>
          </p:cNvPr>
          <p:cNvSpPr txBox="1"/>
          <p:nvPr/>
        </p:nvSpPr>
        <p:spPr>
          <a:xfrm>
            <a:off x="4066315" y="17418612"/>
            <a:ext cx="5334000" cy="861774"/>
          </a:xfrm>
          <a:prstGeom prst="rect">
            <a:avLst/>
          </a:prstGeom>
          <a:ln>
            <a:noFill/>
          </a:ln>
        </p:spPr>
        <p:txBody>
          <a:bodyPr wrap="square" lIns="0" tIns="0" rIns="0" bIns="0" rtlCol="0" anchor="ctr">
            <a:spAutoFit/>
          </a:bodyPr>
          <a:lstStyle/>
          <a:p>
            <a:pPr algn="ctr"/>
            <a:r>
              <a:rPr lang="en-US" sz="2800" dirty="0">
                <a:solidFill>
                  <a:srgbClr val="000000"/>
                </a:solidFill>
                <a:latin typeface="Alatsi Bold"/>
              </a:rPr>
              <a:t>Forsyth St. at Huntington Ave</a:t>
            </a:r>
          </a:p>
          <a:p>
            <a:pPr algn="ctr"/>
            <a:r>
              <a:rPr lang="en-US" sz="2800" dirty="0">
                <a:solidFill>
                  <a:srgbClr val="000000"/>
                </a:solidFill>
                <a:latin typeface="Alatsi Bold"/>
              </a:rPr>
              <a:t>(NEU)</a:t>
            </a:r>
          </a:p>
        </p:txBody>
      </p:sp>
      <p:sp>
        <p:nvSpPr>
          <p:cNvPr id="78" name="TextBox 16">
            <a:extLst>
              <a:ext uri="{FF2B5EF4-FFF2-40B4-BE49-F238E27FC236}">
                <a16:creationId xmlns:a16="http://schemas.microsoft.com/office/drawing/2014/main" id="{606807A8-571F-5BDE-8E29-EFD9B3E712AA}"/>
              </a:ext>
            </a:extLst>
          </p:cNvPr>
          <p:cNvSpPr txBox="1"/>
          <p:nvPr/>
        </p:nvSpPr>
        <p:spPr>
          <a:xfrm>
            <a:off x="10938331" y="17418612"/>
            <a:ext cx="5334000" cy="861774"/>
          </a:xfrm>
          <a:prstGeom prst="rect">
            <a:avLst/>
          </a:prstGeom>
          <a:ln>
            <a:noFill/>
          </a:ln>
        </p:spPr>
        <p:txBody>
          <a:bodyPr wrap="square" lIns="0" tIns="0" rIns="0" bIns="0" rtlCol="0" anchor="ctr">
            <a:spAutoFit/>
          </a:bodyPr>
          <a:lstStyle/>
          <a:p>
            <a:pPr algn="ctr"/>
            <a:r>
              <a:rPr lang="en-US" sz="2800" dirty="0">
                <a:solidFill>
                  <a:srgbClr val="000000"/>
                </a:solidFill>
                <a:latin typeface="Alatsi Bold"/>
              </a:rPr>
              <a:t>Mass Ave/Amherst Station</a:t>
            </a:r>
          </a:p>
          <a:p>
            <a:pPr algn="ctr"/>
            <a:r>
              <a:rPr lang="en-US" sz="2800" dirty="0">
                <a:solidFill>
                  <a:srgbClr val="000000"/>
                </a:solidFill>
                <a:latin typeface="Alatsi Bold"/>
              </a:rPr>
              <a:t>(MIT)</a:t>
            </a:r>
          </a:p>
        </p:txBody>
      </p:sp>
      <p:grpSp>
        <p:nvGrpSpPr>
          <p:cNvPr id="43" name="组合 42">
            <a:extLst>
              <a:ext uri="{FF2B5EF4-FFF2-40B4-BE49-F238E27FC236}">
                <a16:creationId xmlns:a16="http://schemas.microsoft.com/office/drawing/2014/main" id="{188FB0EA-DACB-0D8A-0264-0100BD0EA202}"/>
              </a:ext>
            </a:extLst>
          </p:cNvPr>
          <p:cNvGrpSpPr/>
          <p:nvPr/>
        </p:nvGrpSpPr>
        <p:grpSpPr>
          <a:xfrm>
            <a:off x="3657600" y="11010851"/>
            <a:ext cx="12402900" cy="1676449"/>
            <a:chOff x="3657600" y="2198431"/>
            <a:chExt cx="12402900" cy="1676449"/>
          </a:xfrm>
        </p:grpSpPr>
        <p:sp>
          <p:nvSpPr>
            <p:cNvPr id="44" name="Freeform 5">
              <a:extLst>
                <a:ext uri="{FF2B5EF4-FFF2-40B4-BE49-F238E27FC236}">
                  <a16:creationId xmlns:a16="http://schemas.microsoft.com/office/drawing/2014/main" id="{04D58FF8-7439-1B18-EDDC-B456CFAE0427}"/>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45" name="TextBox 7">
              <a:extLst>
                <a:ext uri="{FF2B5EF4-FFF2-40B4-BE49-F238E27FC236}">
                  <a16:creationId xmlns:a16="http://schemas.microsoft.com/office/drawing/2014/main" id="{BE993B85-F77A-C306-C08B-FB759C303D64}"/>
                </a:ext>
              </a:extLst>
            </p:cNvPr>
            <p:cNvSpPr txBox="1">
              <a:spLocks/>
            </p:cNvSpPr>
            <p:nvPr/>
          </p:nvSpPr>
          <p:spPr>
            <a:xfrm>
              <a:off x="3657600" y="2198431"/>
              <a:ext cx="720000" cy="720000"/>
            </a:xfrm>
            <a:prstGeom prst="rect">
              <a:avLst/>
            </a:prstGeom>
          </p:spPr>
          <p:txBody>
            <a:bodyPr wrap="square" lIns="0" tIns="0" rIns="0" bIns="0" rtlCol="0" anchor="t">
              <a:spAutoFit/>
            </a:bodyPr>
            <a:lstStyle/>
            <a:p>
              <a:pPr algn="ctr">
                <a:lnSpc>
                  <a:spcPts val="7048"/>
                </a:lnSpc>
              </a:pPr>
              <a:r>
                <a:rPr lang="en-US" sz="5034" dirty="0">
                  <a:solidFill>
                    <a:srgbClr val="000000"/>
                  </a:solidFill>
                  <a:latin typeface="Alatsi Bold"/>
                </a:rPr>
                <a:t>1</a:t>
              </a:r>
            </a:p>
          </p:txBody>
        </p:sp>
        <p:sp>
          <p:nvSpPr>
            <p:cNvPr id="47" name="TextBox 16">
              <a:extLst>
                <a:ext uri="{FF2B5EF4-FFF2-40B4-BE49-F238E27FC236}">
                  <a16:creationId xmlns:a16="http://schemas.microsoft.com/office/drawing/2014/main" id="{65D81ED6-FD98-C1AF-31E7-FC011E487C9F}"/>
                </a:ext>
              </a:extLst>
            </p:cNvPr>
            <p:cNvSpPr txBox="1"/>
            <p:nvPr/>
          </p:nvSpPr>
          <p:spPr>
            <a:xfrm>
              <a:off x="4656072" y="2228917"/>
              <a:ext cx="11404428" cy="1645963"/>
            </a:xfrm>
            <a:prstGeom prst="rect">
              <a:avLst/>
            </a:prstGeom>
          </p:spPr>
          <p:txBody>
            <a:bodyPr wrap="square" lIns="0" tIns="0" rIns="0" bIns="0" rtlCol="0" anchor="t">
              <a:spAutoFit/>
            </a:bodyPr>
            <a:lstStyle/>
            <a:p>
              <a:pPr>
                <a:lnSpc>
                  <a:spcPts val="4400"/>
                </a:lnSpc>
              </a:pPr>
              <a:r>
                <a:rPr lang="en-US" sz="2800" dirty="0">
                  <a:solidFill>
                    <a:srgbClr val="000000"/>
                  </a:solidFill>
                  <a:latin typeface="Alatsi Bold"/>
                </a:rPr>
                <a:t>We select the dataset of rush hours (</a:t>
              </a:r>
              <a:r>
                <a:rPr lang="zh-CN" altLang="en-US" sz="2800" dirty="0">
                  <a:solidFill>
                    <a:srgbClr val="000000"/>
                  </a:solidFill>
                  <a:latin typeface="Alatsi Bold"/>
                </a:rPr>
                <a:t>4:30</a:t>
              </a:r>
              <a:r>
                <a:rPr lang="en-US" altLang="zh-CN" sz="2800" dirty="0">
                  <a:solidFill>
                    <a:srgbClr val="000000"/>
                  </a:solidFill>
                  <a:latin typeface="Alatsi Bold"/>
                </a:rPr>
                <a:t>PM </a:t>
              </a:r>
              <a:r>
                <a:rPr lang="zh-CN" altLang="en-US" sz="2800" dirty="0">
                  <a:solidFill>
                    <a:srgbClr val="000000"/>
                  </a:solidFill>
                  <a:latin typeface="Alatsi Bold"/>
                </a:rPr>
                <a:t>-</a:t>
              </a:r>
              <a:r>
                <a:rPr lang="en-US" altLang="zh-CN" sz="2800" dirty="0">
                  <a:solidFill>
                    <a:srgbClr val="000000"/>
                  </a:solidFill>
                  <a:latin typeface="Alatsi Bold"/>
                </a:rPr>
                <a:t> </a:t>
              </a:r>
              <a:r>
                <a:rPr lang="zh-CN" altLang="en-US" sz="2800" dirty="0">
                  <a:solidFill>
                    <a:srgbClr val="000000"/>
                  </a:solidFill>
                  <a:latin typeface="Alatsi Bold"/>
                </a:rPr>
                <a:t>6:30</a:t>
              </a:r>
              <a:r>
                <a:rPr lang="en-US" altLang="zh-CN" sz="2800" dirty="0">
                  <a:solidFill>
                    <a:srgbClr val="000000"/>
                  </a:solidFill>
                  <a:latin typeface="Alatsi Bold"/>
                </a:rPr>
                <a:t>PM</a:t>
              </a:r>
              <a:r>
                <a:rPr lang="zh-CN" altLang="en-US" sz="2800" dirty="0">
                  <a:solidFill>
                    <a:srgbClr val="000000"/>
                  </a:solidFill>
                  <a:latin typeface="Alatsi Bold"/>
                </a:rPr>
                <a:t>) from 9/1</a:t>
              </a:r>
              <a:r>
                <a:rPr lang="en-US" altLang="zh-CN" sz="2800" dirty="0">
                  <a:solidFill>
                    <a:srgbClr val="000000"/>
                  </a:solidFill>
                  <a:latin typeface="Alatsi Bold"/>
                </a:rPr>
                <a:t>/2023</a:t>
              </a:r>
              <a:r>
                <a:rPr lang="zh-CN" altLang="en-US" sz="2800" dirty="0">
                  <a:solidFill>
                    <a:srgbClr val="000000"/>
                  </a:solidFill>
                  <a:latin typeface="Alatsi Bold"/>
                </a:rPr>
                <a:t> - to 9/30</a:t>
              </a:r>
              <a:r>
                <a:rPr lang="en-US" altLang="zh-CN" sz="2800" dirty="0">
                  <a:solidFill>
                    <a:srgbClr val="000000"/>
                  </a:solidFill>
                  <a:latin typeface="Alatsi Bold"/>
                </a:rPr>
                <a:t>/2023</a:t>
              </a:r>
              <a:r>
                <a:rPr lang="zh-CN" altLang="en-US" sz="2800" dirty="0">
                  <a:solidFill>
                    <a:srgbClr val="000000"/>
                  </a:solidFill>
                  <a:latin typeface="Alatsi Bold"/>
                </a:rPr>
                <a:t> (exclude weekend) at two stations</a:t>
              </a:r>
              <a:r>
                <a:rPr lang="en-US" altLang="zh-CN" sz="2800" dirty="0">
                  <a:solidFill>
                    <a:srgbClr val="000000"/>
                  </a:solidFill>
                  <a:latin typeface="Alatsi Bold"/>
                </a:rPr>
                <a:t>. Both stations </a:t>
              </a:r>
              <a:r>
                <a:rPr lang="en-US" sz="2800" dirty="0">
                  <a:solidFill>
                    <a:srgbClr val="000000"/>
                  </a:solidFill>
                  <a:latin typeface="Alatsi Bold"/>
                </a:rPr>
                <a:t> are among the top 10 busiest stations according to Bluebike’s annual report.</a:t>
              </a:r>
            </a:p>
          </p:txBody>
        </p:sp>
      </p:grpSp>
      <p:pic>
        <p:nvPicPr>
          <p:cNvPr id="48" name="图片 47" descr="自行车停在街道上&#10;&#10;描述已自动生成">
            <a:extLst>
              <a:ext uri="{FF2B5EF4-FFF2-40B4-BE49-F238E27FC236}">
                <a16:creationId xmlns:a16="http://schemas.microsoft.com/office/drawing/2014/main" id="{86B8E10A-9CE7-EECF-E616-292216A0C994}"/>
              </a:ext>
            </a:extLst>
          </p:cNvPr>
          <p:cNvPicPr>
            <a:picLocks noChangeAspect="1"/>
          </p:cNvPicPr>
          <p:nvPr/>
        </p:nvPicPr>
        <p:blipFill rotWithShape="1">
          <a:blip r:embed="rId7">
            <a:extLst>
              <a:ext uri="{28A0092B-C50C-407E-A947-70E740481C1C}">
                <a14:useLocalDpi xmlns:a14="http://schemas.microsoft.com/office/drawing/2010/main" val="0"/>
              </a:ext>
            </a:extLst>
          </a:blip>
          <a:srcRect r="18406"/>
          <a:stretch/>
        </p:blipFill>
        <p:spPr>
          <a:xfrm>
            <a:off x="10296749" y="-5067300"/>
            <a:ext cx="5191156" cy="3317907"/>
          </a:xfrm>
          <a:prstGeom prst="rect">
            <a:avLst/>
          </a:prstGeom>
        </p:spPr>
      </p:pic>
    </p:spTree>
    <p:extLst>
      <p:ext uri="{BB962C8B-B14F-4D97-AF65-F5344CB8AC3E}">
        <p14:creationId xmlns:p14="http://schemas.microsoft.com/office/powerpoint/2010/main" val="9645697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ppt_x"/>
                                          </p:val>
                                        </p:tav>
                                        <p:tav tm="100000">
                                          <p:val>
                                            <p:strVal val="#ppt_x"/>
                                          </p:val>
                                        </p:tav>
                                      </p:tavLst>
                                    </p:anim>
                                    <p:anim calcmode="lin" valueType="num">
                                      <p:cBhvr additive="base">
                                        <p:cTn id="1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fill="hold"/>
                                        <p:tgtEl>
                                          <p:spTgt spid="67"/>
                                        </p:tgtEl>
                                        <p:attrNameLst>
                                          <p:attrName>ppt_x</p:attrName>
                                        </p:attrNameLst>
                                      </p:cBhvr>
                                      <p:tavLst>
                                        <p:tav tm="0">
                                          <p:val>
                                            <p:strVal val="#ppt_x"/>
                                          </p:val>
                                        </p:tav>
                                        <p:tav tm="100000">
                                          <p:val>
                                            <p:strVal val="#ppt_x"/>
                                          </p:val>
                                        </p:tav>
                                      </p:tavLst>
                                    </p:anim>
                                    <p:anim calcmode="lin" valueType="num">
                                      <p:cBhvr additive="base">
                                        <p:cTn id="20"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CN" altLang="en-US"/>
          </a:p>
        </p:txBody>
      </p:sp>
      <p:grpSp>
        <p:nvGrpSpPr>
          <p:cNvPr id="8" name="Group 8"/>
          <p:cNvGrpSpPr/>
          <p:nvPr/>
        </p:nvGrpSpPr>
        <p:grpSpPr>
          <a:xfrm>
            <a:off x="16117200"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zh-CN" altLang="en-US"/>
              </a:p>
            </p:txBody>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5</a:t>
              </a:r>
            </a:p>
          </p:txBody>
        </p:sp>
      </p:grpSp>
      <p:grpSp>
        <p:nvGrpSpPr>
          <p:cNvPr id="22" name="组合 21">
            <a:extLst>
              <a:ext uri="{FF2B5EF4-FFF2-40B4-BE49-F238E27FC236}">
                <a16:creationId xmlns:a16="http://schemas.microsoft.com/office/drawing/2014/main" id="{5CB9F683-AF2C-C95B-13FB-CAD42FA04AB6}"/>
              </a:ext>
            </a:extLst>
          </p:cNvPr>
          <p:cNvGrpSpPr/>
          <p:nvPr/>
        </p:nvGrpSpPr>
        <p:grpSpPr>
          <a:xfrm>
            <a:off x="-260599" y="9631680"/>
            <a:ext cx="18796032" cy="464820"/>
            <a:chOff x="-260599" y="8800282"/>
            <a:chExt cx="18796032" cy="464820"/>
          </a:xfrm>
        </p:grpSpPr>
        <p:sp>
          <p:nvSpPr>
            <p:cNvPr id="23" name="TextBox 3">
              <a:extLst>
                <a:ext uri="{FF2B5EF4-FFF2-40B4-BE49-F238E27FC236}">
                  <a16:creationId xmlns:a16="http://schemas.microsoft.com/office/drawing/2014/main" id="{49BEFBE9-760F-A8D4-19D5-241F6B90550E}"/>
                </a:ext>
              </a:extLst>
            </p:cNvPr>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Northeastern University | 2024</a:t>
              </a:r>
            </a:p>
          </p:txBody>
        </p:sp>
        <p:sp>
          <p:nvSpPr>
            <p:cNvPr id="24" name="AutoShape 16">
              <a:extLst>
                <a:ext uri="{FF2B5EF4-FFF2-40B4-BE49-F238E27FC236}">
                  <a16:creationId xmlns:a16="http://schemas.microsoft.com/office/drawing/2014/main" id="{E42B0EDB-7017-52E9-105C-BB1FA329D6EC}"/>
                </a:ext>
              </a:extLst>
            </p:cNvPr>
            <p:cNvSpPr/>
            <p:nvPr/>
          </p:nvSpPr>
          <p:spPr>
            <a:xfrm>
              <a:off x="-260599" y="9061267"/>
              <a:ext cx="6724039" cy="19050"/>
            </a:xfrm>
            <a:prstGeom prst="line">
              <a:avLst/>
            </a:prstGeom>
            <a:ln w="114300" cap="flat">
              <a:solidFill>
                <a:srgbClr val="9FC3D0"/>
              </a:solidFill>
              <a:prstDash val="solid"/>
              <a:headEnd type="none" w="sm" len="sm"/>
              <a:tailEnd type="none" w="sm" len="sm"/>
            </a:ln>
          </p:spPr>
          <p:txBody>
            <a:bodyPr/>
            <a:lstStyle/>
            <a:p>
              <a:endParaRPr lang="zh-CN" altLang="en-US"/>
            </a:p>
          </p:txBody>
        </p:sp>
        <p:sp>
          <p:nvSpPr>
            <p:cNvPr id="25" name="AutoShape 17">
              <a:extLst>
                <a:ext uri="{FF2B5EF4-FFF2-40B4-BE49-F238E27FC236}">
                  <a16:creationId xmlns:a16="http://schemas.microsoft.com/office/drawing/2014/main" id="{0E20E59D-EA73-8684-9580-A43FB0DAE0C8}"/>
                </a:ext>
              </a:extLst>
            </p:cNvPr>
            <p:cNvSpPr/>
            <p:nvPr/>
          </p:nvSpPr>
          <p:spPr>
            <a:xfrm>
              <a:off x="11811393" y="9061267"/>
              <a:ext cx="6724040" cy="19050"/>
            </a:xfrm>
            <a:prstGeom prst="line">
              <a:avLst/>
            </a:prstGeom>
            <a:ln w="114300" cap="flat">
              <a:solidFill>
                <a:srgbClr val="9FC3D0"/>
              </a:solidFill>
              <a:prstDash val="solid"/>
              <a:headEnd type="none" w="sm" len="sm"/>
              <a:tailEnd type="none" w="sm" len="sm"/>
            </a:ln>
          </p:spPr>
          <p:txBody>
            <a:bodyPr/>
            <a:lstStyle/>
            <a:p>
              <a:endParaRPr lang="zh-CN" altLang="en-US"/>
            </a:p>
          </p:txBody>
        </p:sp>
      </p:grpSp>
      <p:grpSp>
        <p:nvGrpSpPr>
          <p:cNvPr id="37" name="组合 36">
            <a:extLst>
              <a:ext uri="{FF2B5EF4-FFF2-40B4-BE49-F238E27FC236}">
                <a16:creationId xmlns:a16="http://schemas.microsoft.com/office/drawing/2014/main" id="{5EEDC64A-C762-7399-78E4-A7C32901F602}"/>
              </a:ext>
            </a:extLst>
          </p:cNvPr>
          <p:cNvGrpSpPr/>
          <p:nvPr/>
        </p:nvGrpSpPr>
        <p:grpSpPr>
          <a:xfrm>
            <a:off x="-2557548" y="304832"/>
            <a:ext cx="3700548" cy="1569660"/>
            <a:chOff x="-1" y="304832"/>
            <a:chExt cx="3700548" cy="1569660"/>
          </a:xfrm>
        </p:grpSpPr>
        <p:sp>
          <p:nvSpPr>
            <p:cNvPr id="15" name="Freeform 10">
              <a:extLst>
                <a:ext uri="{FF2B5EF4-FFF2-40B4-BE49-F238E27FC236}">
                  <a16:creationId xmlns:a16="http://schemas.microsoft.com/office/drawing/2014/main" id="{8D614619-EC2C-DFCB-C34C-55DC571487BC}"/>
                </a:ext>
              </a:extLst>
            </p:cNvPr>
            <p:cNvSpPr/>
            <p:nvPr/>
          </p:nvSpPr>
          <p:spPr>
            <a:xfrm>
              <a:off x="-1" y="4191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Problem</a:t>
              </a:r>
            </a:p>
            <a:p>
              <a:pPr algn="ctr"/>
              <a:r>
                <a:rPr lang="en-US" altLang="zh-CN" sz="3600" dirty="0">
                  <a:solidFill>
                    <a:schemeClr val="tx1">
                      <a:lumMod val="85000"/>
                      <a:lumOff val="15000"/>
                    </a:schemeClr>
                  </a:solidFill>
                  <a:latin typeface="Alatsi Bold"/>
                </a:rPr>
                <a:t>Statement</a:t>
              </a:r>
              <a:endParaRPr lang="zh-CN" altLang="en-US" sz="3600" dirty="0">
                <a:solidFill>
                  <a:schemeClr val="tx1">
                    <a:lumMod val="85000"/>
                    <a:lumOff val="15000"/>
                  </a:schemeClr>
                </a:solidFill>
              </a:endParaRPr>
            </a:p>
          </p:txBody>
        </p:sp>
        <p:sp>
          <p:nvSpPr>
            <p:cNvPr id="30" name="文本框 29">
              <a:extLst>
                <a:ext uri="{FF2B5EF4-FFF2-40B4-BE49-F238E27FC236}">
                  <a16:creationId xmlns:a16="http://schemas.microsoft.com/office/drawing/2014/main" id="{8AD1446D-3CE8-97F9-67BE-1E789159E7E9}"/>
                </a:ext>
              </a:extLst>
            </p:cNvPr>
            <p:cNvSpPr txBox="1"/>
            <p:nvPr/>
          </p:nvSpPr>
          <p:spPr>
            <a:xfrm>
              <a:off x="2059451" y="3048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1</a:t>
              </a:r>
            </a:p>
          </p:txBody>
        </p:sp>
      </p:grpSp>
      <p:grpSp>
        <p:nvGrpSpPr>
          <p:cNvPr id="38" name="组合 37">
            <a:extLst>
              <a:ext uri="{FF2B5EF4-FFF2-40B4-BE49-F238E27FC236}">
                <a16:creationId xmlns:a16="http://schemas.microsoft.com/office/drawing/2014/main" id="{3EB5E197-030B-8BD4-2900-3A1D2D7D3972}"/>
              </a:ext>
            </a:extLst>
          </p:cNvPr>
          <p:cNvGrpSpPr/>
          <p:nvPr/>
        </p:nvGrpSpPr>
        <p:grpSpPr>
          <a:xfrm>
            <a:off x="-2557547" y="1829432"/>
            <a:ext cx="3700547" cy="1569660"/>
            <a:chOff x="0" y="1829432"/>
            <a:chExt cx="3700547" cy="1569660"/>
          </a:xfrm>
        </p:grpSpPr>
        <p:sp>
          <p:nvSpPr>
            <p:cNvPr id="17" name="Freeform 7">
              <a:extLst>
                <a:ext uri="{FF2B5EF4-FFF2-40B4-BE49-F238E27FC236}">
                  <a16:creationId xmlns:a16="http://schemas.microsoft.com/office/drawing/2014/main" id="{BEE3576E-F191-630E-1248-8687E698093E}"/>
                </a:ext>
              </a:extLst>
            </p:cNvPr>
            <p:cNvSpPr/>
            <p:nvPr/>
          </p:nvSpPr>
          <p:spPr>
            <a:xfrm>
              <a:off x="0" y="1943100"/>
              <a:ext cx="2879999"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Data Collection</a:t>
              </a:r>
              <a:endParaRPr lang="zh-CN" altLang="en-US" sz="3600" dirty="0">
                <a:solidFill>
                  <a:schemeClr val="tx1">
                    <a:lumMod val="85000"/>
                    <a:lumOff val="15000"/>
                  </a:schemeClr>
                </a:solidFill>
              </a:endParaRPr>
            </a:p>
          </p:txBody>
        </p:sp>
        <p:sp>
          <p:nvSpPr>
            <p:cNvPr id="31" name="文本框 30">
              <a:extLst>
                <a:ext uri="{FF2B5EF4-FFF2-40B4-BE49-F238E27FC236}">
                  <a16:creationId xmlns:a16="http://schemas.microsoft.com/office/drawing/2014/main" id="{5EBEDACE-38CD-95DA-A363-0C4522E2ACEB}"/>
                </a:ext>
              </a:extLst>
            </p:cNvPr>
            <p:cNvSpPr txBox="1"/>
            <p:nvPr/>
          </p:nvSpPr>
          <p:spPr>
            <a:xfrm>
              <a:off x="2059451" y="18294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2</a:t>
              </a:r>
            </a:p>
          </p:txBody>
        </p:sp>
      </p:grpSp>
      <p:grpSp>
        <p:nvGrpSpPr>
          <p:cNvPr id="39" name="组合 38">
            <a:extLst>
              <a:ext uri="{FF2B5EF4-FFF2-40B4-BE49-F238E27FC236}">
                <a16:creationId xmlns:a16="http://schemas.microsoft.com/office/drawing/2014/main" id="{BF2E636D-E62A-1A94-9991-F31241D4FAEE}"/>
              </a:ext>
            </a:extLst>
          </p:cNvPr>
          <p:cNvGrpSpPr/>
          <p:nvPr/>
        </p:nvGrpSpPr>
        <p:grpSpPr>
          <a:xfrm>
            <a:off x="-2557548" y="3345240"/>
            <a:ext cx="3700548" cy="1569660"/>
            <a:chOff x="-1" y="3345240"/>
            <a:chExt cx="3700548" cy="1569660"/>
          </a:xfrm>
        </p:grpSpPr>
        <p:sp>
          <p:nvSpPr>
            <p:cNvPr id="18" name="Freeform 4">
              <a:extLst>
                <a:ext uri="{FF2B5EF4-FFF2-40B4-BE49-F238E27FC236}">
                  <a16:creationId xmlns:a16="http://schemas.microsoft.com/office/drawing/2014/main" id="{761FCCE9-E179-009E-2C71-A86798414C95}"/>
                </a:ext>
              </a:extLst>
            </p:cNvPr>
            <p:cNvSpPr/>
            <p:nvPr/>
          </p:nvSpPr>
          <p:spPr>
            <a:xfrm>
              <a:off x="-1" y="34677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Assumption</a:t>
              </a:r>
            </a:p>
          </p:txBody>
        </p:sp>
        <p:sp>
          <p:nvSpPr>
            <p:cNvPr id="32" name="文本框 31">
              <a:extLst>
                <a:ext uri="{FF2B5EF4-FFF2-40B4-BE49-F238E27FC236}">
                  <a16:creationId xmlns:a16="http://schemas.microsoft.com/office/drawing/2014/main" id="{11077D82-1862-4E81-F043-4488AFA7B69A}"/>
                </a:ext>
              </a:extLst>
            </p:cNvPr>
            <p:cNvSpPr txBox="1"/>
            <p:nvPr/>
          </p:nvSpPr>
          <p:spPr>
            <a:xfrm>
              <a:off x="2059451" y="3345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3</a:t>
              </a:r>
            </a:p>
          </p:txBody>
        </p:sp>
      </p:grpSp>
      <p:grpSp>
        <p:nvGrpSpPr>
          <p:cNvPr id="40" name="组合 39">
            <a:extLst>
              <a:ext uri="{FF2B5EF4-FFF2-40B4-BE49-F238E27FC236}">
                <a16:creationId xmlns:a16="http://schemas.microsoft.com/office/drawing/2014/main" id="{B1840CF4-F563-2012-23AD-98F0087322F6}"/>
              </a:ext>
            </a:extLst>
          </p:cNvPr>
          <p:cNvGrpSpPr/>
          <p:nvPr/>
        </p:nvGrpSpPr>
        <p:grpSpPr>
          <a:xfrm>
            <a:off x="0" y="4869240"/>
            <a:ext cx="3657600" cy="1569660"/>
            <a:chOff x="0" y="4869240"/>
            <a:chExt cx="3657600" cy="1569660"/>
          </a:xfrm>
        </p:grpSpPr>
        <p:sp>
          <p:nvSpPr>
            <p:cNvPr id="19" name="Freeform 10">
              <a:extLst>
                <a:ext uri="{FF2B5EF4-FFF2-40B4-BE49-F238E27FC236}">
                  <a16:creationId xmlns:a16="http://schemas.microsoft.com/office/drawing/2014/main" id="{E1FCD8DB-5EDB-A941-6889-06C30D185DC0}"/>
                </a:ext>
              </a:extLst>
            </p:cNvPr>
            <p:cNvSpPr/>
            <p:nvPr/>
          </p:nvSpPr>
          <p:spPr>
            <a:xfrm>
              <a:off x="0" y="49905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Data</a:t>
              </a:r>
            </a:p>
            <a:p>
              <a:pPr algn="ctr"/>
              <a:r>
                <a:rPr lang="en-US" altLang="zh-CN" sz="3600" dirty="0">
                  <a:solidFill>
                    <a:schemeClr val="tx1">
                      <a:lumMod val="85000"/>
                      <a:lumOff val="15000"/>
                    </a:schemeClr>
                  </a:solidFill>
                  <a:latin typeface="Alatsi Bold"/>
                </a:rPr>
                <a:t>Process</a:t>
              </a:r>
              <a:endParaRPr lang="zh-CN" altLang="en-US" sz="3600" dirty="0">
                <a:solidFill>
                  <a:schemeClr val="tx1">
                    <a:lumMod val="85000"/>
                    <a:lumOff val="15000"/>
                  </a:schemeClr>
                </a:solidFill>
              </a:endParaRPr>
            </a:p>
          </p:txBody>
        </p:sp>
        <p:sp>
          <p:nvSpPr>
            <p:cNvPr id="34" name="文本框 33">
              <a:extLst>
                <a:ext uri="{FF2B5EF4-FFF2-40B4-BE49-F238E27FC236}">
                  <a16:creationId xmlns:a16="http://schemas.microsoft.com/office/drawing/2014/main" id="{A819B965-1D25-C6DE-CDD3-F3F63CDB76DC}"/>
                </a:ext>
              </a:extLst>
            </p:cNvPr>
            <p:cNvSpPr txBox="1"/>
            <p:nvPr/>
          </p:nvSpPr>
          <p:spPr>
            <a:xfrm>
              <a:off x="2016504" y="4869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4</a:t>
              </a:r>
            </a:p>
          </p:txBody>
        </p:sp>
      </p:grpSp>
      <p:grpSp>
        <p:nvGrpSpPr>
          <p:cNvPr id="41" name="组合 40">
            <a:extLst>
              <a:ext uri="{FF2B5EF4-FFF2-40B4-BE49-F238E27FC236}">
                <a16:creationId xmlns:a16="http://schemas.microsoft.com/office/drawing/2014/main" id="{7A088B7C-E6E8-5646-C2BF-E737890AE94D}"/>
              </a:ext>
            </a:extLst>
          </p:cNvPr>
          <p:cNvGrpSpPr/>
          <p:nvPr/>
        </p:nvGrpSpPr>
        <p:grpSpPr>
          <a:xfrm>
            <a:off x="-2557546" y="6393240"/>
            <a:ext cx="3696444" cy="1569660"/>
            <a:chOff x="1" y="6393240"/>
            <a:chExt cx="3696444" cy="1569660"/>
          </a:xfrm>
        </p:grpSpPr>
        <p:sp>
          <p:nvSpPr>
            <p:cNvPr id="20" name="Freeform 7">
              <a:extLst>
                <a:ext uri="{FF2B5EF4-FFF2-40B4-BE49-F238E27FC236}">
                  <a16:creationId xmlns:a16="http://schemas.microsoft.com/office/drawing/2014/main" id="{DEDC6218-A921-6B97-72C2-443F47286D3C}"/>
                </a:ext>
              </a:extLst>
            </p:cNvPr>
            <p:cNvSpPr/>
            <p:nvPr/>
          </p:nvSpPr>
          <p:spPr>
            <a:xfrm>
              <a:off x="1" y="65145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Model &amp;</a:t>
              </a:r>
            </a:p>
            <a:p>
              <a:pPr algn="ctr"/>
              <a:r>
                <a:rPr lang="en-US" altLang="zh-CN" sz="3600" dirty="0">
                  <a:solidFill>
                    <a:schemeClr val="tx1">
                      <a:lumMod val="85000"/>
                      <a:lumOff val="15000"/>
                    </a:schemeClr>
                  </a:solidFill>
                  <a:latin typeface="Alatsi Bold"/>
                </a:rPr>
                <a:t>Validation</a:t>
              </a:r>
              <a:endParaRPr lang="zh-CN" altLang="en-US" sz="3600" dirty="0">
                <a:solidFill>
                  <a:schemeClr val="tx1">
                    <a:lumMod val="85000"/>
                    <a:lumOff val="15000"/>
                  </a:schemeClr>
                </a:solidFill>
              </a:endParaRPr>
            </a:p>
          </p:txBody>
        </p:sp>
        <p:sp>
          <p:nvSpPr>
            <p:cNvPr id="35" name="文本框 34">
              <a:extLst>
                <a:ext uri="{FF2B5EF4-FFF2-40B4-BE49-F238E27FC236}">
                  <a16:creationId xmlns:a16="http://schemas.microsoft.com/office/drawing/2014/main" id="{9CFA9498-7C65-7013-350F-4C5AA3B3F212}"/>
                </a:ext>
              </a:extLst>
            </p:cNvPr>
            <p:cNvSpPr txBox="1"/>
            <p:nvPr/>
          </p:nvSpPr>
          <p:spPr>
            <a:xfrm>
              <a:off x="2055349" y="6393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5</a:t>
              </a:r>
            </a:p>
          </p:txBody>
        </p:sp>
      </p:grpSp>
      <p:grpSp>
        <p:nvGrpSpPr>
          <p:cNvPr id="42" name="组合 41">
            <a:extLst>
              <a:ext uri="{FF2B5EF4-FFF2-40B4-BE49-F238E27FC236}">
                <a16:creationId xmlns:a16="http://schemas.microsoft.com/office/drawing/2014/main" id="{C2760920-B052-D7E1-40C2-D969E47683A5}"/>
              </a:ext>
            </a:extLst>
          </p:cNvPr>
          <p:cNvGrpSpPr/>
          <p:nvPr/>
        </p:nvGrpSpPr>
        <p:grpSpPr>
          <a:xfrm>
            <a:off x="-2557547" y="7917240"/>
            <a:ext cx="3698496" cy="1569660"/>
            <a:chOff x="0" y="7917240"/>
            <a:chExt cx="3698496" cy="1569660"/>
          </a:xfrm>
        </p:grpSpPr>
        <p:sp>
          <p:nvSpPr>
            <p:cNvPr id="21" name="Freeform 4">
              <a:extLst>
                <a:ext uri="{FF2B5EF4-FFF2-40B4-BE49-F238E27FC236}">
                  <a16:creationId xmlns:a16="http://schemas.microsoft.com/office/drawing/2014/main" id="{C90D7DE6-BE86-93BF-AACA-763012FE78CF}"/>
                </a:ext>
              </a:extLst>
            </p:cNvPr>
            <p:cNvSpPr/>
            <p:nvPr/>
          </p:nvSpPr>
          <p:spPr>
            <a:xfrm>
              <a:off x="0" y="80391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Conclusion</a:t>
              </a:r>
              <a:endParaRPr lang="zh-CN" altLang="en-US" sz="3600" dirty="0">
                <a:solidFill>
                  <a:schemeClr val="tx1">
                    <a:lumMod val="85000"/>
                    <a:lumOff val="15000"/>
                  </a:schemeClr>
                </a:solidFill>
              </a:endParaRPr>
            </a:p>
          </p:txBody>
        </p:sp>
        <p:sp>
          <p:nvSpPr>
            <p:cNvPr id="36" name="文本框 35">
              <a:extLst>
                <a:ext uri="{FF2B5EF4-FFF2-40B4-BE49-F238E27FC236}">
                  <a16:creationId xmlns:a16="http://schemas.microsoft.com/office/drawing/2014/main" id="{79393296-AD37-601A-C531-B5ED018FE06A}"/>
                </a:ext>
              </a:extLst>
            </p:cNvPr>
            <p:cNvSpPr txBox="1"/>
            <p:nvPr/>
          </p:nvSpPr>
          <p:spPr>
            <a:xfrm>
              <a:off x="2057400" y="7917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6</a:t>
              </a:r>
            </a:p>
          </p:txBody>
        </p:sp>
      </p:grpSp>
      <p:grpSp>
        <p:nvGrpSpPr>
          <p:cNvPr id="58" name="组合 57">
            <a:extLst>
              <a:ext uri="{FF2B5EF4-FFF2-40B4-BE49-F238E27FC236}">
                <a16:creationId xmlns:a16="http://schemas.microsoft.com/office/drawing/2014/main" id="{6CC9C9D3-C402-C2D4-66F6-15ACBED02F96}"/>
              </a:ext>
            </a:extLst>
          </p:cNvPr>
          <p:cNvGrpSpPr/>
          <p:nvPr/>
        </p:nvGrpSpPr>
        <p:grpSpPr>
          <a:xfrm>
            <a:off x="3657600" y="1136728"/>
            <a:ext cx="12402900" cy="1676449"/>
            <a:chOff x="3657600" y="2198431"/>
            <a:chExt cx="12402900" cy="1676449"/>
          </a:xfrm>
        </p:grpSpPr>
        <p:sp>
          <p:nvSpPr>
            <p:cNvPr id="53" name="Freeform 5">
              <a:extLst>
                <a:ext uri="{FF2B5EF4-FFF2-40B4-BE49-F238E27FC236}">
                  <a16:creationId xmlns:a16="http://schemas.microsoft.com/office/drawing/2014/main" id="{FCC42792-47E0-BD75-A1B6-516AB9E465F7}"/>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29" name="TextBox 7">
              <a:extLst>
                <a:ext uri="{FF2B5EF4-FFF2-40B4-BE49-F238E27FC236}">
                  <a16:creationId xmlns:a16="http://schemas.microsoft.com/office/drawing/2014/main" id="{69B92184-67AD-FC03-EF5E-39CF7211A3D1}"/>
                </a:ext>
              </a:extLst>
            </p:cNvPr>
            <p:cNvSpPr txBox="1">
              <a:spLocks/>
            </p:cNvSpPr>
            <p:nvPr/>
          </p:nvSpPr>
          <p:spPr>
            <a:xfrm>
              <a:off x="3657600" y="2198431"/>
              <a:ext cx="720000" cy="720000"/>
            </a:xfrm>
            <a:prstGeom prst="rect">
              <a:avLst/>
            </a:prstGeom>
          </p:spPr>
          <p:txBody>
            <a:bodyPr wrap="square" lIns="0" tIns="0" rIns="0" bIns="0" rtlCol="0" anchor="t">
              <a:spAutoFit/>
            </a:bodyPr>
            <a:lstStyle/>
            <a:p>
              <a:pPr algn="ctr">
                <a:lnSpc>
                  <a:spcPts val="7048"/>
                </a:lnSpc>
              </a:pPr>
              <a:r>
                <a:rPr lang="en-US" sz="5034" dirty="0">
                  <a:solidFill>
                    <a:srgbClr val="000000"/>
                  </a:solidFill>
                  <a:latin typeface="Alatsi Bold"/>
                </a:rPr>
                <a:t>1</a:t>
              </a:r>
            </a:p>
          </p:txBody>
        </p:sp>
        <p:sp>
          <p:nvSpPr>
            <p:cNvPr id="46" name="TextBox 16">
              <a:extLst>
                <a:ext uri="{FF2B5EF4-FFF2-40B4-BE49-F238E27FC236}">
                  <a16:creationId xmlns:a16="http://schemas.microsoft.com/office/drawing/2014/main" id="{3683D0EE-DD31-E60D-752D-9CD0F04D4963}"/>
                </a:ext>
              </a:extLst>
            </p:cNvPr>
            <p:cNvSpPr txBox="1"/>
            <p:nvPr/>
          </p:nvSpPr>
          <p:spPr>
            <a:xfrm>
              <a:off x="4656072" y="2228917"/>
              <a:ext cx="11404428" cy="1645963"/>
            </a:xfrm>
            <a:prstGeom prst="rect">
              <a:avLst/>
            </a:prstGeom>
          </p:spPr>
          <p:txBody>
            <a:bodyPr wrap="square" lIns="0" tIns="0" rIns="0" bIns="0" rtlCol="0" anchor="t">
              <a:spAutoFit/>
            </a:bodyPr>
            <a:lstStyle/>
            <a:p>
              <a:pPr>
                <a:lnSpc>
                  <a:spcPts val="4400"/>
                </a:lnSpc>
              </a:pPr>
              <a:r>
                <a:rPr lang="en-US" sz="2800" dirty="0">
                  <a:solidFill>
                    <a:srgbClr val="000000"/>
                  </a:solidFill>
                  <a:latin typeface="Alatsi Bold"/>
                </a:rPr>
                <a:t>We select the dataset of rush hours (</a:t>
              </a:r>
              <a:r>
                <a:rPr lang="zh-CN" altLang="en-US" sz="2800" dirty="0">
                  <a:solidFill>
                    <a:srgbClr val="000000"/>
                  </a:solidFill>
                  <a:latin typeface="Alatsi Bold"/>
                </a:rPr>
                <a:t>4:30</a:t>
              </a:r>
              <a:r>
                <a:rPr lang="en-US" altLang="zh-CN" sz="2800" dirty="0">
                  <a:solidFill>
                    <a:srgbClr val="000000"/>
                  </a:solidFill>
                  <a:latin typeface="Alatsi Bold"/>
                </a:rPr>
                <a:t>PM </a:t>
              </a:r>
              <a:r>
                <a:rPr lang="zh-CN" altLang="en-US" sz="2800" dirty="0">
                  <a:solidFill>
                    <a:srgbClr val="000000"/>
                  </a:solidFill>
                  <a:latin typeface="Alatsi Bold"/>
                </a:rPr>
                <a:t>-</a:t>
              </a:r>
              <a:r>
                <a:rPr lang="en-US" altLang="zh-CN" sz="2800" dirty="0">
                  <a:solidFill>
                    <a:srgbClr val="000000"/>
                  </a:solidFill>
                  <a:latin typeface="Alatsi Bold"/>
                </a:rPr>
                <a:t> </a:t>
              </a:r>
              <a:r>
                <a:rPr lang="zh-CN" altLang="en-US" sz="2800" dirty="0">
                  <a:solidFill>
                    <a:srgbClr val="000000"/>
                  </a:solidFill>
                  <a:latin typeface="Alatsi Bold"/>
                </a:rPr>
                <a:t>6:30</a:t>
              </a:r>
              <a:r>
                <a:rPr lang="en-US" altLang="zh-CN" sz="2800" dirty="0">
                  <a:solidFill>
                    <a:srgbClr val="000000"/>
                  </a:solidFill>
                  <a:latin typeface="Alatsi Bold"/>
                </a:rPr>
                <a:t>PM</a:t>
              </a:r>
              <a:r>
                <a:rPr lang="zh-CN" altLang="en-US" sz="2800" dirty="0">
                  <a:solidFill>
                    <a:srgbClr val="000000"/>
                  </a:solidFill>
                  <a:latin typeface="Alatsi Bold"/>
                </a:rPr>
                <a:t>) from 9/1</a:t>
              </a:r>
              <a:r>
                <a:rPr lang="en-US" altLang="zh-CN" sz="2800" dirty="0">
                  <a:solidFill>
                    <a:srgbClr val="000000"/>
                  </a:solidFill>
                  <a:latin typeface="Alatsi Bold"/>
                </a:rPr>
                <a:t>/2023</a:t>
              </a:r>
              <a:r>
                <a:rPr lang="zh-CN" altLang="en-US" sz="2800" dirty="0">
                  <a:solidFill>
                    <a:srgbClr val="000000"/>
                  </a:solidFill>
                  <a:latin typeface="Alatsi Bold"/>
                </a:rPr>
                <a:t> - to 9/30</a:t>
              </a:r>
              <a:r>
                <a:rPr lang="en-US" altLang="zh-CN" sz="2800" dirty="0">
                  <a:solidFill>
                    <a:srgbClr val="000000"/>
                  </a:solidFill>
                  <a:latin typeface="Alatsi Bold"/>
                </a:rPr>
                <a:t>/2023</a:t>
              </a:r>
              <a:r>
                <a:rPr lang="zh-CN" altLang="en-US" sz="2800" dirty="0">
                  <a:solidFill>
                    <a:srgbClr val="000000"/>
                  </a:solidFill>
                  <a:latin typeface="Alatsi Bold"/>
                </a:rPr>
                <a:t> (exclude weekend) at two stations</a:t>
              </a:r>
              <a:r>
                <a:rPr lang="en-US" altLang="zh-CN" sz="2800" dirty="0">
                  <a:solidFill>
                    <a:srgbClr val="000000"/>
                  </a:solidFill>
                  <a:latin typeface="Alatsi Bold"/>
                </a:rPr>
                <a:t>. Both stations </a:t>
              </a:r>
              <a:r>
                <a:rPr lang="en-US" sz="2800" dirty="0">
                  <a:solidFill>
                    <a:srgbClr val="000000"/>
                  </a:solidFill>
                  <a:latin typeface="Alatsi Bold"/>
                </a:rPr>
                <a:t> are among the top 10 busiest stations according to Bluebike’s annual report.</a:t>
              </a:r>
            </a:p>
          </p:txBody>
        </p:sp>
      </p:grpSp>
      <p:grpSp>
        <p:nvGrpSpPr>
          <p:cNvPr id="2" name="组合 1">
            <a:extLst>
              <a:ext uri="{FF2B5EF4-FFF2-40B4-BE49-F238E27FC236}">
                <a16:creationId xmlns:a16="http://schemas.microsoft.com/office/drawing/2014/main" id="{6F71172B-1AEF-001A-0A3E-5D5C06F90A0A}"/>
              </a:ext>
            </a:extLst>
          </p:cNvPr>
          <p:cNvGrpSpPr/>
          <p:nvPr/>
        </p:nvGrpSpPr>
        <p:grpSpPr>
          <a:xfrm>
            <a:off x="3646362" y="-7581900"/>
            <a:ext cx="12516299" cy="2697486"/>
            <a:chOff x="3657600" y="2198431"/>
            <a:chExt cx="12516299" cy="2697486"/>
          </a:xfrm>
        </p:grpSpPr>
        <p:sp>
          <p:nvSpPr>
            <p:cNvPr id="3" name="Freeform 5">
              <a:extLst>
                <a:ext uri="{FF2B5EF4-FFF2-40B4-BE49-F238E27FC236}">
                  <a16:creationId xmlns:a16="http://schemas.microsoft.com/office/drawing/2014/main" id="{34917ABF-1DB0-8319-106A-08899DE81676}"/>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4" name="TextBox 7">
              <a:extLst>
                <a:ext uri="{FF2B5EF4-FFF2-40B4-BE49-F238E27FC236}">
                  <a16:creationId xmlns:a16="http://schemas.microsoft.com/office/drawing/2014/main" id="{F195FE74-A0A9-8379-4236-7BDA07401674}"/>
                </a:ext>
              </a:extLst>
            </p:cNvPr>
            <p:cNvSpPr txBox="1">
              <a:spLocks/>
            </p:cNvSpPr>
            <p:nvPr/>
          </p:nvSpPr>
          <p:spPr>
            <a:xfrm>
              <a:off x="3657600" y="2198431"/>
              <a:ext cx="720000" cy="720000"/>
            </a:xfrm>
            <a:prstGeom prst="rect">
              <a:avLst/>
            </a:prstGeom>
          </p:spPr>
          <p:txBody>
            <a:bodyPr wrap="square" lIns="0" tIns="0" rIns="0" bIns="0" rtlCol="0" anchor="t">
              <a:spAutoFit/>
            </a:bodyPr>
            <a:lstStyle/>
            <a:p>
              <a:pPr algn="ctr">
                <a:lnSpc>
                  <a:spcPts val="7048"/>
                </a:lnSpc>
              </a:pPr>
              <a:r>
                <a:rPr lang="en-US" sz="5034" dirty="0">
                  <a:solidFill>
                    <a:srgbClr val="000000"/>
                  </a:solidFill>
                  <a:latin typeface="Alatsi Bold"/>
                </a:rPr>
                <a:t>1</a:t>
              </a:r>
            </a:p>
          </p:txBody>
        </p:sp>
        <p:sp>
          <p:nvSpPr>
            <p:cNvPr id="6" name="TextBox 16">
              <a:extLst>
                <a:ext uri="{FF2B5EF4-FFF2-40B4-BE49-F238E27FC236}">
                  <a16:creationId xmlns:a16="http://schemas.microsoft.com/office/drawing/2014/main" id="{6EB8F2A7-3BF1-DD6C-3C66-9681D56DF77B}"/>
                </a:ext>
              </a:extLst>
            </p:cNvPr>
            <p:cNvSpPr txBox="1"/>
            <p:nvPr/>
          </p:nvSpPr>
          <p:spPr>
            <a:xfrm>
              <a:off x="4656072" y="2370226"/>
              <a:ext cx="11517827" cy="2525691"/>
            </a:xfrm>
            <a:prstGeom prst="rect">
              <a:avLst/>
            </a:prstGeom>
          </p:spPr>
          <p:txBody>
            <a:bodyPr wrap="square" lIns="0" tIns="0" rIns="0" bIns="0" rtlCol="0" anchor="t">
              <a:spAutoFit/>
            </a:bodyPr>
            <a:lstStyle/>
            <a:p>
              <a:pPr>
                <a:lnSpc>
                  <a:spcPts val="5000"/>
                </a:lnSpc>
              </a:pPr>
              <a:r>
                <a:rPr lang="en-US" sz="4000" dirty="0">
                  <a:solidFill>
                    <a:srgbClr val="000000"/>
                  </a:solidFill>
                  <a:latin typeface="Alatsi Bold"/>
                </a:rPr>
                <a:t>Continuous – Time Markov Chain:</a:t>
              </a:r>
            </a:p>
            <a:p>
              <a:pPr marL="457200" indent="-457200">
                <a:lnSpc>
                  <a:spcPts val="5000"/>
                </a:lnSpc>
                <a:buFont typeface="Arial" panose="020B0604020202020204" pitchFamily="34" charset="0"/>
                <a:buChar char="•"/>
              </a:pPr>
              <a:r>
                <a:rPr lang="en-US" sz="3600" dirty="0">
                  <a:solidFill>
                    <a:srgbClr val="000000"/>
                  </a:solidFill>
                  <a:latin typeface="Alatsi Bold"/>
                </a:rPr>
                <a:t>State : # of available</a:t>
              </a:r>
              <a:r>
                <a:rPr lang="zh-CN" altLang="en-US" sz="3600" dirty="0">
                  <a:solidFill>
                    <a:srgbClr val="000000"/>
                  </a:solidFill>
                  <a:latin typeface="Alatsi Bold"/>
                </a:rPr>
                <a:t> </a:t>
              </a:r>
              <a:r>
                <a:rPr lang="en-US" altLang="zh-CN" sz="3600" dirty="0">
                  <a:solidFill>
                    <a:srgbClr val="000000"/>
                  </a:solidFill>
                  <a:latin typeface="Alatsi Bold"/>
                </a:rPr>
                <a:t>bikes</a:t>
              </a:r>
              <a:r>
                <a:rPr lang="zh-CN" altLang="en-US" sz="3600" dirty="0">
                  <a:solidFill>
                    <a:srgbClr val="000000"/>
                  </a:solidFill>
                  <a:latin typeface="Alatsi Bold"/>
                </a:rPr>
                <a:t> </a:t>
              </a:r>
              <a:r>
                <a:rPr lang="en-US" altLang="zh-CN" sz="3600" dirty="0">
                  <a:solidFill>
                    <a:srgbClr val="000000"/>
                  </a:solidFill>
                  <a:latin typeface="Alatsi Bold"/>
                </a:rPr>
                <a:t>in a dock station (Discrete)</a:t>
              </a:r>
            </a:p>
            <a:p>
              <a:pPr marL="457200" indent="-457200">
                <a:lnSpc>
                  <a:spcPts val="5000"/>
                </a:lnSpc>
                <a:buFont typeface="Arial" panose="020B0604020202020204" pitchFamily="34" charset="0"/>
                <a:buChar char="•"/>
              </a:pPr>
              <a:r>
                <a:rPr lang="en-US" altLang="zh-CN" sz="3600" dirty="0">
                  <a:solidFill>
                    <a:srgbClr val="000000"/>
                  </a:solidFill>
                  <a:latin typeface="Alatsi Bold"/>
                </a:rPr>
                <a:t>Time of transition is continuous and independent of previous transitions</a:t>
              </a:r>
            </a:p>
          </p:txBody>
        </p:sp>
      </p:grpSp>
      <p:sp>
        <p:nvSpPr>
          <p:cNvPr id="7" name="TextBox 2">
            <a:extLst>
              <a:ext uri="{FF2B5EF4-FFF2-40B4-BE49-F238E27FC236}">
                <a16:creationId xmlns:a16="http://schemas.microsoft.com/office/drawing/2014/main" id="{2F6DEE15-212E-FBEC-93C2-FCFA47D8E1DD}"/>
              </a:ext>
            </a:extLst>
          </p:cNvPr>
          <p:cNvSpPr txBox="1"/>
          <p:nvPr/>
        </p:nvSpPr>
        <p:spPr>
          <a:xfrm>
            <a:off x="2935751" y="-8953500"/>
            <a:ext cx="14056849" cy="1386918"/>
          </a:xfrm>
          <a:prstGeom prst="rect">
            <a:avLst/>
          </a:prstGeom>
        </p:spPr>
        <p:txBody>
          <a:bodyPr wrap="square" lIns="0" tIns="0" rIns="0" bIns="0" rtlCol="0" anchor="t">
            <a:spAutoFit/>
          </a:bodyPr>
          <a:lstStyle/>
          <a:p>
            <a:pPr algn="ctr">
              <a:lnSpc>
                <a:spcPts val="11899"/>
              </a:lnSpc>
            </a:pPr>
            <a:r>
              <a:rPr lang="en-US" sz="6600" dirty="0">
                <a:solidFill>
                  <a:srgbClr val="000000"/>
                </a:solidFill>
                <a:latin typeface="Alatsi Bold"/>
              </a:rPr>
              <a:t>B-D Process with Capacity N</a:t>
            </a:r>
          </a:p>
        </p:txBody>
      </p:sp>
      <p:grpSp>
        <p:nvGrpSpPr>
          <p:cNvPr id="27" name="组合 26">
            <a:extLst>
              <a:ext uri="{FF2B5EF4-FFF2-40B4-BE49-F238E27FC236}">
                <a16:creationId xmlns:a16="http://schemas.microsoft.com/office/drawing/2014/main" id="{7ED2FF7B-E1E8-5601-2124-17954B9E6AFD}"/>
              </a:ext>
            </a:extLst>
          </p:cNvPr>
          <p:cNvGrpSpPr/>
          <p:nvPr/>
        </p:nvGrpSpPr>
        <p:grpSpPr>
          <a:xfrm>
            <a:off x="3646362" y="-4991100"/>
            <a:ext cx="12516299" cy="2697486"/>
            <a:chOff x="3657600" y="2198431"/>
            <a:chExt cx="12516299" cy="2697486"/>
          </a:xfrm>
        </p:grpSpPr>
        <p:sp>
          <p:nvSpPr>
            <p:cNvPr id="28" name="Freeform 5">
              <a:extLst>
                <a:ext uri="{FF2B5EF4-FFF2-40B4-BE49-F238E27FC236}">
                  <a16:creationId xmlns:a16="http://schemas.microsoft.com/office/drawing/2014/main" id="{C18CF7E2-D005-06F3-A90B-3030E002CC56}"/>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33" name="TextBox 7">
              <a:extLst>
                <a:ext uri="{FF2B5EF4-FFF2-40B4-BE49-F238E27FC236}">
                  <a16:creationId xmlns:a16="http://schemas.microsoft.com/office/drawing/2014/main" id="{BC5DC54B-D96F-8588-AEFA-F7756F1AB0BF}"/>
                </a:ext>
              </a:extLst>
            </p:cNvPr>
            <p:cNvSpPr txBox="1">
              <a:spLocks/>
            </p:cNvSpPr>
            <p:nvPr/>
          </p:nvSpPr>
          <p:spPr>
            <a:xfrm>
              <a:off x="3657600" y="2198431"/>
              <a:ext cx="720000" cy="842731"/>
            </a:xfrm>
            <a:prstGeom prst="rect">
              <a:avLst/>
            </a:prstGeom>
          </p:spPr>
          <p:txBody>
            <a:bodyPr wrap="square" lIns="0" tIns="0" rIns="0" bIns="0" rtlCol="0" anchor="t">
              <a:spAutoFit/>
            </a:bodyPr>
            <a:lstStyle/>
            <a:p>
              <a:pPr algn="ctr">
                <a:lnSpc>
                  <a:spcPts val="7048"/>
                </a:lnSpc>
              </a:pPr>
              <a:r>
                <a:rPr lang="en-US" sz="5034" dirty="0">
                  <a:solidFill>
                    <a:srgbClr val="000000"/>
                  </a:solidFill>
                  <a:latin typeface="Alatsi Bold"/>
                </a:rPr>
                <a:t>2</a:t>
              </a:r>
            </a:p>
          </p:txBody>
        </p:sp>
        <p:sp>
          <p:nvSpPr>
            <p:cNvPr id="43" name="TextBox 16">
              <a:extLst>
                <a:ext uri="{FF2B5EF4-FFF2-40B4-BE49-F238E27FC236}">
                  <a16:creationId xmlns:a16="http://schemas.microsoft.com/office/drawing/2014/main" id="{E7724E48-93A4-F1C2-247F-B7E67175921D}"/>
                </a:ext>
              </a:extLst>
            </p:cNvPr>
            <p:cNvSpPr txBox="1"/>
            <p:nvPr/>
          </p:nvSpPr>
          <p:spPr>
            <a:xfrm>
              <a:off x="4656072" y="2370226"/>
              <a:ext cx="11517827" cy="2525691"/>
            </a:xfrm>
            <a:prstGeom prst="rect">
              <a:avLst/>
            </a:prstGeom>
          </p:spPr>
          <p:txBody>
            <a:bodyPr wrap="square" lIns="0" tIns="0" rIns="0" bIns="0" rtlCol="0" anchor="t">
              <a:spAutoFit/>
            </a:bodyPr>
            <a:lstStyle/>
            <a:p>
              <a:pPr>
                <a:lnSpc>
                  <a:spcPts val="5000"/>
                </a:lnSpc>
              </a:pPr>
              <a:r>
                <a:rPr lang="en-US" sz="4000" dirty="0">
                  <a:solidFill>
                    <a:srgbClr val="000000"/>
                  </a:solidFill>
                  <a:latin typeface="Alatsi Bold"/>
                </a:rPr>
                <a:t>Consecutive Transition:</a:t>
              </a:r>
            </a:p>
            <a:p>
              <a:pPr marL="457200" indent="-457200">
                <a:lnSpc>
                  <a:spcPts val="5000"/>
                </a:lnSpc>
                <a:buFont typeface="Arial" panose="020B0604020202020204" pitchFamily="34" charset="0"/>
                <a:buChar char="•"/>
              </a:pPr>
              <a:r>
                <a:rPr lang="en-US" altLang="zh-CN" sz="3600" dirty="0">
                  <a:solidFill>
                    <a:srgbClr val="000000"/>
                  </a:solidFill>
                  <a:latin typeface="Alatsi Bold"/>
                </a:rPr>
                <a:t># of bikes in the system can only increase or decrease one at one time</a:t>
              </a:r>
            </a:p>
            <a:p>
              <a:pPr marL="457200" indent="-457200">
                <a:lnSpc>
                  <a:spcPts val="5000"/>
                </a:lnSpc>
                <a:buFont typeface="Arial" panose="020B0604020202020204" pitchFamily="34" charset="0"/>
                <a:buChar char="•"/>
              </a:pPr>
              <a:r>
                <a:rPr lang="en-US" altLang="zh-CN" sz="3600" dirty="0">
                  <a:solidFill>
                    <a:srgbClr val="000000"/>
                  </a:solidFill>
                  <a:latin typeface="Alatsi Bold"/>
                </a:rPr>
                <a:t># of docks is limited at a dock station</a:t>
              </a:r>
            </a:p>
          </p:txBody>
        </p:sp>
      </p:grpSp>
      <p:grpSp>
        <p:nvGrpSpPr>
          <p:cNvPr id="44" name="组合 43">
            <a:extLst>
              <a:ext uri="{FF2B5EF4-FFF2-40B4-BE49-F238E27FC236}">
                <a16:creationId xmlns:a16="http://schemas.microsoft.com/office/drawing/2014/main" id="{A132E93B-EFE9-E0EA-DAA9-166A275B15A5}"/>
              </a:ext>
            </a:extLst>
          </p:cNvPr>
          <p:cNvGrpSpPr/>
          <p:nvPr/>
        </p:nvGrpSpPr>
        <p:grpSpPr>
          <a:xfrm>
            <a:off x="3646362" y="-2400300"/>
            <a:ext cx="13803438" cy="2710952"/>
            <a:chOff x="3657600" y="2198431"/>
            <a:chExt cx="12516299" cy="2710952"/>
          </a:xfrm>
        </p:grpSpPr>
        <p:sp>
          <p:nvSpPr>
            <p:cNvPr id="45" name="Freeform 5">
              <a:extLst>
                <a:ext uri="{FF2B5EF4-FFF2-40B4-BE49-F238E27FC236}">
                  <a16:creationId xmlns:a16="http://schemas.microsoft.com/office/drawing/2014/main" id="{3AB88F54-41FB-D0AE-0D3F-9789A2BA5F62}"/>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47" name="TextBox 7">
              <a:extLst>
                <a:ext uri="{FF2B5EF4-FFF2-40B4-BE49-F238E27FC236}">
                  <a16:creationId xmlns:a16="http://schemas.microsoft.com/office/drawing/2014/main" id="{911DD583-F9DF-B73C-5B0E-28A237267157}"/>
                </a:ext>
              </a:extLst>
            </p:cNvPr>
            <p:cNvSpPr txBox="1">
              <a:spLocks/>
            </p:cNvSpPr>
            <p:nvPr/>
          </p:nvSpPr>
          <p:spPr>
            <a:xfrm>
              <a:off x="3657600" y="2198431"/>
              <a:ext cx="720000" cy="842731"/>
            </a:xfrm>
            <a:prstGeom prst="rect">
              <a:avLst/>
            </a:prstGeom>
          </p:spPr>
          <p:txBody>
            <a:bodyPr wrap="square" lIns="0" tIns="0" rIns="0" bIns="0" rtlCol="0" anchor="t">
              <a:spAutoFit/>
            </a:bodyPr>
            <a:lstStyle/>
            <a:p>
              <a:pPr algn="ctr">
                <a:lnSpc>
                  <a:spcPts val="7048"/>
                </a:lnSpc>
              </a:pPr>
              <a:r>
                <a:rPr lang="en-US" sz="5034" dirty="0">
                  <a:solidFill>
                    <a:srgbClr val="000000"/>
                  </a:solidFill>
                  <a:latin typeface="Alatsi Bold"/>
                </a:rPr>
                <a:t>3</a:t>
              </a:r>
            </a:p>
          </p:txBody>
        </p:sp>
        <mc:AlternateContent xmlns:mc="http://schemas.openxmlformats.org/markup-compatibility/2006" xmlns:a14="http://schemas.microsoft.com/office/drawing/2010/main">
          <mc:Choice Requires="a14">
            <p:sp>
              <p:nvSpPr>
                <p:cNvPr id="48" name="TextBox 16">
                  <a:extLst>
                    <a:ext uri="{FF2B5EF4-FFF2-40B4-BE49-F238E27FC236}">
                      <a16:creationId xmlns:a16="http://schemas.microsoft.com/office/drawing/2014/main" id="{8AD9AEE5-05DD-4655-A944-24BD2A7453A8}"/>
                    </a:ext>
                  </a:extLst>
                </p:cNvPr>
                <p:cNvSpPr txBox="1"/>
                <p:nvPr/>
              </p:nvSpPr>
              <p:spPr>
                <a:xfrm>
                  <a:off x="4656072" y="2370226"/>
                  <a:ext cx="11517827" cy="2539157"/>
                </a:xfrm>
                <a:prstGeom prst="rect">
                  <a:avLst/>
                </a:prstGeom>
              </p:spPr>
              <p:txBody>
                <a:bodyPr wrap="square" lIns="0" tIns="0" rIns="0" bIns="0" rtlCol="0" anchor="t">
                  <a:spAutoFit/>
                </a:bodyPr>
                <a:lstStyle/>
                <a:p>
                  <a:pPr>
                    <a:lnSpc>
                      <a:spcPts val="5000"/>
                    </a:lnSpc>
                  </a:pPr>
                  <a:r>
                    <a:rPr lang="en-US" sz="4000" dirty="0">
                      <a:solidFill>
                        <a:srgbClr val="000000"/>
                      </a:solidFill>
                      <a:latin typeface="Alatsi Bold"/>
                    </a:rPr>
                    <a:t>Exponential Interarrival Time </a:t>
                  </a:r>
                  <a:r>
                    <a:rPr lang="en-US" sz="4000" dirty="0">
                      <a:solidFill>
                        <a:srgbClr val="FF0000"/>
                      </a:solidFill>
                      <a:latin typeface="Alatsi Bold"/>
                    </a:rPr>
                    <a:t>(Hypothesis) </a:t>
                  </a:r>
                  <a:r>
                    <a:rPr lang="en-US" sz="4000" dirty="0">
                      <a:solidFill>
                        <a:srgbClr val="000000"/>
                      </a:solidFill>
                      <a:latin typeface="Alatsi Bold"/>
                    </a:rPr>
                    <a:t>:</a:t>
                  </a:r>
                </a:p>
                <a:p>
                  <a:pPr marL="571500" indent="-571500">
                    <a:lnSpc>
                      <a:spcPts val="5000"/>
                    </a:lnSpc>
                    <a:buFont typeface="Arial" panose="020B0604020202020204" pitchFamily="34" charset="0"/>
                    <a:buChar char="•"/>
                  </a:pPr>
                  <a:r>
                    <a:rPr lang="en-US" altLang="zh-CN" sz="3200" dirty="0">
                      <a:solidFill>
                        <a:srgbClr val="000000"/>
                      </a:solidFill>
                      <a:latin typeface="Alatsi Bold"/>
                    </a:rPr>
                    <a:t>Times between two consecutive arrivals are </a:t>
                  </a:r>
                  <a:r>
                    <a:rPr lang="en-US" altLang="zh-CN" sz="3200" dirty="0" err="1">
                      <a:solidFill>
                        <a:srgbClr val="000000"/>
                      </a:solidFill>
                      <a:latin typeface="Alatsi Bold"/>
                    </a:rPr>
                    <a:t>i.i.d</a:t>
                  </a:r>
                  <a:r>
                    <a:rPr lang="en-US" altLang="zh-CN" sz="3200" dirty="0">
                      <a:solidFill>
                        <a:srgbClr val="000000"/>
                      </a:solidFill>
                      <a:latin typeface="Alatsi Bold"/>
                    </a:rPr>
                    <a:t> with </a:t>
                  </a:r>
                  <a14:m>
                    <m:oMath xmlns:m="http://schemas.openxmlformats.org/officeDocument/2006/math">
                      <m:r>
                        <a:rPr lang="en-US" altLang="zh-CN" sz="3200" i="1">
                          <a:solidFill>
                            <a:srgbClr val="000000"/>
                          </a:solidFill>
                          <a:latin typeface="Cambria Math" panose="02040503050406030204" pitchFamily="18" charset="0"/>
                        </a:rPr>
                        <m:t>𝐸𝑥𝑝</m:t>
                      </m:r>
                      <m:d>
                        <m:dPr>
                          <m:ctrlPr>
                            <a:rPr lang="en-US" altLang="zh-CN" sz="3200" i="1">
                              <a:solidFill>
                                <a:srgbClr val="000000"/>
                              </a:solidFill>
                              <a:latin typeface="Cambria Math" panose="02040503050406030204" pitchFamily="18" charset="0"/>
                            </a:rPr>
                          </m:ctrlPr>
                        </m:dPr>
                        <m:e>
                          <m:r>
                            <a:rPr lang="en-US" altLang="zh-CN" sz="3200" i="1">
                              <a:solidFill>
                                <a:srgbClr val="000000"/>
                              </a:solidFill>
                              <a:latin typeface="Cambria Math" panose="02040503050406030204" pitchFamily="18" charset="0"/>
                            </a:rPr>
                            <m:t>𝜆</m:t>
                          </m:r>
                        </m:e>
                      </m:d>
                    </m:oMath>
                  </a14:m>
                  <a:endParaRPr lang="en-US" altLang="zh-CN" sz="3200" dirty="0">
                    <a:solidFill>
                      <a:srgbClr val="000000"/>
                    </a:solidFill>
                    <a:latin typeface="Alatsi Bold"/>
                  </a:endParaRPr>
                </a:p>
                <a:p>
                  <a:pPr marL="571500" indent="-571500">
                    <a:lnSpc>
                      <a:spcPts val="5000"/>
                    </a:lnSpc>
                    <a:buFont typeface="Arial" panose="020B0604020202020204" pitchFamily="34" charset="0"/>
                    <a:buChar char="•"/>
                  </a:pPr>
                  <a:r>
                    <a:rPr lang="en-US" altLang="zh-CN" sz="3200" dirty="0">
                      <a:solidFill>
                        <a:srgbClr val="000000"/>
                      </a:solidFill>
                      <a:latin typeface="Alatsi Bold"/>
                    </a:rPr>
                    <a:t>Times between two </a:t>
                  </a:r>
                  <a:r>
                    <a:rPr lang="en-US" altLang="zh-CN" sz="3200" dirty="0" err="1">
                      <a:solidFill>
                        <a:srgbClr val="000000"/>
                      </a:solidFill>
                      <a:latin typeface="Alatsi Bold"/>
                    </a:rPr>
                    <a:t>consecutivedepartures</a:t>
                  </a:r>
                  <a:r>
                    <a:rPr lang="en-US" altLang="zh-CN" sz="3200" dirty="0">
                      <a:solidFill>
                        <a:srgbClr val="000000"/>
                      </a:solidFill>
                      <a:latin typeface="Alatsi Bold"/>
                    </a:rPr>
                    <a:t> are </a:t>
                  </a:r>
                  <a:r>
                    <a:rPr lang="en-US" altLang="zh-CN" sz="3200" dirty="0" err="1">
                      <a:solidFill>
                        <a:srgbClr val="000000"/>
                      </a:solidFill>
                      <a:latin typeface="Alatsi Bold"/>
                    </a:rPr>
                    <a:t>i.i.d</a:t>
                  </a:r>
                  <a:r>
                    <a:rPr lang="en-US" altLang="zh-CN" sz="3200" dirty="0">
                      <a:solidFill>
                        <a:srgbClr val="000000"/>
                      </a:solidFill>
                      <a:latin typeface="Alatsi Bold"/>
                    </a:rPr>
                    <a:t> with </a:t>
                  </a:r>
                  <a14:m>
                    <m:oMath xmlns:m="http://schemas.openxmlformats.org/officeDocument/2006/math">
                      <m:r>
                        <a:rPr lang="en-US" altLang="zh-CN" sz="3200" i="1">
                          <a:solidFill>
                            <a:srgbClr val="000000"/>
                          </a:solidFill>
                          <a:latin typeface="Cambria Math" panose="02040503050406030204" pitchFamily="18" charset="0"/>
                        </a:rPr>
                        <m:t>𝐸𝑥𝑝</m:t>
                      </m:r>
                      <m:d>
                        <m:dPr>
                          <m:ctrlPr>
                            <a:rPr lang="en-US" altLang="zh-CN" sz="3200" i="1">
                              <a:solidFill>
                                <a:srgbClr val="000000"/>
                              </a:solidFill>
                              <a:latin typeface="Cambria Math" panose="02040503050406030204" pitchFamily="18" charset="0"/>
                            </a:rPr>
                          </m:ctrlPr>
                        </m:dPr>
                        <m:e>
                          <m:r>
                            <a:rPr lang="en-US" altLang="zh-CN" sz="3200" i="1">
                              <a:solidFill>
                                <a:srgbClr val="000000"/>
                              </a:solidFill>
                              <a:latin typeface="Cambria Math" panose="02040503050406030204" pitchFamily="18" charset="0"/>
                            </a:rPr>
                            <m:t>𝜇</m:t>
                          </m:r>
                        </m:e>
                      </m:d>
                    </m:oMath>
                  </a14:m>
                  <a:endParaRPr lang="en-US" altLang="zh-CN" sz="3200" dirty="0">
                    <a:solidFill>
                      <a:srgbClr val="000000"/>
                    </a:solidFill>
                    <a:latin typeface="Alatsi Bold"/>
                  </a:endParaRPr>
                </a:p>
                <a:p>
                  <a:pPr>
                    <a:lnSpc>
                      <a:spcPts val="5000"/>
                    </a:lnSpc>
                  </a:pPr>
                  <a:endParaRPr lang="en-US" sz="4000" dirty="0">
                    <a:solidFill>
                      <a:srgbClr val="000000"/>
                    </a:solidFill>
                    <a:latin typeface="Alatsi Bold"/>
                  </a:endParaRPr>
                </a:p>
              </p:txBody>
            </p:sp>
          </mc:Choice>
          <mc:Fallback xmlns="">
            <p:sp>
              <p:nvSpPr>
                <p:cNvPr id="48" name="TextBox 16">
                  <a:extLst>
                    <a:ext uri="{FF2B5EF4-FFF2-40B4-BE49-F238E27FC236}">
                      <a16:creationId xmlns:a16="http://schemas.microsoft.com/office/drawing/2014/main" id="{8AD9AEE5-05DD-4655-A944-24BD2A7453A8}"/>
                    </a:ext>
                  </a:extLst>
                </p:cNvPr>
                <p:cNvSpPr txBox="1">
                  <a:spLocks noRot="1" noChangeAspect="1" noMove="1" noResize="1" noEditPoints="1" noAdjustHandles="1" noChangeArrowheads="1" noChangeShapeType="1" noTextEdit="1"/>
                </p:cNvSpPr>
                <p:nvPr/>
              </p:nvSpPr>
              <p:spPr>
                <a:xfrm>
                  <a:off x="4656072" y="2370226"/>
                  <a:ext cx="11517827" cy="2539157"/>
                </a:xfrm>
                <a:prstGeom prst="rect">
                  <a:avLst/>
                </a:prstGeom>
                <a:blipFill>
                  <a:blip r:embed="rId4"/>
                  <a:stretch>
                    <a:fillRect l="-2395" t="-5970"/>
                  </a:stretch>
                </a:blipFill>
              </p:spPr>
              <p:txBody>
                <a:bodyPr/>
                <a:lstStyle/>
                <a:p>
                  <a:r>
                    <a:rPr lang="zh-CN" altLang="en-US">
                      <a:noFill/>
                    </a:rPr>
                    <a:t> </a:t>
                  </a:r>
                </a:p>
              </p:txBody>
            </p:sp>
          </mc:Fallback>
        </mc:AlternateContent>
      </p:grpSp>
      <p:pic>
        <p:nvPicPr>
          <p:cNvPr id="1028" name="Picture 4" descr="A screenshot of a map&#10;&#10;Description automatically generated">
            <a:extLst>
              <a:ext uri="{FF2B5EF4-FFF2-40B4-BE49-F238E27FC236}">
                <a16:creationId xmlns:a16="http://schemas.microsoft.com/office/drawing/2014/main" id="{45DDE678-276E-C90B-0FF4-F54288C28F0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298" t="22972" r="24386" b="9439"/>
          <a:stretch/>
        </p:blipFill>
        <p:spPr bwMode="auto">
          <a:xfrm>
            <a:off x="3657600" y="3390900"/>
            <a:ext cx="6164103" cy="42609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screenshot of a map&#10;&#10;Description automatically generated">
            <a:extLst>
              <a:ext uri="{FF2B5EF4-FFF2-40B4-BE49-F238E27FC236}">
                <a16:creationId xmlns:a16="http://schemas.microsoft.com/office/drawing/2014/main" id="{4ABF788C-CD9B-41C6-8BF3-F13FC549865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339" t="25424" r="19384" b="9253"/>
          <a:stretch/>
        </p:blipFill>
        <p:spPr bwMode="auto">
          <a:xfrm>
            <a:off x="10287000" y="3390900"/>
            <a:ext cx="6469737" cy="4260952"/>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16">
            <a:extLst>
              <a:ext uri="{FF2B5EF4-FFF2-40B4-BE49-F238E27FC236}">
                <a16:creationId xmlns:a16="http://schemas.microsoft.com/office/drawing/2014/main" id="{308D96CE-CBFE-6E26-ECBD-5013C0036C0B}"/>
              </a:ext>
            </a:extLst>
          </p:cNvPr>
          <p:cNvSpPr txBox="1"/>
          <p:nvPr/>
        </p:nvSpPr>
        <p:spPr>
          <a:xfrm>
            <a:off x="4066315" y="7886700"/>
            <a:ext cx="5334000" cy="861774"/>
          </a:xfrm>
          <a:prstGeom prst="rect">
            <a:avLst/>
          </a:prstGeom>
        </p:spPr>
        <p:txBody>
          <a:bodyPr wrap="square" lIns="0" tIns="0" rIns="0" bIns="0" rtlCol="0" anchor="ctr">
            <a:spAutoFit/>
          </a:bodyPr>
          <a:lstStyle/>
          <a:p>
            <a:pPr algn="ctr"/>
            <a:r>
              <a:rPr lang="en-US" sz="2800" dirty="0">
                <a:solidFill>
                  <a:srgbClr val="000000"/>
                </a:solidFill>
                <a:latin typeface="Alatsi Bold"/>
              </a:rPr>
              <a:t>Forsyth St. at Huntington Ave</a:t>
            </a:r>
          </a:p>
          <a:p>
            <a:pPr algn="ctr"/>
            <a:r>
              <a:rPr lang="en-US" sz="2800" dirty="0">
                <a:solidFill>
                  <a:srgbClr val="000000"/>
                </a:solidFill>
                <a:latin typeface="Alatsi Bold"/>
              </a:rPr>
              <a:t>(NEU)</a:t>
            </a:r>
          </a:p>
        </p:txBody>
      </p:sp>
      <p:sp>
        <p:nvSpPr>
          <p:cNvPr id="55" name="TextBox 16">
            <a:extLst>
              <a:ext uri="{FF2B5EF4-FFF2-40B4-BE49-F238E27FC236}">
                <a16:creationId xmlns:a16="http://schemas.microsoft.com/office/drawing/2014/main" id="{1B0F72A4-7DF8-114A-4D1B-2C53BC4F0314}"/>
              </a:ext>
            </a:extLst>
          </p:cNvPr>
          <p:cNvSpPr txBox="1"/>
          <p:nvPr/>
        </p:nvSpPr>
        <p:spPr>
          <a:xfrm>
            <a:off x="10896600" y="7886700"/>
            <a:ext cx="5334000" cy="861774"/>
          </a:xfrm>
          <a:prstGeom prst="rect">
            <a:avLst/>
          </a:prstGeom>
        </p:spPr>
        <p:txBody>
          <a:bodyPr wrap="square" lIns="0" tIns="0" rIns="0" bIns="0" rtlCol="0" anchor="ctr">
            <a:spAutoFit/>
          </a:bodyPr>
          <a:lstStyle/>
          <a:p>
            <a:pPr algn="ctr"/>
            <a:r>
              <a:rPr lang="en-US" sz="2800" dirty="0">
                <a:solidFill>
                  <a:srgbClr val="000000"/>
                </a:solidFill>
                <a:latin typeface="Alatsi Bold"/>
              </a:rPr>
              <a:t>Mass Ave/Amherst Station</a:t>
            </a:r>
          </a:p>
          <a:p>
            <a:pPr algn="ctr"/>
            <a:r>
              <a:rPr lang="en-US" sz="2800" dirty="0">
                <a:solidFill>
                  <a:srgbClr val="000000"/>
                </a:solidFill>
                <a:latin typeface="Alatsi Bold"/>
              </a:rPr>
              <a:t>(MIT)</a:t>
            </a:r>
          </a:p>
        </p:txBody>
      </p:sp>
      <p:grpSp>
        <p:nvGrpSpPr>
          <p:cNvPr id="56" name="组合 55">
            <a:extLst>
              <a:ext uri="{FF2B5EF4-FFF2-40B4-BE49-F238E27FC236}">
                <a16:creationId xmlns:a16="http://schemas.microsoft.com/office/drawing/2014/main" id="{C39F7F73-66E1-2201-5B2D-F412141E9D48}"/>
              </a:ext>
            </a:extLst>
          </p:cNvPr>
          <p:cNvGrpSpPr/>
          <p:nvPr/>
        </p:nvGrpSpPr>
        <p:grpSpPr>
          <a:xfrm>
            <a:off x="3657600" y="10631306"/>
            <a:ext cx="11887200" cy="1783086"/>
            <a:chOff x="3657600" y="2198431"/>
            <a:chExt cx="11887200" cy="1783086"/>
          </a:xfrm>
        </p:grpSpPr>
        <p:sp>
          <p:nvSpPr>
            <p:cNvPr id="59" name="Freeform 5">
              <a:extLst>
                <a:ext uri="{FF2B5EF4-FFF2-40B4-BE49-F238E27FC236}">
                  <a16:creationId xmlns:a16="http://schemas.microsoft.com/office/drawing/2014/main" id="{FFCE8AC6-AFF2-7D0E-FEFD-E963703ABB20}"/>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60" name="TextBox 7">
              <a:extLst>
                <a:ext uri="{FF2B5EF4-FFF2-40B4-BE49-F238E27FC236}">
                  <a16:creationId xmlns:a16="http://schemas.microsoft.com/office/drawing/2014/main" id="{B27CD2B0-7E39-C454-6933-CE8C0BAA47A6}"/>
                </a:ext>
              </a:extLst>
            </p:cNvPr>
            <p:cNvSpPr txBox="1">
              <a:spLocks/>
            </p:cNvSpPr>
            <p:nvPr/>
          </p:nvSpPr>
          <p:spPr>
            <a:xfrm>
              <a:off x="3657600" y="2198431"/>
              <a:ext cx="720000" cy="842731"/>
            </a:xfrm>
            <a:prstGeom prst="rect">
              <a:avLst/>
            </a:prstGeom>
          </p:spPr>
          <p:txBody>
            <a:bodyPr wrap="square" lIns="0" tIns="0" rIns="0" bIns="0" rtlCol="0" anchor="t">
              <a:spAutoFit/>
            </a:bodyPr>
            <a:lstStyle/>
            <a:p>
              <a:pPr algn="ctr">
                <a:lnSpc>
                  <a:spcPts val="7048"/>
                </a:lnSpc>
              </a:pPr>
              <a:r>
                <a:rPr lang="en-US" altLang="zh-CN" sz="5034" dirty="0">
                  <a:solidFill>
                    <a:srgbClr val="000000"/>
                  </a:solidFill>
                  <a:latin typeface="Alatsi Bold"/>
                </a:rPr>
                <a:t>2</a:t>
              </a:r>
              <a:endParaRPr lang="en-US" sz="5034" dirty="0">
                <a:solidFill>
                  <a:srgbClr val="000000"/>
                </a:solidFill>
                <a:latin typeface="Alatsi Bold"/>
              </a:endParaRPr>
            </a:p>
          </p:txBody>
        </p:sp>
        <p:sp>
          <p:nvSpPr>
            <p:cNvPr id="61" name="TextBox 16">
              <a:extLst>
                <a:ext uri="{FF2B5EF4-FFF2-40B4-BE49-F238E27FC236}">
                  <a16:creationId xmlns:a16="http://schemas.microsoft.com/office/drawing/2014/main" id="{4AEFDD4B-AA8A-4070-326B-E5B720A7031C}"/>
                </a:ext>
              </a:extLst>
            </p:cNvPr>
            <p:cNvSpPr txBox="1"/>
            <p:nvPr/>
          </p:nvSpPr>
          <p:spPr>
            <a:xfrm>
              <a:off x="4656072" y="2322088"/>
              <a:ext cx="10888728" cy="1659429"/>
            </a:xfrm>
            <a:prstGeom prst="rect">
              <a:avLst/>
            </a:prstGeom>
          </p:spPr>
          <p:txBody>
            <a:bodyPr wrap="square" lIns="0" tIns="0" rIns="0" bIns="0" rtlCol="0" anchor="t">
              <a:spAutoFit/>
            </a:bodyPr>
            <a:lstStyle/>
            <a:p>
              <a:pPr>
                <a:lnSpc>
                  <a:spcPts val="4400"/>
                </a:lnSpc>
              </a:pPr>
              <a:r>
                <a:rPr lang="en-US" altLang="zh-CN" sz="2800" dirty="0">
                  <a:solidFill>
                    <a:srgbClr val="000000"/>
                  </a:solidFill>
                  <a:latin typeface="Alatsi Bold"/>
                </a:rPr>
                <a:t>For each station, we developed two distinct datasets</a:t>
              </a:r>
              <a:r>
                <a:rPr lang="zh-CN" altLang="en-US" sz="2800" dirty="0">
                  <a:solidFill>
                    <a:srgbClr val="000000"/>
                  </a:solidFill>
                  <a:latin typeface="Alatsi Bold"/>
                </a:rPr>
                <a:t>：</a:t>
              </a:r>
              <a:endParaRPr lang="en-US" altLang="zh-CN" sz="2800" dirty="0">
                <a:solidFill>
                  <a:srgbClr val="000000"/>
                </a:solidFill>
                <a:latin typeface="Alatsi Bold"/>
              </a:endParaRPr>
            </a:p>
            <a:p>
              <a:pPr marL="457200" indent="-457200">
                <a:lnSpc>
                  <a:spcPts val="4400"/>
                </a:lnSpc>
                <a:buFont typeface="Arial" panose="020B0604020202020204" pitchFamily="34" charset="0"/>
                <a:buChar char="•"/>
              </a:pPr>
              <a:r>
                <a:rPr lang="en-US" sz="2800" dirty="0">
                  <a:solidFill>
                    <a:srgbClr val="000000"/>
                  </a:solidFill>
                  <a:latin typeface="Alatsi Bold"/>
                </a:rPr>
                <a:t>Birth Dataset: Time between consecutive bike arrivals</a:t>
              </a:r>
            </a:p>
            <a:p>
              <a:pPr marL="457200" indent="-457200">
                <a:lnSpc>
                  <a:spcPts val="4400"/>
                </a:lnSpc>
                <a:buFont typeface="Arial" panose="020B0604020202020204" pitchFamily="34" charset="0"/>
                <a:buChar char="•"/>
              </a:pPr>
              <a:r>
                <a:rPr lang="en-US" sz="2800" dirty="0">
                  <a:solidFill>
                    <a:srgbClr val="000000"/>
                  </a:solidFill>
                  <a:latin typeface="Alatsi Bold"/>
                </a:rPr>
                <a:t>Death Dataset: Time between consecutive bike departures</a:t>
              </a:r>
            </a:p>
          </p:txBody>
        </p:sp>
      </p:grpSp>
      <p:grpSp>
        <p:nvGrpSpPr>
          <p:cNvPr id="62" name="组合 61">
            <a:extLst>
              <a:ext uri="{FF2B5EF4-FFF2-40B4-BE49-F238E27FC236}">
                <a16:creationId xmlns:a16="http://schemas.microsoft.com/office/drawing/2014/main" id="{D60C3E80-2CB0-96B2-0734-82710E90C44F}"/>
              </a:ext>
            </a:extLst>
          </p:cNvPr>
          <p:cNvGrpSpPr/>
          <p:nvPr/>
        </p:nvGrpSpPr>
        <p:grpSpPr>
          <a:xfrm>
            <a:off x="3657600" y="12460106"/>
            <a:ext cx="13182600" cy="842731"/>
            <a:chOff x="3657600" y="2198431"/>
            <a:chExt cx="13182600" cy="842731"/>
          </a:xfrm>
        </p:grpSpPr>
        <p:sp>
          <p:nvSpPr>
            <p:cNvPr id="71" name="Freeform 5">
              <a:extLst>
                <a:ext uri="{FF2B5EF4-FFF2-40B4-BE49-F238E27FC236}">
                  <a16:creationId xmlns:a16="http://schemas.microsoft.com/office/drawing/2014/main" id="{FC8677D6-439C-267B-1CA7-208931E523DA}"/>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72" name="TextBox 7">
              <a:extLst>
                <a:ext uri="{FF2B5EF4-FFF2-40B4-BE49-F238E27FC236}">
                  <a16:creationId xmlns:a16="http://schemas.microsoft.com/office/drawing/2014/main" id="{B9933DE5-FC64-4286-4C30-B35831F7397C}"/>
                </a:ext>
              </a:extLst>
            </p:cNvPr>
            <p:cNvSpPr txBox="1">
              <a:spLocks/>
            </p:cNvSpPr>
            <p:nvPr/>
          </p:nvSpPr>
          <p:spPr>
            <a:xfrm>
              <a:off x="3657600" y="2198431"/>
              <a:ext cx="720000" cy="842731"/>
            </a:xfrm>
            <a:prstGeom prst="rect">
              <a:avLst/>
            </a:prstGeom>
          </p:spPr>
          <p:txBody>
            <a:bodyPr wrap="square" lIns="0" tIns="0" rIns="0" bIns="0" rtlCol="0" anchor="t">
              <a:spAutoFit/>
            </a:bodyPr>
            <a:lstStyle/>
            <a:p>
              <a:pPr algn="ctr">
                <a:lnSpc>
                  <a:spcPts val="7048"/>
                </a:lnSpc>
              </a:pPr>
              <a:r>
                <a:rPr lang="en-US" altLang="zh-CN" sz="5034" dirty="0">
                  <a:solidFill>
                    <a:srgbClr val="000000"/>
                  </a:solidFill>
                  <a:latin typeface="Alatsi Bold"/>
                </a:rPr>
                <a:t>3</a:t>
              </a:r>
              <a:endParaRPr lang="en-US" sz="5034" dirty="0">
                <a:solidFill>
                  <a:srgbClr val="000000"/>
                </a:solidFill>
                <a:latin typeface="Alatsi Bold"/>
              </a:endParaRPr>
            </a:p>
          </p:txBody>
        </p:sp>
        <p:sp>
          <p:nvSpPr>
            <p:cNvPr id="73" name="TextBox 16">
              <a:extLst>
                <a:ext uri="{FF2B5EF4-FFF2-40B4-BE49-F238E27FC236}">
                  <a16:creationId xmlns:a16="http://schemas.microsoft.com/office/drawing/2014/main" id="{946989BE-59D6-5E68-FA97-2E5A0A59AF9E}"/>
                </a:ext>
              </a:extLst>
            </p:cNvPr>
            <p:cNvSpPr txBox="1"/>
            <p:nvPr/>
          </p:nvSpPr>
          <p:spPr>
            <a:xfrm>
              <a:off x="4656072" y="2274631"/>
              <a:ext cx="12184128" cy="530915"/>
            </a:xfrm>
            <a:prstGeom prst="rect">
              <a:avLst/>
            </a:prstGeom>
          </p:spPr>
          <p:txBody>
            <a:bodyPr wrap="square" lIns="0" tIns="0" rIns="0" bIns="0" rtlCol="0" anchor="t">
              <a:spAutoFit/>
            </a:bodyPr>
            <a:lstStyle/>
            <a:p>
              <a:pPr>
                <a:lnSpc>
                  <a:spcPts val="4400"/>
                </a:lnSpc>
              </a:pPr>
              <a:r>
                <a:rPr lang="en-US" altLang="zh-CN" sz="2800" dirty="0">
                  <a:solidFill>
                    <a:srgbClr val="000000"/>
                  </a:solidFill>
                  <a:latin typeface="Alatsi Bold"/>
                </a:rPr>
                <a:t>By checking the boxplots, we found some outliers and removed them​</a:t>
              </a:r>
              <a:endParaRPr lang="en-US" sz="2400" dirty="0">
                <a:solidFill>
                  <a:srgbClr val="000000"/>
                </a:solidFill>
                <a:latin typeface="Alatsi Bold"/>
              </a:endParaRPr>
            </a:p>
          </p:txBody>
        </p:sp>
      </p:grpSp>
      <p:pic>
        <p:nvPicPr>
          <p:cNvPr id="74" name="图片 73" descr="图表, 箱线图&#10;&#10;描述已自动生成">
            <a:extLst>
              <a:ext uri="{FF2B5EF4-FFF2-40B4-BE49-F238E27FC236}">
                <a16:creationId xmlns:a16="http://schemas.microsoft.com/office/drawing/2014/main" id="{919AEB15-3EF2-D53B-3AF2-97050A7059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77544" y="13222106"/>
            <a:ext cx="9776656" cy="5865994"/>
          </a:xfrm>
          <a:prstGeom prst="rect">
            <a:avLst/>
          </a:prstGeom>
        </p:spPr>
      </p:pic>
    </p:spTree>
    <p:extLst>
      <p:ext uri="{BB962C8B-B14F-4D97-AF65-F5344CB8AC3E}">
        <p14:creationId xmlns:p14="http://schemas.microsoft.com/office/powerpoint/2010/main" val="10814222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CN" altLang="en-US"/>
          </a:p>
        </p:txBody>
      </p:sp>
      <p:grpSp>
        <p:nvGrpSpPr>
          <p:cNvPr id="8" name="Group 8"/>
          <p:cNvGrpSpPr/>
          <p:nvPr/>
        </p:nvGrpSpPr>
        <p:grpSpPr>
          <a:xfrm>
            <a:off x="16117200"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zh-CN" altLang="en-US"/>
              </a:p>
            </p:txBody>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6</a:t>
              </a:r>
            </a:p>
          </p:txBody>
        </p:sp>
      </p:grpSp>
      <p:grpSp>
        <p:nvGrpSpPr>
          <p:cNvPr id="22" name="组合 21">
            <a:extLst>
              <a:ext uri="{FF2B5EF4-FFF2-40B4-BE49-F238E27FC236}">
                <a16:creationId xmlns:a16="http://schemas.microsoft.com/office/drawing/2014/main" id="{5CB9F683-AF2C-C95B-13FB-CAD42FA04AB6}"/>
              </a:ext>
            </a:extLst>
          </p:cNvPr>
          <p:cNvGrpSpPr/>
          <p:nvPr/>
        </p:nvGrpSpPr>
        <p:grpSpPr>
          <a:xfrm>
            <a:off x="-260599" y="9631680"/>
            <a:ext cx="18796032" cy="464820"/>
            <a:chOff x="-260599" y="8800282"/>
            <a:chExt cx="18796032" cy="464820"/>
          </a:xfrm>
        </p:grpSpPr>
        <p:sp>
          <p:nvSpPr>
            <p:cNvPr id="23" name="TextBox 3">
              <a:extLst>
                <a:ext uri="{FF2B5EF4-FFF2-40B4-BE49-F238E27FC236}">
                  <a16:creationId xmlns:a16="http://schemas.microsoft.com/office/drawing/2014/main" id="{49BEFBE9-760F-A8D4-19D5-241F6B90550E}"/>
                </a:ext>
              </a:extLst>
            </p:cNvPr>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Northeastern University | 2024</a:t>
              </a:r>
            </a:p>
          </p:txBody>
        </p:sp>
        <p:sp>
          <p:nvSpPr>
            <p:cNvPr id="24" name="AutoShape 16">
              <a:extLst>
                <a:ext uri="{FF2B5EF4-FFF2-40B4-BE49-F238E27FC236}">
                  <a16:creationId xmlns:a16="http://schemas.microsoft.com/office/drawing/2014/main" id="{E42B0EDB-7017-52E9-105C-BB1FA329D6EC}"/>
                </a:ext>
              </a:extLst>
            </p:cNvPr>
            <p:cNvSpPr/>
            <p:nvPr/>
          </p:nvSpPr>
          <p:spPr>
            <a:xfrm>
              <a:off x="-260599" y="9061267"/>
              <a:ext cx="6724039" cy="19050"/>
            </a:xfrm>
            <a:prstGeom prst="line">
              <a:avLst/>
            </a:prstGeom>
            <a:ln w="114300" cap="flat">
              <a:solidFill>
                <a:srgbClr val="9FC3D0"/>
              </a:solidFill>
              <a:prstDash val="solid"/>
              <a:headEnd type="none" w="sm" len="sm"/>
              <a:tailEnd type="none" w="sm" len="sm"/>
            </a:ln>
          </p:spPr>
          <p:txBody>
            <a:bodyPr/>
            <a:lstStyle/>
            <a:p>
              <a:endParaRPr lang="zh-CN" altLang="en-US"/>
            </a:p>
          </p:txBody>
        </p:sp>
        <p:sp>
          <p:nvSpPr>
            <p:cNvPr id="25" name="AutoShape 17">
              <a:extLst>
                <a:ext uri="{FF2B5EF4-FFF2-40B4-BE49-F238E27FC236}">
                  <a16:creationId xmlns:a16="http://schemas.microsoft.com/office/drawing/2014/main" id="{0E20E59D-EA73-8684-9580-A43FB0DAE0C8}"/>
                </a:ext>
              </a:extLst>
            </p:cNvPr>
            <p:cNvSpPr/>
            <p:nvPr/>
          </p:nvSpPr>
          <p:spPr>
            <a:xfrm>
              <a:off x="11811393" y="9061267"/>
              <a:ext cx="6724040" cy="19050"/>
            </a:xfrm>
            <a:prstGeom prst="line">
              <a:avLst/>
            </a:prstGeom>
            <a:ln w="114300" cap="flat">
              <a:solidFill>
                <a:srgbClr val="9FC3D0"/>
              </a:solidFill>
              <a:prstDash val="solid"/>
              <a:headEnd type="none" w="sm" len="sm"/>
              <a:tailEnd type="none" w="sm" len="sm"/>
            </a:ln>
          </p:spPr>
          <p:txBody>
            <a:bodyPr/>
            <a:lstStyle/>
            <a:p>
              <a:endParaRPr lang="zh-CN" altLang="en-US"/>
            </a:p>
          </p:txBody>
        </p:sp>
      </p:grpSp>
      <p:grpSp>
        <p:nvGrpSpPr>
          <p:cNvPr id="37" name="组合 36">
            <a:extLst>
              <a:ext uri="{FF2B5EF4-FFF2-40B4-BE49-F238E27FC236}">
                <a16:creationId xmlns:a16="http://schemas.microsoft.com/office/drawing/2014/main" id="{5EEDC64A-C762-7399-78E4-A7C32901F602}"/>
              </a:ext>
            </a:extLst>
          </p:cNvPr>
          <p:cNvGrpSpPr/>
          <p:nvPr/>
        </p:nvGrpSpPr>
        <p:grpSpPr>
          <a:xfrm>
            <a:off x="-2557548" y="304832"/>
            <a:ext cx="3700548" cy="1569660"/>
            <a:chOff x="-1" y="304832"/>
            <a:chExt cx="3700548" cy="1569660"/>
          </a:xfrm>
        </p:grpSpPr>
        <p:sp>
          <p:nvSpPr>
            <p:cNvPr id="15" name="Freeform 10">
              <a:extLst>
                <a:ext uri="{FF2B5EF4-FFF2-40B4-BE49-F238E27FC236}">
                  <a16:creationId xmlns:a16="http://schemas.microsoft.com/office/drawing/2014/main" id="{8D614619-EC2C-DFCB-C34C-55DC571487BC}"/>
                </a:ext>
              </a:extLst>
            </p:cNvPr>
            <p:cNvSpPr/>
            <p:nvPr/>
          </p:nvSpPr>
          <p:spPr>
            <a:xfrm>
              <a:off x="-1" y="4191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Problem</a:t>
              </a:r>
            </a:p>
            <a:p>
              <a:pPr algn="ctr"/>
              <a:r>
                <a:rPr lang="en-US" altLang="zh-CN" sz="3600" dirty="0">
                  <a:solidFill>
                    <a:schemeClr val="tx1">
                      <a:lumMod val="85000"/>
                      <a:lumOff val="15000"/>
                    </a:schemeClr>
                  </a:solidFill>
                  <a:latin typeface="Alatsi Bold"/>
                </a:rPr>
                <a:t>Statement</a:t>
              </a:r>
              <a:endParaRPr lang="zh-CN" altLang="en-US" sz="3600" dirty="0">
                <a:solidFill>
                  <a:schemeClr val="tx1">
                    <a:lumMod val="85000"/>
                    <a:lumOff val="15000"/>
                  </a:schemeClr>
                </a:solidFill>
              </a:endParaRPr>
            </a:p>
          </p:txBody>
        </p:sp>
        <p:sp>
          <p:nvSpPr>
            <p:cNvPr id="30" name="文本框 29">
              <a:extLst>
                <a:ext uri="{FF2B5EF4-FFF2-40B4-BE49-F238E27FC236}">
                  <a16:creationId xmlns:a16="http://schemas.microsoft.com/office/drawing/2014/main" id="{8AD1446D-3CE8-97F9-67BE-1E789159E7E9}"/>
                </a:ext>
              </a:extLst>
            </p:cNvPr>
            <p:cNvSpPr txBox="1"/>
            <p:nvPr/>
          </p:nvSpPr>
          <p:spPr>
            <a:xfrm>
              <a:off x="2059451" y="3048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1</a:t>
              </a:r>
            </a:p>
          </p:txBody>
        </p:sp>
      </p:grpSp>
      <p:grpSp>
        <p:nvGrpSpPr>
          <p:cNvPr id="38" name="组合 37">
            <a:extLst>
              <a:ext uri="{FF2B5EF4-FFF2-40B4-BE49-F238E27FC236}">
                <a16:creationId xmlns:a16="http://schemas.microsoft.com/office/drawing/2014/main" id="{3EB5E197-030B-8BD4-2900-3A1D2D7D3972}"/>
              </a:ext>
            </a:extLst>
          </p:cNvPr>
          <p:cNvGrpSpPr/>
          <p:nvPr/>
        </p:nvGrpSpPr>
        <p:grpSpPr>
          <a:xfrm>
            <a:off x="-2557547" y="1829432"/>
            <a:ext cx="3700547" cy="1569660"/>
            <a:chOff x="0" y="1829432"/>
            <a:chExt cx="3700547" cy="1569660"/>
          </a:xfrm>
        </p:grpSpPr>
        <p:sp>
          <p:nvSpPr>
            <p:cNvPr id="17" name="Freeform 7">
              <a:extLst>
                <a:ext uri="{FF2B5EF4-FFF2-40B4-BE49-F238E27FC236}">
                  <a16:creationId xmlns:a16="http://schemas.microsoft.com/office/drawing/2014/main" id="{BEE3576E-F191-630E-1248-8687E698093E}"/>
                </a:ext>
              </a:extLst>
            </p:cNvPr>
            <p:cNvSpPr/>
            <p:nvPr/>
          </p:nvSpPr>
          <p:spPr>
            <a:xfrm>
              <a:off x="0" y="1943100"/>
              <a:ext cx="2879999"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Data Collection</a:t>
              </a:r>
              <a:endParaRPr lang="zh-CN" altLang="en-US" sz="3600" dirty="0">
                <a:solidFill>
                  <a:schemeClr val="tx1">
                    <a:lumMod val="85000"/>
                    <a:lumOff val="15000"/>
                  </a:schemeClr>
                </a:solidFill>
              </a:endParaRPr>
            </a:p>
          </p:txBody>
        </p:sp>
        <p:sp>
          <p:nvSpPr>
            <p:cNvPr id="31" name="文本框 30">
              <a:extLst>
                <a:ext uri="{FF2B5EF4-FFF2-40B4-BE49-F238E27FC236}">
                  <a16:creationId xmlns:a16="http://schemas.microsoft.com/office/drawing/2014/main" id="{5EBEDACE-38CD-95DA-A363-0C4522E2ACEB}"/>
                </a:ext>
              </a:extLst>
            </p:cNvPr>
            <p:cNvSpPr txBox="1"/>
            <p:nvPr/>
          </p:nvSpPr>
          <p:spPr>
            <a:xfrm>
              <a:off x="2059451" y="18294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2</a:t>
              </a:r>
            </a:p>
          </p:txBody>
        </p:sp>
      </p:grpSp>
      <p:grpSp>
        <p:nvGrpSpPr>
          <p:cNvPr id="39" name="组合 38">
            <a:extLst>
              <a:ext uri="{FF2B5EF4-FFF2-40B4-BE49-F238E27FC236}">
                <a16:creationId xmlns:a16="http://schemas.microsoft.com/office/drawing/2014/main" id="{BF2E636D-E62A-1A94-9991-F31241D4FAEE}"/>
              </a:ext>
            </a:extLst>
          </p:cNvPr>
          <p:cNvGrpSpPr/>
          <p:nvPr/>
        </p:nvGrpSpPr>
        <p:grpSpPr>
          <a:xfrm>
            <a:off x="-2557548" y="3345240"/>
            <a:ext cx="3700548" cy="1569660"/>
            <a:chOff x="-1" y="3345240"/>
            <a:chExt cx="3700548" cy="1569660"/>
          </a:xfrm>
        </p:grpSpPr>
        <p:sp>
          <p:nvSpPr>
            <p:cNvPr id="18" name="Freeform 4">
              <a:extLst>
                <a:ext uri="{FF2B5EF4-FFF2-40B4-BE49-F238E27FC236}">
                  <a16:creationId xmlns:a16="http://schemas.microsoft.com/office/drawing/2014/main" id="{761FCCE9-E179-009E-2C71-A86798414C95}"/>
                </a:ext>
              </a:extLst>
            </p:cNvPr>
            <p:cNvSpPr/>
            <p:nvPr/>
          </p:nvSpPr>
          <p:spPr>
            <a:xfrm>
              <a:off x="-1" y="34677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Assumption</a:t>
              </a:r>
            </a:p>
          </p:txBody>
        </p:sp>
        <p:sp>
          <p:nvSpPr>
            <p:cNvPr id="32" name="文本框 31">
              <a:extLst>
                <a:ext uri="{FF2B5EF4-FFF2-40B4-BE49-F238E27FC236}">
                  <a16:creationId xmlns:a16="http://schemas.microsoft.com/office/drawing/2014/main" id="{11077D82-1862-4E81-F043-4488AFA7B69A}"/>
                </a:ext>
              </a:extLst>
            </p:cNvPr>
            <p:cNvSpPr txBox="1"/>
            <p:nvPr/>
          </p:nvSpPr>
          <p:spPr>
            <a:xfrm>
              <a:off x="2059451" y="3345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3</a:t>
              </a:r>
            </a:p>
          </p:txBody>
        </p:sp>
      </p:grpSp>
      <p:grpSp>
        <p:nvGrpSpPr>
          <p:cNvPr id="40" name="组合 39">
            <a:extLst>
              <a:ext uri="{FF2B5EF4-FFF2-40B4-BE49-F238E27FC236}">
                <a16:creationId xmlns:a16="http://schemas.microsoft.com/office/drawing/2014/main" id="{B1840CF4-F563-2012-23AD-98F0087322F6}"/>
              </a:ext>
            </a:extLst>
          </p:cNvPr>
          <p:cNvGrpSpPr/>
          <p:nvPr/>
        </p:nvGrpSpPr>
        <p:grpSpPr>
          <a:xfrm>
            <a:off x="0" y="4869240"/>
            <a:ext cx="3657600" cy="1569660"/>
            <a:chOff x="0" y="4869240"/>
            <a:chExt cx="3657600" cy="1569660"/>
          </a:xfrm>
        </p:grpSpPr>
        <p:sp>
          <p:nvSpPr>
            <p:cNvPr id="19" name="Freeform 10">
              <a:extLst>
                <a:ext uri="{FF2B5EF4-FFF2-40B4-BE49-F238E27FC236}">
                  <a16:creationId xmlns:a16="http://schemas.microsoft.com/office/drawing/2014/main" id="{E1FCD8DB-5EDB-A941-6889-06C30D185DC0}"/>
                </a:ext>
              </a:extLst>
            </p:cNvPr>
            <p:cNvSpPr/>
            <p:nvPr/>
          </p:nvSpPr>
          <p:spPr>
            <a:xfrm>
              <a:off x="0" y="49905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Data</a:t>
              </a:r>
            </a:p>
            <a:p>
              <a:pPr algn="ctr"/>
              <a:r>
                <a:rPr lang="en-US" altLang="zh-CN" sz="3600" dirty="0">
                  <a:solidFill>
                    <a:schemeClr val="tx1">
                      <a:lumMod val="85000"/>
                      <a:lumOff val="15000"/>
                    </a:schemeClr>
                  </a:solidFill>
                  <a:latin typeface="Alatsi Bold"/>
                </a:rPr>
                <a:t>Process</a:t>
              </a:r>
              <a:endParaRPr lang="zh-CN" altLang="en-US" sz="3600" dirty="0">
                <a:solidFill>
                  <a:schemeClr val="tx1">
                    <a:lumMod val="85000"/>
                    <a:lumOff val="15000"/>
                  </a:schemeClr>
                </a:solidFill>
              </a:endParaRPr>
            </a:p>
          </p:txBody>
        </p:sp>
        <p:sp>
          <p:nvSpPr>
            <p:cNvPr id="34" name="文本框 33">
              <a:extLst>
                <a:ext uri="{FF2B5EF4-FFF2-40B4-BE49-F238E27FC236}">
                  <a16:creationId xmlns:a16="http://schemas.microsoft.com/office/drawing/2014/main" id="{A819B965-1D25-C6DE-CDD3-F3F63CDB76DC}"/>
                </a:ext>
              </a:extLst>
            </p:cNvPr>
            <p:cNvSpPr txBox="1"/>
            <p:nvPr/>
          </p:nvSpPr>
          <p:spPr>
            <a:xfrm>
              <a:off x="2016504" y="4869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4</a:t>
              </a:r>
            </a:p>
          </p:txBody>
        </p:sp>
      </p:grpSp>
      <p:grpSp>
        <p:nvGrpSpPr>
          <p:cNvPr id="41" name="组合 40">
            <a:extLst>
              <a:ext uri="{FF2B5EF4-FFF2-40B4-BE49-F238E27FC236}">
                <a16:creationId xmlns:a16="http://schemas.microsoft.com/office/drawing/2014/main" id="{7A088B7C-E6E8-5646-C2BF-E737890AE94D}"/>
              </a:ext>
            </a:extLst>
          </p:cNvPr>
          <p:cNvGrpSpPr/>
          <p:nvPr/>
        </p:nvGrpSpPr>
        <p:grpSpPr>
          <a:xfrm>
            <a:off x="-2557546" y="6393240"/>
            <a:ext cx="3696444" cy="1569660"/>
            <a:chOff x="1" y="6393240"/>
            <a:chExt cx="3696444" cy="1569660"/>
          </a:xfrm>
        </p:grpSpPr>
        <p:sp>
          <p:nvSpPr>
            <p:cNvPr id="20" name="Freeform 7">
              <a:extLst>
                <a:ext uri="{FF2B5EF4-FFF2-40B4-BE49-F238E27FC236}">
                  <a16:creationId xmlns:a16="http://schemas.microsoft.com/office/drawing/2014/main" id="{DEDC6218-A921-6B97-72C2-443F47286D3C}"/>
                </a:ext>
              </a:extLst>
            </p:cNvPr>
            <p:cNvSpPr/>
            <p:nvPr/>
          </p:nvSpPr>
          <p:spPr>
            <a:xfrm>
              <a:off x="1" y="65145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Model &amp;</a:t>
              </a:r>
            </a:p>
            <a:p>
              <a:pPr algn="ctr"/>
              <a:r>
                <a:rPr lang="en-US" altLang="zh-CN" sz="3600" dirty="0">
                  <a:solidFill>
                    <a:schemeClr val="tx1">
                      <a:lumMod val="85000"/>
                      <a:lumOff val="15000"/>
                    </a:schemeClr>
                  </a:solidFill>
                  <a:latin typeface="Alatsi Bold"/>
                </a:rPr>
                <a:t>Validation</a:t>
              </a:r>
              <a:endParaRPr lang="zh-CN" altLang="en-US" sz="3600" dirty="0">
                <a:solidFill>
                  <a:schemeClr val="tx1">
                    <a:lumMod val="85000"/>
                    <a:lumOff val="15000"/>
                  </a:schemeClr>
                </a:solidFill>
              </a:endParaRPr>
            </a:p>
          </p:txBody>
        </p:sp>
        <p:sp>
          <p:nvSpPr>
            <p:cNvPr id="35" name="文本框 34">
              <a:extLst>
                <a:ext uri="{FF2B5EF4-FFF2-40B4-BE49-F238E27FC236}">
                  <a16:creationId xmlns:a16="http://schemas.microsoft.com/office/drawing/2014/main" id="{9CFA9498-7C65-7013-350F-4C5AA3B3F212}"/>
                </a:ext>
              </a:extLst>
            </p:cNvPr>
            <p:cNvSpPr txBox="1"/>
            <p:nvPr/>
          </p:nvSpPr>
          <p:spPr>
            <a:xfrm>
              <a:off x="2055349" y="6393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5</a:t>
              </a:r>
            </a:p>
          </p:txBody>
        </p:sp>
      </p:grpSp>
      <p:grpSp>
        <p:nvGrpSpPr>
          <p:cNvPr id="42" name="组合 41">
            <a:extLst>
              <a:ext uri="{FF2B5EF4-FFF2-40B4-BE49-F238E27FC236}">
                <a16:creationId xmlns:a16="http://schemas.microsoft.com/office/drawing/2014/main" id="{C2760920-B052-D7E1-40C2-D969E47683A5}"/>
              </a:ext>
            </a:extLst>
          </p:cNvPr>
          <p:cNvGrpSpPr/>
          <p:nvPr/>
        </p:nvGrpSpPr>
        <p:grpSpPr>
          <a:xfrm>
            <a:off x="-2557547" y="7917240"/>
            <a:ext cx="3698496" cy="1569660"/>
            <a:chOff x="0" y="7917240"/>
            <a:chExt cx="3698496" cy="1569660"/>
          </a:xfrm>
        </p:grpSpPr>
        <p:sp>
          <p:nvSpPr>
            <p:cNvPr id="21" name="Freeform 4">
              <a:extLst>
                <a:ext uri="{FF2B5EF4-FFF2-40B4-BE49-F238E27FC236}">
                  <a16:creationId xmlns:a16="http://schemas.microsoft.com/office/drawing/2014/main" id="{C90D7DE6-BE86-93BF-AACA-763012FE78CF}"/>
                </a:ext>
              </a:extLst>
            </p:cNvPr>
            <p:cNvSpPr/>
            <p:nvPr/>
          </p:nvSpPr>
          <p:spPr>
            <a:xfrm>
              <a:off x="0" y="80391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Conclusion</a:t>
              </a:r>
              <a:endParaRPr lang="zh-CN" altLang="en-US" sz="3600" dirty="0">
                <a:solidFill>
                  <a:schemeClr val="tx1">
                    <a:lumMod val="85000"/>
                    <a:lumOff val="15000"/>
                  </a:schemeClr>
                </a:solidFill>
              </a:endParaRPr>
            </a:p>
          </p:txBody>
        </p:sp>
        <p:sp>
          <p:nvSpPr>
            <p:cNvPr id="36" name="文本框 35">
              <a:extLst>
                <a:ext uri="{FF2B5EF4-FFF2-40B4-BE49-F238E27FC236}">
                  <a16:creationId xmlns:a16="http://schemas.microsoft.com/office/drawing/2014/main" id="{79393296-AD37-601A-C531-B5ED018FE06A}"/>
                </a:ext>
              </a:extLst>
            </p:cNvPr>
            <p:cNvSpPr txBox="1"/>
            <p:nvPr/>
          </p:nvSpPr>
          <p:spPr>
            <a:xfrm>
              <a:off x="2057400" y="7917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6</a:t>
              </a:r>
            </a:p>
          </p:txBody>
        </p:sp>
      </p:grpSp>
      <p:grpSp>
        <p:nvGrpSpPr>
          <p:cNvPr id="13" name="组合 12">
            <a:extLst>
              <a:ext uri="{FF2B5EF4-FFF2-40B4-BE49-F238E27FC236}">
                <a16:creationId xmlns:a16="http://schemas.microsoft.com/office/drawing/2014/main" id="{AAB17A97-49A7-D894-B33E-C168ABD98AC1}"/>
              </a:ext>
            </a:extLst>
          </p:cNvPr>
          <p:cNvGrpSpPr/>
          <p:nvPr/>
        </p:nvGrpSpPr>
        <p:grpSpPr>
          <a:xfrm>
            <a:off x="3657600" y="-8267700"/>
            <a:ext cx="11887200" cy="2254172"/>
            <a:chOff x="3657600" y="2198431"/>
            <a:chExt cx="11887200" cy="2254172"/>
          </a:xfrm>
        </p:grpSpPr>
        <p:sp>
          <p:nvSpPr>
            <p:cNvPr id="14" name="Freeform 5">
              <a:extLst>
                <a:ext uri="{FF2B5EF4-FFF2-40B4-BE49-F238E27FC236}">
                  <a16:creationId xmlns:a16="http://schemas.microsoft.com/office/drawing/2014/main" id="{4B749006-B2D1-2066-5F03-9DCC779E3E61}"/>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16" name="TextBox 7">
              <a:extLst>
                <a:ext uri="{FF2B5EF4-FFF2-40B4-BE49-F238E27FC236}">
                  <a16:creationId xmlns:a16="http://schemas.microsoft.com/office/drawing/2014/main" id="{C7A2317B-50B3-8782-1BF4-C3DBE285E584}"/>
                </a:ext>
              </a:extLst>
            </p:cNvPr>
            <p:cNvSpPr txBox="1">
              <a:spLocks/>
            </p:cNvSpPr>
            <p:nvPr/>
          </p:nvSpPr>
          <p:spPr>
            <a:xfrm>
              <a:off x="3657600" y="2198431"/>
              <a:ext cx="720000" cy="720000"/>
            </a:xfrm>
            <a:prstGeom prst="rect">
              <a:avLst/>
            </a:prstGeom>
          </p:spPr>
          <p:txBody>
            <a:bodyPr wrap="square" lIns="0" tIns="0" rIns="0" bIns="0" rtlCol="0" anchor="t">
              <a:spAutoFit/>
            </a:bodyPr>
            <a:lstStyle/>
            <a:p>
              <a:pPr algn="ctr">
                <a:lnSpc>
                  <a:spcPts val="7048"/>
                </a:lnSpc>
              </a:pPr>
              <a:r>
                <a:rPr lang="en-US" sz="5034" dirty="0">
                  <a:solidFill>
                    <a:srgbClr val="000000"/>
                  </a:solidFill>
                  <a:latin typeface="Alatsi Bold"/>
                </a:rPr>
                <a:t>1</a:t>
              </a:r>
            </a:p>
          </p:txBody>
        </p:sp>
        <p:sp>
          <p:nvSpPr>
            <p:cNvPr id="26" name="TextBox 16">
              <a:extLst>
                <a:ext uri="{FF2B5EF4-FFF2-40B4-BE49-F238E27FC236}">
                  <a16:creationId xmlns:a16="http://schemas.microsoft.com/office/drawing/2014/main" id="{60604876-4AF2-32BF-067F-B0B15CB2C2F4}"/>
                </a:ext>
              </a:extLst>
            </p:cNvPr>
            <p:cNvSpPr txBox="1"/>
            <p:nvPr/>
          </p:nvSpPr>
          <p:spPr>
            <a:xfrm>
              <a:off x="4656072" y="2228917"/>
              <a:ext cx="10888728" cy="2223686"/>
            </a:xfrm>
            <a:prstGeom prst="rect">
              <a:avLst/>
            </a:prstGeom>
          </p:spPr>
          <p:txBody>
            <a:bodyPr wrap="square" lIns="0" tIns="0" rIns="0" bIns="0" rtlCol="0" anchor="t">
              <a:spAutoFit/>
            </a:bodyPr>
            <a:lstStyle/>
            <a:p>
              <a:pPr>
                <a:lnSpc>
                  <a:spcPts val="4400"/>
                </a:lnSpc>
              </a:pPr>
              <a:r>
                <a:rPr lang="en-US" sz="3200" dirty="0">
                  <a:solidFill>
                    <a:srgbClr val="000000"/>
                  </a:solidFill>
                  <a:latin typeface="Alatsi Bold"/>
                </a:rPr>
                <a:t>We select the dataset of rush hours (</a:t>
              </a:r>
              <a:r>
                <a:rPr lang="zh-CN" altLang="en-US" sz="3200" dirty="0">
                  <a:solidFill>
                    <a:srgbClr val="000000"/>
                  </a:solidFill>
                  <a:latin typeface="Alatsi Bold"/>
                </a:rPr>
                <a:t>4:30</a:t>
              </a:r>
              <a:r>
                <a:rPr lang="en-US" altLang="zh-CN" sz="3200" dirty="0">
                  <a:solidFill>
                    <a:srgbClr val="000000"/>
                  </a:solidFill>
                  <a:latin typeface="Alatsi Bold"/>
                </a:rPr>
                <a:t>PM </a:t>
              </a:r>
              <a:r>
                <a:rPr lang="zh-CN" altLang="en-US" sz="3200" dirty="0">
                  <a:solidFill>
                    <a:srgbClr val="000000"/>
                  </a:solidFill>
                  <a:latin typeface="Alatsi Bold"/>
                </a:rPr>
                <a:t>-</a:t>
              </a:r>
              <a:r>
                <a:rPr lang="en-US" altLang="zh-CN" sz="3200" dirty="0">
                  <a:solidFill>
                    <a:srgbClr val="000000"/>
                  </a:solidFill>
                  <a:latin typeface="Alatsi Bold"/>
                </a:rPr>
                <a:t> </a:t>
              </a:r>
              <a:r>
                <a:rPr lang="zh-CN" altLang="en-US" sz="3200" dirty="0">
                  <a:solidFill>
                    <a:srgbClr val="000000"/>
                  </a:solidFill>
                  <a:latin typeface="Alatsi Bold"/>
                </a:rPr>
                <a:t>6:30</a:t>
              </a:r>
              <a:r>
                <a:rPr lang="en-US" altLang="zh-CN" sz="3200" dirty="0">
                  <a:solidFill>
                    <a:srgbClr val="000000"/>
                  </a:solidFill>
                  <a:latin typeface="Alatsi Bold"/>
                </a:rPr>
                <a:t>PM</a:t>
              </a:r>
              <a:r>
                <a:rPr lang="zh-CN" altLang="en-US" sz="3200" dirty="0">
                  <a:solidFill>
                    <a:srgbClr val="000000"/>
                  </a:solidFill>
                  <a:latin typeface="Alatsi Bold"/>
                </a:rPr>
                <a:t>) from 9/1</a:t>
              </a:r>
              <a:r>
                <a:rPr lang="en-US" altLang="zh-CN" sz="3200" dirty="0">
                  <a:solidFill>
                    <a:srgbClr val="000000"/>
                  </a:solidFill>
                  <a:latin typeface="Alatsi Bold"/>
                </a:rPr>
                <a:t>/2023</a:t>
              </a:r>
              <a:r>
                <a:rPr lang="zh-CN" altLang="en-US" sz="3200" dirty="0">
                  <a:solidFill>
                    <a:srgbClr val="000000"/>
                  </a:solidFill>
                  <a:latin typeface="Alatsi Bold"/>
                </a:rPr>
                <a:t> - to 9/30</a:t>
              </a:r>
              <a:r>
                <a:rPr lang="en-US" altLang="zh-CN" sz="3200" dirty="0">
                  <a:solidFill>
                    <a:srgbClr val="000000"/>
                  </a:solidFill>
                  <a:latin typeface="Alatsi Bold"/>
                </a:rPr>
                <a:t>/2023</a:t>
              </a:r>
              <a:r>
                <a:rPr lang="zh-CN" altLang="en-US" sz="3200" dirty="0">
                  <a:solidFill>
                    <a:srgbClr val="000000"/>
                  </a:solidFill>
                  <a:latin typeface="Alatsi Bold"/>
                </a:rPr>
                <a:t> (exclude weekend) at two stations</a:t>
              </a:r>
              <a:r>
                <a:rPr lang="en-US" altLang="zh-CN" sz="3200" dirty="0">
                  <a:solidFill>
                    <a:srgbClr val="000000"/>
                  </a:solidFill>
                  <a:latin typeface="Alatsi Bold"/>
                </a:rPr>
                <a:t>. Both stations </a:t>
              </a:r>
              <a:r>
                <a:rPr lang="en-US" sz="3200" dirty="0">
                  <a:solidFill>
                    <a:srgbClr val="000000"/>
                  </a:solidFill>
                  <a:latin typeface="Alatsi Bold"/>
                </a:rPr>
                <a:t> are among the top 10 busiest stations according to Bluebike’s annual report.</a:t>
              </a:r>
            </a:p>
          </p:txBody>
        </p:sp>
      </p:grpSp>
      <p:pic>
        <p:nvPicPr>
          <p:cNvPr id="49" name="Picture 4" descr="A screenshot of a map&#10;&#10;Description automatically generated">
            <a:extLst>
              <a:ext uri="{FF2B5EF4-FFF2-40B4-BE49-F238E27FC236}">
                <a16:creationId xmlns:a16="http://schemas.microsoft.com/office/drawing/2014/main" id="{07BE2D29-F605-B13A-0EAC-B5BB53C934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298" t="22972" r="24386" b="9439"/>
          <a:stretch/>
        </p:blipFill>
        <p:spPr bwMode="auto">
          <a:xfrm>
            <a:off x="3657600" y="-5775613"/>
            <a:ext cx="6164103" cy="426095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A screenshot of a map&#10;&#10;Description automatically generated">
            <a:extLst>
              <a:ext uri="{FF2B5EF4-FFF2-40B4-BE49-F238E27FC236}">
                <a16:creationId xmlns:a16="http://schemas.microsoft.com/office/drawing/2014/main" id="{E3BE3910-E8C8-6960-147C-56495225CF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339" t="25424" r="19384" b="9253"/>
          <a:stretch/>
        </p:blipFill>
        <p:spPr bwMode="auto">
          <a:xfrm>
            <a:off x="10370463" y="-5778734"/>
            <a:ext cx="6469737" cy="4260952"/>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16">
            <a:extLst>
              <a:ext uri="{FF2B5EF4-FFF2-40B4-BE49-F238E27FC236}">
                <a16:creationId xmlns:a16="http://schemas.microsoft.com/office/drawing/2014/main" id="{2D17D319-A0C3-7801-B7A3-6C37DD7A268A}"/>
              </a:ext>
            </a:extLst>
          </p:cNvPr>
          <p:cNvSpPr txBox="1"/>
          <p:nvPr/>
        </p:nvSpPr>
        <p:spPr>
          <a:xfrm>
            <a:off x="4066315" y="-1250388"/>
            <a:ext cx="5334000" cy="861774"/>
          </a:xfrm>
          <a:prstGeom prst="rect">
            <a:avLst/>
          </a:prstGeom>
        </p:spPr>
        <p:txBody>
          <a:bodyPr wrap="square" lIns="0" tIns="0" rIns="0" bIns="0" rtlCol="0" anchor="ctr">
            <a:spAutoFit/>
          </a:bodyPr>
          <a:lstStyle/>
          <a:p>
            <a:pPr algn="ctr"/>
            <a:r>
              <a:rPr lang="en-US" sz="2800" dirty="0">
                <a:solidFill>
                  <a:srgbClr val="000000"/>
                </a:solidFill>
                <a:latin typeface="Alatsi Bold"/>
              </a:rPr>
              <a:t>Forsyth St. at Huntington Ave</a:t>
            </a:r>
          </a:p>
          <a:p>
            <a:pPr algn="ctr"/>
            <a:r>
              <a:rPr lang="en-US" sz="2800" dirty="0">
                <a:solidFill>
                  <a:srgbClr val="000000"/>
                </a:solidFill>
                <a:latin typeface="Alatsi Bold"/>
              </a:rPr>
              <a:t>(NEU)</a:t>
            </a:r>
          </a:p>
        </p:txBody>
      </p:sp>
      <p:sp>
        <p:nvSpPr>
          <p:cNvPr id="52" name="TextBox 16">
            <a:extLst>
              <a:ext uri="{FF2B5EF4-FFF2-40B4-BE49-F238E27FC236}">
                <a16:creationId xmlns:a16="http://schemas.microsoft.com/office/drawing/2014/main" id="{693ACCB9-19FD-4017-7159-41CD16974DC6}"/>
              </a:ext>
            </a:extLst>
          </p:cNvPr>
          <p:cNvSpPr txBox="1"/>
          <p:nvPr/>
        </p:nvSpPr>
        <p:spPr>
          <a:xfrm>
            <a:off x="10938331" y="-1250388"/>
            <a:ext cx="5334000" cy="861774"/>
          </a:xfrm>
          <a:prstGeom prst="rect">
            <a:avLst/>
          </a:prstGeom>
        </p:spPr>
        <p:txBody>
          <a:bodyPr wrap="square" lIns="0" tIns="0" rIns="0" bIns="0" rtlCol="0" anchor="ctr">
            <a:spAutoFit/>
          </a:bodyPr>
          <a:lstStyle/>
          <a:p>
            <a:pPr algn="ctr"/>
            <a:r>
              <a:rPr lang="en-US" sz="2800" dirty="0">
                <a:solidFill>
                  <a:srgbClr val="000000"/>
                </a:solidFill>
                <a:latin typeface="Alatsi Bold"/>
              </a:rPr>
              <a:t>Mass Ave/Amherst Station</a:t>
            </a:r>
          </a:p>
          <a:p>
            <a:pPr algn="ctr"/>
            <a:r>
              <a:rPr lang="en-US" sz="2800" dirty="0">
                <a:solidFill>
                  <a:srgbClr val="000000"/>
                </a:solidFill>
                <a:latin typeface="Alatsi Bold"/>
              </a:rPr>
              <a:t>(MIT)</a:t>
            </a:r>
          </a:p>
        </p:txBody>
      </p:sp>
      <p:grpSp>
        <p:nvGrpSpPr>
          <p:cNvPr id="56" name="组合 55">
            <a:extLst>
              <a:ext uri="{FF2B5EF4-FFF2-40B4-BE49-F238E27FC236}">
                <a16:creationId xmlns:a16="http://schemas.microsoft.com/office/drawing/2014/main" id="{BD525D3E-05CD-E34D-D740-31ACC30E2F98}"/>
              </a:ext>
            </a:extLst>
          </p:cNvPr>
          <p:cNvGrpSpPr/>
          <p:nvPr/>
        </p:nvGrpSpPr>
        <p:grpSpPr>
          <a:xfrm>
            <a:off x="3657600" y="800100"/>
            <a:ext cx="11887200" cy="1783086"/>
            <a:chOff x="3657600" y="2198431"/>
            <a:chExt cx="11887200" cy="1783086"/>
          </a:xfrm>
        </p:grpSpPr>
        <p:sp>
          <p:nvSpPr>
            <p:cNvPr id="57" name="Freeform 5">
              <a:extLst>
                <a:ext uri="{FF2B5EF4-FFF2-40B4-BE49-F238E27FC236}">
                  <a16:creationId xmlns:a16="http://schemas.microsoft.com/office/drawing/2014/main" id="{FE272C79-99D6-A334-0F6F-26391C455470}"/>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59" name="TextBox 7">
              <a:extLst>
                <a:ext uri="{FF2B5EF4-FFF2-40B4-BE49-F238E27FC236}">
                  <a16:creationId xmlns:a16="http://schemas.microsoft.com/office/drawing/2014/main" id="{047DB98E-C6B0-637D-0956-552EB98E9D9E}"/>
                </a:ext>
              </a:extLst>
            </p:cNvPr>
            <p:cNvSpPr txBox="1">
              <a:spLocks/>
            </p:cNvSpPr>
            <p:nvPr/>
          </p:nvSpPr>
          <p:spPr>
            <a:xfrm>
              <a:off x="3657600" y="2198431"/>
              <a:ext cx="720000" cy="842731"/>
            </a:xfrm>
            <a:prstGeom prst="rect">
              <a:avLst/>
            </a:prstGeom>
          </p:spPr>
          <p:txBody>
            <a:bodyPr wrap="square" lIns="0" tIns="0" rIns="0" bIns="0" rtlCol="0" anchor="t">
              <a:spAutoFit/>
            </a:bodyPr>
            <a:lstStyle/>
            <a:p>
              <a:pPr algn="ctr">
                <a:lnSpc>
                  <a:spcPts val="7048"/>
                </a:lnSpc>
              </a:pPr>
              <a:r>
                <a:rPr lang="en-US" altLang="zh-CN" sz="5034" dirty="0">
                  <a:solidFill>
                    <a:srgbClr val="000000"/>
                  </a:solidFill>
                  <a:latin typeface="Alatsi Bold"/>
                </a:rPr>
                <a:t>2</a:t>
              </a:r>
              <a:endParaRPr lang="en-US" sz="5034" dirty="0">
                <a:solidFill>
                  <a:srgbClr val="000000"/>
                </a:solidFill>
                <a:latin typeface="Alatsi Bold"/>
              </a:endParaRPr>
            </a:p>
          </p:txBody>
        </p:sp>
        <p:sp>
          <p:nvSpPr>
            <p:cNvPr id="60" name="TextBox 16">
              <a:extLst>
                <a:ext uri="{FF2B5EF4-FFF2-40B4-BE49-F238E27FC236}">
                  <a16:creationId xmlns:a16="http://schemas.microsoft.com/office/drawing/2014/main" id="{DA34CDC7-757F-BFF5-DD9B-0C045F4560AF}"/>
                </a:ext>
              </a:extLst>
            </p:cNvPr>
            <p:cNvSpPr txBox="1"/>
            <p:nvPr/>
          </p:nvSpPr>
          <p:spPr>
            <a:xfrm>
              <a:off x="4656072" y="2322088"/>
              <a:ext cx="10888728" cy="1659429"/>
            </a:xfrm>
            <a:prstGeom prst="rect">
              <a:avLst/>
            </a:prstGeom>
          </p:spPr>
          <p:txBody>
            <a:bodyPr wrap="square" lIns="0" tIns="0" rIns="0" bIns="0" rtlCol="0" anchor="t">
              <a:spAutoFit/>
            </a:bodyPr>
            <a:lstStyle/>
            <a:p>
              <a:pPr>
                <a:lnSpc>
                  <a:spcPts val="4400"/>
                </a:lnSpc>
              </a:pPr>
              <a:r>
                <a:rPr lang="en-US" altLang="zh-CN" sz="2800" dirty="0">
                  <a:solidFill>
                    <a:srgbClr val="000000"/>
                  </a:solidFill>
                  <a:latin typeface="Alatsi Bold"/>
                </a:rPr>
                <a:t>For each station, we developed two distinct datasets</a:t>
              </a:r>
              <a:r>
                <a:rPr lang="zh-CN" altLang="en-US" sz="2800" dirty="0">
                  <a:solidFill>
                    <a:srgbClr val="000000"/>
                  </a:solidFill>
                  <a:latin typeface="Alatsi Bold"/>
                </a:rPr>
                <a:t>：</a:t>
              </a:r>
              <a:endParaRPr lang="en-US" altLang="zh-CN" sz="2800" dirty="0">
                <a:solidFill>
                  <a:srgbClr val="000000"/>
                </a:solidFill>
                <a:latin typeface="Alatsi Bold"/>
              </a:endParaRPr>
            </a:p>
            <a:p>
              <a:pPr marL="457200" indent="-457200">
                <a:lnSpc>
                  <a:spcPts val="4400"/>
                </a:lnSpc>
                <a:buFont typeface="Arial" panose="020B0604020202020204" pitchFamily="34" charset="0"/>
                <a:buChar char="•"/>
              </a:pPr>
              <a:r>
                <a:rPr lang="en-US" sz="2800" dirty="0">
                  <a:solidFill>
                    <a:srgbClr val="000000"/>
                  </a:solidFill>
                  <a:latin typeface="Alatsi Bold"/>
                </a:rPr>
                <a:t>Birth Dataset: Time between consecutive bike arrivals</a:t>
              </a:r>
            </a:p>
            <a:p>
              <a:pPr marL="457200" indent="-457200">
                <a:lnSpc>
                  <a:spcPts val="4400"/>
                </a:lnSpc>
                <a:buFont typeface="Arial" panose="020B0604020202020204" pitchFamily="34" charset="0"/>
                <a:buChar char="•"/>
              </a:pPr>
              <a:r>
                <a:rPr lang="en-US" sz="2800" dirty="0">
                  <a:solidFill>
                    <a:srgbClr val="000000"/>
                  </a:solidFill>
                  <a:latin typeface="Alatsi Bold"/>
                </a:rPr>
                <a:t>Death Dataset: Time between consecutive bike departures</a:t>
              </a:r>
            </a:p>
          </p:txBody>
        </p:sp>
      </p:grpSp>
      <p:grpSp>
        <p:nvGrpSpPr>
          <p:cNvPr id="61" name="组合 60">
            <a:extLst>
              <a:ext uri="{FF2B5EF4-FFF2-40B4-BE49-F238E27FC236}">
                <a16:creationId xmlns:a16="http://schemas.microsoft.com/office/drawing/2014/main" id="{FC8C7F06-2333-A4EC-072D-D538FAC4A9C5}"/>
              </a:ext>
            </a:extLst>
          </p:cNvPr>
          <p:cNvGrpSpPr/>
          <p:nvPr/>
        </p:nvGrpSpPr>
        <p:grpSpPr>
          <a:xfrm>
            <a:off x="3657600" y="2628900"/>
            <a:ext cx="13182600" cy="842731"/>
            <a:chOff x="3657600" y="2198431"/>
            <a:chExt cx="13182600" cy="842731"/>
          </a:xfrm>
        </p:grpSpPr>
        <p:sp>
          <p:nvSpPr>
            <p:cNvPr id="62" name="Freeform 5">
              <a:extLst>
                <a:ext uri="{FF2B5EF4-FFF2-40B4-BE49-F238E27FC236}">
                  <a16:creationId xmlns:a16="http://schemas.microsoft.com/office/drawing/2014/main" id="{767D6066-A47F-DA78-7439-C3CED4176DFA}"/>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63" name="TextBox 7">
              <a:extLst>
                <a:ext uri="{FF2B5EF4-FFF2-40B4-BE49-F238E27FC236}">
                  <a16:creationId xmlns:a16="http://schemas.microsoft.com/office/drawing/2014/main" id="{0DCE86D1-6B00-3BDA-4774-0D4FAD5DDBE4}"/>
                </a:ext>
              </a:extLst>
            </p:cNvPr>
            <p:cNvSpPr txBox="1">
              <a:spLocks/>
            </p:cNvSpPr>
            <p:nvPr/>
          </p:nvSpPr>
          <p:spPr>
            <a:xfrm>
              <a:off x="3657600" y="2198431"/>
              <a:ext cx="720000" cy="842731"/>
            </a:xfrm>
            <a:prstGeom prst="rect">
              <a:avLst/>
            </a:prstGeom>
          </p:spPr>
          <p:txBody>
            <a:bodyPr wrap="square" lIns="0" tIns="0" rIns="0" bIns="0" rtlCol="0" anchor="t">
              <a:spAutoFit/>
            </a:bodyPr>
            <a:lstStyle/>
            <a:p>
              <a:pPr algn="ctr">
                <a:lnSpc>
                  <a:spcPts val="7048"/>
                </a:lnSpc>
              </a:pPr>
              <a:r>
                <a:rPr lang="en-US" altLang="zh-CN" sz="5034" dirty="0">
                  <a:solidFill>
                    <a:srgbClr val="000000"/>
                  </a:solidFill>
                  <a:latin typeface="Alatsi Bold"/>
                </a:rPr>
                <a:t>3</a:t>
              </a:r>
              <a:endParaRPr lang="en-US" sz="5034" dirty="0">
                <a:solidFill>
                  <a:srgbClr val="000000"/>
                </a:solidFill>
                <a:latin typeface="Alatsi Bold"/>
              </a:endParaRPr>
            </a:p>
          </p:txBody>
        </p:sp>
        <p:sp>
          <p:nvSpPr>
            <p:cNvPr id="1024" name="TextBox 16">
              <a:extLst>
                <a:ext uri="{FF2B5EF4-FFF2-40B4-BE49-F238E27FC236}">
                  <a16:creationId xmlns:a16="http://schemas.microsoft.com/office/drawing/2014/main" id="{DE378B68-3549-D71E-965D-D9C1B7EA45F4}"/>
                </a:ext>
              </a:extLst>
            </p:cNvPr>
            <p:cNvSpPr txBox="1"/>
            <p:nvPr/>
          </p:nvSpPr>
          <p:spPr>
            <a:xfrm>
              <a:off x="4656072" y="2274631"/>
              <a:ext cx="12184128" cy="530915"/>
            </a:xfrm>
            <a:prstGeom prst="rect">
              <a:avLst/>
            </a:prstGeom>
          </p:spPr>
          <p:txBody>
            <a:bodyPr wrap="square" lIns="0" tIns="0" rIns="0" bIns="0" rtlCol="0" anchor="t">
              <a:spAutoFit/>
            </a:bodyPr>
            <a:lstStyle/>
            <a:p>
              <a:pPr>
                <a:lnSpc>
                  <a:spcPts val="4400"/>
                </a:lnSpc>
              </a:pPr>
              <a:r>
                <a:rPr lang="en-US" altLang="zh-CN" sz="2800" dirty="0">
                  <a:solidFill>
                    <a:srgbClr val="000000"/>
                  </a:solidFill>
                  <a:latin typeface="Alatsi Bold"/>
                </a:rPr>
                <a:t>By checking the boxplots, we found some outliers and removed them​</a:t>
              </a:r>
              <a:endParaRPr lang="en-US" sz="2400" dirty="0">
                <a:solidFill>
                  <a:srgbClr val="000000"/>
                </a:solidFill>
                <a:latin typeface="Alatsi Bold"/>
              </a:endParaRPr>
            </a:p>
          </p:txBody>
        </p:sp>
      </p:grpSp>
      <p:pic>
        <p:nvPicPr>
          <p:cNvPr id="1036" name="图片 1035" descr="图表, 箱线图&#10;&#10;描述已自动生成">
            <a:extLst>
              <a:ext uri="{FF2B5EF4-FFF2-40B4-BE49-F238E27FC236}">
                <a16:creationId xmlns:a16="http://schemas.microsoft.com/office/drawing/2014/main" id="{FEE177AD-4A43-0207-BEE2-B00FB2EBC1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77544" y="3390900"/>
            <a:ext cx="9776656" cy="5865994"/>
          </a:xfrm>
          <a:prstGeom prst="rect">
            <a:avLst/>
          </a:prstGeom>
        </p:spPr>
      </p:pic>
      <p:grpSp>
        <p:nvGrpSpPr>
          <p:cNvPr id="2" name="组合 1">
            <a:extLst>
              <a:ext uri="{FF2B5EF4-FFF2-40B4-BE49-F238E27FC236}">
                <a16:creationId xmlns:a16="http://schemas.microsoft.com/office/drawing/2014/main" id="{CDCC5522-538D-2084-C46B-870F54A06F7C}"/>
              </a:ext>
            </a:extLst>
          </p:cNvPr>
          <p:cNvGrpSpPr/>
          <p:nvPr/>
        </p:nvGrpSpPr>
        <p:grpSpPr>
          <a:xfrm>
            <a:off x="3657600" y="11172436"/>
            <a:ext cx="13182600" cy="842731"/>
            <a:chOff x="3657600" y="2198431"/>
            <a:chExt cx="13182600" cy="842731"/>
          </a:xfrm>
        </p:grpSpPr>
        <p:sp>
          <p:nvSpPr>
            <p:cNvPr id="3" name="Freeform 5">
              <a:extLst>
                <a:ext uri="{FF2B5EF4-FFF2-40B4-BE49-F238E27FC236}">
                  <a16:creationId xmlns:a16="http://schemas.microsoft.com/office/drawing/2014/main" id="{52DD1965-7FE3-C043-0FBB-63B77A096828}"/>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4" name="TextBox 7">
              <a:extLst>
                <a:ext uri="{FF2B5EF4-FFF2-40B4-BE49-F238E27FC236}">
                  <a16:creationId xmlns:a16="http://schemas.microsoft.com/office/drawing/2014/main" id="{90FA38E0-F4A2-32B5-2BB4-FEB5B0D7666C}"/>
                </a:ext>
              </a:extLst>
            </p:cNvPr>
            <p:cNvSpPr txBox="1">
              <a:spLocks/>
            </p:cNvSpPr>
            <p:nvPr/>
          </p:nvSpPr>
          <p:spPr>
            <a:xfrm>
              <a:off x="3657600" y="2198431"/>
              <a:ext cx="720000" cy="842731"/>
            </a:xfrm>
            <a:prstGeom prst="rect">
              <a:avLst/>
            </a:prstGeom>
          </p:spPr>
          <p:txBody>
            <a:bodyPr wrap="square" lIns="0" tIns="0" rIns="0" bIns="0" rtlCol="0" anchor="t">
              <a:spAutoFit/>
            </a:bodyPr>
            <a:lstStyle/>
            <a:p>
              <a:pPr algn="ctr">
                <a:lnSpc>
                  <a:spcPts val="7048"/>
                </a:lnSpc>
              </a:pPr>
              <a:r>
                <a:rPr lang="en-US" sz="5034" dirty="0">
                  <a:solidFill>
                    <a:srgbClr val="000000"/>
                  </a:solidFill>
                  <a:latin typeface="Alatsi Bold"/>
                </a:rPr>
                <a:t>1</a:t>
              </a:r>
            </a:p>
          </p:txBody>
        </p:sp>
        <p:sp>
          <p:nvSpPr>
            <p:cNvPr id="6" name="TextBox 16">
              <a:extLst>
                <a:ext uri="{FF2B5EF4-FFF2-40B4-BE49-F238E27FC236}">
                  <a16:creationId xmlns:a16="http://schemas.microsoft.com/office/drawing/2014/main" id="{B34EE5C5-CB4D-5939-0C45-9B404E87EDB8}"/>
                </a:ext>
              </a:extLst>
            </p:cNvPr>
            <p:cNvSpPr txBox="1"/>
            <p:nvPr/>
          </p:nvSpPr>
          <p:spPr>
            <a:xfrm>
              <a:off x="4656072" y="2350831"/>
              <a:ext cx="12184128" cy="544380"/>
            </a:xfrm>
            <a:prstGeom prst="rect">
              <a:avLst/>
            </a:prstGeom>
          </p:spPr>
          <p:txBody>
            <a:bodyPr wrap="square" lIns="0" tIns="0" rIns="0" bIns="0" rtlCol="0" anchor="t">
              <a:spAutoFit/>
            </a:bodyPr>
            <a:lstStyle/>
            <a:p>
              <a:pPr>
                <a:lnSpc>
                  <a:spcPts val="4400"/>
                </a:lnSpc>
              </a:pPr>
              <a:r>
                <a:rPr lang="en-US" altLang="zh-CN" sz="3600" dirty="0">
                  <a:solidFill>
                    <a:srgbClr val="000000"/>
                  </a:solidFill>
                  <a:latin typeface="Alatsi Bold"/>
                </a:rPr>
                <a:t>Goodness of fit: K-S Test</a:t>
              </a:r>
              <a:endParaRPr lang="en-US" sz="3200" dirty="0">
                <a:solidFill>
                  <a:srgbClr val="000000"/>
                </a:solidFill>
                <a:latin typeface="Alatsi Bold"/>
              </a:endParaRPr>
            </a:p>
          </p:txBody>
        </p:sp>
      </p:grpSp>
      <p:pic>
        <p:nvPicPr>
          <p:cNvPr id="7" name="图片 6" descr="图表, 折线图&#10;&#10;描述已自动生成">
            <a:extLst>
              <a:ext uri="{FF2B5EF4-FFF2-40B4-BE49-F238E27FC236}">
                <a16:creationId xmlns:a16="http://schemas.microsoft.com/office/drawing/2014/main" id="{DDEFE331-5F22-2871-4BE1-6CB3A06705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70489" y="12593675"/>
            <a:ext cx="8624607" cy="6037225"/>
          </a:xfrm>
          <a:prstGeom prst="rect">
            <a:avLst/>
          </a:prstGeom>
        </p:spPr>
      </p:pic>
      <p:graphicFrame>
        <p:nvGraphicFramePr>
          <p:cNvPr id="27" name="表格 26">
            <a:extLst>
              <a:ext uri="{FF2B5EF4-FFF2-40B4-BE49-F238E27FC236}">
                <a16:creationId xmlns:a16="http://schemas.microsoft.com/office/drawing/2014/main" id="{79CB2944-50D5-A791-8997-C7E833E08EAC}"/>
              </a:ext>
            </a:extLst>
          </p:cNvPr>
          <p:cNvGraphicFramePr>
            <a:graphicFrameLocks noGrp="1"/>
          </p:cNvGraphicFramePr>
          <p:nvPr>
            <p:extLst>
              <p:ext uri="{D42A27DB-BD31-4B8C-83A1-F6EECF244321}">
                <p14:modId xmlns:p14="http://schemas.microsoft.com/office/powerpoint/2010/main" val="2620281172"/>
              </p:ext>
            </p:extLst>
          </p:nvPr>
        </p:nvGraphicFramePr>
        <p:xfrm>
          <a:off x="3518187" y="13073345"/>
          <a:ext cx="4267200" cy="5120201"/>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953623853"/>
                    </a:ext>
                  </a:extLst>
                </a:gridCol>
                <a:gridCol w="2133600">
                  <a:extLst>
                    <a:ext uri="{9D8B030D-6E8A-4147-A177-3AD203B41FA5}">
                      <a16:colId xmlns:a16="http://schemas.microsoft.com/office/drawing/2014/main" val="2139000166"/>
                    </a:ext>
                  </a:extLst>
                </a:gridCol>
              </a:tblGrid>
              <a:tr h="939357">
                <a:tc>
                  <a:txBody>
                    <a:bodyPr/>
                    <a:lstStyle/>
                    <a:p>
                      <a:pPr algn="ctr"/>
                      <a:endParaRPr lang="zh-CN" altLang="en-US" sz="2800" dirty="0"/>
                    </a:p>
                  </a:txBody>
                  <a:tcPr anchor="ctr"/>
                </a:tc>
                <a:tc>
                  <a:txBody>
                    <a:bodyPr/>
                    <a:lstStyle/>
                    <a:p>
                      <a:pPr algn="ctr"/>
                      <a:r>
                        <a:rPr lang="en-US" altLang="zh-CN" sz="2800" dirty="0">
                          <a:solidFill>
                            <a:schemeClr val="bg1"/>
                          </a:solidFill>
                          <a:latin typeface="Alatsi Bold"/>
                        </a:rPr>
                        <a:t>Parameters</a:t>
                      </a:r>
                      <a:endParaRPr lang="zh-CN" altLang="en-US" sz="2800" dirty="0">
                        <a:solidFill>
                          <a:schemeClr val="bg1"/>
                        </a:solidFill>
                      </a:endParaRPr>
                    </a:p>
                  </a:txBody>
                  <a:tcPr anchor="ctr"/>
                </a:tc>
                <a:extLst>
                  <a:ext uri="{0D108BD9-81ED-4DB2-BD59-A6C34878D82A}">
                    <a16:rowId xmlns:a16="http://schemas.microsoft.com/office/drawing/2014/main" val="1189552838"/>
                  </a:ext>
                </a:extLst>
              </a:tr>
              <a:tr h="1045211">
                <a:tc>
                  <a:txBody>
                    <a:bodyPr/>
                    <a:lstStyle/>
                    <a:p>
                      <a:pPr algn="ctr"/>
                      <a:r>
                        <a:rPr lang="en-US" altLang="zh-CN" sz="2800" dirty="0">
                          <a:solidFill>
                            <a:srgbClr val="000000"/>
                          </a:solidFill>
                          <a:latin typeface="Alatsi Bold"/>
                        </a:rPr>
                        <a:t>Neu Arrival</a:t>
                      </a:r>
                      <a:endParaRPr lang="zh-CN" altLang="en-US" sz="2800" dirty="0"/>
                    </a:p>
                  </a:txBody>
                  <a:tcPr anchor="ctr"/>
                </a:tc>
                <a:tc>
                  <a:txBody>
                    <a:bodyPr/>
                    <a:lstStyle/>
                    <a:p>
                      <a:pPr algn="ctr"/>
                      <a:r>
                        <a:rPr lang="en-US" altLang="zh-CN" sz="2800" dirty="0">
                          <a:solidFill>
                            <a:srgbClr val="000000"/>
                          </a:solidFill>
                          <a:latin typeface="Alatsi Bold"/>
                        </a:rPr>
                        <a:t>1/173.44</a:t>
                      </a:r>
                      <a:endParaRPr lang="zh-CN" altLang="en-US" sz="2800" baseline="0" dirty="0"/>
                    </a:p>
                  </a:txBody>
                  <a:tcPr anchor="ctr"/>
                </a:tc>
                <a:extLst>
                  <a:ext uri="{0D108BD9-81ED-4DB2-BD59-A6C34878D82A}">
                    <a16:rowId xmlns:a16="http://schemas.microsoft.com/office/drawing/2014/main" val="1709047026"/>
                  </a:ext>
                </a:extLst>
              </a:tr>
              <a:tr h="1045211">
                <a:tc>
                  <a:txBody>
                    <a:bodyPr/>
                    <a:lstStyle/>
                    <a:p>
                      <a:pPr algn="ctr"/>
                      <a:endParaRPr lang="zh-CN" altLang="en-US" sz="2800" dirty="0"/>
                    </a:p>
                  </a:txBody>
                  <a:tcPr anchor="ctr"/>
                </a:tc>
                <a:tc>
                  <a:txBody>
                    <a:bodyPr/>
                    <a:lstStyle/>
                    <a:p>
                      <a:pPr algn="ctr"/>
                      <a:endParaRPr lang="zh-CN" altLang="en-US" sz="2800" dirty="0"/>
                    </a:p>
                  </a:txBody>
                  <a:tcPr anchor="ctr"/>
                </a:tc>
                <a:extLst>
                  <a:ext uri="{0D108BD9-81ED-4DB2-BD59-A6C34878D82A}">
                    <a16:rowId xmlns:a16="http://schemas.microsoft.com/office/drawing/2014/main" val="4127266169"/>
                  </a:ext>
                </a:extLst>
              </a:tr>
              <a:tr h="1045211">
                <a:tc>
                  <a:txBody>
                    <a:bodyPr/>
                    <a:lstStyle/>
                    <a:p>
                      <a:pPr algn="ctr"/>
                      <a:endParaRPr lang="zh-CN" altLang="en-US" sz="2800"/>
                    </a:p>
                  </a:txBody>
                  <a:tcPr anchor="ctr"/>
                </a:tc>
                <a:tc>
                  <a:txBody>
                    <a:bodyPr/>
                    <a:lstStyle/>
                    <a:p>
                      <a:pPr algn="ctr"/>
                      <a:endParaRPr lang="zh-CN" altLang="en-US" sz="2800" dirty="0"/>
                    </a:p>
                  </a:txBody>
                  <a:tcPr anchor="ctr"/>
                </a:tc>
                <a:extLst>
                  <a:ext uri="{0D108BD9-81ED-4DB2-BD59-A6C34878D82A}">
                    <a16:rowId xmlns:a16="http://schemas.microsoft.com/office/drawing/2014/main" val="2515553247"/>
                  </a:ext>
                </a:extLst>
              </a:tr>
              <a:tr h="1045211">
                <a:tc>
                  <a:txBody>
                    <a:bodyPr/>
                    <a:lstStyle/>
                    <a:p>
                      <a:pPr algn="ctr"/>
                      <a:endParaRPr lang="zh-CN" altLang="en-US" sz="2800"/>
                    </a:p>
                  </a:txBody>
                  <a:tcPr anchor="ctr"/>
                </a:tc>
                <a:tc>
                  <a:txBody>
                    <a:bodyPr/>
                    <a:lstStyle/>
                    <a:p>
                      <a:pPr algn="ctr"/>
                      <a:endParaRPr lang="zh-CN" altLang="en-US" sz="2800" dirty="0"/>
                    </a:p>
                  </a:txBody>
                  <a:tcPr anchor="ctr"/>
                </a:tc>
                <a:extLst>
                  <a:ext uri="{0D108BD9-81ED-4DB2-BD59-A6C34878D82A}">
                    <a16:rowId xmlns:a16="http://schemas.microsoft.com/office/drawing/2014/main" val="2128741497"/>
                  </a:ext>
                </a:extLst>
              </a:tr>
            </a:tbl>
          </a:graphicData>
        </a:graphic>
      </p:graphicFrame>
    </p:spTree>
    <p:extLst>
      <p:ext uri="{BB962C8B-B14F-4D97-AF65-F5344CB8AC3E}">
        <p14:creationId xmlns:p14="http://schemas.microsoft.com/office/powerpoint/2010/main" val="29871657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CN" altLang="en-US"/>
          </a:p>
        </p:txBody>
      </p:sp>
      <p:grpSp>
        <p:nvGrpSpPr>
          <p:cNvPr id="8" name="Group 8"/>
          <p:cNvGrpSpPr/>
          <p:nvPr/>
        </p:nvGrpSpPr>
        <p:grpSpPr>
          <a:xfrm>
            <a:off x="16117200"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zh-CN" altLang="en-US"/>
              </a:p>
            </p:txBody>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7</a:t>
              </a:r>
            </a:p>
          </p:txBody>
        </p:sp>
      </p:grpSp>
      <p:grpSp>
        <p:nvGrpSpPr>
          <p:cNvPr id="22" name="组合 21">
            <a:extLst>
              <a:ext uri="{FF2B5EF4-FFF2-40B4-BE49-F238E27FC236}">
                <a16:creationId xmlns:a16="http://schemas.microsoft.com/office/drawing/2014/main" id="{5CB9F683-AF2C-C95B-13FB-CAD42FA04AB6}"/>
              </a:ext>
            </a:extLst>
          </p:cNvPr>
          <p:cNvGrpSpPr/>
          <p:nvPr/>
        </p:nvGrpSpPr>
        <p:grpSpPr>
          <a:xfrm>
            <a:off x="-260599" y="9631680"/>
            <a:ext cx="18796032" cy="464820"/>
            <a:chOff x="-260599" y="8800282"/>
            <a:chExt cx="18796032" cy="464820"/>
          </a:xfrm>
        </p:grpSpPr>
        <p:sp>
          <p:nvSpPr>
            <p:cNvPr id="23" name="TextBox 3">
              <a:extLst>
                <a:ext uri="{FF2B5EF4-FFF2-40B4-BE49-F238E27FC236}">
                  <a16:creationId xmlns:a16="http://schemas.microsoft.com/office/drawing/2014/main" id="{49BEFBE9-760F-A8D4-19D5-241F6B90550E}"/>
                </a:ext>
              </a:extLst>
            </p:cNvPr>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Northeastern University | 2024</a:t>
              </a:r>
            </a:p>
          </p:txBody>
        </p:sp>
        <p:sp>
          <p:nvSpPr>
            <p:cNvPr id="24" name="AutoShape 16">
              <a:extLst>
                <a:ext uri="{FF2B5EF4-FFF2-40B4-BE49-F238E27FC236}">
                  <a16:creationId xmlns:a16="http://schemas.microsoft.com/office/drawing/2014/main" id="{E42B0EDB-7017-52E9-105C-BB1FA329D6EC}"/>
                </a:ext>
              </a:extLst>
            </p:cNvPr>
            <p:cNvSpPr/>
            <p:nvPr/>
          </p:nvSpPr>
          <p:spPr>
            <a:xfrm>
              <a:off x="-260599" y="9061267"/>
              <a:ext cx="6724039" cy="19050"/>
            </a:xfrm>
            <a:prstGeom prst="line">
              <a:avLst/>
            </a:prstGeom>
            <a:ln w="114300" cap="flat">
              <a:solidFill>
                <a:srgbClr val="9FC3D0"/>
              </a:solidFill>
              <a:prstDash val="solid"/>
              <a:headEnd type="none" w="sm" len="sm"/>
              <a:tailEnd type="none" w="sm" len="sm"/>
            </a:ln>
          </p:spPr>
          <p:txBody>
            <a:bodyPr/>
            <a:lstStyle/>
            <a:p>
              <a:endParaRPr lang="zh-CN" altLang="en-US"/>
            </a:p>
          </p:txBody>
        </p:sp>
        <p:sp>
          <p:nvSpPr>
            <p:cNvPr id="25" name="AutoShape 17">
              <a:extLst>
                <a:ext uri="{FF2B5EF4-FFF2-40B4-BE49-F238E27FC236}">
                  <a16:creationId xmlns:a16="http://schemas.microsoft.com/office/drawing/2014/main" id="{0E20E59D-EA73-8684-9580-A43FB0DAE0C8}"/>
                </a:ext>
              </a:extLst>
            </p:cNvPr>
            <p:cNvSpPr/>
            <p:nvPr/>
          </p:nvSpPr>
          <p:spPr>
            <a:xfrm>
              <a:off x="11811393" y="9061267"/>
              <a:ext cx="6724040" cy="19050"/>
            </a:xfrm>
            <a:prstGeom prst="line">
              <a:avLst/>
            </a:prstGeom>
            <a:ln w="114300" cap="flat">
              <a:solidFill>
                <a:srgbClr val="9FC3D0"/>
              </a:solidFill>
              <a:prstDash val="solid"/>
              <a:headEnd type="none" w="sm" len="sm"/>
              <a:tailEnd type="none" w="sm" len="sm"/>
            </a:ln>
          </p:spPr>
          <p:txBody>
            <a:bodyPr/>
            <a:lstStyle/>
            <a:p>
              <a:endParaRPr lang="zh-CN" altLang="en-US"/>
            </a:p>
          </p:txBody>
        </p:sp>
      </p:grpSp>
      <p:grpSp>
        <p:nvGrpSpPr>
          <p:cNvPr id="37" name="组合 36">
            <a:extLst>
              <a:ext uri="{FF2B5EF4-FFF2-40B4-BE49-F238E27FC236}">
                <a16:creationId xmlns:a16="http://schemas.microsoft.com/office/drawing/2014/main" id="{5EEDC64A-C762-7399-78E4-A7C32901F602}"/>
              </a:ext>
            </a:extLst>
          </p:cNvPr>
          <p:cNvGrpSpPr/>
          <p:nvPr/>
        </p:nvGrpSpPr>
        <p:grpSpPr>
          <a:xfrm>
            <a:off x="-2557548" y="304832"/>
            <a:ext cx="3700548" cy="1569660"/>
            <a:chOff x="-1" y="304832"/>
            <a:chExt cx="3700548" cy="1569660"/>
          </a:xfrm>
        </p:grpSpPr>
        <p:sp>
          <p:nvSpPr>
            <p:cNvPr id="15" name="Freeform 10">
              <a:extLst>
                <a:ext uri="{FF2B5EF4-FFF2-40B4-BE49-F238E27FC236}">
                  <a16:creationId xmlns:a16="http://schemas.microsoft.com/office/drawing/2014/main" id="{8D614619-EC2C-DFCB-C34C-55DC571487BC}"/>
                </a:ext>
              </a:extLst>
            </p:cNvPr>
            <p:cNvSpPr/>
            <p:nvPr/>
          </p:nvSpPr>
          <p:spPr>
            <a:xfrm>
              <a:off x="-1" y="4191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Problem</a:t>
              </a:r>
            </a:p>
            <a:p>
              <a:pPr algn="ctr"/>
              <a:r>
                <a:rPr lang="en-US" altLang="zh-CN" sz="3600" dirty="0">
                  <a:solidFill>
                    <a:schemeClr val="tx1">
                      <a:lumMod val="85000"/>
                      <a:lumOff val="15000"/>
                    </a:schemeClr>
                  </a:solidFill>
                  <a:latin typeface="Alatsi Bold"/>
                </a:rPr>
                <a:t>Statement</a:t>
              </a:r>
              <a:endParaRPr lang="zh-CN" altLang="en-US" sz="3600" dirty="0">
                <a:solidFill>
                  <a:schemeClr val="tx1">
                    <a:lumMod val="85000"/>
                    <a:lumOff val="15000"/>
                  </a:schemeClr>
                </a:solidFill>
              </a:endParaRPr>
            </a:p>
          </p:txBody>
        </p:sp>
        <p:sp>
          <p:nvSpPr>
            <p:cNvPr id="30" name="文本框 29">
              <a:extLst>
                <a:ext uri="{FF2B5EF4-FFF2-40B4-BE49-F238E27FC236}">
                  <a16:creationId xmlns:a16="http://schemas.microsoft.com/office/drawing/2014/main" id="{8AD1446D-3CE8-97F9-67BE-1E789159E7E9}"/>
                </a:ext>
              </a:extLst>
            </p:cNvPr>
            <p:cNvSpPr txBox="1"/>
            <p:nvPr/>
          </p:nvSpPr>
          <p:spPr>
            <a:xfrm>
              <a:off x="2059451" y="3048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1</a:t>
              </a:r>
            </a:p>
          </p:txBody>
        </p:sp>
      </p:grpSp>
      <p:grpSp>
        <p:nvGrpSpPr>
          <p:cNvPr id="38" name="组合 37">
            <a:extLst>
              <a:ext uri="{FF2B5EF4-FFF2-40B4-BE49-F238E27FC236}">
                <a16:creationId xmlns:a16="http://schemas.microsoft.com/office/drawing/2014/main" id="{3EB5E197-030B-8BD4-2900-3A1D2D7D3972}"/>
              </a:ext>
            </a:extLst>
          </p:cNvPr>
          <p:cNvGrpSpPr/>
          <p:nvPr/>
        </p:nvGrpSpPr>
        <p:grpSpPr>
          <a:xfrm>
            <a:off x="-2557547" y="1829432"/>
            <a:ext cx="3700547" cy="1569660"/>
            <a:chOff x="0" y="1829432"/>
            <a:chExt cx="3700547" cy="1569660"/>
          </a:xfrm>
        </p:grpSpPr>
        <p:sp>
          <p:nvSpPr>
            <p:cNvPr id="17" name="Freeform 7">
              <a:extLst>
                <a:ext uri="{FF2B5EF4-FFF2-40B4-BE49-F238E27FC236}">
                  <a16:creationId xmlns:a16="http://schemas.microsoft.com/office/drawing/2014/main" id="{BEE3576E-F191-630E-1248-8687E698093E}"/>
                </a:ext>
              </a:extLst>
            </p:cNvPr>
            <p:cNvSpPr/>
            <p:nvPr/>
          </p:nvSpPr>
          <p:spPr>
            <a:xfrm>
              <a:off x="0" y="1943100"/>
              <a:ext cx="2879999"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Data Collection</a:t>
              </a:r>
              <a:endParaRPr lang="zh-CN" altLang="en-US" sz="3600" dirty="0">
                <a:solidFill>
                  <a:schemeClr val="tx1">
                    <a:lumMod val="85000"/>
                    <a:lumOff val="15000"/>
                  </a:schemeClr>
                </a:solidFill>
              </a:endParaRPr>
            </a:p>
          </p:txBody>
        </p:sp>
        <p:sp>
          <p:nvSpPr>
            <p:cNvPr id="31" name="文本框 30">
              <a:extLst>
                <a:ext uri="{FF2B5EF4-FFF2-40B4-BE49-F238E27FC236}">
                  <a16:creationId xmlns:a16="http://schemas.microsoft.com/office/drawing/2014/main" id="{5EBEDACE-38CD-95DA-A363-0C4522E2ACEB}"/>
                </a:ext>
              </a:extLst>
            </p:cNvPr>
            <p:cNvSpPr txBox="1"/>
            <p:nvPr/>
          </p:nvSpPr>
          <p:spPr>
            <a:xfrm>
              <a:off x="2059451" y="18294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2</a:t>
              </a:r>
            </a:p>
          </p:txBody>
        </p:sp>
      </p:grpSp>
      <p:grpSp>
        <p:nvGrpSpPr>
          <p:cNvPr id="39" name="组合 38">
            <a:extLst>
              <a:ext uri="{FF2B5EF4-FFF2-40B4-BE49-F238E27FC236}">
                <a16:creationId xmlns:a16="http://schemas.microsoft.com/office/drawing/2014/main" id="{BF2E636D-E62A-1A94-9991-F31241D4FAEE}"/>
              </a:ext>
            </a:extLst>
          </p:cNvPr>
          <p:cNvGrpSpPr/>
          <p:nvPr/>
        </p:nvGrpSpPr>
        <p:grpSpPr>
          <a:xfrm>
            <a:off x="-2557548" y="3345240"/>
            <a:ext cx="3700548" cy="1569660"/>
            <a:chOff x="-1" y="3345240"/>
            <a:chExt cx="3700548" cy="1569660"/>
          </a:xfrm>
        </p:grpSpPr>
        <p:sp>
          <p:nvSpPr>
            <p:cNvPr id="18" name="Freeform 4">
              <a:extLst>
                <a:ext uri="{FF2B5EF4-FFF2-40B4-BE49-F238E27FC236}">
                  <a16:creationId xmlns:a16="http://schemas.microsoft.com/office/drawing/2014/main" id="{761FCCE9-E179-009E-2C71-A86798414C95}"/>
                </a:ext>
              </a:extLst>
            </p:cNvPr>
            <p:cNvSpPr/>
            <p:nvPr/>
          </p:nvSpPr>
          <p:spPr>
            <a:xfrm>
              <a:off x="-1" y="34677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Assumption</a:t>
              </a:r>
            </a:p>
          </p:txBody>
        </p:sp>
        <p:sp>
          <p:nvSpPr>
            <p:cNvPr id="32" name="文本框 31">
              <a:extLst>
                <a:ext uri="{FF2B5EF4-FFF2-40B4-BE49-F238E27FC236}">
                  <a16:creationId xmlns:a16="http://schemas.microsoft.com/office/drawing/2014/main" id="{11077D82-1862-4E81-F043-4488AFA7B69A}"/>
                </a:ext>
              </a:extLst>
            </p:cNvPr>
            <p:cNvSpPr txBox="1"/>
            <p:nvPr/>
          </p:nvSpPr>
          <p:spPr>
            <a:xfrm>
              <a:off x="2059451" y="3345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3</a:t>
              </a:r>
            </a:p>
          </p:txBody>
        </p:sp>
      </p:grpSp>
      <p:grpSp>
        <p:nvGrpSpPr>
          <p:cNvPr id="40" name="组合 39">
            <a:extLst>
              <a:ext uri="{FF2B5EF4-FFF2-40B4-BE49-F238E27FC236}">
                <a16:creationId xmlns:a16="http://schemas.microsoft.com/office/drawing/2014/main" id="{B1840CF4-F563-2012-23AD-98F0087322F6}"/>
              </a:ext>
            </a:extLst>
          </p:cNvPr>
          <p:cNvGrpSpPr/>
          <p:nvPr/>
        </p:nvGrpSpPr>
        <p:grpSpPr>
          <a:xfrm>
            <a:off x="-2556000" y="4869240"/>
            <a:ext cx="3657600" cy="1569660"/>
            <a:chOff x="0" y="4869240"/>
            <a:chExt cx="3657600" cy="1569660"/>
          </a:xfrm>
        </p:grpSpPr>
        <p:sp>
          <p:nvSpPr>
            <p:cNvPr id="19" name="Freeform 10">
              <a:extLst>
                <a:ext uri="{FF2B5EF4-FFF2-40B4-BE49-F238E27FC236}">
                  <a16:creationId xmlns:a16="http://schemas.microsoft.com/office/drawing/2014/main" id="{E1FCD8DB-5EDB-A941-6889-06C30D185DC0}"/>
                </a:ext>
              </a:extLst>
            </p:cNvPr>
            <p:cNvSpPr/>
            <p:nvPr/>
          </p:nvSpPr>
          <p:spPr>
            <a:xfrm>
              <a:off x="0" y="49905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Data</a:t>
              </a:r>
            </a:p>
            <a:p>
              <a:pPr algn="ctr"/>
              <a:r>
                <a:rPr lang="en-US" altLang="zh-CN" sz="3600" dirty="0">
                  <a:solidFill>
                    <a:schemeClr val="tx1">
                      <a:lumMod val="85000"/>
                      <a:lumOff val="15000"/>
                    </a:schemeClr>
                  </a:solidFill>
                  <a:latin typeface="Alatsi Bold"/>
                </a:rPr>
                <a:t>Process</a:t>
              </a:r>
              <a:endParaRPr lang="zh-CN" altLang="en-US" sz="3600" dirty="0">
                <a:solidFill>
                  <a:schemeClr val="tx1">
                    <a:lumMod val="85000"/>
                    <a:lumOff val="15000"/>
                  </a:schemeClr>
                </a:solidFill>
              </a:endParaRPr>
            </a:p>
          </p:txBody>
        </p:sp>
        <p:sp>
          <p:nvSpPr>
            <p:cNvPr id="34" name="文本框 33">
              <a:extLst>
                <a:ext uri="{FF2B5EF4-FFF2-40B4-BE49-F238E27FC236}">
                  <a16:creationId xmlns:a16="http://schemas.microsoft.com/office/drawing/2014/main" id="{A819B965-1D25-C6DE-CDD3-F3F63CDB76DC}"/>
                </a:ext>
              </a:extLst>
            </p:cNvPr>
            <p:cNvSpPr txBox="1"/>
            <p:nvPr/>
          </p:nvSpPr>
          <p:spPr>
            <a:xfrm>
              <a:off x="2016504" y="4869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4</a:t>
              </a:r>
            </a:p>
          </p:txBody>
        </p:sp>
      </p:grpSp>
      <p:grpSp>
        <p:nvGrpSpPr>
          <p:cNvPr id="41" name="组合 40">
            <a:extLst>
              <a:ext uri="{FF2B5EF4-FFF2-40B4-BE49-F238E27FC236}">
                <a16:creationId xmlns:a16="http://schemas.microsoft.com/office/drawing/2014/main" id="{7A088B7C-E6E8-5646-C2BF-E737890AE94D}"/>
              </a:ext>
            </a:extLst>
          </p:cNvPr>
          <p:cNvGrpSpPr/>
          <p:nvPr/>
        </p:nvGrpSpPr>
        <p:grpSpPr>
          <a:xfrm>
            <a:off x="0" y="6393240"/>
            <a:ext cx="3696444" cy="1569660"/>
            <a:chOff x="1" y="6393240"/>
            <a:chExt cx="3696444" cy="1569660"/>
          </a:xfrm>
        </p:grpSpPr>
        <p:sp>
          <p:nvSpPr>
            <p:cNvPr id="20" name="Freeform 7">
              <a:extLst>
                <a:ext uri="{FF2B5EF4-FFF2-40B4-BE49-F238E27FC236}">
                  <a16:creationId xmlns:a16="http://schemas.microsoft.com/office/drawing/2014/main" id="{DEDC6218-A921-6B97-72C2-443F47286D3C}"/>
                </a:ext>
              </a:extLst>
            </p:cNvPr>
            <p:cNvSpPr/>
            <p:nvPr/>
          </p:nvSpPr>
          <p:spPr>
            <a:xfrm>
              <a:off x="1" y="65145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Model &amp;</a:t>
              </a:r>
            </a:p>
            <a:p>
              <a:pPr algn="ctr"/>
              <a:r>
                <a:rPr lang="en-US" altLang="zh-CN" sz="3600" dirty="0">
                  <a:solidFill>
                    <a:schemeClr val="tx1">
                      <a:lumMod val="85000"/>
                      <a:lumOff val="15000"/>
                    </a:schemeClr>
                  </a:solidFill>
                  <a:latin typeface="Alatsi Bold"/>
                </a:rPr>
                <a:t>Validation</a:t>
              </a:r>
              <a:endParaRPr lang="zh-CN" altLang="en-US" sz="3600" dirty="0">
                <a:solidFill>
                  <a:schemeClr val="tx1">
                    <a:lumMod val="85000"/>
                    <a:lumOff val="15000"/>
                  </a:schemeClr>
                </a:solidFill>
              </a:endParaRPr>
            </a:p>
          </p:txBody>
        </p:sp>
        <p:sp>
          <p:nvSpPr>
            <p:cNvPr id="35" name="文本框 34">
              <a:extLst>
                <a:ext uri="{FF2B5EF4-FFF2-40B4-BE49-F238E27FC236}">
                  <a16:creationId xmlns:a16="http://schemas.microsoft.com/office/drawing/2014/main" id="{9CFA9498-7C65-7013-350F-4C5AA3B3F212}"/>
                </a:ext>
              </a:extLst>
            </p:cNvPr>
            <p:cNvSpPr txBox="1"/>
            <p:nvPr/>
          </p:nvSpPr>
          <p:spPr>
            <a:xfrm>
              <a:off x="2055349" y="6393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5</a:t>
              </a:r>
            </a:p>
          </p:txBody>
        </p:sp>
      </p:grpSp>
      <p:grpSp>
        <p:nvGrpSpPr>
          <p:cNvPr id="42" name="组合 41">
            <a:extLst>
              <a:ext uri="{FF2B5EF4-FFF2-40B4-BE49-F238E27FC236}">
                <a16:creationId xmlns:a16="http://schemas.microsoft.com/office/drawing/2014/main" id="{C2760920-B052-D7E1-40C2-D969E47683A5}"/>
              </a:ext>
            </a:extLst>
          </p:cNvPr>
          <p:cNvGrpSpPr/>
          <p:nvPr/>
        </p:nvGrpSpPr>
        <p:grpSpPr>
          <a:xfrm>
            <a:off x="-2557547" y="7917240"/>
            <a:ext cx="3698496" cy="1569660"/>
            <a:chOff x="0" y="7917240"/>
            <a:chExt cx="3698496" cy="1569660"/>
          </a:xfrm>
        </p:grpSpPr>
        <p:sp>
          <p:nvSpPr>
            <p:cNvPr id="21" name="Freeform 4">
              <a:extLst>
                <a:ext uri="{FF2B5EF4-FFF2-40B4-BE49-F238E27FC236}">
                  <a16:creationId xmlns:a16="http://schemas.microsoft.com/office/drawing/2014/main" id="{C90D7DE6-BE86-93BF-AACA-763012FE78CF}"/>
                </a:ext>
              </a:extLst>
            </p:cNvPr>
            <p:cNvSpPr/>
            <p:nvPr/>
          </p:nvSpPr>
          <p:spPr>
            <a:xfrm>
              <a:off x="0" y="80391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Conclusion</a:t>
              </a:r>
              <a:endParaRPr lang="zh-CN" altLang="en-US" sz="3600" dirty="0">
                <a:solidFill>
                  <a:schemeClr val="tx1">
                    <a:lumMod val="85000"/>
                    <a:lumOff val="15000"/>
                  </a:schemeClr>
                </a:solidFill>
              </a:endParaRPr>
            </a:p>
          </p:txBody>
        </p:sp>
        <p:sp>
          <p:nvSpPr>
            <p:cNvPr id="36" name="文本框 35">
              <a:extLst>
                <a:ext uri="{FF2B5EF4-FFF2-40B4-BE49-F238E27FC236}">
                  <a16:creationId xmlns:a16="http://schemas.microsoft.com/office/drawing/2014/main" id="{79393296-AD37-601A-C531-B5ED018FE06A}"/>
                </a:ext>
              </a:extLst>
            </p:cNvPr>
            <p:cNvSpPr txBox="1"/>
            <p:nvPr/>
          </p:nvSpPr>
          <p:spPr>
            <a:xfrm>
              <a:off x="2057400" y="7917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6</a:t>
              </a:r>
            </a:p>
          </p:txBody>
        </p:sp>
      </p:grpSp>
      <p:grpSp>
        <p:nvGrpSpPr>
          <p:cNvPr id="56" name="组合 55">
            <a:extLst>
              <a:ext uri="{FF2B5EF4-FFF2-40B4-BE49-F238E27FC236}">
                <a16:creationId xmlns:a16="http://schemas.microsoft.com/office/drawing/2014/main" id="{BD525D3E-05CD-E34D-D740-31ACC30E2F98}"/>
              </a:ext>
            </a:extLst>
          </p:cNvPr>
          <p:cNvGrpSpPr/>
          <p:nvPr/>
        </p:nvGrpSpPr>
        <p:grpSpPr>
          <a:xfrm>
            <a:off x="3657600" y="-8953500"/>
            <a:ext cx="11887200" cy="1783086"/>
            <a:chOff x="3657600" y="2198431"/>
            <a:chExt cx="11887200" cy="1783086"/>
          </a:xfrm>
        </p:grpSpPr>
        <p:sp>
          <p:nvSpPr>
            <p:cNvPr id="57" name="Freeform 5">
              <a:extLst>
                <a:ext uri="{FF2B5EF4-FFF2-40B4-BE49-F238E27FC236}">
                  <a16:creationId xmlns:a16="http://schemas.microsoft.com/office/drawing/2014/main" id="{FE272C79-99D6-A334-0F6F-26391C455470}"/>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59" name="TextBox 7">
              <a:extLst>
                <a:ext uri="{FF2B5EF4-FFF2-40B4-BE49-F238E27FC236}">
                  <a16:creationId xmlns:a16="http://schemas.microsoft.com/office/drawing/2014/main" id="{047DB98E-C6B0-637D-0956-552EB98E9D9E}"/>
                </a:ext>
              </a:extLst>
            </p:cNvPr>
            <p:cNvSpPr txBox="1">
              <a:spLocks/>
            </p:cNvSpPr>
            <p:nvPr/>
          </p:nvSpPr>
          <p:spPr>
            <a:xfrm>
              <a:off x="3657600" y="2198431"/>
              <a:ext cx="720000" cy="842731"/>
            </a:xfrm>
            <a:prstGeom prst="rect">
              <a:avLst/>
            </a:prstGeom>
          </p:spPr>
          <p:txBody>
            <a:bodyPr wrap="square" lIns="0" tIns="0" rIns="0" bIns="0" rtlCol="0" anchor="t">
              <a:spAutoFit/>
            </a:bodyPr>
            <a:lstStyle/>
            <a:p>
              <a:pPr algn="ctr">
                <a:lnSpc>
                  <a:spcPts val="7048"/>
                </a:lnSpc>
              </a:pPr>
              <a:r>
                <a:rPr lang="en-US" altLang="zh-CN" sz="5034" dirty="0">
                  <a:solidFill>
                    <a:srgbClr val="000000"/>
                  </a:solidFill>
                  <a:latin typeface="Alatsi Bold"/>
                </a:rPr>
                <a:t>2</a:t>
              </a:r>
              <a:endParaRPr lang="en-US" sz="5034" dirty="0">
                <a:solidFill>
                  <a:srgbClr val="000000"/>
                </a:solidFill>
                <a:latin typeface="Alatsi Bold"/>
              </a:endParaRPr>
            </a:p>
          </p:txBody>
        </p:sp>
        <p:sp>
          <p:nvSpPr>
            <p:cNvPr id="60" name="TextBox 16">
              <a:extLst>
                <a:ext uri="{FF2B5EF4-FFF2-40B4-BE49-F238E27FC236}">
                  <a16:creationId xmlns:a16="http://schemas.microsoft.com/office/drawing/2014/main" id="{DA34CDC7-757F-BFF5-DD9B-0C045F4560AF}"/>
                </a:ext>
              </a:extLst>
            </p:cNvPr>
            <p:cNvSpPr txBox="1"/>
            <p:nvPr/>
          </p:nvSpPr>
          <p:spPr>
            <a:xfrm>
              <a:off x="4656072" y="2322088"/>
              <a:ext cx="10888728" cy="1659429"/>
            </a:xfrm>
            <a:prstGeom prst="rect">
              <a:avLst/>
            </a:prstGeom>
          </p:spPr>
          <p:txBody>
            <a:bodyPr wrap="square" lIns="0" tIns="0" rIns="0" bIns="0" rtlCol="0" anchor="t">
              <a:spAutoFit/>
            </a:bodyPr>
            <a:lstStyle/>
            <a:p>
              <a:pPr>
                <a:lnSpc>
                  <a:spcPts val="4400"/>
                </a:lnSpc>
              </a:pPr>
              <a:r>
                <a:rPr lang="en-US" altLang="zh-CN" sz="2800" dirty="0">
                  <a:solidFill>
                    <a:srgbClr val="000000"/>
                  </a:solidFill>
                  <a:latin typeface="Alatsi Bold"/>
                </a:rPr>
                <a:t>For each station, we developed two distinct datasets</a:t>
              </a:r>
              <a:r>
                <a:rPr lang="zh-CN" altLang="en-US" sz="2800" dirty="0">
                  <a:solidFill>
                    <a:srgbClr val="000000"/>
                  </a:solidFill>
                  <a:latin typeface="Alatsi Bold"/>
                </a:rPr>
                <a:t>：</a:t>
              </a:r>
              <a:endParaRPr lang="en-US" altLang="zh-CN" sz="2800" dirty="0">
                <a:solidFill>
                  <a:srgbClr val="000000"/>
                </a:solidFill>
                <a:latin typeface="Alatsi Bold"/>
              </a:endParaRPr>
            </a:p>
            <a:p>
              <a:pPr marL="457200" indent="-457200">
                <a:lnSpc>
                  <a:spcPts val="4400"/>
                </a:lnSpc>
                <a:buFont typeface="Arial" panose="020B0604020202020204" pitchFamily="34" charset="0"/>
                <a:buChar char="•"/>
              </a:pPr>
              <a:r>
                <a:rPr lang="en-US" sz="2800" dirty="0">
                  <a:solidFill>
                    <a:srgbClr val="000000"/>
                  </a:solidFill>
                  <a:latin typeface="Alatsi Bold"/>
                </a:rPr>
                <a:t>Birth Dataset: Time between consecutive bike arrivals</a:t>
              </a:r>
            </a:p>
            <a:p>
              <a:pPr marL="457200" indent="-457200">
                <a:lnSpc>
                  <a:spcPts val="4400"/>
                </a:lnSpc>
                <a:buFont typeface="Arial" panose="020B0604020202020204" pitchFamily="34" charset="0"/>
                <a:buChar char="•"/>
              </a:pPr>
              <a:r>
                <a:rPr lang="en-US" sz="2800" dirty="0">
                  <a:solidFill>
                    <a:srgbClr val="000000"/>
                  </a:solidFill>
                  <a:latin typeface="Alatsi Bold"/>
                </a:rPr>
                <a:t>Death Dataset: Time between consecutive bike departures</a:t>
              </a:r>
            </a:p>
          </p:txBody>
        </p:sp>
      </p:grpSp>
      <p:grpSp>
        <p:nvGrpSpPr>
          <p:cNvPr id="61" name="组合 60">
            <a:extLst>
              <a:ext uri="{FF2B5EF4-FFF2-40B4-BE49-F238E27FC236}">
                <a16:creationId xmlns:a16="http://schemas.microsoft.com/office/drawing/2014/main" id="{FC8C7F06-2333-A4EC-072D-D538FAC4A9C5}"/>
              </a:ext>
            </a:extLst>
          </p:cNvPr>
          <p:cNvGrpSpPr/>
          <p:nvPr/>
        </p:nvGrpSpPr>
        <p:grpSpPr>
          <a:xfrm>
            <a:off x="3657600" y="-7124700"/>
            <a:ext cx="13182600" cy="842731"/>
            <a:chOff x="3657600" y="2198431"/>
            <a:chExt cx="13182600" cy="842731"/>
          </a:xfrm>
        </p:grpSpPr>
        <p:sp>
          <p:nvSpPr>
            <p:cNvPr id="62" name="Freeform 5">
              <a:extLst>
                <a:ext uri="{FF2B5EF4-FFF2-40B4-BE49-F238E27FC236}">
                  <a16:creationId xmlns:a16="http://schemas.microsoft.com/office/drawing/2014/main" id="{767D6066-A47F-DA78-7439-C3CED4176DFA}"/>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63" name="TextBox 7">
              <a:extLst>
                <a:ext uri="{FF2B5EF4-FFF2-40B4-BE49-F238E27FC236}">
                  <a16:creationId xmlns:a16="http://schemas.microsoft.com/office/drawing/2014/main" id="{0DCE86D1-6B00-3BDA-4774-0D4FAD5DDBE4}"/>
                </a:ext>
              </a:extLst>
            </p:cNvPr>
            <p:cNvSpPr txBox="1">
              <a:spLocks/>
            </p:cNvSpPr>
            <p:nvPr/>
          </p:nvSpPr>
          <p:spPr>
            <a:xfrm>
              <a:off x="3657600" y="2198431"/>
              <a:ext cx="720000" cy="842731"/>
            </a:xfrm>
            <a:prstGeom prst="rect">
              <a:avLst/>
            </a:prstGeom>
          </p:spPr>
          <p:txBody>
            <a:bodyPr wrap="square" lIns="0" tIns="0" rIns="0" bIns="0" rtlCol="0" anchor="t">
              <a:spAutoFit/>
            </a:bodyPr>
            <a:lstStyle/>
            <a:p>
              <a:pPr algn="ctr">
                <a:lnSpc>
                  <a:spcPts val="7048"/>
                </a:lnSpc>
              </a:pPr>
              <a:r>
                <a:rPr lang="en-US" altLang="zh-CN" sz="5034" dirty="0">
                  <a:solidFill>
                    <a:srgbClr val="000000"/>
                  </a:solidFill>
                  <a:latin typeface="Alatsi Bold"/>
                </a:rPr>
                <a:t>3</a:t>
              </a:r>
              <a:endParaRPr lang="en-US" sz="5034" dirty="0">
                <a:solidFill>
                  <a:srgbClr val="000000"/>
                </a:solidFill>
                <a:latin typeface="Alatsi Bold"/>
              </a:endParaRPr>
            </a:p>
          </p:txBody>
        </p:sp>
        <p:sp>
          <p:nvSpPr>
            <p:cNvPr id="1024" name="TextBox 16">
              <a:extLst>
                <a:ext uri="{FF2B5EF4-FFF2-40B4-BE49-F238E27FC236}">
                  <a16:creationId xmlns:a16="http://schemas.microsoft.com/office/drawing/2014/main" id="{DE378B68-3549-D71E-965D-D9C1B7EA45F4}"/>
                </a:ext>
              </a:extLst>
            </p:cNvPr>
            <p:cNvSpPr txBox="1"/>
            <p:nvPr/>
          </p:nvSpPr>
          <p:spPr>
            <a:xfrm>
              <a:off x="4656072" y="2274631"/>
              <a:ext cx="12184128" cy="530915"/>
            </a:xfrm>
            <a:prstGeom prst="rect">
              <a:avLst/>
            </a:prstGeom>
          </p:spPr>
          <p:txBody>
            <a:bodyPr wrap="square" lIns="0" tIns="0" rIns="0" bIns="0" rtlCol="0" anchor="t">
              <a:spAutoFit/>
            </a:bodyPr>
            <a:lstStyle/>
            <a:p>
              <a:pPr>
                <a:lnSpc>
                  <a:spcPts val="4400"/>
                </a:lnSpc>
              </a:pPr>
              <a:r>
                <a:rPr lang="en-US" altLang="zh-CN" sz="2800" dirty="0">
                  <a:solidFill>
                    <a:srgbClr val="000000"/>
                  </a:solidFill>
                  <a:latin typeface="Alatsi Bold"/>
                </a:rPr>
                <a:t>By checking the boxplots, we found some outliers and removed them​</a:t>
              </a:r>
              <a:endParaRPr lang="en-US" sz="2400" dirty="0">
                <a:solidFill>
                  <a:srgbClr val="000000"/>
                </a:solidFill>
                <a:latin typeface="Alatsi Bold"/>
              </a:endParaRPr>
            </a:p>
          </p:txBody>
        </p:sp>
      </p:grpSp>
      <p:pic>
        <p:nvPicPr>
          <p:cNvPr id="1036" name="图片 1035" descr="图表, 箱线图&#10;&#10;描述已自动生成">
            <a:extLst>
              <a:ext uri="{FF2B5EF4-FFF2-40B4-BE49-F238E27FC236}">
                <a16:creationId xmlns:a16="http://schemas.microsoft.com/office/drawing/2014/main" id="{FEE177AD-4A43-0207-BEE2-B00FB2EBC1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7544" y="-6362700"/>
            <a:ext cx="9776656" cy="5865994"/>
          </a:xfrm>
          <a:prstGeom prst="rect">
            <a:avLst/>
          </a:prstGeom>
        </p:spPr>
      </p:pic>
      <p:grpSp>
        <p:nvGrpSpPr>
          <p:cNvPr id="2" name="组合 1">
            <a:extLst>
              <a:ext uri="{FF2B5EF4-FFF2-40B4-BE49-F238E27FC236}">
                <a16:creationId xmlns:a16="http://schemas.microsoft.com/office/drawing/2014/main" id="{37A8F329-9BD8-F915-627A-98AABD183389}"/>
              </a:ext>
            </a:extLst>
          </p:cNvPr>
          <p:cNvGrpSpPr/>
          <p:nvPr/>
        </p:nvGrpSpPr>
        <p:grpSpPr>
          <a:xfrm>
            <a:off x="3657600" y="952500"/>
            <a:ext cx="13182600" cy="842731"/>
            <a:chOff x="3657600" y="2198431"/>
            <a:chExt cx="13182600" cy="842731"/>
          </a:xfrm>
        </p:grpSpPr>
        <p:sp>
          <p:nvSpPr>
            <p:cNvPr id="3" name="Freeform 5">
              <a:extLst>
                <a:ext uri="{FF2B5EF4-FFF2-40B4-BE49-F238E27FC236}">
                  <a16:creationId xmlns:a16="http://schemas.microsoft.com/office/drawing/2014/main" id="{91F7BC3D-3D2E-3248-779F-CF06E4199050}"/>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4" name="TextBox 7">
              <a:extLst>
                <a:ext uri="{FF2B5EF4-FFF2-40B4-BE49-F238E27FC236}">
                  <a16:creationId xmlns:a16="http://schemas.microsoft.com/office/drawing/2014/main" id="{8549C387-81AC-3C22-5108-0AE5446DC481}"/>
                </a:ext>
              </a:extLst>
            </p:cNvPr>
            <p:cNvSpPr txBox="1">
              <a:spLocks/>
            </p:cNvSpPr>
            <p:nvPr/>
          </p:nvSpPr>
          <p:spPr>
            <a:xfrm>
              <a:off x="3657600" y="2198431"/>
              <a:ext cx="720000" cy="842731"/>
            </a:xfrm>
            <a:prstGeom prst="rect">
              <a:avLst/>
            </a:prstGeom>
          </p:spPr>
          <p:txBody>
            <a:bodyPr wrap="square" lIns="0" tIns="0" rIns="0" bIns="0" rtlCol="0" anchor="t">
              <a:spAutoFit/>
            </a:bodyPr>
            <a:lstStyle/>
            <a:p>
              <a:pPr algn="ctr">
                <a:lnSpc>
                  <a:spcPts val="7048"/>
                </a:lnSpc>
              </a:pPr>
              <a:r>
                <a:rPr lang="en-US" sz="5034" dirty="0">
                  <a:solidFill>
                    <a:srgbClr val="000000"/>
                  </a:solidFill>
                  <a:latin typeface="Alatsi Bold"/>
                </a:rPr>
                <a:t>1</a:t>
              </a:r>
            </a:p>
          </p:txBody>
        </p:sp>
        <p:sp>
          <p:nvSpPr>
            <p:cNvPr id="6" name="TextBox 16">
              <a:extLst>
                <a:ext uri="{FF2B5EF4-FFF2-40B4-BE49-F238E27FC236}">
                  <a16:creationId xmlns:a16="http://schemas.microsoft.com/office/drawing/2014/main" id="{488B1880-97F8-5378-44DD-607FD34523D3}"/>
                </a:ext>
              </a:extLst>
            </p:cNvPr>
            <p:cNvSpPr txBox="1"/>
            <p:nvPr/>
          </p:nvSpPr>
          <p:spPr>
            <a:xfrm>
              <a:off x="4656072" y="2350831"/>
              <a:ext cx="12184128" cy="544380"/>
            </a:xfrm>
            <a:prstGeom prst="rect">
              <a:avLst/>
            </a:prstGeom>
          </p:spPr>
          <p:txBody>
            <a:bodyPr wrap="square" lIns="0" tIns="0" rIns="0" bIns="0" rtlCol="0" anchor="t">
              <a:spAutoFit/>
            </a:bodyPr>
            <a:lstStyle/>
            <a:p>
              <a:pPr>
                <a:lnSpc>
                  <a:spcPts val="4400"/>
                </a:lnSpc>
              </a:pPr>
              <a:r>
                <a:rPr lang="en-US" altLang="zh-CN" sz="3600" dirty="0">
                  <a:solidFill>
                    <a:srgbClr val="000000"/>
                  </a:solidFill>
                  <a:latin typeface="Alatsi Bold"/>
                </a:rPr>
                <a:t>Goodness of fit: K-S Test</a:t>
              </a:r>
              <a:endParaRPr lang="en-US" sz="3200" dirty="0">
                <a:solidFill>
                  <a:srgbClr val="000000"/>
                </a:solidFill>
                <a:latin typeface="Alatsi Bold"/>
              </a:endParaRPr>
            </a:p>
          </p:txBody>
        </p:sp>
      </p:grpSp>
      <p:pic>
        <p:nvPicPr>
          <p:cNvPr id="13" name="图片 12" descr="图表, 折线图&#10;&#10;描述已自动生成">
            <a:extLst>
              <a:ext uri="{FF2B5EF4-FFF2-40B4-BE49-F238E27FC236}">
                <a16:creationId xmlns:a16="http://schemas.microsoft.com/office/drawing/2014/main" id="{214308DC-E9FA-4422-0ED4-CCBF0C71FA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0489" y="2373739"/>
            <a:ext cx="8624607" cy="6037225"/>
          </a:xfrm>
          <a:prstGeom prst="rect">
            <a:avLst/>
          </a:prstGeom>
        </p:spPr>
      </p:pic>
      <p:graphicFrame>
        <p:nvGraphicFramePr>
          <p:cNvPr id="14" name="表格 13">
            <a:extLst>
              <a:ext uri="{FF2B5EF4-FFF2-40B4-BE49-F238E27FC236}">
                <a16:creationId xmlns:a16="http://schemas.microsoft.com/office/drawing/2014/main" id="{32EECA7A-998C-15DA-5118-3F1F38FDADF6}"/>
              </a:ext>
            </a:extLst>
          </p:cNvPr>
          <p:cNvGraphicFramePr>
            <a:graphicFrameLocks noGrp="1"/>
          </p:cNvGraphicFramePr>
          <p:nvPr>
            <p:extLst>
              <p:ext uri="{D42A27DB-BD31-4B8C-83A1-F6EECF244321}">
                <p14:modId xmlns:p14="http://schemas.microsoft.com/office/powerpoint/2010/main" val="773179363"/>
              </p:ext>
            </p:extLst>
          </p:nvPr>
        </p:nvGraphicFramePr>
        <p:xfrm>
          <a:off x="3518187" y="2853409"/>
          <a:ext cx="4267200" cy="5120201"/>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953623853"/>
                    </a:ext>
                  </a:extLst>
                </a:gridCol>
                <a:gridCol w="2133600">
                  <a:extLst>
                    <a:ext uri="{9D8B030D-6E8A-4147-A177-3AD203B41FA5}">
                      <a16:colId xmlns:a16="http://schemas.microsoft.com/office/drawing/2014/main" val="2139000166"/>
                    </a:ext>
                  </a:extLst>
                </a:gridCol>
              </a:tblGrid>
              <a:tr h="939357">
                <a:tc>
                  <a:txBody>
                    <a:bodyPr/>
                    <a:lstStyle/>
                    <a:p>
                      <a:pPr algn="ctr"/>
                      <a:endParaRPr lang="zh-CN" altLang="en-US" sz="2800" dirty="0"/>
                    </a:p>
                  </a:txBody>
                  <a:tcPr anchor="ctr"/>
                </a:tc>
                <a:tc>
                  <a:txBody>
                    <a:bodyPr/>
                    <a:lstStyle/>
                    <a:p>
                      <a:pPr algn="ctr"/>
                      <a:r>
                        <a:rPr lang="en-US" altLang="zh-CN" sz="2800" dirty="0">
                          <a:solidFill>
                            <a:schemeClr val="bg1"/>
                          </a:solidFill>
                          <a:latin typeface="Alatsi Bold"/>
                        </a:rPr>
                        <a:t>Parameters</a:t>
                      </a:r>
                      <a:endParaRPr lang="zh-CN" altLang="en-US" sz="2800" dirty="0">
                        <a:solidFill>
                          <a:schemeClr val="bg1"/>
                        </a:solidFill>
                      </a:endParaRPr>
                    </a:p>
                  </a:txBody>
                  <a:tcPr anchor="ctr"/>
                </a:tc>
                <a:extLst>
                  <a:ext uri="{0D108BD9-81ED-4DB2-BD59-A6C34878D82A}">
                    <a16:rowId xmlns:a16="http://schemas.microsoft.com/office/drawing/2014/main" val="1189552838"/>
                  </a:ext>
                </a:extLst>
              </a:tr>
              <a:tr h="1045211">
                <a:tc>
                  <a:txBody>
                    <a:bodyPr/>
                    <a:lstStyle/>
                    <a:p>
                      <a:pPr algn="ctr"/>
                      <a:r>
                        <a:rPr lang="en-US" altLang="zh-CN" sz="2800" dirty="0">
                          <a:solidFill>
                            <a:srgbClr val="000000"/>
                          </a:solidFill>
                          <a:latin typeface="Alatsi Bold"/>
                        </a:rPr>
                        <a:t>Neu Arrival</a:t>
                      </a:r>
                      <a:endParaRPr lang="zh-CN" altLang="en-US" sz="2800" dirty="0"/>
                    </a:p>
                  </a:txBody>
                  <a:tcPr anchor="ctr"/>
                </a:tc>
                <a:tc>
                  <a:txBody>
                    <a:bodyPr/>
                    <a:lstStyle/>
                    <a:p>
                      <a:pPr algn="ctr"/>
                      <a:r>
                        <a:rPr lang="en-US" altLang="zh-CN" sz="2800" dirty="0">
                          <a:solidFill>
                            <a:srgbClr val="000000"/>
                          </a:solidFill>
                          <a:latin typeface="Alatsi Bold"/>
                        </a:rPr>
                        <a:t>1/173.44</a:t>
                      </a:r>
                      <a:endParaRPr lang="zh-CN" altLang="en-US" sz="2800" baseline="0" dirty="0"/>
                    </a:p>
                  </a:txBody>
                  <a:tcPr anchor="ctr"/>
                </a:tc>
                <a:extLst>
                  <a:ext uri="{0D108BD9-81ED-4DB2-BD59-A6C34878D82A}">
                    <a16:rowId xmlns:a16="http://schemas.microsoft.com/office/drawing/2014/main" val="1709047026"/>
                  </a:ext>
                </a:extLst>
              </a:tr>
              <a:tr h="1045211">
                <a:tc>
                  <a:txBody>
                    <a:bodyPr/>
                    <a:lstStyle/>
                    <a:p>
                      <a:pPr algn="ctr"/>
                      <a:endParaRPr lang="zh-CN" altLang="en-US" sz="2800" dirty="0"/>
                    </a:p>
                  </a:txBody>
                  <a:tcPr anchor="ctr"/>
                </a:tc>
                <a:tc>
                  <a:txBody>
                    <a:bodyPr/>
                    <a:lstStyle/>
                    <a:p>
                      <a:pPr algn="ctr"/>
                      <a:endParaRPr lang="zh-CN" altLang="en-US" sz="2800" dirty="0"/>
                    </a:p>
                  </a:txBody>
                  <a:tcPr anchor="ctr"/>
                </a:tc>
                <a:extLst>
                  <a:ext uri="{0D108BD9-81ED-4DB2-BD59-A6C34878D82A}">
                    <a16:rowId xmlns:a16="http://schemas.microsoft.com/office/drawing/2014/main" val="4127266169"/>
                  </a:ext>
                </a:extLst>
              </a:tr>
              <a:tr h="1045211">
                <a:tc>
                  <a:txBody>
                    <a:bodyPr/>
                    <a:lstStyle/>
                    <a:p>
                      <a:pPr algn="ctr"/>
                      <a:endParaRPr lang="zh-CN" altLang="en-US" sz="2800"/>
                    </a:p>
                  </a:txBody>
                  <a:tcPr anchor="ctr"/>
                </a:tc>
                <a:tc>
                  <a:txBody>
                    <a:bodyPr/>
                    <a:lstStyle/>
                    <a:p>
                      <a:pPr algn="ctr"/>
                      <a:endParaRPr lang="zh-CN" altLang="en-US" sz="2800" dirty="0"/>
                    </a:p>
                  </a:txBody>
                  <a:tcPr anchor="ctr"/>
                </a:tc>
                <a:extLst>
                  <a:ext uri="{0D108BD9-81ED-4DB2-BD59-A6C34878D82A}">
                    <a16:rowId xmlns:a16="http://schemas.microsoft.com/office/drawing/2014/main" val="2515553247"/>
                  </a:ext>
                </a:extLst>
              </a:tr>
              <a:tr h="1045211">
                <a:tc>
                  <a:txBody>
                    <a:bodyPr/>
                    <a:lstStyle/>
                    <a:p>
                      <a:pPr algn="ctr"/>
                      <a:endParaRPr lang="zh-CN" altLang="en-US" sz="2800"/>
                    </a:p>
                  </a:txBody>
                  <a:tcPr anchor="ctr"/>
                </a:tc>
                <a:tc>
                  <a:txBody>
                    <a:bodyPr/>
                    <a:lstStyle/>
                    <a:p>
                      <a:pPr algn="ctr"/>
                      <a:endParaRPr lang="zh-CN" altLang="en-US" sz="2800" dirty="0"/>
                    </a:p>
                  </a:txBody>
                  <a:tcPr anchor="ctr"/>
                </a:tc>
                <a:extLst>
                  <a:ext uri="{0D108BD9-81ED-4DB2-BD59-A6C34878D82A}">
                    <a16:rowId xmlns:a16="http://schemas.microsoft.com/office/drawing/2014/main" val="2128741497"/>
                  </a:ext>
                </a:extLst>
              </a:tr>
            </a:tbl>
          </a:graphicData>
        </a:graphic>
      </p:graphicFrame>
    </p:spTree>
    <p:extLst>
      <p:ext uri="{BB962C8B-B14F-4D97-AF65-F5344CB8AC3E}">
        <p14:creationId xmlns:p14="http://schemas.microsoft.com/office/powerpoint/2010/main" val="17139303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CN" altLang="en-US"/>
          </a:p>
        </p:txBody>
      </p:sp>
      <p:grpSp>
        <p:nvGrpSpPr>
          <p:cNvPr id="8" name="Group 8"/>
          <p:cNvGrpSpPr/>
          <p:nvPr/>
        </p:nvGrpSpPr>
        <p:grpSpPr>
          <a:xfrm>
            <a:off x="16117200"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zh-CN" altLang="en-US"/>
              </a:p>
            </p:txBody>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7</a:t>
              </a:r>
            </a:p>
          </p:txBody>
        </p:sp>
      </p:grpSp>
      <p:grpSp>
        <p:nvGrpSpPr>
          <p:cNvPr id="22" name="组合 21">
            <a:extLst>
              <a:ext uri="{FF2B5EF4-FFF2-40B4-BE49-F238E27FC236}">
                <a16:creationId xmlns:a16="http://schemas.microsoft.com/office/drawing/2014/main" id="{5CB9F683-AF2C-C95B-13FB-CAD42FA04AB6}"/>
              </a:ext>
            </a:extLst>
          </p:cNvPr>
          <p:cNvGrpSpPr/>
          <p:nvPr/>
        </p:nvGrpSpPr>
        <p:grpSpPr>
          <a:xfrm>
            <a:off x="-260599" y="9631680"/>
            <a:ext cx="18796032" cy="464820"/>
            <a:chOff x="-260599" y="8800282"/>
            <a:chExt cx="18796032" cy="464820"/>
          </a:xfrm>
        </p:grpSpPr>
        <p:sp>
          <p:nvSpPr>
            <p:cNvPr id="23" name="TextBox 3">
              <a:extLst>
                <a:ext uri="{FF2B5EF4-FFF2-40B4-BE49-F238E27FC236}">
                  <a16:creationId xmlns:a16="http://schemas.microsoft.com/office/drawing/2014/main" id="{49BEFBE9-760F-A8D4-19D5-241F6B90550E}"/>
                </a:ext>
              </a:extLst>
            </p:cNvPr>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Northeastern University | 2024</a:t>
              </a:r>
            </a:p>
          </p:txBody>
        </p:sp>
        <p:sp>
          <p:nvSpPr>
            <p:cNvPr id="24" name="AutoShape 16">
              <a:extLst>
                <a:ext uri="{FF2B5EF4-FFF2-40B4-BE49-F238E27FC236}">
                  <a16:creationId xmlns:a16="http://schemas.microsoft.com/office/drawing/2014/main" id="{E42B0EDB-7017-52E9-105C-BB1FA329D6EC}"/>
                </a:ext>
              </a:extLst>
            </p:cNvPr>
            <p:cNvSpPr/>
            <p:nvPr/>
          </p:nvSpPr>
          <p:spPr>
            <a:xfrm>
              <a:off x="-260599" y="9061267"/>
              <a:ext cx="6724039" cy="19050"/>
            </a:xfrm>
            <a:prstGeom prst="line">
              <a:avLst/>
            </a:prstGeom>
            <a:ln w="114300" cap="flat">
              <a:solidFill>
                <a:srgbClr val="9FC3D0"/>
              </a:solidFill>
              <a:prstDash val="solid"/>
              <a:headEnd type="none" w="sm" len="sm"/>
              <a:tailEnd type="none" w="sm" len="sm"/>
            </a:ln>
          </p:spPr>
          <p:txBody>
            <a:bodyPr/>
            <a:lstStyle/>
            <a:p>
              <a:endParaRPr lang="zh-CN" altLang="en-US"/>
            </a:p>
          </p:txBody>
        </p:sp>
        <p:sp>
          <p:nvSpPr>
            <p:cNvPr id="25" name="AutoShape 17">
              <a:extLst>
                <a:ext uri="{FF2B5EF4-FFF2-40B4-BE49-F238E27FC236}">
                  <a16:creationId xmlns:a16="http://schemas.microsoft.com/office/drawing/2014/main" id="{0E20E59D-EA73-8684-9580-A43FB0DAE0C8}"/>
                </a:ext>
              </a:extLst>
            </p:cNvPr>
            <p:cNvSpPr/>
            <p:nvPr/>
          </p:nvSpPr>
          <p:spPr>
            <a:xfrm>
              <a:off x="11811393" y="9061267"/>
              <a:ext cx="6724040" cy="19050"/>
            </a:xfrm>
            <a:prstGeom prst="line">
              <a:avLst/>
            </a:prstGeom>
            <a:ln w="114300" cap="flat">
              <a:solidFill>
                <a:srgbClr val="9FC3D0"/>
              </a:solidFill>
              <a:prstDash val="solid"/>
              <a:headEnd type="none" w="sm" len="sm"/>
              <a:tailEnd type="none" w="sm" len="sm"/>
            </a:ln>
          </p:spPr>
          <p:txBody>
            <a:bodyPr/>
            <a:lstStyle/>
            <a:p>
              <a:endParaRPr lang="zh-CN" altLang="en-US"/>
            </a:p>
          </p:txBody>
        </p:sp>
      </p:grpSp>
      <p:grpSp>
        <p:nvGrpSpPr>
          <p:cNvPr id="37" name="组合 36">
            <a:extLst>
              <a:ext uri="{FF2B5EF4-FFF2-40B4-BE49-F238E27FC236}">
                <a16:creationId xmlns:a16="http://schemas.microsoft.com/office/drawing/2014/main" id="{5EEDC64A-C762-7399-78E4-A7C32901F602}"/>
              </a:ext>
            </a:extLst>
          </p:cNvPr>
          <p:cNvGrpSpPr/>
          <p:nvPr/>
        </p:nvGrpSpPr>
        <p:grpSpPr>
          <a:xfrm>
            <a:off x="-2557548" y="304832"/>
            <a:ext cx="3700548" cy="1569660"/>
            <a:chOff x="-1" y="304832"/>
            <a:chExt cx="3700548" cy="1569660"/>
          </a:xfrm>
        </p:grpSpPr>
        <p:sp>
          <p:nvSpPr>
            <p:cNvPr id="15" name="Freeform 10">
              <a:extLst>
                <a:ext uri="{FF2B5EF4-FFF2-40B4-BE49-F238E27FC236}">
                  <a16:creationId xmlns:a16="http://schemas.microsoft.com/office/drawing/2014/main" id="{8D614619-EC2C-DFCB-C34C-55DC571487BC}"/>
                </a:ext>
              </a:extLst>
            </p:cNvPr>
            <p:cNvSpPr/>
            <p:nvPr/>
          </p:nvSpPr>
          <p:spPr>
            <a:xfrm>
              <a:off x="-1" y="4191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Problem</a:t>
              </a:r>
            </a:p>
            <a:p>
              <a:pPr algn="ctr"/>
              <a:r>
                <a:rPr lang="en-US" altLang="zh-CN" sz="3600" dirty="0">
                  <a:solidFill>
                    <a:schemeClr val="tx1">
                      <a:lumMod val="85000"/>
                      <a:lumOff val="15000"/>
                    </a:schemeClr>
                  </a:solidFill>
                  <a:latin typeface="Alatsi Bold"/>
                </a:rPr>
                <a:t>Statement</a:t>
              </a:r>
              <a:endParaRPr lang="zh-CN" altLang="en-US" sz="3600" dirty="0">
                <a:solidFill>
                  <a:schemeClr val="tx1">
                    <a:lumMod val="85000"/>
                    <a:lumOff val="15000"/>
                  </a:schemeClr>
                </a:solidFill>
              </a:endParaRPr>
            </a:p>
          </p:txBody>
        </p:sp>
        <p:sp>
          <p:nvSpPr>
            <p:cNvPr id="30" name="文本框 29">
              <a:extLst>
                <a:ext uri="{FF2B5EF4-FFF2-40B4-BE49-F238E27FC236}">
                  <a16:creationId xmlns:a16="http://schemas.microsoft.com/office/drawing/2014/main" id="{8AD1446D-3CE8-97F9-67BE-1E789159E7E9}"/>
                </a:ext>
              </a:extLst>
            </p:cNvPr>
            <p:cNvSpPr txBox="1"/>
            <p:nvPr/>
          </p:nvSpPr>
          <p:spPr>
            <a:xfrm>
              <a:off x="2059451" y="3048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1</a:t>
              </a:r>
            </a:p>
          </p:txBody>
        </p:sp>
      </p:grpSp>
      <p:grpSp>
        <p:nvGrpSpPr>
          <p:cNvPr id="38" name="组合 37">
            <a:extLst>
              <a:ext uri="{FF2B5EF4-FFF2-40B4-BE49-F238E27FC236}">
                <a16:creationId xmlns:a16="http://schemas.microsoft.com/office/drawing/2014/main" id="{3EB5E197-030B-8BD4-2900-3A1D2D7D3972}"/>
              </a:ext>
            </a:extLst>
          </p:cNvPr>
          <p:cNvGrpSpPr/>
          <p:nvPr/>
        </p:nvGrpSpPr>
        <p:grpSpPr>
          <a:xfrm>
            <a:off x="-2557547" y="1829432"/>
            <a:ext cx="3700547" cy="1569660"/>
            <a:chOff x="0" y="1829432"/>
            <a:chExt cx="3700547" cy="1569660"/>
          </a:xfrm>
        </p:grpSpPr>
        <p:sp>
          <p:nvSpPr>
            <p:cNvPr id="17" name="Freeform 7">
              <a:extLst>
                <a:ext uri="{FF2B5EF4-FFF2-40B4-BE49-F238E27FC236}">
                  <a16:creationId xmlns:a16="http://schemas.microsoft.com/office/drawing/2014/main" id="{BEE3576E-F191-630E-1248-8687E698093E}"/>
                </a:ext>
              </a:extLst>
            </p:cNvPr>
            <p:cNvSpPr/>
            <p:nvPr/>
          </p:nvSpPr>
          <p:spPr>
            <a:xfrm>
              <a:off x="0" y="1943100"/>
              <a:ext cx="2879999"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Data Collection</a:t>
              </a:r>
              <a:endParaRPr lang="zh-CN" altLang="en-US" sz="3600" dirty="0">
                <a:solidFill>
                  <a:schemeClr val="tx1">
                    <a:lumMod val="85000"/>
                    <a:lumOff val="15000"/>
                  </a:schemeClr>
                </a:solidFill>
              </a:endParaRPr>
            </a:p>
          </p:txBody>
        </p:sp>
        <p:sp>
          <p:nvSpPr>
            <p:cNvPr id="31" name="文本框 30">
              <a:extLst>
                <a:ext uri="{FF2B5EF4-FFF2-40B4-BE49-F238E27FC236}">
                  <a16:creationId xmlns:a16="http://schemas.microsoft.com/office/drawing/2014/main" id="{5EBEDACE-38CD-95DA-A363-0C4522E2ACEB}"/>
                </a:ext>
              </a:extLst>
            </p:cNvPr>
            <p:cNvSpPr txBox="1"/>
            <p:nvPr/>
          </p:nvSpPr>
          <p:spPr>
            <a:xfrm>
              <a:off x="2059451" y="1829432"/>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2</a:t>
              </a:r>
            </a:p>
          </p:txBody>
        </p:sp>
      </p:grpSp>
      <p:grpSp>
        <p:nvGrpSpPr>
          <p:cNvPr id="39" name="组合 38">
            <a:extLst>
              <a:ext uri="{FF2B5EF4-FFF2-40B4-BE49-F238E27FC236}">
                <a16:creationId xmlns:a16="http://schemas.microsoft.com/office/drawing/2014/main" id="{BF2E636D-E62A-1A94-9991-F31241D4FAEE}"/>
              </a:ext>
            </a:extLst>
          </p:cNvPr>
          <p:cNvGrpSpPr/>
          <p:nvPr/>
        </p:nvGrpSpPr>
        <p:grpSpPr>
          <a:xfrm>
            <a:off x="-2557548" y="3345240"/>
            <a:ext cx="3700548" cy="1569660"/>
            <a:chOff x="-1" y="3345240"/>
            <a:chExt cx="3700548" cy="1569660"/>
          </a:xfrm>
        </p:grpSpPr>
        <p:sp>
          <p:nvSpPr>
            <p:cNvPr id="18" name="Freeform 4">
              <a:extLst>
                <a:ext uri="{FF2B5EF4-FFF2-40B4-BE49-F238E27FC236}">
                  <a16:creationId xmlns:a16="http://schemas.microsoft.com/office/drawing/2014/main" id="{761FCCE9-E179-009E-2C71-A86798414C95}"/>
                </a:ext>
              </a:extLst>
            </p:cNvPr>
            <p:cNvSpPr/>
            <p:nvPr/>
          </p:nvSpPr>
          <p:spPr>
            <a:xfrm>
              <a:off x="-1" y="34677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Assumption</a:t>
              </a:r>
            </a:p>
          </p:txBody>
        </p:sp>
        <p:sp>
          <p:nvSpPr>
            <p:cNvPr id="32" name="文本框 31">
              <a:extLst>
                <a:ext uri="{FF2B5EF4-FFF2-40B4-BE49-F238E27FC236}">
                  <a16:creationId xmlns:a16="http://schemas.microsoft.com/office/drawing/2014/main" id="{11077D82-1862-4E81-F043-4488AFA7B69A}"/>
                </a:ext>
              </a:extLst>
            </p:cNvPr>
            <p:cNvSpPr txBox="1"/>
            <p:nvPr/>
          </p:nvSpPr>
          <p:spPr>
            <a:xfrm>
              <a:off x="2059451" y="3345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3</a:t>
              </a:r>
            </a:p>
          </p:txBody>
        </p:sp>
      </p:grpSp>
      <p:grpSp>
        <p:nvGrpSpPr>
          <p:cNvPr id="40" name="组合 39">
            <a:extLst>
              <a:ext uri="{FF2B5EF4-FFF2-40B4-BE49-F238E27FC236}">
                <a16:creationId xmlns:a16="http://schemas.microsoft.com/office/drawing/2014/main" id="{B1840CF4-F563-2012-23AD-98F0087322F6}"/>
              </a:ext>
            </a:extLst>
          </p:cNvPr>
          <p:cNvGrpSpPr/>
          <p:nvPr/>
        </p:nvGrpSpPr>
        <p:grpSpPr>
          <a:xfrm>
            <a:off x="-2556000" y="4869240"/>
            <a:ext cx="3657600" cy="1569660"/>
            <a:chOff x="0" y="4869240"/>
            <a:chExt cx="3657600" cy="1569660"/>
          </a:xfrm>
        </p:grpSpPr>
        <p:sp>
          <p:nvSpPr>
            <p:cNvPr id="19" name="Freeform 10">
              <a:extLst>
                <a:ext uri="{FF2B5EF4-FFF2-40B4-BE49-F238E27FC236}">
                  <a16:creationId xmlns:a16="http://schemas.microsoft.com/office/drawing/2014/main" id="{E1FCD8DB-5EDB-A941-6889-06C30D185DC0}"/>
                </a:ext>
              </a:extLst>
            </p:cNvPr>
            <p:cNvSpPr/>
            <p:nvPr/>
          </p:nvSpPr>
          <p:spPr>
            <a:xfrm>
              <a:off x="0" y="4990500"/>
              <a:ext cx="2880000" cy="1295400"/>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nchor="ctr"/>
            <a:lstStyle/>
            <a:p>
              <a:pPr algn="ctr"/>
              <a:r>
                <a:rPr lang="en-US" altLang="zh-CN" sz="3600" dirty="0">
                  <a:solidFill>
                    <a:schemeClr val="tx1">
                      <a:lumMod val="85000"/>
                      <a:lumOff val="15000"/>
                    </a:schemeClr>
                  </a:solidFill>
                  <a:latin typeface="Alatsi Bold"/>
                </a:rPr>
                <a:t>Data</a:t>
              </a:r>
            </a:p>
            <a:p>
              <a:pPr algn="ctr"/>
              <a:r>
                <a:rPr lang="en-US" altLang="zh-CN" sz="3600" dirty="0">
                  <a:solidFill>
                    <a:schemeClr val="tx1">
                      <a:lumMod val="85000"/>
                      <a:lumOff val="15000"/>
                    </a:schemeClr>
                  </a:solidFill>
                  <a:latin typeface="Alatsi Bold"/>
                </a:rPr>
                <a:t>Process</a:t>
              </a:r>
              <a:endParaRPr lang="zh-CN" altLang="en-US" sz="3600" dirty="0">
                <a:solidFill>
                  <a:schemeClr val="tx1">
                    <a:lumMod val="85000"/>
                    <a:lumOff val="15000"/>
                  </a:schemeClr>
                </a:solidFill>
              </a:endParaRPr>
            </a:p>
          </p:txBody>
        </p:sp>
        <p:sp>
          <p:nvSpPr>
            <p:cNvPr id="34" name="文本框 33">
              <a:extLst>
                <a:ext uri="{FF2B5EF4-FFF2-40B4-BE49-F238E27FC236}">
                  <a16:creationId xmlns:a16="http://schemas.microsoft.com/office/drawing/2014/main" id="{A819B965-1D25-C6DE-CDD3-F3F63CDB76DC}"/>
                </a:ext>
              </a:extLst>
            </p:cNvPr>
            <p:cNvSpPr txBox="1"/>
            <p:nvPr/>
          </p:nvSpPr>
          <p:spPr>
            <a:xfrm>
              <a:off x="2016504" y="4869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4</a:t>
              </a:r>
            </a:p>
          </p:txBody>
        </p:sp>
      </p:grpSp>
      <p:grpSp>
        <p:nvGrpSpPr>
          <p:cNvPr id="41" name="组合 40">
            <a:extLst>
              <a:ext uri="{FF2B5EF4-FFF2-40B4-BE49-F238E27FC236}">
                <a16:creationId xmlns:a16="http://schemas.microsoft.com/office/drawing/2014/main" id="{7A088B7C-E6E8-5646-C2BF-E737890AE94D}"/>
              </a:ext>
            </a:extLst>
          </p:cNvPr>
          <p:cNvGrpSpPr/>
          <p:nvPr/>
        </p:nvGrpSpPr>
        <p:grpSpPr>
          <a:xfrm>
            <a:off x="0" y="6393240"/>
            <a:ext cx="3696444" cy="1569660"/>
            <a:chOff x="1" y="6393240"/>
            <a:chExt cx="3696444" cy="1569660"/>
          </a:xfrm>
        </p:grpSpPr>
        <p:sp>
          <p:nvSpPr>
            <p:cNvPr id="20" name="Freeform 7">
              <a:extLst>
                <a:ext uri="{FF2B5EF4-FFF2-40B4-BE49-F238E27FC236}">
                  <a16:creationId xmlns:a16="http://schemas.microsoft.com/office/drawing/2014/main" id="{DEDC6218-A921-6B97-72C2-443F47286D3C}"/>
                </a:ext>
              </a:extLst>
            </p:cNvPr>
            <p:cNvSpPr/>
            <p:nvPr/>
          </p:nvSpPr>
          <p:spPr>
            <a:xfrm>
              <a:off x="1" y="65145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nchor="ctr"/>
            <a:lstStyle/>
            <a:p>
              <a:pPr algn="ctr"/>
              <a:r>
                <a:rPr lang="en-US" altLang="zh-CN" sz="3600" dirty="0">
                  <a:solidFill>
                    <a:schemeClr val="tx1">
                      <a:lumMod val="85000"/>
                      <a:lumOff val="15000"/>
                    </a:schemeClr>
                  </a:solidFill>
                  <a:latin typeface="Alatsi Bold"/>
                </a:rPr>
                <a:t>Model &amp;</a:t>
              </a:r>
            </a:p>
            <a:p>
              <a:pPr algn="ctr"/>
              <a:r>
                <a:rPr lang="en-US" altLang="zh-CN" sz="3600" dirty="0">
                  <a:solidFill>
                    <a:schemeClr val="tx1">
                      <a:lumMod val="85000"/>
                      <a:lumOff val="15000"/>
                    </a:schemeClr>
                  </a:solidFill>
                  <a:latin typeface="Alatsi Bold"/>
                </a:rPr>
                <a:t>Validation</a:t>
              </a:r>
              <a:endParaRPr lang="zh-CN" altLang="en-US" sz="3600" dirty="0">
                <a:solidFill>
                  <a:schemeClr val="tx1">
                    <a:lumMod val="85000"/>
                    <a:lumOff val="15000"/>
                  </a:schemeClr>
                </a:solidFill>
              </a:endParaRPr>
            </a:p>
          </p:txBody>
        </p:sp>
        <p:sp>
          <p:nvSpPr>
            <p:cNvPr id="35" name="文本框 34">
              <a:extLst>
                <a:ext uri="{FF2B5EF4-FFF2-40B4-BE49-F238E27FC236}">
                  <a16:creationId xmlns:a16="http://schemas.microsoft.com/office/drawing/2014/main" id="{9CFA9498-7C65-7013-350F-4C5AA3B3F212}"/>
                </a:ext>
              </a:extLst>
            </p:cNvPr>
            <p:cNvSpPr txBox="1"/>
            <p:nvPr/>
          </p:nvSpPr>
          <p:spPr>
            <a:xfrm>
              <a:off x="2055349" y="6393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5</a:t>
              </a:r>
            </a:p>
          </p:txBody>
        </p:sp>
      </p:grpSp>
      <p:grpSp>
        <p:nvGrpSpPr>
          <p:cNvPr id="42" name="组合 41">
            <a:extLst>
              <a:ext uri="{FF2B5EF4-FFF2-40B4-BE49-F238E27FC236}">
                <a16:creationId xmlns:a16="http://schemas.microsoft.com/office/drawing/2014/main" id="{C2760920-B052-D7E1-40C2-D969E47683A5}"/>
              </a:ext>
            </a:extLst>
          </p:cNvPr>
          <p:cNvGrpSpPr/>
          <p:nvPr/>
        </p:nvGrpSpPr>
        <p:grpSpPr>
          <a:xfrm>
            <a:off x="-2557547" y="7917240"/>
            <a:ext cx="3698496" cy="1569660"/>
            <a:chOff x="0" y="7917240"/>
            <a:chExt cx="3698496" cy="1569660"/>
          </a:xfrm>
        </p:grpSpPr>
        <p:sp>
          <p:nvSpPr>
            <p:cNvPr id="21" name="Freeform 4">
              <a:extLst>
                <a:ext uri="{FF2B5EF4-FFF2-40B4-BE49-F238E27FC236}">
                  <a16:creationId xmlns:a16="http://schemas.microsoft.com/office/drawing/2014/main" id="{C90D7DE6-BE86-93BF-AACA-763012FE78CF}"/>
                </a:ext>
              </a:extLst>
            </p:cNvPr>
            <p:cNvSpPr/>
            <p:nvPr/>
          </p:nvSpPr>
          <p:spPr>
            <a:xfrm>
              <a:off x="0" y="8039100"/>
              <a:ext cx="2880000" cy="1296000"/>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nchor="ctr"/>
            <a:lstStyle/>
            <a:p>
              <a:pPr algn="ctr"/>
              <a:r>
                <a:rPr lang="en-US" altLang="zh-CN" sz="3600" dirty="0">
                  <a:solidFill>
                    <a:schemeClr val="tx1">
                      <a:lumMod val="85000"/>
                      <a:lumOff val="15000"/>
                    </a:schemeClr>
                  </a:solidFill>
                  <a:latin typeface="Alatsi Bold"/>
                </a:rPr>
                <a:t>Conclusion</a:t>
              </a:r>
              <a:endParaRPr lang="zh-CN" altLang="en-US" sz="3600" dirty="0">
                <a:solidFill>
                  <a:schemeClr val="tx1">
                    <a:lumMod val="85000"/>
                    <a:lumOff val="15000"/>
                  </a:schemeClr>
                </a:solidFill>
              </a:endParaRPr>
            </a:p>
          </p:txBody>
        </p:sp>
        <p:sp>
          <p:nvSpPr>
            <p:cNvPr id="36" name="文本框 35">
              <a:extLst>
                <a:ext uri="{FF2B5EF4-FFF2-40B4-BE49-F238E27FC236}">
                  <a16:creationId xmlns:a16="http://schemas.microsoft.com/office/drawing/2014/main" id="{79393296-AD37-601A-C531-B5ED018FE06A}"/>
                </a:ext>
              </a:extLst>
            </p:cNvPr>
            <p:cNvSpPr txBox="1"/>
            <p:nvPr/>
          </p:nvSpPr>
          <p:spPr>
            <a:xfrm>
              <a:off x="2057400" y="7917240"/>
              <a:ext cx="1641096" cy="1569660"/>
            </a:xfrm>
            <a:prstGeom prst="rect">
              <a:avLst/>
            </a:prstGeom>
            <a:noFill/>
          </p:spPr>
          <p:txBody>
            <a:bodyPr wrap="square">
              <a:spAutoFit/>
            </a:bodyPr>
            <a:lstStyle/>
            <a:p>
              <a:pPr algn="ctr"/>
              <a:r>
                <a:rPr lang="en-US" altLang="zh-CN" sz="9600" dirty="0">
                  <a:solidFill>
                    <a:schemeClr val="accent1">
                      <a:lumMod val="75000"/>
                    </a:schemeClr>
                  </a:solidFill>
                  <a:latin typeface="Alatsi Bold"/>
                </a:rPr>
                <a:t>6</a:t>
              </a:r>
            </a:p>
          </p:txBody>
        </p:sp>
      </p:grpSp>
      <p:grpSp>
        <p:nvGrpSpPr>
          <p:cNvPr id="2" name="组合 1">
            <a:extLst>
              <a:ext uri="{FF2B5EF4-FFF2-40B4-BE49-F238E27FC236}">
                <a16:creationId xmlns:a16="http://schemas.microsoft.com/office/drawing/2014/main" id="{37A8F329-9BD8-F915-627A-98AABD183389}"/>
              </a:ext>
            </a:extLst>
          </p:cNvPr>
          <p:cNvGrpSpPr/>
          <p:nvPr/>
        </p:nvGrpSpPr>
        <p:grpSpPr>
          <a:xfrm>
            <a:off x="3657600" y="952500"/>
            <a:ext cx="13182600" cy="842731"/>
            <a:chOff x="3657600" y="2198431"/>
            <a:chExt cx="13182600" cy="842731"/>
          </a:xfrm>
        </p:grpSpPr>
        <p:sp>
          <p:nvSpPr>
            <p:cNvPr id="3" name="Freeform 5">
              <a:extLst>
                <a:ext uri="{FF2B5EF4-FFF2-40B4-BE49-F238E27FC236}">
                  <a16:creationId xmlns:a16="http://schemas.microsoft.com/office/drawing/2014/main" id="{91F7BC3D-3D2E-3248-779F-CF06E4199050}"/>
                </a:ext>
              </a:extLst>
            </p:cNvPr>
            <p:cNvSpPr>
              <a:spLocks noChangeAspect="1"/>
            </p:cNvSpPr>
            <p:nvPr/>
          </p:nvSpPr>
          <p:spPr>
            <a:xfrm>
              <a:off x="3657602" y="2292302"/>
              <a:ext cx="719998" cy="720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CN" altLang="en-US"/>
            </a:p>
          </p:txBody>
        </p:sp>
        <p:sp>
          <p:nvSpPr>
            <p:cNvPr id="4" name="TextBox 7">
              <a:extLst>
                <a:ext uri="{FF2B5EF4-FFF2-40B4-BE49-F238E27FC236}">
                  <a16:creationId xmlns:a16="http://schemas.microsoft.com/office/drawing/2014/main" id="{8549C387-81AC-3C22-5108-0AE5446DC481}"/>
                </a:ext>
              </a:extLst>
            </p:cNvPr>
            <p:cNvSpPr txBox="1">
              <a:spLocks/>
            </p:cNvSpPr>
            <p:nvPr/>
          </p:nvSpPr>
          <p:spPr>
            <a:xfrm>
              <a:off x="3657600" y="2198431"/>
              <a:ext cx="720000" cy="842731"/>
            </a:xfrm>
            <a:prstGeom prst="rect">
              <a:avLst/>
            </a:prstGeom>
          </p:spPr>
          <p:txBody>
            <a:bodyPr wrap="square" lIns="0" tIns="0" rIns="0" bIns="0" rtlCol="0" anchor="t">
              <a:spAutoFit/>
            </a:bodyPr>
            <a:lstStyle/>
            <a:p>
              <a:pPr algn="ctr">
                <a:lnSpc>
                  <a:spcPts val="7048"/>
                </a:lnSpc>
              </a:pPr>
              <a:r>
                <a:rPr lang="en-US" sz="5034" dirty="0">
                  <a:solidFill>
                    <a:srgbClr val="000000"/>
                  </a:solidFill>
                  <a:latin typeface="Alatsi Bold"/>
                </a:rPr>
                <a:t>1</a:t>
              </a:r>
            </a:p>
          </p:txBody>
        </p:sp>
        <p:sp>
          <p:nvSpPr>
            <p:cNvPr id="6" name="TextBox 16">
              <a:extLst>
                <a:ext uri="{FF2B5EF4-FFF2-40B4-BE49-F238E27FC236}">
                  <a16:creationId xmlns:a16="http://schemas.microsoft.com/office/drawing/2014/main" id="{488B1880-97F8-5378-44DD-607FD34523D3}"/>
                </a:ext>
              </a:extLst>
            </p:cNvPr>
            <p:cNvSpPr txBox="1"/>
            <p:nvPr/>
          </p:nvSpPr>
          <p:spPr>
            <a:xfrm>
              <a:off x="4656072" y="2350831"/>
              <a:ext cx="12184128" cy="544380"/>
            </a:xfrm>
            <a:prstGeom prst="rect">
              <a:avLst/>
            </a:prstGeom>
          </p:spPr>
          <p:txBody>
            <a:bodyPr wrap="square" lIns="0" tIns="0" rIns="0" bIns="0" rtlCol="0" anchor="t">
              <a:spAutoFit/>
            </a:bodyPr>
            <a:lstStyle/>
            <a:p>
              <a:pPr>
                <a:lnSpc>
                  <a:spcPts val="4400"/>
                </a:lnSpc>
              </a:pPr>
              <a:r>
                <a:rPr lang="en-US" altLang="zh-CN" sz="3600" dirty="0">
                  <a:solidFill>
                    <a:srgbClr val="000000"/>
                  </a:solidFill>
                  <a:latin typeface="Alatsi Bold"/>
                </a:rPr>
                <a:t>Goodness of fit: K-S Test</a:t>
              </a:r>
              <a:endParaRPr lang="en-US" sz="3200" dirty="0">
                <a:solidFill>
                  <a:srgbClr val="000000"/>
                </a:solidFill>
                <a:latin typeface="Alatsi Bold"/>
              </a:endParaRPr>
            </a:p>
          </p:txBody>
        </p:sp>
      </p:grpSp>
      <p:pic>
        <p:nvPicPr>
          <p:cNvPr id="13" name="图片 12">
            <a:extLst>
              <a:ext uri="{FF2B5EF4-FFF2-40B4-BE49-F238E27FC236}">
                <a16:creationId xmlns:a16="http://schemas.microsoft.com/office/drawing/2014/main" id="{214308DC-E9FA-4422-0ED4-CCBF0C71FAF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170489" y="2373739"/>
            <a:ext cx="8624607" cy="6037224"/>
          </a:xfrm>
          <a:prstGeom prst="rect">
            <a:avLst/>
          </a:prstGeom>
        </p:spPr>
      </p:pic>
      <p:graphicFrame>
        <p:nvGraphicFramePr>
          <p:cNvPr id="14" name="表格 13">
            <a:extLst>
              <a:ext uri="{FF2B5EF4-FFF2-40B4-BE49-F238E27FC236}">
                <a16:creationId xmlns:a16="http://schemas.microsoft.com/office/drawing/2014/main" id="{32EECA7A-998C-15DA-5118-3F1F38FDADF6}"/>
              </a:ext>
            </a:extLst>
          </p:cNvPr>
          <p:cNvGraphicFramePr>
            <a:graphicFrameLocks noGrp="1"/>
          </p:cNvGraphicFramePr>
          <p:nvPr>
            <p:extLst>
              <p:ext uri="{D42A27DB-BD31-4B8C-83A1-F6EECF244321}">
                <p14:modId xmlns:p14="http://schemas.microsoft.com/office/powerpoint/2010/main" val="930152073"/>
              </p:ext>
            </p:extLst>
          </p:nvPr>
        </p:nvGraphicFramePr>
        <p:xfrm>
          <a:off x="3518187" y="2853409"/>
          <a:ext cx="4267200" cy="5120201"/>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953623853"/>
                    </a:ext>
                  </a:extLst>
                </a:gridCol>
                <a:gridCol w="2133600">
                  <a:extLst>
                    <a:ext uri="{9D8B030D-6E8A-4147-A177-3AD203B41FA5}">
                      <a16:colId xmlns:a16="http://schemas.microsoft.com/office/drawing/2014/main" val="2139000166"/>
                    </a:ext>
                  </a:extLst>
                </a:gridCol>
              </a:tblGrid>
              <a:tr h="939357">
                <a:tc>
                  <a:txBody>
                    <a:bodyPr/>
                    <a:lstStyle/>
                    <a:p>
                      <a:pPr algn="ctr"/>
                      <a:endParaRPr lang="zh-CN" altLang="en-US" sz="2800" dirty="0"/>
                    </a:p>
                  </a:txBody>
                  <a:tcPr anchor="ctr"/>
                </a:tc>
                <a:tc>
                  <a:txBody>
                    <a:bodyPr/>
                    <a:lstStyle/>
                    <a:p>
                      <a:pPr algn="ctr"/>
                      <a:r>
                        <a:rPr lang="en-US" altLang="zh-CN" sz="2800" dirty="0">
                          <a:solidFill>
                            <a:schemeClr val="bg1"/>
                          </a:solidFill>
                          <a:latin typeface="Alatsi Bold"/>
                        </a:rPr>
                        <a:t>Parameters</a:t>
                      </a:r>
                      <a:endParaRPr lang="zh-CN" altLang="en-US" sz="2800" dirty="0">
                        <a:solidFill>
                          <a:schemeClr val="bg1"/>
                        </a:solidFill>
                      </a:endParaRPr>
                    </a:p>
                  </a:txBody>
                  <a:tcPr anchor="ctr"/>
                </a:tc>
                <a:extLst>
                  <a:ext uri="{0D108BD9-81ED-4DB2-BD59-A6C34878D82A}">
                    <a16:rowId xmlns:a16="http://schemas.microsoft.com/office/drawing/2014/main" val="1189552838"/>
                  </a:ext>
                </a:extLst>
              </a:tr>
              <a:tr h="1045211">
                <a:tc>
                  <a:txBody>
                    <a:bodyPr/>
                    <a:lstStyle/>
                    <a:p>
                      <a:pPr algn="ctr"/>
                      <a:r>
                        <a:rPr lang="en-US" altLang="zh-CN" sz="2800" dirty="0">
                          <a:solidFill>
                            <a:srgbClr val="000000"/>
                          </a:solidFill>
                          <a:latin typeface="Alatsi Bold"/>
                        </a:rPr>
                        <a:t>Neu Arrival</a:t>
                      </a:r>
                      <a:endParaRPr lang="zh-CN" altLang="en-US" sz="2800" dirty="0"/>
                    </a:p>
                  </a:txBody>
                  <a:tcPr anchor="ctr"/>
                </a:tc>
                <a:tc>
                  <a:txBody>
                    <a:bodyPr/>
                    <a:lstStyle/>
                    <a:p>
                      <a:pPr algn="ctr"/>
                      <a:r>
                        <a:rPr lang="en-US" altLang="zh-CN" sz="2800" dirty="0">
                          <a:solidFill>
                            <a:srgbClr val="000000"/>
                          </a:solidFill>
                          <a:latin typeface="Alatsi Bold"/>
                        </a:rPr>
                        <a:t>1/173.44</a:t>
                      </a:r>
                      <a:endParaRPr lang="zh-CN" altLang="en-US" sz="2800" baseline="0" dirty="0"/>
                    </a:p>
                  </a:txBody>
                  <a:tcPr anchor="ctr"/>
                </a:tc>
                <a:extLst>
                  <a:ext uri="{0D108BD9-81ED-4DB2-BD59-A6C34878D82A}">
                    <a16:rowId xmlns:a16="http://schemas.microsoft.com/office/drawing/2014/main" val="1709047026"/>
                  </a:ext>
                </a:extLst>
              </a:tr>
              <a:tr h="1045211">
                <a:tc>
                  <a:txBody>
                    <a:bodyPr/>
                    <a:lstStyle/>
                    <a:p>
                      <a:pPr algn="ctr"/>
                      <a:r>
                        <a:rPr lang="en-US" altLang="zh-CN" sz="2800" dirty="0">
                          <a:solidFill>
                            <a:srgbClr val="000000"/>
                          </a:solidFill>
                          <a:latin typeface="Alatsi Bold"/>
                        </a:rPr>
                        <a:t>Neu Leaves</a:t>
                      </a:r>
                      <a:endParaRPr lang="zh-CN" altLang="en-US" sz="2800" dirty="0"/>
                    </a:p>
                  </a:txBody>
                  <a:tcPr anchor="ctr"/>
                </a:tc>
                <a:tc>
                  <a:txBody>
                    <a:bodyPr/>
                    <a:lstStyle/>
                    <a:p>
                      <a:pPr algn="ctr"/>
                      <a:r>
                        <a:rPr lang="en-US" altLang="zh-CN" sz="2800" dirty="0">
                          <a:solidFill>
                            <a:srgbClr val="000000"/>
                          </a:solidFill>
                          <a:latin typeface="Alatsi Bold"/>
                        </a:rPr>
                        <a:t>1/179.63</a:t>
                      </a:r>
                      <a:endParaRPr lang="zh-CN" altLang="en-US" sz="2800" baseline="0" dirty="0"/>
                    </a:p>
                  </a:txBody>
                  <a:tcPr anchor="ctr"/>
                </a:tc>
                <a:extLst>
                  <a:ext uri="{0D108BD9-81ED-4DB2-BD59-A6C34878D82A}">
                    <a16:rowId xmlns:a16="http://schemas.microsoft.com/office/drawing/2014/main" val="4127266169"/>
                  </a:ext>
                </a:extLst>
              </a:tr>
              <a:tr h="1045211">
                <a:tc>
                  <a:txBody>
                    <a:bodyPr/>
                    <a:lstStyle/>
                    <a:p>
                      <a:pPr algn="ctr"/>
                      <a:endParaRPr lang="zh-CN" altLang="en-US" sz="2800" dirty="0"/>
                    </a:p>
                  </a:txBody>
                  <a:tcPr anchor="ctr"/>
                </a:tc>
                <a:tc>
                  <a:txBody>
                    <a:bodyPr/>
                    <a:lstStyle/>
                    <a:p>
                      <a:pPr algn="ctr"/>
                      <a:endParaRPr lang="zh-CN" altLang="en-US" sz="2800" dirty="0"/>
                    </a:p>
                  </a:txBody>
                  <a:tcPr anchor="ctr"/>
                </a:tc>
                <a:extLst>
                  <a:ext uri="{0D108BD9-81ED-4DB2-BD59-A6C34878D82A}">
                    <a16:rowId xmlns:a16="http://schemas.microsoft.com/office/drawing/2014/main" val="2515553247"/>
                  </a:ext>
                </a:extLst>
              </a:tr>
              <a:tr h="1045211">
                <a:tc>
                  <a:txBody>
                    <a:bodyPr/>
                    <a:lstStyle/>
                    <a:p>
                      <a:pPr algn="ctr"/>
                      <a:endParaRPr lang="zh-CN" altLang="en-US" sz="2800"/>
                    </a:p>
                  </a:txBody>
                  <a:tcPr anchor="ctr"/>
                </a:tc>
                <a:tc>
                  <a:txBody>
                    <a:bodyPr/>
                    <a:lstStyle/>
                    <a:p>
                      <a:pPr algn="ctr"/>
                      <a:endParaRPr lang="zh-CN" altLang="en-US" sz="2800" dirty="0"/>
                    </a:p>
                  </a:txBody>
                  <a:tcPr anchor="ctr"/>
                </a:tc>
                <a:extLst>
                  <a:ext uri="{0D108BD9-81ED-4DB2-BD59-A6C34878D82A}">
                    <a16:rowId xmlns:a16="http://schemas.microsoft.com/office/drawing/2014/main" val="2128741497"/>
                  </a:ext>
                </a:extLst>
              </a:tr>
            </a:tbl>
          </a:graphicData>
        </a:graphic>
      </p:graphicFrame>
    </p:spTree>
    <p:extLst>
      <p:ext uri="{BB962C8B-B14F-4D97-AF65-F5344CB8AC3E}">
        <p14:creationId xmlns:p14="http://schemas.microsoft.com/office/powerpoint/2010/main" val="1231553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3571</TotalTime>
  <Words>2281</Words>
  <Application>Microsoft Macintosh PowerPoint</Application>
  <PresentationFormat>自定义</PresentationFormat>
  <Paragraphs>670</Paragraphs>
  <Slides>20</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Open Sans Bold</vt:lpstr>
      <vt:lpstr>Alatsi</vt:lpstr>
      <vt:lpstr>Alatsi Bold</vt:lpstr>
      <vt:lpstr>Calibri</vt:lpstr>
      <vt:lpstr>等线</vt:lpstr>
      <vt:lpstr>Cambria Math</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DE6868</cp:lastModifiedBy>
  <cp:revision>8</cp:revision>
  <dcterms:created xsi:type="dcterms:W3CDTF">2006-08-16T00:00:00Z</dcterms:created>
  <dcterms:modified xsi:type="dcterms:W3CDTF">2024-04-12T18:06:38Z</dcterms:modified>
  <dc:identifier>DAGB3AOSU38</dc:identifier>
</cp:coreProperties>
</file>