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414" r:id="rId4"/>
    <p:sldId id="415" r:id="rId6"/>
    <p:sldId id="416" r:id="rId7"/>
    <p:sldId id="417" r:id="rId8"/>
    <p:sldId id="418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93D37E-5CAE-4B9D-BA12-07286EA849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D23CEA-1628-421C-86BC-EFCB7F8E8FB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endParaRPr kumimoji="1" lang="en-US" altLang="zh-CN" sz="2000" dirty="0">
              <a:solidFill>
                <a:srgbClr val="C00000"/>
              </a:solidFill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2BD532-8DD0-4EA2-8A01-4E78B9DBC2F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封面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-1" y="1"/>
            <a:ext cx="10468725" cy="95250"/>
          </a:xfrm>
          <a:prstGeom prst="rect">
            <a:avLst/>
          </a:prstGeom>
          <a:solidFill>
            <a:srgbClr val="004F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096000" y="6108700"/>
            <a:ext cx="6096000" cy="749300"/>
          </a:xfrm>
          <a:prstGeom prst="rect">
            <a:avLst/>
          </a:prstGeom>
          <a:solidFill>
            <a:srgbClr val="004F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-6350" y="5349875"/>
            <a:ext cx="8286750" cy="1511300"/>
          </a:xfrm>
          <a:custGeom>
            <a:avLst/>
            <a:gdLst>
              <a:gd name="connsiteX0" fmla="*/ 0 w 7404100"/>
              <a:gd name="connsiteY0" fmla="*/ 0 h 1498600"/>
              <a:gd name="connsiteX1" fmla="*/ 7404100 w 7404100"/>
              <a:gd name="connsiteY1" fmla="*/ 0 h 1498600"/>
              <a:gd name="connsiteX2" fmla="*/ 7404100 w 7404100"/>
              <a:gd name="connsiteY2" fmla="*/ 1498600 h 1498600"/>
              <a:gd name="connsiteX3" fmla="*/ 0 w 7404100"/>
              <a:gd name="connsiteY3" fmla="*/ 1498600 h 1498600"/>
              <a:gd name="connsiteX4" fmla="*/ 0 w 7404100"/>
              <a:gd name="connsiteY4" fmla="*/ 0 h 1498600"/>
              <a:gd name="connsiteX0-1" fmla="*/ 0 w 7404100"/>
              <a:gd name="connsiteY0-2" fmla="*/ 0 h 1498600"/>
              <a:gd name="connsiteX1-3" fmla="*/ 6121400 w 7404100"/>
              <a:gd name="connsiteY1-4" fmla="*/ 0 h 1498600"/>
              <a:gd name="connsiteX2-5" fmla="*/ 7404100 w 7404100"/>
              <a:gd name="connsiteY2-6" fmla="*/ 1498600 h 1498600"/>
              <a:gd name="connsiteX3-7" fmla="*/ 0 w 7404100"/>
              <a:gd name="connsiteY3-8" fmla="*/ 1498600 h 1498600"/>
              <a:gd name="connsiteX4-9" fmla="*/ 0 w 7404100"/>
              <a:gd name="connsiteY4-10" fmla="*/ 0 h 1498600"/>
              <a:gd name="connsiteX0-11" fmla="*/ 0 w 8280400"/>
              <a:gd name="connsiteY0-12" fmla="*/ 0 h 1511300"/>
              <a:gd name="connsiteX1-13" fmla="*/ 6121400 w 8280400"/>
              <a:gd name="connsiteY1-14" fmla="*/ 0 h 1511300"/>
              <a:gd name="connsiteX2-15" fmla="*/ 8280400 w 8280400"/>
              <a:gd name="connsiteY2-16" fmla="*/ 1511300 h 1511300"/>
              <a:gd name="connsiteX3-17" fmla="*/ 0 w 8280400"/>
              <a:gd name="connsiteY3-18" fmla="*/ 1498600 h 1511300"/>
              <a:gd name="connsiteX4-19" fmla="*/ 0 w 8280400"/>
              <a:gd name="connsiteY4-20" fmla="*/ 0 h 1511300"/>
              <a:gd name="connsiteX0-21" fmla="*/ 6350 w 8286750"/>
              <a:gd name="connsiteY0-22" fmla="*/ 0 h 1511300"/>
              <a:gd name="connsiteX1-23" fmla="*/ 6127750 w 8286750"/>
              <a:gd name="connsiteY1-24" fmla="*/ 0 h 1511300"/>
              <a:gd name="connsiteX2-25" fmla="*/ 8286750 w 8286750"/>
              <a:gd name="connsiteY2-26" fmla="*/ 1511300 h 1511300"/>
              <a:gd name="connsiteX3-27" fmla="*/ 0 w 8286750"/>
              <a:gd name="connsiteY3-28" fmla="*/ 1504950 h 1511300"/>
              <a:gd name="connsiteX4-29" fmla="*/ 6350 w 8286750"/>
              <a:gd name="connsiteY4-30" fmla="*/ 0 h 15113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8286750" h="1511300">
                <a:moveTo>
                  <a:pt x="6350" y="0"/>
                </a:moveTo>
                <a:lnTo>
                  <a:pt x="6127750" y="0"/>
                </a:lnTo>
                <a:lnTo>
                  <a:pt x="8286750" y="1511300"/>
                </a:lnTo>
                <a:lnTo>
                  <a:pt x="0" y="1504950"/>
                </a:lnTo>
                <a:cubicBezTo>
                  <a:pt x="2117" y="1003300"/>
                  <a:pt x="4233" y="501650"/>
                  <a:pt x="6350" y="0"/>
                </a:cubicBezTo>
                <a:close/>
              </a:path>
            </a:pathLst>
          </a:custGeom>
          <a:solidFill>
            <a:srgbClr val="017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0121900" y="0"/>
            <a:ext cx="2070100" cy="825500"/>
          </a:xfrm>
          <a:custGeom>
            <a:avLst/>
            <a:gdLst>
              <a:gd name="connsiteX0" fmla="*/ 0 w 2692400"/>
              <a:gd name="connsiteY0" fmla="*/ 0 h 825500"/>
              <a:gd name="connsiteX1" fmla="*/ 2692400 w 2692400"/>
              <a:gd name="connsiteY1" fmla="*/ 0 h 825500"/>
              <a:gd name="connsiteX2" fmla="*/ 2692400 w 2692400"/>
              <a:gd name="connsiteY2" fmla="*/ 825500 h 825500"/>
              <a:gd name="connsiteX3" fmla="*/ 0 w 2692400"/>
              <a:gd name="connsiteY3" fmla="*/ 825500 h 825500"/>
              <a:gd name="connsiteX4" fmla="*/ 0 w 2692400"/>
              <a:gd name="connsiteY4" fmla="*/ 0 h 825500"/>
              <a:gd name="connsiteX0-1" fmla="*/ 0 w 2692400"/>
              <a:gd name="connsiteY0-2" fmla="*/ 0 h 825500"/>
              <a:gd name="connsiteX1-3" fmla="*/ 2692400 w 2692400"/>
              <a:gd name="connsiteY1-4" fmla="*/ 0 h 825500"/>
              <a:gd name="connsiteX2-5" fmla="*/ 2692400 w 2692400"/>
              <a:gd name="connsiteY2-6" fmla="*/ 825500 h 825500"/>
              <a:gd name="connsiteX3-7" fmla="*/ 965200 w 2692400"/>
              <a:gd name="connsiteY3-8" fmla="*/ 825500 h 825500"/>
              <a:gd name="connsiteX4-9" fmla="*/ 0 w 2692400"/>
              <a:gd name="connsiteY4-10" fmla="*/ 0 h 8255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692400" h="825500">
                <a:moveTo>
                  <a:pt x="0" y="0"/>
                </a:moveTo>
                <a:lnTo>
                  <a:pt x="2692400" y="0"/>
                </a:lnTo>
                <a:lnTo>
                  <a:pt x="2692400" y="825500"/>
                </a:lnTo>
                <a:lnTo>
                  <a:pt x="965200" y="825500"/>
                </a:lnTo>
                <a:lnTo>
                  <a:pt x="0" y="0"/>
                </a:lnTo>
                <a:close/>
              </a:path>
            </a:pathLst>
          </a:custGeom>
          <a:solidFill>
            <a:srgbClr val="004F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918278" y="2628107"/>
            <a:ext cx="6355444" cy="800893"/>
          </a:xfrm>
        </p:spPr>
        <p:txBody>
          <a:bodyPr anchor="ctr">
            <a:noAutofit/>
          </a:bodyPr>
          <a:lstStyle>
            <a:lvl1pPr algn="l">
              <a:defRPr sz="7200" b="1" spc="4000" baseline="0">
                <a:solidFill>
                  <a:schemeClr val="bg1"/>
                </a:solidFill>
                <a:effectLst>
                  <a:outerShdw blurRad="127000" dist="635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153400" y="6285706"/>
            <a:ext cx="3966030" cy="506411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5625" y="34567"/>
            <a:ext cx="754150" cy="756366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126999" y="5718629"/>
            <a:ext cx="139701" cy="959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封面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-1" y="1"/>
            <a:ext cx="10468725" cy="95250"/>
          </a:xfrm>
          <a:prstGeom prst="rect">
            <a:avLst/>
          </a:prstGeom>
          <a:solidFill>
            <a:srgbClr val="004F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096000" y="6108700"/>
            <a:ext cx="6096000" cy="749300"/>
          </a:xfrm>
          <a:prstGeom prst="rect">
            <a:avLst/>
          </a:prstGeom>
          <a:solidFill>
            <a:srgbClr val="004F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-6350" y="5349875"/>
            <a:ext cx="8286750" cy="1511300"/>
          </a:xfrm>
          <a:custGeom>
            <a:avLst/>
            <a:gdLst>
              <a:gd name="connsiteX0" fmla="*/ 0 w 7404100"/>
              <a:gd name="connsiteY0" fmla="*/ 0 h 1498600"/>
              <a:gd name="connsiteX1" fmla="*/ 7404100 w 7404100"/>
              <a:gd name="connsiteY1" fmla="*/ 0 h 1498600"/>
              <a:gd name="connsiteX2" fmla="*/ 7404100 w 7404100"/>
              <a:gd name="connsiteY2" fmla="*/ 1498600 h 1498600"/>
              <a:gd name="connsiteX3" fmla="*/ 0 w 7404100"/>
              <a:gd name="connsiteY3" fmla="*/ 1498600 h 1498600"/>
              <a:gd name="connsiteX4" fmla="*/ 0 w 7404100"/>
              <a:gd name="connsiteY4" fmla="*/ 0 h 1498600"/>
              <a:gd name="connsiteX0-1" fmla="*/ 0 w 7404100"/>
              <a:gd name="connsiteY0-2" fmla="*/ 0 h 1498600"/>
              <a:gd name="connsiteX1-3" fmla="*/ 6121400 w 7404100"/>
              <a:gd name="connsiteY1-4" fmla="*/ 0 h 1498600"/>
              <a:gd name="connsiteX2-5" fmla="*/ 7404100 w 7404100"/>
              <a:gd name="connsiteY2-6" fmla="*/ 1498600 h 1498600"/>
              <a:gd name="connsiteX3-7" fmla="*/ 0 w 7404100"/>
              <a:gd name="connsiteY3-8" fmla="*/ 1498600 h 1498600"/>
              <a:gd name="connsiteX4-9" fmla="*/ 0 w 7404100"/>
              <a:gd name="connsiteY4-10" fmla="*/ 0 h 1498600"/>
              <a:gd name="connsiteX0-11" fmla="*/ 0 w 8280400"/>
              <a:gd name="connsiteY0-12" fmla="*/ 0 h 1511300"/>
              <a:gd name="connsiteX1-13" fmla="*/ 6121400 w 8280400"/>
              <a:gd name="connsiteY1-14" fmla="*/ 0 h 1511300"/>
              <a:gd name="connsiteX2-15" fmla="*/ 8280400 w 8280400"/>
              <a:gd name="connsiteY2-16" fmla="*/ 1511300 h 1511300"/>
              <a:gd name="connsiteX3-17" fmla="*/ 0 w 8280400"/>
              <a:gd name="connsiteY3-18" fmla="*/ 1498600 h 1511300"/>
              <a:gd name="connsiteX4-19" fmla="*/ 0 w 8280400"/>
              <a:gd name="connsiteY4-20" fmla="*/ 0 h 1511300"/>
              <a:gd name="connsiteX0-21" fmla="*/ 6350 w 8286750"/>
              <a:gd name="connsiteY0-22" fmla="*/ 0 h 1511300"/>
              <a:gd name="connsiteX1-23" fmla="*/ 6127750 w 8286750"/>
              <a:gd name="connsiteY1-24" fmla="*/ 0 h 1511300"/>
              <a:gd name="connsiteX2-25" fmla="*/ 8286750 w 8286750"/>
              <a:gd name="connsiteY2-26" fmla="*/ 1511300 h 1511300"/>
              <a:gd name="connsiteX3-27" fmla="*/ 0 w 8286750"/>
              <a:gd name="connsiteY3-28" fmla="*/ 1504950 h 1511300"/>
              <a:gd name="connsiteX4-29" fmla="*/ 6350 w 8286750"/>
              <a:gd name="connsiteY4-30" fmla="*/ 0 h 15113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8286750" h="1511300">
                <a:moveTo>
                  <a:pt x="6350" y="0"/>
                </a:moveTo>
                <a:lnTo>
                  <a:pt x="6127750" y="0"/>
                </a:lnTo>
                <a:lnTo>
                  <a:pt x="8286750" y="1511300"/>
                </a:lnTo>
                <a:lnTo>
                  <a:pt x="0" y="1504950"/>
                </a:lnTo>
                <a:cubicBezTo>
                  <a:pt x="2117" y="1003300"/>
                  <a:pt x="4233" y="501650"/>
                  <a:pt x="6350" y="0"/>
                </a:cubicBezTo>
                <a:close/>
              </a:path>
            </a:pathLst>
          </a:custGeom>
          <a:solidFill>
            <a:srgbClr val="017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0121900" y="0"/>
            <a:ext cx="2070100" cy="825500"/>
          </a:xfrm>
          <a:custGeom>
            <a:avLst/>
            <a:gdLst>
              <a:gd name="connsiteX0" fmla="*/ 0 w 2692400"/>
              <a:gd name="connsiteY0" fmla="*/ 0 h 825500"/>
              <a:gd name="connsiteX1" fmla="*/ 2692400 w 2692400"/>
              <a:gd name="connsiteY1" fmla="*/ 0 h 825500"/>
              <a:gd name="connsiteX2" fmla="*/ 2692400 w 2692400"/>
              <a:gd name="connsiteY2" fmla="*/ 825500 h 825500"/>
              <a:gd name="connsiteX3" fmla="*/ 0 w 2692400"/>
              <a:gd name="connsiteY3" fmla="*/ 825500 h 825500"/>
              <a:gd name="connsiteX4" fmla="*/ 0 w 2692400"/>
              <a:gd name="connsiteY4" fmla="*/ 0 h 825500"/>
              <a:gd name="connsiteX0-1" fmla="*/ 0 w 2692400"/>
              <a:gd name="connsiteY0-2" fmla="*/ 0 h 825500"/>
              <a:gd name="connsiteX1-3" fmla="*/ 2692400 w 2692400"/>
              <a:gd name="connsiteY1-4" fmla="*/ 0 h 825500"/>
              <a:gd name="connsiteX2-5" fmla="*/ 2692400 w 2692400"/>
              <a:gd name="connsiteY2-6" fmla="*/ 825500 h 825500"/>
              <a:gd name="connsiteX3-7" fmla="*/ 965200 w 2692400"/>
              <a:gd name="connsiteY3-8" fmla="*/ 825500 h 825500"/>
              <a:gd name="connsiteX4-9" fmla="*/ 0 w 2692400"/>
              <a:gd name="connsiteY4-10" fmla="*/ 0 h 8255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692400" h="825500">
                <a:moveTo>
                  <a:pt x="0" y="0"/>
                </a:moveTo>
                <a:lnTo>
                  <a:pt x="2692400" y="0"/>
                </a:lnTo>
                <a:lnTo>
                  <a:pt x="2692400" y="825500"/>
                </a:lnTo>
                <a:lnTo>
                  <a:pt x="965200" y="825500"/>
                </a:lnTo>
                <a:lnTo>
                  <a:pt x="0" y="0"/>
                </a:lnTo>
                <a:close/>
              </a:path>
            </a:pathLst>
          </a:custGeom>
          <a:solidFill>
            <a:srgbClr val="004F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3699" y="5816203"/>
            <a:ext cx="6355444" cy="800893"/>
          </a:xfrm>
        </p:spPr>
        <p:txBody>
          <a:bodyPr anchor="ctr">
            <a:noAutofit/>
          </a:bodyPr>
          <a:lstStyle>
            <a:lvl1pPr algn="l">
              <a:defRPr sz="4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153400" y="6285706"/>
            <a:ext cx="3966030" cy="506411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5625" y="34567"/>
            <a:ext cx="754150" cy="756366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126999" y="5718629"/>
            <a:ext cx="139701" cy="959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封面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/>
        </p:nvSpPr>
        <p:spPr>
          <a:xfrm>
            <a:off x="2019869" y="5501898"/>
            <a:ext cx="10172131" cy="1284102"/>
          </a:xfrm>
          <a:prstGeom prst="roundRect">
            <a:avLst>
              <a:gd name="adj" fmla="val 0"/>
            </a:avLst>
          </a:prstGeom>
          <a:solidFill>
            <a:srgbClr val="004F8A">
              <a:alpha val="9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/>
        </p:nvSpPr>
        <p:spPr>
          <a:xfrm>
            <a:off x="0" y="5501898"/>
            <a:ext cx="3048000" cy="1284102"/>
          </a:xfrm>
          <a:custGeom>
            <a:avLst/>
            <a:gdLst>
              <a:gd name="connsiteX0" fmla="*/ 0 w 3036468"/>
              <a:gd name="connsiteY0" fmla="*/ 0 h 1800000"/>
              <a:gd name="connsiteX1" fmla="*/ 3036468 w 3036468"/>
              <a:gd name="connsiteY1" fmla="*/ 0 h 1800000"/>
              <a:gd name="connsiteX2" fmla="*/ 2061536 w 3036468"/>
              <a:gd name="connsiteY2" fmla="*/ 1800000 h 1800000"/>
              <a:gd name="connsiteX3" fmla="*/ 0 w 3036468"/>
              <a:gd name="connsiteY3" fmla="*/ 1800000 h 18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36468" h="1800000">
                <a:moveTo>
                  <a:pt x="0" y="0"/>
                </a:moveTo>
                <a:lnTo>
                  <a:pt x="3036468" y="0"/>
                </a:lnTo>
                <a:lnTo>
                  <a:pt x="2061536" y="1800000"/>
                </a:lnTo>
                <a:lnTo>
                  <a:pt x="0" y="1800000"/>
                </a:lnTo>
                <a:close/>
              </a:path>
            </a:pathLst>
          </a:custGeom>
          <a:solidFill>
            <a:srgbClr val="0171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0" y="5429898"/>
            <a:ext cx="12192000" cy="72000"/>
          </a:xfrm>
          <a:prstGeom prst="rect">
            <a:avLst/>
          </a:prstGeom>
          <a:solidFill>
            <a:srgbClr val="0171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solidFill>
            <a:srgbClr val="0171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743201" y="5970198"/>
            <a:ext cx="9448799" cy="522360"/>
          </a:xfrm>
        </p:spPr>
        <p:txBody>
          <a:bodyPr anchor="ctr"/>
          <a:lstStyle>
            <a:lvl1pPr algn="l">
              <a:defRPr sz="6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362" y="5611454"/>
            <a:ext cx="1100407" cy="11036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">
    <p:bg>
      <p:bgPr>
        <a:solidFill>
          <a:srgbClr val="004F8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占位符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02" b="16502"/>
          <a:stretch>
            <a:fillRect/>
          </a:stretch>
        </p:blipFill>
        <p:spPr>
          <a:xfrm>
            <a:off x="-1" y="0"/>
            <a:ext cx="6813176" cy="6858000"/>
          </a:xfrm>
          <a:prstGeom prst="rect">
            <a:avLst/>
          </a:prstGeom>
        </p:spPr>
      </p:pic>
      <p:sp>
        <p:nvSpPr>
          <p:cNvPr id="16" name="圆角矩形 15"/>
          <p:cNvSpPr/>
          <p:nvPr/>
        </p:nvSpPr>
        <p:spPr>
          <a:xfrm>
            <a:off x="-1" y="2870200"/>
            <a:ext cx="6502399" cy="1089061"/>
          </a:xfrm>
          <a:prstGeom prst="roundRect">
            <a:avLst>
              <a:gd name="adj" fmla="val 0"/>
            </a:avLst>
          </a:prstGeom>
          <a:solidFill>
            <a:srgbClr val="004F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流程图: 手动输入 16"/>
          <p:cNvSpPr/>
          <p:nvPr/>
        </p:nvSpPr>
        <p:spPr>
          <a:xfrm rot="16200000" flipH="1">
            <a:off x="5201023" y="-132977"/>
            <a:ext cx="6858000" cy="7123953"/>
          </a:xfrm>
          <a:prstGeom prst="flowChartManualInput">
            <a:avLst/>
          </a:prstGeom>
          <a:solidFill>
            <a:srgbClr val="0171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0" name="直接连接符 19"/>
          <p:cNvCxnSpPr/>
          <p:nvPr/>
        </p:nvCxnSpPr>
        <p:spPr>
          <a:xfrm>
            <a:off x="-1" y="2971800"/>
            <a:ext cx="58928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-1" y="3873500"/>
            <a:ext cx="56896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977" y="2977130"/>
            <a:ext cx="5777379" cy="896369"/>
          </a:xfrm>
        </p:spPr>
        <p:txBody>
          <a:bodyPr anchor="ctr"/>
          <a:lstStyle>
            <a:lvl1pPr algn="r">
              <a:defRPr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8579204" y="1143000"/>
            <a:ext cx="4572000" cy="4572000"/>
          </a:xfrm>
          <a:prstGeom prst="rect">
            <a:avLst/>
          </a:prstGeom>
          <a:blipFill dpi="0" rotWithShape="1">
            <a:blip r:embed="rId2" cstate="print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矩形 9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solidFill>
            <a:srgbClr val="004F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任意多边形 16"/>
          <p:cNvSpPr/>
          <p:nvPr/>
        </p:nvSpPr>
        <p:spPr>
          <a:xfrm>
            <a:off x="0" y="72000"/>
            <a:ext cx="1095825" cy="914400"/>
          </a:xfrm>
          <a:custGeom>
            <a:avLst/>
            <a:gdLst>
              <a:gd name="connsiteX0" fmla="*/ 0 w 1095825"/>
              <a:gd name="connsiteY0" fmla="*/ 0 h 914400"/>
              <a:gd name="connsiteX1" fmla="*/ 1095825 w 1095825"/>
              <a:gd name="connsiteY1" fmla="*/ 0 h 914400"/>
              <a:gd name="connsiteX2" fmla="*/ 608144 w 1095825"/>
              <a:gd name="connsiteY2" fmla="*/ 914400 h 914400"/>
              <a:gd name="connsiteX3" fmla="*/ 0 w 1095825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5825" h="914400">
                <a:moveTo>
                  <a:pt x="0" y="0"/>
                </a:moveTo>
                <a:lnTo>
                  <a:pt x="1095825" y="0"/>
                </a:lnTo>
                <a:lnTo>
                  <a:pt x="608144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004F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xfrm>
            <a:off x="1095824" y="72000"/>
            <a:ext cx="10257975" cy="914400"/>
          </a:xfrm>
        </p:spPr>
        <p:txBody>
          <a:bodyPr/>
          <a:lstStyle>
            <a:lvl1pPr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solidFill>
            <a:srgbClr val="004F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8579204" y="1143000"/>
            <a:ext cx="4572000" cy="4572000"/>
          </a:xfrm>
          <a:prstGeom prst="rect">
            <a:avLst/>
          </a:prstGeom>
          <a:blipFill dpi="0" rotWithShape="1">
            <a:blip r:embed="rId2" cstate="print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任意多边形 9"/>
          <p:cNvSpPr/>
          <p:nvPr/>
        </p:nvSpPr>
        <p:spPr>
          <a:xfrm>
            <a:off x="0" y="72000"/>
            <a:ext cx="1095825" cy="914400"/>
          </a:xfrm>
          <a:custGeom>
            <a:avLst/>
            <a:gdLst>
              <a:gd name="connsiteX0" fmla="*/ 0 w 1095825"/>
              <a:gd name="connsiteY0" fmla="*/ 0 h 914400"/>
              <a:gd name="connsiteX1" fmla="*/ 1095825 w 1095825"/>
              <a:gd name="connsiteY1" fmla="*/ 0 h 914400"/>
              <a:gd name="connsiteX2" fmla="*/ 608144 w 1095825"/>
              <a:gd name="connsiteY2" fmla="*/ 914400 h 914400"/>
              <a:gd name="connsiteX3" fmla="*/ 0 w 1095825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5825" h="914400">
                <a:moveTo>
                  <a:pt x="0" y="0"/>
                </a:moveTo>
                <a:lnTo>
                  <a:pt x="1095825" y="0"/>
                </a:lnTo>
                <a:lnTo>
                  <a:pt x="608144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004F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solidFill>
            <a:srgbClr val="004F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5824" y="72000"/>
            <a:ext cx="10257975" cy="914400"/>
          </a:xfrm>
        </p:spPr>
        <p:txBody>
          <a:bodyPr/>
          <a:lstStyle>
            <a:lvl1pPr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30515"/>
            <a:ext cx="10515600" cy="4746448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solidFill>
            <a:srgbClr val="004F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副标题 2"/>
          <p:cNvSpPr>
            <a:spLocks noGrp="1"/>
          </p:cNvSpPr>
          <p:nvPr>
            <p:ph type="subTitle" idx="13"/>
          </p:nvPr>
        </p:nvSpPr>
        <p:spPr>
          <a:xfrm>
            <a:off x="1095823" y="767504"/>
            <a:ext cx="10257975" cy="506411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结尾">
    <p:bg>
      <p:bgPr>
        <a:solidFill>
          <a:srgbClr val="004F8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579204" y="3196263"/>
            <a:ext cx="4572000" cy="4572000"/>
          </a:xfrm>
          <a:prstGeom prst="rect">
            <a:avLst/>
          </a:prstGeom>
          <a:blipFill dpi="0" rotWithShape="1">
            <a:blip r:embed="rId2" cstate="print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solidFill>
            <a:srgbClr val="004F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任意多边形 16"/>
          <p:cNvSpPr/>
          <p:nvPr/>
        </p:nvSpPr>
        <p:spPr>
          <a:xfrm>
            <a:off x="0" y="72000"/>
            <a:ext cx="1095825" cy="914400"/>
          </a:xfrm>
          <a:custGeom>
            <a:avLst/>
            <a:gdLst>
              <a:gd name="connsiteX0" fmla="*/ 0 w 1095825"/>
              <a:gd name="connsiteY0" fmla="*/ 0 h 914400"/>
              <a:gd name="connsiteX1" fmla="*/ 1095825 w 1095825"/>
              <a:gd name="connsiteY1" fmla="*/ 0 h 914400"/>
              <a:gd name="connsiteX2" fmla="*/ 608144 w 1095825"/>
              <a:gd name="connsiteY2" fmla="*/ 914400 h 914400"/>
              <a:gd name="connsiteX3" fmla="*/ 0 w 1095825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5825" h="914400">
                <a:moveTo>
                  <a:pt x="0" y="0"/>
                </a:moveTo>
                <a:lnTo>
                  <a:pt x="1095825" y="0"/>
                </a:lnTo>
                <a:lnTo>
                  <a:pt x="608144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004F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xfrm>
            <a:off x="1095824" y="72000"/>
            <a:ext cx="10257975" cy="914400"/>
          </a:xfrm>
        </p:spPr>
        <p:txBody>
          <a:bodyPr/>
          <a:lstStyle>
            <a:lvl1pPr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20" name="副标题 2"/>
          <p:cNvSpPr>
            <a:spLocks noGrp="1"/>
          </p:cNvSpPr>
          <p:nvPr>
            <p:ph type="subTitle" idx="13"/>
          </p:nvPr>
        </p:nvSpPr>
        <p:spPr>
          <a:xfrm>
            <a:off x="1095823" y="767504"/>
            <a:ext cx="10257975" cy="506411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solidFill>
            <a:srgbClr val="004F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72000"/>
            <a:ext cx="10515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869EA4F5-1D5E-4A91-9E2A-B27FB3446B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EB990A57-B04F-44AB-8EC8-F6089830FB2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8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8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image" Target="../media/image18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22.png"/><Relationship Id="rId2" Type="http://schemas.openxmlformats.org/officeDocument/2006/relationships/image" Target="../media/image8.jpeg"/><Relationship Id="rId1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3200" spc="0" dirty="0"/>
              <a:t>基于机器学习的印花疵点检测系统</a:t>
            </a:r>
            <a:endParaRPr lang="zh-CN" altLang="en-US" sz="3200" spc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2020/11/23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35191" y="5540087"/>
            <a:ext cx="6076445" cy="111678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>
                <a:solidFill>
                  <a:schemeClr val="bg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组长：须子逸</a:t>
            </a:r>
            <a:endParaRPr lang="en-US" altLang="zh-CN" dirty="0">
              <a:solidFill>
                <a:schemeClr val="bg1"/>
              </a:solidFill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>
              <a:lnSpc>
                <a:spcPct val="200000"/>
              </a:lnSpc>
            </a:pPr>
            <a:r>
              <a:rPr lang="zh-CN" altLang="en-US" dirty="0">
                <a:solidFill>
                  <a:schemeClr val="bg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组员：李帅、朱柏霖、李锦程、郭露</a:t>
            </a:r>
            <a:endParaRPr lang="en-US" dirty="0">
              <a:solidFill>
                <a:schemeClr val="bg1"/>
              </a:solidFill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3"/>
          <p:cNvSpPr>
            <a:spLocks noGrp="1"/>
          </p:cNvSpPr>
          <p:nvPr>
            <p:ph type="title"/>
          </p:nvPr>
        </p:nvSpPr>
        <p:spPr>
          <a:xfrm>
            <a:off x="1095823" y="92597"/>
            <a:ext cx="10257975" cy="914400"/>
          </a:xfrm>
        </p:spPr>
        <p:txBody>
          <a:bodyPr>
            <a:normAutofit/>
          </a:bodyPr>
          <a:lstStyle/>
          <a:p>
            <a:r>
              <a:rPr lang="zh-CN" altLang="en-US" b="0" dirty="0"/>
              <a:t>目录</a:t>
            </a:r>
            <a:endParaRPr lang="zh-CN" altLang="en-US" b="0" dirty="0"/>
          </a:p>
        </p:txBody>
      </p:sp>
      <p:sp>
        <p:nvSpPr>
          <p:cNvPr id="2" name="文本框 1"/>
          <p:cNvSpPr txBox="1"/>
          <p:nvPr/>
        </p:nvSpPr>
        <p:spPr>
          <a:xfrm>
            <a:off x="1220847" y="932155"/>
            <a:ext cx="1762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n"/>
            </a:pPr>
            <a:r>
              <a:rPr kumimoji="1" lang="zh-CN" altLang="en-US" sz="2400" b="1" dirty="0">
                <a:latin typeface="Songti SC" panose="02010600040101010101" pitchFamily="2" charset="-122"/>
                <a:ea typeface="Songti SC" panose="02010600040101010101" pitchFamily="2" charset="-122"/>
              </a:rPr>
              <a:t>数据读取</a:t>
            </a:r>
            <a:endParaRPr kumimoji="1" lang="zh-CN" altLang="en-US" sz="2400" b="1" dirty="0"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20847" y="1491422"/>
            <a:ext cx="98719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sz="2400" dirty="0" err="1">
                <a:latin typeface="Songti SC" panose="02010600040101010101" pitchFamily="2" charset="-122"/>
                <a:ea typeface="Songti SC" panose="02010600040101010101" pitchFamily="2" charset="-122"/>
              </a:rPr>
              <a:t>raw_train_data</a:t>
            </a:r>
            <a:r>
              <a:rPr kumimoji="1" lang="en-US" altLang="zh-CN" sz="2400" dirty="0">
                <a:latin typeface="Songti SC" panose="02010600040101010101" pitchFamily="2" charset="-122"/>
                <a:ea typeface="Songti SC" panose="02010600040101010101" pitchFamily="2" charset="-122"/>
              </a:rPr>
              <a:t>——</a:t>
            </a:r>
            <a:r>
              <a:rPr kumimoji="1" lang="en-US" altLang="zh-CN" sz="2400" dirty="0" err="1">
                <a:latin typeface="Songti SC" panose="02010600040101010101" pitchFamily="2" charset="-122"/>
                <a:ea typeface="Songti SC" panose="02010600040101010101" pitchFamily="2" charset="-122"/>
              </a:rPr>
              <a:t>temp_image</a:t>
            </a:r>
            <a:r>
              <a:rPr kumimoji="1" lang="en-US" altLang="zh-CN" sz="2400" dirty="0">
                <a:latin typeface="Songti SC" panose="02010600040101010101" pitchFamily="2" charset="-122"/>
                <a:ea typeface="Songti SC" panose="02010600040101010101" pitchFamily="2" charset="-122"/>
              </a:rPr>
              <a:t>, </a:t>
            </a:r>
            <a:r>
              <a:rPr kumimoji="1" lang="en-US" altLang="zh-CN" sz="2400" dirty="0" err="1">
                <a:latin typeface="Songti SC" panose="02010600040101010101" pitchFamily="2" charset="-122"/>
                <a:ea typeface="Songti SC" panose="02010600040101010101" pitchFamily="2" charset="-122"/>
              </a:rPr>
              <a:t>trgt_image</a:t>
            </a:r>
            <a:r>
              <a:rPr kumimoji="1" lang="en-US" altLang="zh-CN" sz="2400" dirty="0">
                <a:latin typeface="Songti SC" panose="02010600040101010101" pitchFamily="2" charset="-122"/>
                <a:ea typeface="Songti SC" panose="02010600040101010101" pitchFamily="2" charset="-122"/>
              </a:rPr>
              <a:t>, label</a:t>
            </a:r>
            <a:endParaRPr kumimoji="1" lang="zh-CN" altLang="en-US" sz="2400" dirty="0" err="1"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220847" y="2074458"/>
            <a:ext cx="10382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n"/>
            </a:pPr>
            <a:r>
              <a:rPr kumimoji="1" lang="zh-CN" altLang="en-US" sz="2400" b="1" dirty="0">
                <a:latin typeface="Songti SC" panose="02010600040101010101" pitchFamily="2" charset="-122"/>
                <a:ea typeface="Songti SC" panose="02010600040101010101" pitchFamily="2" charset="-122"/>
              </a:rPr>
              <a:t>数据预处理</a:t>
            </a:r>
            <a:endParaRPr kumimoji="1" lang="zh-CN" altLang="en-US" sz="2400" b="1" dirty="0"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220847" y="2567734"/>
            <a:ext cx="98719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400" dirty="0">
                <a:latin typeface="Songti SC" panose="02010600040101010101" pitchFamily="2" charset="-122"/>
                <a:ea typeface="Songti SC" panose="02010600040101010101" pitchFamily="2" charset="-122"/>
              </a:rPr>
              <a:t>图像差分，裁剪，</a:t>
            </a:r>
            <a:r>
              <a:rPr kumimoji="1" lang="en-US" altLang="zh-CN" sz="2400" dirty="0">
                <a:latin typeface="Songti SC" panose="02010600040101010101" pitchFamily="2" charset="-122"/>
                <a:ea typeface="Songti SC" panose="02010600040101010101" pitchFamily="2" charset="-122"/>
              </a:rPr>
              <a:t>resize</a:t>
            </a:r>
            <a:r>
              <a:rPr kumimoji="1" lang="zh-CN" altLang="en-US" sz="2400" dirty="0">
                <a:latin typeface="Songti SC" panose="02010600040101010101" pitchFamily="2" charset="-122"/>
                <a:ea typeface="Songti SC" panose="02010600040101010101" pitchFamily="2" charset="-122"/>
              </a:rPr>
              <a:t>，</a:t>
            </a:r>
            <a:endParaRPr kumimoji="1" lang="zh-CN" altLang="en-US" sz="2400" dirty="0"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220847" y="3141919"/>
            <a:ext cx="10382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n"/>
            </a:pPr>
            <a:r>
              <a:rPr kumimoji="1" lang="zh-CN" altLang="en-US" sz="2400" b="1" dirty="0">
                <a:latin typeface="Songti SC" panose="02010600040101010101" pitchFamily="2" charset="-122"/>
                <a:ea typeface="Songti SC" panose="02010600040101010101" pitchFamily="2" charset="-122"/>
              </a:rPr>
              <a:t>网络训练</a:t>
            </a:r>
            <a:endParaRPr kumimoji="1" lang="zh-CN" altLang="en-US" sz="2400" b="1" dirty="0"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220846" y="3637309"/>
            <a:ext cx="98719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400" dirty="0">
                <a:latin typeface="Songti SC" panose="02010600040101010101" pitchFamily="2" charset="-122"/>
                <a:ea typeface="Songti SC" panose="02010600040101010101" pitchFamily="2" charset="-122"/>
              </a:rPr>
              <a:t>卷积神经网络，前馈神经网络</a:t>
            </a:r>
            <a:endParaRPr kumimoji="1" lang="zh-CN" altLang="en-US" sz="2400" dirty="0"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05183" y="4738495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zh-CN" altLang="en-US" sz="2400" b="1" dirty="0">
                <a:latin typeface="Songti SC" panose="02010600040101010101" pitchFamily="2" charset="-122"/>
                <a:ea typeface="Songti SC" panose="02010600040101010101" pitchFamily="2" charset="-122"/>
              </a:rPr>
              <a:t>其他相关方法</a:t>
            </a:r>
            <a:endParaRPr kumimoji="1" lang="zh-CN" altLang="en-US" sz="2400" b="1" dirty="0"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6786" y="5222920"/>
            <a:ext cx="122600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2400" dirty="0">
                <a:latin typeface="Songti SC" panose="02010600040101010101" pitchFamily="2" charset="-122"/>
                <a:ea typeface="Songti SC" panose="02010600040101010101" pitchFamily="2" charset="-122"/>
              </a:rPr>
              <a:t>【</a:t>
            </a:r>
            <a:r>
              <a:rPr kumimoji="1" lang="zh-CN" altLang="en-US" sz="2400" dirty="0">
                <a:latin typeface="Songti SC" panose="02010600040101010101" pitchFamily="2" charset="-122"/>
                <a:ea typeface="Songti SC" panose="02010600040101010101" pitchFamily="2" charset="-122"/>
              </a:rPr>
              <a:t>特征提取</a:t>
            </a:r>
            <a:r>
              <a:rPr kumimoji="1" lang="en-US" altLang="zh-CN" sz="2400" dirty="0">
                <a:latin typeface="Songti SC" panose="02010600040101010101" pitchFamily="2" charset="-122"/>
                <a:ea typeface="Songti SC" panose="02010600040101010101" pitchFamily="2" charset="-122"/>
              </a:rPr>
              <a:t>】</a:t>
            </a:r>
            <a:r>
              <a:rPr kumimoji="1" lang="zh-CN" altLang="en-US" sz="2400" dirty="0">
                <a:latin typeface="Songti SC" panose="02010600040101010101" pitchFamily="2" charset="-122"/>
                <a:ea typeface="Songti SC" panose="02010600040101010101" pitchFamily="2" charset="-122"/>
              </a:rPr>
              <a:t>灰度直方图、方差等（利用</a:t>
            </a:r>
            <a:r>
              <a:rPr kumimoji="1" lang="en-US" altLang="zh-CN" sz="2400" dirty="0">
                <a:latin typeface="Songti SC" panose="02010600040101010101" pitchFamily="2" charset="-122"/>
                <a:ea typeface="Songti SC" panose="02010600040101010101" pitchFamily="2" charset="-122"/>
              </a:rPr>
              <a:t>SVM</a:t>
            </a:r>
            <a:r>
              <a:rPr kumimoji="1" lang="zh-CN" altLang="en-US" sz="2400" dirty="0">
                <a:latin typeface="Songti SC" panose="02010600040101010101" pitchFamily="2" charset="-122"/>
                <a:ea typeface="Songti SC" panose="02010600040101010101" pitchFamily="2" charset="-122"/>
              </a:rPr>
              <a:t>等方法对特征向量进行分类，计算较复杂）</a:t>
            </a:r>
            <a:endParaRPr kumimoji="1" lang="en-US" altLang="zh-CN" sz="2400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algn="l"/>
            <a:r>
              <a:rPr kumimoji="1" lang="en-US" altLang="zh-CN" sz="2400" dirty="0">
                <a:latin typeface="Songti SC" panose="02010600040101010101" pitchFamily="2" charset="-122"/>
                <a:ea typeface="Songti SC" panose="02010600040101010101" pitchFamily="2" charset="-122"/>
              </a:rPr>
              <a:t>【</a:t>
            </a:r>
            <a:r>
              <a:rPr kumimoji="1" lang="zh-CN" altLang="en-US" sz="2400" dirty="0">
                <a:latin typeface="Songti SC" panose="02010600040101010101" pitchFamily="2" charset="-122"/>
                <a:ea typeface="Songti SC" panose="02010600040101010101" pitchFamily="2" charset="-122"/>
              </a:rPr>
              <a:t>滤波器</a:t>
            </a:r>
            <a:r>
              <a:rPr kumimoji="1" lang="en-US" altLang="zh-CN" sz="2400" dirty="0">
                <a:latin typeface="Songti SC" panose="02010600040101010101" pitchFamily="2" charset="-122"/>
                <a:ea typeface="Songti SC" panose="02010600040101010101" pitchFamily="2" charset="-122"/>
              </a:rPr>
              <a:t>】</a:t>
            </a:r>
            <a:r>
              <a:rPr kumimoji="1" lang="zh-CN" altLang="en-US" sz="2400" dirty="0">
                <a:latin typeface="Songti SC" panose="02010600040101010101" pitchFamily="2" charset="-122"/>
                <a:ea typeface="Songti SC" panose="02010600040101010101" pitchFamily="2" charset="-122"/>
              </a:rPr>
              <a:t>将图像从空间域转换到频率域</a:t>
            </a:r>
            <a:endParaRPr kumimoji="1" lang="en-US" altLang="zh-CN" sz="2400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algn="l"/>
            <a:r>
              <a:rPr kumimoji="1" lang="en-US" altLang="zh-CN" sz="2400" dirty="0">
                <a:latin typeface="Songti SC" panose="02010600040101010101" pitchFamily="2" charset="-122"/>
                <a:ea typeface="Songti SC" panose="02010600040101010101" pitchFamily="2" charset="-122"/>
              </a:rPr>
              <a:t>......</a:t>
            </a:r>
            <a:endParaRPr kumimoji="1" lang="en-US" altLang="zh-CN" sz="2400" dirty="0"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z="3600" b="1" dirty="0">
                <a:latin typeface="Songti SC" panose="02010600040101010101" pitchFamily="2" charset="-122"/>
                <a:ea typeface="Songti SC" panose="02010600040101010101" pitchFamily="2" charset="-122"/>
              </a:rPr>
              <a:t>数据预处理</a:t>
            </a:r>
            <a:r>
              <a:rPr kumimoji="1" lang="en-US" altLang="zh-CN" sz="3600" b="1" dirty="0">
                <a:latin typeface="Songti SC" panose="02010600040101010101" pitchFamily="2" charset="-122"/>
                <a:ea typeface="Songti SC" panose="02010600040101010101" pitchFamily="2" charset="-122"/>
              </a:rPr>
              <a:t>-</a:t>
            </a:r>
            <a:r>
              <a:rPr lang="zh-CN" altLang="en-US" dirty="0"/>
              <a:t>图像差分示例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323" y="840419"/>
            <a:ext cx="2641650" cy="26416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9" y="840419"/>
            <a:ext cx="2641650" cy="26416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93" t="11856" r="19610" b="11013"/>
          <a:stretch>
            <a:fillRect/>
          </a:stretch>
        </p:blipFill>
        <p:spPr>
          <a:xfrm>
            <a:off x="6052719" y="840419"/>
            <a:ext cx="2641651" cy="2643962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322" y="3795703"/>
            <a:ext cx="2641651" cy="2641651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9" y="3795703"/>
            <a:ext cx="2641650" cy="264165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92" t="11866" r="19759" b="11475"/>
          <a:stretch>
            <a:fillRect/>
          </a:stretch>
        </p:blipFill>
        <p:spPr>
          <a:xfrm>
            <a:off x="6031810" y="3747375"/>
            <a:ext cx="2662560" cy="264165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9507984" y="2161244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zh-CN" altLang="en-US" sz="2400" dirty="0">
                <a:latin typeface="Songti SC" panose="02010600040101010101" pitchFamily="2" charset="-122"/>
                <a:ea typeface="Songti SC" panose="02010600040101010101" pitchFamily="2" charset="-122"/>
              </a:rPr>
              <a:t>类型：脏污</a:t>
            </a:r>
            <a:endParaRPr kumimoji="1" lang="zh-CN" altLang="en-US" sz="2400" dirty="0"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9507983" y="4762401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zh-CN" altLang="en-US" sz="2400" dirty="0">
                <a:latin typeface="Songti SC" panose="02010600040101010101" pitchFamily="2" charset="-122"/>
                <a:ea typeface="Songti SC" panose="02010600040101010101" pitchFamily="2" charset="-122"/>
              </a:rPr>
              <a:t>类型：缝头</a:t>
            </a:r>
            <a:endParaRPr kumimoji="1" lang="zh-CN" altLang="en-US" sz="2400" dirty="0"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z="3600" b="1" dirty="0">
                <a:latin typeface="Songti SC" panose="02010600040101010101" pitchFamily="2" charset="-122"/>
                <a:ea typeface="Songti SC" panose="02010600040101010101" pitchFamily="2" charset="-122"/>
              </a:rPr>
              <a:t>数据预处理</a:t>
            </a:r>
            <a:r>
              <a:rPr kumimoji="1" lang="en-US" altLang="zh-CN" sz="3600" b="1" dirty="0">
                <a:latin typeface="Songti SC" panose="02010600040101010101" pitchFamily="2" charset="-122"/>
                <a:ea typeface="Songti SC" panose="02010600040101010101" pitchFamily="2" charset="-122"/>
              </a:rPr>
              <a:t>-</a:t>
            </a:r>
            <a:r>
              <a:rPr lang="zh-CN" altLang="en-US" dirty="0"/>
              <a:t>图像差分示例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8329" y="1088994"/>
            <a:ext cx="2431742" cy="243174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05" y="1088994"/>
            <a:ext cx="2431742" cy="243174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88" t="12531" r="19914" b="11620"/>
          <a:stretch>
            <a:fillRect/>
          </a:stretch>
        </p:blipFill>
        <p:spPr>
          <a:xfrm>
            <a:off x="5442753" y="1088994"/>
            <a:ext cx="2431742" cy="2393447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9241654" y="2074032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zh-CN" altLang="en-US" sz="2400" dirty="0">
                <a:latin typeface="Songti SC" panose="02010600040101010101" pitchFamily="2" charset="-122"/>
                <a:ea typeface="Songti SC" panose="02010600040101010101" pitchFamily="2" charset="-122"/>
              </a:rPr>
              <a:t>类型：破洞</a:t>
            </a:r>
            <a:endParaRPr kumimoji="1" lang="zh-CN" altLang="en-US" sz="2400" dirty="0"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05" y="3768941"/>
            <a:ext cx="2431742" cy="2431742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8329" y="3768941"/>
            <a:ext cx="2431742" cy="2431742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92" t="12126" r="19912" b="12226"/>
          <a:stretch>
            <a:fillRect/>
          </a:stretch>
        </p:blipFill>
        <p:spPr>
          <a:xfrm>
            <a:off x="5442753" y="3768940"/>
            <a:ext cx="2431742" cy="2391249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9241653" y="4523147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zh-CN" altLang="en-US" sz="2400" dirty="0">
                <a:latin typeface="Songti SC" panose="02010600040101010101" pitchFamily="2" charset="-122"/>
                <a:ea typeface="Songti SC" panose="02010600040101010101" pitchFamily="2" charset="-122"/>
              </a:rPr>
              <a:t>类型：无瑕点</a:t>
            </a:r>
            <a:endParaRPr kumimoji="1" lang="zh-CN" altLang="en-US" sz="2400" dirty="0"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z="3600" b="1" dirty="0">
                <a:latin typeface="Songti SC" panose="02010600040101010101" pitchFamily="2" charset="-122"/>
                <a:ea typeface="Songti SC" panose="02010600040101010101" pitchFamily="2" charset="-122"/>
              </a:rPr>
              <a:t>数据预处理</a:t>
            </a:r>
            <a:r>
              <a:rPr kumimoji="1" lang="en-US" altLang="zh-CN" sz="3600" b="1" dirty="0">
                <a:latin typeface="Songti SC" panose="02010600040101010101" pitchFamily="2" charset="-122"/>
                <a:ea typeface="Songti SC" panose="02010600040101010101" pitchFamily="2" charset="-122"/>
              </a:rPr>
              <a:t>-</a:t>
            </a:r>
            <a:r>
              <a:rPr lang="zh-CN" altLang="en-US" dirty="0"/>
              <a:t>图像差分示例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42" y="1068519"/>
            <a:ext cx="2360482" cy="236048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9068" y="1068519"/>
            <a:ext cx="2360482" cy="236048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39" t="12530" r="20163" b="11823"/>
          <a:stretch>
            <a:fillRect/>
          </a:stretch>
        </p:blipFill>
        <p:spPr>
          <a:xfrm>
            <a:off x="5463294" y="1068519"/>
            <a:ext cx="2404663" cy="2360482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9241654" y="2074032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zh-CN" altLang="en-US" sz="2400" dirty="0">
                <a:latin typeface="Songti SC" panose="02010600040101010101" pitchFamily="2" charset="-122"/>
                <a:ea typeface="Songti SC" panose="02010600040101010101" pitchFamily="2" charset="-122"/>
              </a:rPr>
              <a:t>类型：逃花</a:t>
            </a:r>
            <a:endParaRPr kumimoji="1" lang="en-US" altLang="zh-CN" sz="2400" dirty="0"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z="3600" b="1" dirty="0">
                <a:latin typeface="Songti SC" panose="02010600040101010101" pitchFamily="2" charset="-122"/>
                <a:ea typeface="Songti SC" panose="02010600040101010101" pitchFamily="2" charset="-122"/>
              </a:rPr>
              <a:t>数据预处理</a:t>
            </a:r>
            <a:r>
              <a:rPr kumimoji="1" lang="en-US" altLang="zh-CN" sz="3600" b="1" dirty="0">
                <a:latin typeface="Songti SC" panose="02010600040101010101" pitchFamily="2" charset="-122"/>
                <a:ea typeface="Songti SC" panose="02010600040101010101" pitchFamily="2" charset="-122"/>
              </a:rPr>
              <a:t>-</a:t>
            </a:r>
            <a:r>
              <a:rPr lang="zh-CN" altLang="en-US" dirty="0"/>
              <a:t>裁剪、</a:t>
            </a:r>
            <a:r>
              <a:rPr lang="en-US" altLang="zh-CN" dirty="0"/>
              <a:t>resize</a:t>
            </a:r>
            <a:r>
              <a:rPr lang="zh-CN" altLang="en-US" dirty="0"/>
              <a:t>示例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99643" y="1746681"/>
            <a:ext cx="3479068" cy="347906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93" t="12316" r="19913" b="11025"/>
          <a:stretch>
            <a:fillRect/>
          </a:stretch>
        </p:blipFill>
        <p:spPr>
          <a:xfrm>
            <a:off x="0" y="1803896"/>
            <a:ext cx="3364637" cy="336463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4731" y="1746681"/>
            <a:ext cx="3479068" cy="347906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TANDARD">
      <a:majorFont>
        <a:latin typeface="Calibri"/>
        <a:ea typeface="微軟正黑體"/>
        <a:cs typeface=""/>
      </a:majorFont>
      <a:minorFont>
        <a:latin typeface="Calibri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kumimoji="1" sz="2400" dirty="0" err="1" smtClean="0">
            <a:latin typeface="Songti SC" panose="02010600040101010101" pitchFamily="2" charset="-122"/>
            <a:ea typeface="Songti SC" panose="02010600040101010101" pitchFamily="2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PPT模板</Template>
  <TotalTime>0</TotalTime>
  <Words>284</Words>
  <Application>WPS 演示</Application>
  <PresentationFormat>宽屏</PresentationFormat>
  <Paragraphs>45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7" baseType="lpstr">
      <vt:lpstr>Arial</vt:lpstr>
      <vt:lpstr>宋体</vt:lpstr>
      <vt:lpstr>Wingdings</vt:lpstr>
      <vt:lpstr>Songti SC</vt:lpstr>
      <vt:lpstr>微软雅黑</vt:lpstr>
      <vt:lpstr>STZhongsong</vt:lpstr>
      <vt:lpstr>Calibri</vt:lpstr>
      <vt:lpstr>Arial Unicode MS</vt:lpstr>
      <vt:lpstr>Microsoft JhengHei</vt:lpstr>
      <vt:lpstr>等线</vt:lpstr>
      <vt:lpstr>Office 主题</vt:lpstr>
      <vt:lpstr>基于机器学习的印花疵点检测系统</vt:lpstr>
      <vt:lpstr>目录</vt:lpstr>
      <vt:lpstr>数据预处理-图像差分示例</vt:lpstr>
      <vt:lpstr>数据预处理-图像差分示例</vt:lpstr>
      <vt:lpstr>数据预处理-图像差分示例</vt:lpstr>
      <vt:lpstr>数据预处理-裁剪、resize示例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基于机器学习的印花疵点检测系统</dc:title>
  <dc:creator>Administrator</dc:creator>
  <cp:lastModifiedBy>Administrator</cp:lastModifiedBy>
  <cp:revision>18</cp:revision>
  <dcterms:created xsi:type="dcterms:W3CDTF">2020-11-22T08:10:00Z</dcterms:created>
  <dcterms:modified xsi:type="dcterms:W3CDTF">2020-12-19T06:30:36Z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2052-11.1.0.10116</vt:lpwstr>
  </property>
</Properties>
</file>