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/>
    <p:restoredTop sz="94631"/>
  </p:normalViewPr>
  <p:slideViewPr>
    <p:cSldViewPr snapToGrid="0" snapToObjects="1">
      <p:cViewPr>
        <p:scale>
          <a:sx n="113" d="100"/>
          <a:sy n="113" d="100"/>
        </p:scale>
        <p:origin x="4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CADA-2AEF-EA40-BB6E-2AE297A27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A4CEB-43CD-A64C-A693-B3A311B12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CFC4-AC27-0740-92CA-67ED0D55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2207-027F-EA46-B912-7DB640F80E3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0BDEE-5BA1-A24C-B456-02C2F2A4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C65E-F767-9F41-B421-E6EB93C1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AD2-D7EB-564E-8824-A0D95B1A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67A2-D774-5447-AEAD-2E82B8DC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55EDF-A0DA-A242-8280-C97E51953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CA9B-88A3-5B41-B467-32B4275A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2207-027F-EA46-B912-7DB640F80E3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75DA-1FC3-764B-84AF-CF6739E9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9B19B-A257-4A41-809B-7D8BE6ED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AD2-D7EB-564E-8824-A0D95B1A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4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57CE6-543A-2A4C-AD6D-59B40544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8B08-C392-0346-9775-B66AE841B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A4AEB-AC6E-DA4E-80BA-661F2DF2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2207-027F-EA46-B912-7DB640F80E3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CC472-46B4-9145-AD5D-73AAD19C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E2C87-5E20-D940-B557-3CC0BB4A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AD2-D7EB-564E-8824-A0D95B1A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4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5374-E965-B949-AD66-F61603A0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91CC-DC1B-FF45-8924-FD6738B5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38FD7-F3CD-2941-8434-EC9E929B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2207-027F-EA46-B912-7DB640F80E3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6FD6D-2130-9A47-84D7-9B4B1857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8B1F-CE01-EC43-8EBF-F75F2DE2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AD2-D7EB-564E-8824-A0D95B1A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1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9B4D-3E84-5841-9236-F36CFEFE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6CBAE-A00B-4B41-B650-B02B1ECE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8AE6-DDB2-EB4E-BDE8-B94A2D26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2207-027F-EA46-B912-7DB640F80E3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5EAD-5F09-C946-A4BE-B57E7578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324BA-32C8-F04E-834D-7F7C0520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AD2-D7EB-564E-8824-A0D95B1A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7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CBFB-9CDF-5E4B-B57D-829FD069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8E17-27A2-364B-98D0-CEC116EF8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2C1E0-1E3E-1C4A-ADC3-6F8935F09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3C60C-AE53-3C4F-B47F-2F761D5C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2207-027F-EA46-B912-7DB640F80E3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1C4E4-F232-744F-949E-14B39DE6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D967D-80F7-B945-B476-489C083F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AD2-D7EB-564E-8824-A0D95B1A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1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23D9-8688-9C4D-B408-049D2B2E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9FB0-605A-5142-BFFE-CF7D7D68A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7B323-901B-B24B-9097-3605D2BD1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BC0FD-AEAE-554F-B5FA-0A07B08C6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EBD3B-2613-184C-925F-1CDA8BDF2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9C0E2-5354-4D4C-BB53-CED7854A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2207-027F-EA46-B912-7DB640F80E3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2EB26-D988-6C40-9032-CC2A31AA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CF7D3-0151-1648-9EDE-598853B4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AD2-D7EB-564E-8824-A0D95B1A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0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AB48-FCE2-9348-8ECB-FDBFCC6E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60B15-77BC-A749-AE09-DABFE788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2207-027F-EA46-B912-7DB640F80E3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84BA9-85D3-1247-9A23-00C0FCFF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BDB46-DC8A-6D47-B29E-153221FF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AD2-D7EB-564E-8824-A0D95B1A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1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F3BD7-FEA4-9E43-B71B-87C71448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2207-027F-EA46-B912-7DB640F80E3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C27C6-4C11-CB42-A0F2-F4B2499F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F5284-CBB5-9B42-A990-FE52A2E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AD2-D7EB-564E-8824-A0D95B1A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3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B169-1062-AE48-8D64-B641499E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7F182-103E-504E-BB54-62297D1A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A78A1-A531-2148-AACD-986F7F8B5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862FF-D872-C746-8DC1-820B265E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2207-027F-EA46-B912-7DB640F80E3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31169-0DEF-A043-B8BF-C37687F7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652C-DAE6-414E-95F5-EB06CDFA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AD2-D7EB-564E-8824-A0D95B1A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D746-085F-DD4E-A3F1-D5156EE1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C9EDB-1DF1-1D43-9AA5-BBFB5F2EE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9FC7A-D31B-F042-83D6-3D83AEE1D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17D3A-0E79-374B-9D9D-CE771669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2207-027F-EA46-B912-7DB640F80E3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88DC6-69BE-4D43-8AFD-1F2FAD24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035F5-ED25-944C-97FC-E206C6BD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AD2-D7EB-564E-8824-A0D95B1A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2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2CB1C-A984-EC44-BA69-D690AC7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E2352-626A-7A44-823E-64FBD08F3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6AE8-9100-254C-9C24-EBDE5BB32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E2207-027F-EA46-B912-7DB640F80E3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F95F-8878-C948-9123-9EF9468BC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BCDC9-B64F-6344-81B6-E4AACD4A0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B0AD2-D7EB-564E-8824-A0D95B1A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344B9C3-836B-F749-958E-7FD1A726ABA1}"/>
              </a:ext>
            </a:extLst>
          </p:cNvPr>
          <p:cNvGrpSpPr/>
          <p:nvPr/>
        </p:nvGrpSpPr>
        <p:grpSpPr>
          <a:xfrm>
            <a:off x="968620" y="4815281"/>
            <a:ext cx="7112000" cy="902732"/>
            <a:chOff x="2540000" y="3484629"/>
            <a:chExt cx="7112000" cy="9027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053048-BE85-E444-9541-A45C6F6E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3853961"/>
              <a:ext cx="7112000" cy="533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6E86B-6719-6643-B13F-676784198A92}"/>
                </a:ext>
              </a:extLst>
            </p:cNvPr>
            <p:cNvSpPr txBox="1"/>
            <p:nvPr/>
          </p:nvSpPr>
          <p:spPr>
            <a:xfrm>
              <a:off x="2548305" y="3484629"/>
              <a:ext cx="3872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Decoded equation from cropped image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93B04D-D1D5-2543-A266-9A97ABE84DC2}"/>
              </a:ext>
            </a:extLst>
          </p:cNvPr>
          <p:cNvGrpSpPr/>
          <p:nvPr/>
        </p:nvGrpSpPr>
        <p:grpSpPr>
          <a:xfrm>
            <a:off x="6813306" y="2157865"/>
            <a:ext cx="4813300" cy="897754"/>
            <a:chOff x="3415890" y="801045"/>
            <a:chExt cx="4813300" cy="8977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DD844B-700F-E349-8630-68E2161B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5890" y="1089199"/>
              <a:ext cx="4813300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9E0828-09C7-9246-9135-A564ECA60F70}"/>
                </a:ext>
              </a:extLst>
            </p:cNvPr>
            <p:cNvSpPr txBox="1"/>
            <p:nvPr/>
          </p:nvSpPr>
          <p:spPr>
            <a:xfrm>
              <a:off x="3415890" y="801045"/>
              <a:ext cx="1898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Transcribed Image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307F56-8376-4A48-A15C-7208E400472A}"/>
              </a:ext>
            </a:extLst>
          </p:cNvPr>
          <p:cNvGrpSpPr/>
          <p:nvPr/>
        </p:nvGrpSpPr>
        <p:grpSpPr>
          <a:xfrm>
            <a:off x="1338629" y="698116"/>
            <a:ext cx="5169584" cy="876022"/>
            <a:chOff x="1244838" y="1577099"/>
            <a:chExt cx="5169584" cy="8760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76FE0B-A707-8349-B820-9FA7A4230B70}"/>
                </a:ext>
              </a:extLst>
            </p:cNvPr>
            <p:cNvSpPr txBox="1"/>
            <p:nvPr/>
          </p:nvSpPr>
          <p:spPr>
            <a:xfrm>
              <a:off x="1244838" y="1577099"/>
              <a:ext cx="1615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Cropped Image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5F371E2-FFCD-134D-92ED-88A717562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4838" y="1907213"/>
              <a:ext cx="5169584" cy="545908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3036E6-6302-8149-89B0-2B82E3E07460}"/>
              </a:ext>
            </a:extLst>
          </p:cNvPr>
          <p:cNvGrpSpPr/>
          <p:nvPr/>
        </p:nvGrpSpPr>
        <p:grpSpPr>
          <a:xfrm>
            <a:off x="6838706" y="3055619"/>
            <a:ext cx="4787900" cy="870521"/>
            <a:chOff x="6972789" y="1710753"/>
            <a:chExt cx="4787900" cy="8705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59C0D1-C5A9-6C40-BAF7-7D1E6A364B74}"/>
                </a:ext>
              </a:extLst>
            </p:cNvPr>
            <p:cNvSpPr txBox="1"/>
            <p:nvPr/>
          </p:nvSpPr>
          <p:spPr>
            <a:xfrm>
              <a:off x="6972789" y="1710753"/>
              <a:ext cx="4160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Decoded equation from transcribed image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E47BBE3-E355-FB4B-AA46-CC5A0D573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72789" y="2085974"/>
              <a:ext cx="478790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12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0307F56-8376-4A48-A15C-7208E400472A}"/>
              </a:ext>
            </a:extLst>
          </p:cNvPr>
          <p:cNvGrpSpPr/>
          <p:nvPr/>
        </p:nvGrpSpPr>
        <p:grpSpPr>
          <a:xfrm>
            <a:off x="1338629" y="698116"/>
            <a:ext cx="5169584" cy="876022"/>
            <a:chOff x="1244838" y="1577099"/>
            <a:chExt cx="5169584" cy="8760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76FE0B-A707-8349-B820-9FA7A4230B70}"/>
                </a:ext>
              </a:extLst>
            </p:cNvPr>
            <p:cNvSpPr txBox="1"/>
            <p:nvPr/>
          </p:nvSpPr>
          <p:spPr>
            <a:xfrm>
              <a:off x="1244838" y="1577099"/>
              <a:ext cx="1615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Cropped Image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5F371E2-FFCD-134D-92ED-88A717562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4838" y="1907213"/>
              <a:ext cx="5169584" cy="545908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3036E6-6302-8149-89B0-2B82E3E07460}"/>
              </a:ext>
            </a:extLst>
          </p:cNvPr>
          <p:cNvGrpSpPr/>
          <p:nvPr/>
        </p:nvGrpSpPr>
        <p:grpSpPr>
          <a:xfrm>
            <a:off x="1338629" y="1707465"/>
            <a:ext cx="4787900" cy="870521"/>
            <a:chOff x="6972789" y="1710753"/>
            <a:chExt cx="4787900" cy="8705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59C0D1-C5A9-6C40-BAF7-7D1E6A364B74}"/>
                </a:ext>
              </a:extLst>
            </p:cNvPr>
            <p:cNvSpPr txBox="1"/>
            <p:nvPr/>
          </p:nvSpPr>
          <p:spPr>
            <a:xfrm>
              <a:off x="6972789" y="1710753"/>
              <a:ext cx="4160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Decoded equation from transcribed image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E47BBE3-E355-FB4B-AA46-CC5A0D573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2789" y="2085974"/>
              <a:ext cx="478790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70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64470FB-5C70-2845-B380-052A46F45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089" y="1035094"/>
            <a:ext cx="3511838" cy="982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CA289-53B5-B845-A2C5-8FD43726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014" y="953121"/>
            <a:ext cx="3086100" cy="1041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16E86B-6719-6643-B13F-676784198A92}"/>
              </a:ext>
            </a:extLst>
          </p:cNvPr>
          <p:cNvSpPr txBox="1"/>
          <p:nvPr/>
        </p:nvSpPr>
        <p:spPr>
          <a:xfrm>
            <a:off x="1092445" y="1993323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Decoded equation from transcribed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6FE0B-A707-8349-B820-9FA7A4230B70}"/>
              </a:ext>
            </a:extLst>
          </p:cNvPr>
          <p:cNvSpPr txBox="1"/>
          <p:nvPr/>
        </p:nvSpPr>
        <p:spPr>
          <a:xfrm>
            <a:off x="1092445" y="768455"/>
            <a:ext cx="199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Transcribed </a:t>
            </a:r>
            <a:r>
              <a:rPr lang="en-US" dirty="0" err="1"/>
              <a:t>Imagex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A72FF-E1C0-FA40-B83A-49DACC4B6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14" y="2362655"/>
            <a:ext cx="2984500" cy="10033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07045B-126D-6B46-808F-A41ADCB84CB0}"/>
              </a:ext>
            </a:extLst>
          </p:cNvPr>
          <p:cNvSpPr txBox="1"/>
          <p:nvPr/>
        </p:nvSpPr>
        <p:spPr>
          <a:xfrm>
            <a:off x="6531952" y="1993323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Decoded equation from transcribed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18E3ED-2583-984A-891D-12443FB1BFB6}"/>
              </a:ext>
            </a:extLst>
          </p:cNvPr>
          <p:cNvSpPr txBox="1"/>
          <p:nvPr/>
        </p:nvSpPr>
        <p:spPr>
          <a:xfrm>
            <a:off x="6531952" y="768455"/>
            <a:ext cx="189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Transcribed Image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8381EE-1AFD-BD48-A7F7-1FC872726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089" y="2318309"/>
            <a:ext cx="3578958" cy="1002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6B07B5-6F75-2E45-AE12-5D10A7DF4655}"/>
              </a:ext>
            </a:extLst>
          </p:cNvPr>
          <p:cNvSpPr txBox="1"/>
          <p:nvPr/>
        </p:nvSpPr>
        <p:spPr>
          <a:xfrm>
            <a:off x="696392" y="76845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D25C58-F73D-1840-9E52-E5691D915ABB}"/>
              </a:ext>
            </a:extLst>
          </p:cNvPr>
          <p:cNvSpPr txBox="1"/>
          <p:nvPr/>
        </p:nvSpPr>
        <p:spPr>
          <a:xfrm>
            <a:off x="6108042" y="76845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35711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1138-9C3B-EA48-BDF0-98E46A95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28298-9AF2-0F4B-8C21-95B1C4E9E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498" y="171007"/>
            <a:ext cx="7994791" cy="8275023"/>
          </a:xfrm>
        </p:spPr>
      </p:pic>
    </p:spTree>
    <p:extLst>
      <p:ext uri="{BB962C8B-B14F-4D97-AF65-F5344CB8AC3E}">
        <p14:creationId xmlns:p14="http://schemas.microsoft.com/office/powerpoint/2010/main" val="183789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1138-9C3B-EA48-BDF0-98E46A95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28298-9AF2-0F4B-8C21-95B1C4E9E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137" b="42314"/>
          <a:stretch/>
        </p:blipFill>
        <p:spPr>
          <a:xfrm>
            <a:off x="563314" y="2395469"/>
            <a:ext cx="7994791" cy="790223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599992E-DC34-4342-9EEF-E062A397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78" b="5764"/>
          <a:stretch/>
        </p:blipFill>
        <p:spPr>
          <a:xfrm>
            <a:off x="563315" y="5046131"/>
            <a:ext cx="7994791" cy="82408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4D9BC89-FAD2-CA48-8618-51C399838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95" b="32628"/>
          <a:stretch/>
        </p:blipFill>
        <p:spPr>
          <a:xfrm>
            <a:off x="563314" y="3647761"/>
            <a:ext cx="7994791" cy="891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83FDCD-9664-304D-92FE-40232FDB1E22}"/>
              </a:ext>
            </a:extLst>
          </p:cNvPr>
          <p:cNvSpPr txBox="1"/>
          <p:nvPr/>
        </p:nvSpPr>
        <p:spPr>
          <a:xfrm>
            <a:off x="838200" y="2016671"/>
            <a:ext cx="807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SymPy</a:t>
            </a:r>
            <a:r>
              <a:rPr lang="en-US" dirty="0"/>
              <a:t> created from direct output of model (spaces removed) using </a:t>
            </a:r>
            <a:r>
              <a:rPr lang="en-US" dirty="0">
                <a:latin typeface="Courier" pitchFamily="2" charset="0"/>
              </a:rPr>
              <a:t>latex2sympy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1574E-CFB5-2E4B-9077-0A86B7BFDA1D}"/>
              </a:ext>
            </a:extLst>
          </p:cNvPr>
          <p:cNvSpPr txBox="1"/>
          <p:nvPr/>
        </p:nvSpPr>
        <p:spPr>
          <a:xfrm>
            <a:off x="442147" y="201667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47786-71A3-2648-BA94-41DF88CB838F}"/>
              </a:ext>
            </a:extLst>
          </p:cNvPr>
          <p:cNvSpPr txBox="1"/>
          <p:nvPr/>
        </p:nvSpPr>
        <p:spPr>
          <a:xfrm>
            <a:off x="838200" y="3293983"/>
            <a:ext cx="314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font typesetting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B4A23-792C-C349-A19A-B5A43FD8934C}"/>
              </a:ext>
            </a:extLst>
          </p:cNvPr>
          <p:cNvSpPr txBox="1"/>
          <p:nvPr/>
        </p:nvSpPr>
        <p:spPr>
          <a:xfrm>
            <a:off x="442147" y="329398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D8861-342D-884B-89EC-E2D469567029}"/>
              </a:ext>
            </a:extLst>
          </p:cNvPr>
          <p:cNvSpPr txBox="1"/>
          <p:nvPr/>
        </p:nvSpPr>
        <p:spPr>
          <a:xfrm>
            <a:off x="838200" y="4672896"/>
            <a:ext cx="436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specialized grouping symbols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2D278-99FF-A14F-ABC2-9F5019A56A49}"/>
              </a:ext>
            </a:extLst>
          </p:cNvPr>
          <p:cNvSpPr txBox="1"/>
          <p:nvPr/>
        </p:nvSpPr>
        <p:spPr>
          <a:xfrm>
            <a:off x="442147" y="46728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77570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28298-9AF2-0F4B-8C21-95B1C4E9E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078" r="47965" b="74509"/>
          <a:stretch/>
        </p:blipFill>
        <p:spPr>
          <a:xfrm>
            <a:off x="1657209" y="3838223"/>
            <a:ext cx="4160113" cy="7789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A6ECD1-E252-974B-B842-F9B8095719E9}"/>
              </a:ext>
            </a:extLst>
          </p:cNvPr>
          <p:cNvSpPr txBox="1"/>
          <p:nvPr/>
        </p:nvSpPr>
        <p:spPr>
          <a:xfrm>
            <a:off x="1657209" y="2908864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Decoded equation from transcribed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9D899-5A5C-C944-B0B3-184897154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209" y="3195553"/>
            <a:ext cx="2692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8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337C-7C2E-5444-AEBE-FDE62ED85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-1"/>
            <a:ext cx="9321800" cy="5678311"/>
          </a:xfrm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                                                                                                               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In [2]: </a:t>
            </a:r>
            <a:r>
              <a:rPr lang="en-US" sz="3400" dirty="0" err="1">
                <a:solidFill>
                  <a:schemeClr val="bg1"/>
                </a:solidFill>
                <a:latin typeface="Courier" pitchFamily="2" charset="0"/>
              </a:rPr>
              <a:t>parse_latex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3400" dirty="0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r"\gamma = 0 . 0 0 0 6 6 5 P ”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) </a:t>
            </a:r>
            <a:r>
              <a:rPr lang="en-US" sz="3400" dirty="0">
                <a:latin typeface="Courier" pitchFamily="2" charset="0"/>
              </a:rPr>
              <a:t>) 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 </a:t>
            </a:r>
            <a:r>
              <a:rPr lang="en-US" sz="3400" dirty="0">
                <a:latin typeface="Courier" pitchFamily="2" charset="0"/>
              </a:rPr>
              <a:t>                                                                          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solidFill>
                  <a:srgbClr val="C00000"/>
                </a:solidFill>
                <a:latin typeface="Courier" pitchFamily="2" charset="0"/>
              </a:rPr>
              <a:t>  </a:t>
            </a:r>
            <a:r>
              <a:rPr lang="en-US" sz="3400" dirty="0">
                <a:solidFill>
                  <a:srgbClr val="C00000"/>
                </a:solidFill>
              </a:rPr>
              <a:t>---------------------------------------------------------------------------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 err="1">
                <a:solidFill>
                  <a:srgbClr val="C00000"/>
                </a:solidFill>
                <a:latin typeface="Courier" pitchFamily="2" charset="0"/>
              </a:rPr>
              <a:t>LexerNoViableAltException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                 Traceback (most recent call last)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~/miniconda3/lib/python3.6/site-packages/antlr4/</a:t>
            </a:r>
            <a:r>
              <a:rPr lang="en-US" sz="3400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Lexer.py</a:t>
            </a:r>
            <a:r>
              <a:rPr lang="en-US" sz="3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in</a:t>
            </a:r>
            <a:r>
              <a:rPr lang="en-US" sz="3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3400" dirty="0" err="1">
                <a:solidFill>
                  <a:srgbClr val="009490"/>
                </a:solidFill>
                <a:latin typeface="Courier" pitchFamily="2" charset="0"/>
              </a:rPr>
              <a:t>nextToken</a:t>
            </a:r>
            <a:r>
              <a:rPr lang="en-US" sz="3400" dirty="0">
                <a:solidFill>
                  <a:schemeClr val="accent5"/>
                </a:solidFill>
                <a:latin typeface="Courier" pitchFamily="2" charset="0"/>
              </a:rPr>
              <a:t>(self)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   </a:t>
            </a:r>
            <a:r>
              <a:rPr lang="en-US" sz="3400" dirty="0">
                <a:solidFill>
                  <a:srgbClr val="92D050"/>
                </a:solidFill>
                <a:latin typeface="Courier" pitchFamily="2" charset="0"/>
              </a:rPr>
              <a:t> 127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                     </a:t>
            </a:r>
            <a:r>
              <a:rPr lang="en-US" sz="3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try</a:t>
            </a:r>
            <a:r>
              <a:rPr lang="en-US" sz="3400" dirty="0">
                <a:solidFill>
                  <a:schemeClr val="accent5"/>
                </a:solidFill>
                <a:latin typeface="Courier" pitchFamily="2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--&gt; 128 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                        </a:t>
            </a:r>
            <a:r>
              <a:rPr lang="en-US" sz="3400" dirty="0" err="1">
                <a:solidFill>
                  <a:schemeClr val="bg1"/>
                </a:solidFill>
                <a:latin typeface="Courier" pitchFamily="2" charset="0"/>
              </a:rPr>
              <a:t>ttype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3400" dirty="0">
                <a:solidFill>
                  <a:schemeClr val="accent5"/>
                </a:solidFill>
                <a:latin typeface="Courier" pitchFamily="2" charset="0"/>
              </a:rPr>
              <a:t>=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 self._</a:t>
            </a:r>
            <a:r>
              <a:rPr lang="en-US" sz="3400" dirty="0" err="1">
                <a:solidFill>
                  <a:schemeClr val="bg1"/>
                </a:solidFill>
                <a:latin typeface="Courier" pitchFamily="2" charset="0"/>
              </a:rPr>
              <a:t>interp.match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3400" dirty="0" err="1">
                <a:solidFill>
                  <a:schemeClr val="bg1"/>
                </a:solidFill>
                <a:latin typeface="Courier" pitchFamily="2" charset="0"/>
              </a:rPr>
              <a:t>self._input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, </a:t>
            </a:r>
            <a:r>
              <a:rPr lang="en-US" sz="3400" dirty="0" err="1">
                <a:solidFill>
                  <a:schemeClr val="bg1"/>
                </a:solidFill>
                <a:latin typeface="Courier" pitchFamily="2" charset="0"/>
              </a:rPr>
              <a:t>self._mode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    </a:t>
            </a:r>
            <a:r>
              <a:rPr lang="en-US" sz="3400" dirty="0">
                <a:solidFill>
                  <a:srgbClr val="92D050"/>
                </a:solidFill>
                <a:latin typeface="Courier" pitchFamily="2" charset="0"/>
              </a:rPr>
              <a:t>129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                     </a:t>
            </a:r>
            <a:r>
              <a:rPr lang="en-US" sz="3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except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3400" dirty="0" err="1">
                <a:solidFill>
                  <a:schemeClr val="bg1"/>
                </a:solidFill>
                <a:latin typeface="Courier" pitchFamily="2" charset="0"/>
              </a:rPr>
              <a:t>LexerNoViableAltException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 as 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" pitchFamily="2" charset="0"/>
              </a:rPr>
              <a:t>                    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      </a:t>
            </a:r>
            <a:r>
              <a:rPr lang="en-US" sz="3400" i="1" dirty="0">
                <a:solidFill>
                  <a:schemeClr val="bg1"/>
                </a:solidFill>
                <a:latin typeface="Courier" pitchFamily="2" charset="0"/>
              </a:rPr>
              <a:t>(...stack trace elided...) </a:t>
            </a:r>
            <a:br>
              <a:rPr lang="en-US" sz="3400" dirty="0">
                <a:latin typeface="Courier" pitchFamily="2" charset="0"/>
              </a:rPr>
            </a:br>
            <a:r>
              <a:rPr lang="en-US" sz="3400" dirty="0">
                <a:latin typeface="Courier" pitchFamily="2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~/miniconda3/lib/python3.6/site-packages/</a:t>
            </a:r>
            <a:r>
              <a:rPr lang="en-US" sz="3400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sympy</a:t>
            </a:r>
            <a:r>
              <a:rPr lang="en-US" sz="3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/parsing/latex/_</a:t>
            </a:r>
            <a:r>
              <a:rPr lang="en-US" sz="3400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parse_latex_antlr.py</a:t>
            </a:r>
            <a:r>
              <a:rPr lang="en-US" sz="3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 in </a:t>
            </a:r>
            <a:r>
              <a:rPr lang="en-US" sz="3400" dirty="0" err="1">
                <a:solidFill>
                  <a:srgbClr val="009490"/>
                </a:solidFill>
                <a:latin typeface="Courier" pitchFamily="2" charset="0"/>
              </a:rPr>
              <a:t>syntaxError</a:t>
            </a:r>
            <a:r>
              <a:rPr lang="en-US" sz="3400" dirty="0">
                <a:solidFill>
                  <a:schemeClr val="accent5"/>
                </a:solidFill>
                <a:latin typeface="Courier" pitchFamily="2" charset="0"/>
              </a:rPr>
              <a:t>(self, </a:t>
            </a:r>
            <a:r>
              <a:rPr lang="en-US" sz="3400" dirty="0" err="1">
                <a:solidFill>
                  <a:schemeClr val="accent5"/>
                </a:solidFill>
                <a:latin typeface="Courier" pitchFamily="2" charset="0"/>
              </a:rPr>
              <a:t>recog</a:t>
            </a:r>
            <a:r>
              <a:rPr lang="en-US" sz="3400" dirty="0">
                <a:solidFill>
                  <a:schemeClr val="accent5"/>
                </a:solidFill>
                <a:latin typeface="Courier" pitchFamily="2" charset="0"/>
              </a:rPr>
              <a:t>, symbol, line, col, </a:t>
            </a:r>
            <a:r>
              <a:rPr lang="en-US" sz="3400" dirty="0" err="1">
                <a:solidFill>
                  <a:schemeClr val="accent5"/>
                </a:solidFill>
                <a:latin typeface="Courier" pitchFamily="2" charset="0"/>
              </a:rPr>
              <a:t>msg</a:t>
            </a:r>
            <a:r>
              <a:rPr lang="en-US" sz="3400" dirty="0">
                <a:solidFill>
                  <a:schemeClr val="accent5"/>
                </a:solidFill>
                <a:latin typeface="Courier" pitchFamily="2" charset="0"/>
              </a:rPr>
              <a:t>, 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" pitchFamily="2" charset="0"/>
              </a:rPr>
              <a:t>    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3400" dirty="0">
                <a:solidFill>
                  <a:srgbClr val="92D050"/>
                </a:solidFill>
                <a:latin typeface="Courier" pitchFamily="2" charset="0"/>
              </a:rPr>
              <a:t>57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            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     </a:t>
            </a:r>
            <a:r>
              <a:rPr lang="en-US" sz="3400" dirty="0">
                <a:solidFill>
                  <a:srgbClr val="92D050"/>
                </a:solidFill>
                <a:latin typeface="Courier" pitchFamily="2" charset="0"/>
              </a:rPr>
              <a:t>58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                 err = </a:t>
            </a:r>
            <a:r>
              <a:rPr lang="en-US" sz="3400" dirty="0" err="1">
                <a:solidFill>
                  <a:schemeClr val="bg1"/>
                </a:solidFill>
                <a:latin typeface="Courier" pitchFamily="2" charset="0"/>
              </a:rPr>
              <a:t>fmt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 % ("I don't understand this", </a:t>
            </a:r>
            <a:r>
              <a:rPr lang="en-US" sz="3400" dirty="0" err="1">
                <a:solidFill>
                  <a:schemeClr val="bg1"/>
                </a:solidFill>
                <a:latin typeface="Courier" pitchFamily="2" charset="0"/>
              </a:rPr>
              <a:t>self.src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, marker)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---&gt; 59             raise </a:t>
            </a:r>
            <a:r>
              <a:rPr lang="en-US" sz="3400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LaTeXParsingError</a:t>
            </a:r>
            <a:r>
              <a:rPr lang="en-US" sz="34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(err)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     </a:t>
            </a:r>
            <a:r>
              <a:rPr lang="en-US" sz="3400" dirty="0">
                <a:solidFill>
                  <a:srgbClr val="92D050"/>
                </a:solidFill>
                <a:latin typeface="Courier" pitchFamily="2" charset="0"/>
              </a:rPr>
              <a:t>60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     </a:t>
            </a:r>
            <a:r>
              <a:rPr lang="en-US" sz="3400" dirty="0">
                <a:solidFill>
                  <a:srgbClr val="92D050"/>
                </a:solidFill>
                <a:latin typeface="Courier" pitchFamily="2" charset="0"/>
              </a:rPr>
              <a:t>61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 err="1">
                <a:solidFill>
                  <a:srgbClr val="C00000"/>
                </a:solidFill>
                <a:latin typeface="Courier" pitchFamily="2" charset="0"/>
              </a:rPr>
              <a:t>LaTeXParsingError</a:t>
            </a: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: I don't understand this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\gamma = 0 . 0 0 0 6 6 5 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solidFill>
                  <a:schemeClr val="bg1"/>
                </a:solidFill>
                <a:latin typeface="Courier" pitchFamily="2" charset="0"/>
              </a:rPr>
              <a:t>~~~~~~~~~~~^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3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77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2019-03-27T21:19:05Z</dcterms:created>
  <dcterms:modified xsi:type="dcterms:W3CDTF">2019-03-28T16:46:44Z</dcterms:modified>
</cp:coreProperties>
</file>