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7" r:id="rId3"/>
    <p:sldId id="292" r:id="rId4"/>
    <p:sldId id="301" r:id="rId5"/>
    <p:sldId id="288" r:id="rId6"/>
    <p:sldId id="289" r:id="rId7"/>
    <p:sldId id="290" r:id="rId8"/>
    <p:sldId id="284" r:id="rId9"/>
    <p:sldId id="293" r:id="rId10"/>
    <p:sldId id="291" r:id="rId11"/>
    <p:sldId id="296" r:id="rId12"/>
    <p:sldId id="295" r:id="rId13"/>
    <p:sldId id="297" r:id="rId14"/>
    <p:sldId id="298" r:id="rId15"/>
    <p:sldId id="307" r:id="rId16"/>
    <p:sldId id="303" r:id="rId17"/>
    <p:sldId id="305" r:id="rId18"/>
    <p:sldId id="306" r:id="rId19"/>
    <p:sldId id="304" r:id="rId20"/>
    <p:sldId id="308" r:id="rId21"/>
    <p:sldId id="309" r:id="rId22"/>
    <p:sldId id="311" r:id="rId23"/>
    <p:sldId id="319" r:id="rId24"/>
    <p:sldId id="316" r:id="rId25"/>
    <p:sldId id="317" r:id="rId26"/>
    <p:sldId id="318" r:id="rId27"/>
    <p:sldId id="315" r:id="rId28"/>
    <p:sldId id="320" r:id="rId29"/>
    <p:sldId id="321" r:id="rId30"/>
    <p:sldId id="322" r:id="rId31"/>
    <p:sldId id="325" r:id="rId32"/>
    <p:sldId id="324" r:id="rId33"/>
    <p:sldId id="326" r:id="rId34"/>
    <p:sldId id="327" r:id="rId35"/>
    <p:sldId id="270" r:id="rId36"/>
    <p:sldId id="271" r:id="rId37"/>
    <p:sldId id="273" r:id="rId38"/>
    <p:sldId id="275" r:id="rId39"/>
    <p:sldId id="276" r:id="rId40"/>
    <p:sldId id="274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9300"/>
    <a:srgbClr val="FFA202"/>
    <a:srgbClr val="00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AB3D5-AD05-5F40-BE2C-8C0372DC20CC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2451-BA95-2840-A385-5649D87B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2451-BA95-2840-A385-5649D87B2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220-CC04-6910-7ACE-C57013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2F34-4236-2386-DE0C-03D35EC8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EFD5-71A7-DF46-D76B-2E5EBD7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3B7A-D306-2B9A-68E8-797009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D10-9D8D-9909-9FB7-35EF39E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E83-A1F9-7CED-521B-8B10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8F82-B3A1-F967-4534-5B52B17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F2BC-6EC2-7692-AEB8-A7601FA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9A5-F876-BD15-8B49-B77263D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FC3B-1FF0-C6BD-A578-274D8302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1B8E-F535-35DA-A135-0EB4F3B3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19EB-B3F6-63DB-7DFB-5CEB3E0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4762-095D-3F61-45E0-B050837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D4C-5F53-B2A0-4268-57125FE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ABF7-38D6-5B79-E103-93C5869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5E17-818B-461F-C82C-0ED0640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0BE-B2E7-7E57-3521-4519280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4203-7852-FED6-D6A5-91E4A7E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74E-4BE5-CD91-E336-B6E04D9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E6F2-F65A-0361-A2F8-3DD4D04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B3-F89A-FC21-2852-B3F55FE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F6D-F049-F7F2-9106-4A73BDD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D620-80BD-199F-BEEF-D18BC6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08A-FC37-8688-C46D-3ECF82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1968-45FF-6977-43CD-1C00D22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2BA-6458-52DE-858A-8BC2BE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D37-84AD-D79D-2DA1-9897A8AE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7E1E-CD2B-B147-A362-B895D57C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FC3C-B28E-15C8-E8EB-299FB68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493-0066-B471-C6BB-83850D6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A2-A4C8-D7DA-B03F-1F9A72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E32-AF71-A5CB-24F5-72AAD8C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C1A-7AD6-C762-2E83-8ABC9A56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1E06-0089-658D-6046-DBC96509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40EEF-5ED0-5147-0CD9-9EB43AE5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7E30-0C5F-F698-9075-4EA63910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71EF-2FCE-AE65-44D3-9B660B4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7BBF-5FDF-8357-FFCD-FE8441C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B44B-14A5-2990-41B0-2F7B719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FF4-4518-C817-EA5A-B9EAD93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FD6C-1E3E-BEB5-6CF9-A76113C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F86F-79F5-DB9A-4057-D93091E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E123-4092-2B34-EAE3-50777D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CD46-75E1-0401-715A-CF0D925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C50-6898-7D53-B88E-11D0C68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641C-90B0-4B00-9DD0-8D9CF56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D7-15B6-6D65-74EB-B57813F8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07F-C63D-4F02-5524-39B991F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5433-4B2E-B621-FE60-FD3BBEAF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F222-299C-AC3B-D510-45B83E0C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3368-8412-A0EF-1E5E-D128EC9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5351-B5A9-41A6-8621-DF68429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7C5-8A64-38EC-3064-5121FC0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F9E-9D6A-30A5-E0AB-23741C93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6C11-A981-E64B-3EA3-33158CC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FF05-2EFC-FEC6-D3CA-DE7CD92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00A7-4052-B847-C997-2ADE8F8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FC2-EC0A-CAEB-4534-416A57A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19B2-FD3D-631E-BF4A-69DC2FA0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763-1350-FAC1-1ED5-25ADD58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C82-DC0B-72F5-37D4-49B2EA50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79A-E86A-EF48-8C3E-7AEB49C8E1A9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C95-A332-99D4-35F8-F766B4877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146-BC47-DFAF-DEE2-EA2DD629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583910/pdf/nihms-1528335.pdf" TargetMode="External"/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hysics.ucsd.edu/2018/Fall/physics210b/REFERENCES/conjugate_priors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B07-8D12-780A-D3EE-7F9D85D9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Busy Bee ideas (6/1)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1910-1DF1-1697-0D7E-BB35039D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1907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7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 most likely plan for the agent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(i.e., the most optimal plan that adheres to the observations). But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unknown, we will assume it is a random variable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itself is a random variable.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3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agent,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most likely representing the human’s belief about the agent’s greediness/risk tolerance.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0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human,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human’s greediness/risk tolerance.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may be harder to learn because the instance in which the human is control is rare compared to when the agen</a:t>
                </a:r>
                <a:r>
                  <a:rPr lang="en-US" dirty="0">
                    <a:ea typeface="Cambria Math" panose="02040503050406030204" pitchFamily="18" charset="0"/>
                  </a:rPr>
                  <a:t>t is in control.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6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5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8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4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Otherwise,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proceed.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6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7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  <a:p>
                <a:r>
                  <a:rPr lang="en-US" dirty="0"/>
                  <a:t>Step 2 can also be replaced with different prediction algorithms, and it doesn’t have to be the same algorithm as Step 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5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5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4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This can be used to show how experience affects the human’s ability to anticipate agent behavior.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5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/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𝑐𝑜𝑠𝑡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blipFill>
                <a:blip r:embed="rId5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A15295-F25D-0819-85CC-BDF54D83BD77}"/>
              </a:ext>
            </a:extLst>
          </p:cNvPr>
          <p:cNvSpPr txBox="1"/>
          <p:nvPr/>
        </p:nvSpPr>
        <p:spPr>
          <a:xfrm>
            <a:off x="7383499" y="2573500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 is just for context!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/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blipFill>
                <a:blip r:embed="rId6"/>
                <a:stretch>
                  <a:fillRect l="-160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79403D-B50B-855D-97DF-52E77178E629}"/>
              </a:ext>
            </a:extLst>
          </p:cNvPr>
          <p:cNvSpPr txBox="1"/>
          <p:nvPr/>
        </p:nvSpPr>
        <p:spPr>
          <a:xfrm>
            <a:off x="5856514" y="5975409"/>
            <a:ext cx="25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Boltzmann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60578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A62EB-92E2-9C1E-D13A-3989D82C9DE5}"/>
              </a:ext>
            </a:extLst>
          </p:cNvPr>
          <p:cNvSpPr txBox="1"/>
          <p:nvPr/>
        </p:nvSpPr>
        <p:spPr>
          <a:xfrm>
            <a:off x="4696774" y="4650228"/>
            <a:ext cx="3125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so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30013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9508-37E9-EF46-1FBF-95D2E097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agent observations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represents the human’s belief about the agent’s playing preferences, which controls how they generate trajectories (this is despite how the agent truly functions).</a:t>
                </a:r>
              </a:p>
              <a:p>
                <a:r>
                  <a:rPr lang="en-US" dirty="0"/>
                  <a:t>As the human realizes there might be more than one agent, their beliefs will actually contain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parameters, one for each agent they believe exists.   </a:t>
                </a:r>
              </a:p>
              <a:p>
                <a:r>
                  <a:rPr lang="en-US" dirty="0"/>
                  <a:t>Thus, we can use a modified Lognormal* mixture model to represent how the human is inferring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AE75E2-4908-6FA1-ED8A-B9B9A5FF1F3C}"/>
              </a:ext>
            </a:extLst>
          </p:cNvPr>
          <p:cNvSpPr txBox="1"/>
          <p:nvPr/>
        </p:nvSpPr>
        <p:spPr>
          <a:xfrm>
            <a:off x="1785257" y="5436960"/>
            <a:ext cx="750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Lognormal distribution has a support of (0,INF) and has the same conjugate priors as a normal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80044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07881FE-87B8-1551-976D-BC07DAC22C52}"/>
              </a:ext>
            </a:extLst>
          </p:cNvPr>
          <p:cNvGrpSpPr/>
          <p:nvPr/>
        </p:nvGrpSpPr>
        <p:grpSpPr>
          <a:xfrm>
            <a:off x="5623790" y="132219"/>
            <a:ext cx="6527800" cy="6471781"/>
            <a:chOff x="5231904" y="132219"/>
            <a:chExt cx="6527800" cy="6471781"/>
          </a:xfrm>
        </p:grpSpPr>
        <p:pic>
          <p:nvPicPr>
            <p:cNvPr id="5" name="Picture 4" descr="A diagram of a network&#10;&#10;Description automatically generated">
              <a:extLst>
                <a:ext uri="{FF2B5EF4-FFF2-40B4-BE49-F238E27FC236}">
                  <a16:creationId xmlns:a16="http://schemas.microsoft.com/office/drawing/2014/main" id="{EEBCFC4C-DC66-2AB7-F489-BA8511CF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04" y="254000"/>
              <a:ext cx="6527800" cy="6350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/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/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0435" r="-26087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/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/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/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/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blipFill>
                  <a:blip r:embed="rId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/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/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/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/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/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blipFill>
                  <a:blip r:embed="rId13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/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/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4878" r="-4878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/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7500" r="-5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/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agents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games (human has played so far)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observations per game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shared hyperparameters between agents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prior probability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hyperparameter(s) for agent probabilities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agent’s preference parameter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en-US" dirty="0"/>
                  <a:t>Inverse-Gamma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Symmetric-Dirichlet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Categorical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Lognormal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(as defined in previous slides) </a:t>
                </a:r>
              </a:p>
              <a:p>
                <a:r>
                  <a:rPr lang="en-US" dirty="0"/>
                  <a:t>*Mean and variance of transformed normal distribution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blipFill>
                <a:blip r:embed="rId17"/>
                <a:stretch>
                  <a:fillRect l="-891" t="-440" b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858871B-2CAF-D588-4D89-B02C8174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4" y="-7343"/>
            <a:ext cx="7181992" cy="1325563"/>
          </a:xfrm>
        </p:spPr>
        <p:txBody>
          <a:bodyPr/>
          <a:lstStyle/>
          <a:p>
            <a:r>
              <a:rPr lang="en-US" dirty="0"/>
              <a:t>Generating agent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78362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current graph depicts a finite mixture model, but ideally it should be modified into an infinite mixture model to represent the human’s uncertainty on how many agents there. </a:t>
                </a:r>
              </a:p>
              <a:p>
                <a:r>
                  <a:rPr lang="en-US" dirty="0"/>
                  <a:t>This involves replacing the Dirichlet prior with a Dirichlet process prior and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8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DD7D-7EBD-EA7E-5D0A-F25ED08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9829-F606-656A-382D-2951EA5F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graphical model is a modification of the Bayesian Gaussian mixture model seen in </a:t>
            </a:r>
            <a:r>
              <a:rPr lang="en-US" dirty="0">
                <a:hlinkClick r:id="rId2"/>
              </a:rPr>
              <a:t>https://en.wikipedia.org/wiki/Mixture_model</a:t>
            </a:r>
            <a:endParaRPr lang="en-US" dirty="0"/>
          </a:p>
          <a:p>
            <a:r>
              <a:rPr lang="en-US" dirty="0"/>
              <a:t>This has a good explanation on how to formulate an infinite mixture model and how to do inference. </a:t>
            </a:r>
            <a:r>
              <a:rPr lang="en-US" dirty="0">
                <a:hlinkClick r:id="rId3"/>
              </a:rPr>
              <a:t>https://www.ncbi.nlm.nih.gov/pmc/articles/PMC6583910/pdf/nihms-1528335.pdf</a:t>
            </a:r>
            <a:endParaRPr lang="en-US" dirty="0"/>
          </a:p>
          <a:p>
            <a:r>
              <a:rPr lang="en-US" dirty="0"/>
              <a:t>This is just a good resource on conjugate priors (in particular </a:t>
            </a:r>
            <a:r>
              <a:rPr lang="en-US" dirty="0" err="1"/>
              <a:t>pg</a:t>
            </a:r>
            <a:r>
              <a:rPr lang="en-US" dirty="0"/>
              <a:t> 34-35, which shows the formulas for Lognormal conjugate priors). </a:t>
            </a:r>
            <a:r>
              <a:rPr lang="en-US" dirty="0">
                <a:hlinkClick r:id="rId4"/>
              </a:rPr>
              <a:t>https://courses.physics.ucsd.edu/2018/Fall/physics210b/REFERENCES/conjugate_priors</a:t>
            </a:r>
            <a:r>
              <a:rPr lang="en-US">
                <a:hlinkClick r:id="rId4"/>
              </a:rPr>
              <a:t>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47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"/>
            <a:ext cx="10515600" cy="1325563"/>
          </a:xfrm>
        </p:spPr>
        <p:txBody>
          <a:bodyPr/>
          <a:lstStyle/>
          <a:p>
            <a:r>
              <a:rPr lang="en-US" dirty="0"/>
              <a:t>Collision probabilities</a:t>
            </a:r>
          </a:p>
        </p:txBody>
      </p:sp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197F2138-AF9C-A896-3D97-2027F357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4" y="1038877"/>
            <a:ext cx="7772400" cy="44884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50F1A94-03B6-F0D3-2BDE-0F96842A74EE}"/>
              </a:ext>
            </a:extLst>
          </p:cNvPr>
          <p:cNvSpPr/>
          <p:nvPr/>
        </p:nvSpPr>
        <p:spPr>
          <a:xfrm>
            <a:off x="1511543" y="5568602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A6AFC3-0ED6-1E49-BC35-B34AB877F85C}"/>
              </a:ext>
            </a:extLst>
          </p:cNvPr>
          <p:cNvCxnSpPr/>
          <p:nvPr/>
        </p:nvCxnSpPr>
        <p:spPr>
          <a:xfrm>
            <a:off x="1970314" y="5693862"/>
            <a:ext cx="7097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/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1A492F-1AD9-89B0-CEC5-3D0C3D5147B3}"/>
              </a:ext>
            </a:extLst>
          </p:cNvPr>
          <p:cNvSpPr txBox="1"/>
          <p:nvPr/>
        </p:nvSpPr>
        <p:spPr>
          <a:xfrm>
            <a:off x="5906767" y="6054701"/>
            <a:ext cx="482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distance traveled per some time step 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9DF9B-1C67-14B7-B5E2-9E58699796A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93229" y="6008914"/>
            <a:ext cx="213538" cy="230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BC8BAC-3A95-7B03-F277-F7A1FFF11754}"/>
              </a:ext>
            </a:extLst>
          </p:cNvPr>
          <p:cNvSpPr txBox="1"/>
          <p:nvPr/>
        </p:nvSpPr>
        <p:spPr>
          <a:xfrm>
            <a:off x="6306683" y="1565778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44378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AB6CD01C-3CCB-12F0-F027-75D1CA1F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6" y="1515113"/>
            <a:ext cx="7772400" cy="4464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/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BA82A4-2A1A-A912-CB4B-01BF2C05F6A3}"/>
              </a:ext>
            </a:extLst>
          </p:cNvPr>
          <p:cNvSpPr txBox="1"/>
          <p:nvPr/>
        </p:nvSpPr>
        <p:spPr>
          <a:xfrm>
            <a:off x="6207775" y="1710384"/>
            <a:ext cx="28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True Occupancy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D17A9-304A-3205-1DD7-37D11A33AFBA}"/>
              </a:ext>
            </a:extLst>
          </p:cNvPr>
          <p:cNvSpPr txBox="1"/>
          <p:nvPr/>
        </p:nvSpPr>
        <p:spPr>
          <a:xfrm>
            <a:off x="6958889" y="3321190"/>
            <a:ext cx="333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A202"/>
                </a:solidFill>
              </a:rPr>
              <a:t>Perceived 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85162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0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663243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24719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/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Since there is only a single goal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800" dirty="0"/>
                  <a:t> denotes an optimal plan.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blipFill>
                <a:blip r:embed="rId3"/>
                <a:stretch>
                  <a:fillRect l="-1776" t="-46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122211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moved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represents some % increase of uncertainty.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87525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52992840-5864-50CB-091F-C6540CC1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4112101"/>
            <a:ext cx="2893060" cy="690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/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error from attempting to match the observations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 and a plan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blipFill>
                <a:blip r:embed="rId4"/>
                <a:stretch>
                  <a:fillRect l="-2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5E066-E9C5-C409-0490-9E6955E72AA2}"/>
              </a:ext>
            </a:extLst>
          </p:cNvPr>
          <p:cNvCxnSpPr/>
          <p:nvPr/>
        </p:nvCxnSpPr>
        <p:spPr>
          <a:xfrm flipH="1">
            <a:off x="5740084" y="4572000"/>
            <a:ext cx="355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67552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/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can constrain a planner to generate plans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In other words, plans that incorporate the observations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blipFill>
                <a:blip r:embed="rId3"/>
                <a:stretch>
                  <a:fillRect l="-2331" t="-4505" r="-105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/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blipFill>
                <a:blip r:embed="rId4"/>
                <a:stretch>
                  <a:fillRect l="-32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</p:spTree>
    <p:extLst>
      <p:ext uri="{BB962C8B-B14F-4D97-AF65-F5344CB8AC3E}">
        <p14:creationId xmlns:p14="http://schemas.microsoft.com/office/powerpoint/2010/main" val="43605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CBFB-F6B9-E878-1FCB-857A32CC2C38}"/>
              </a:ext>
            </a:extLst>
          </p:cNvPr>
          <p:cNvSpPr txBox="1"/>
          <p:nvPr/>
        </p:nvSpPr>
        <p:spPr>
          <a:xfrm>
            <a:off x="2379946" y="5473874"/>
            <a:ext cx="758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call it “greed”, but it can also be somewhat re-interpreted as risk tolerance. The greater it is, the more willing I am to risk collision to reduce my distance from the goal.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66476-FC3F-0990-5E97-A68B8FB413F0}"/>
              </a:ext>
            </a:extLst>
          </p:cNvPr>
          <p:cNvCxnSpPr/>
          <p:nvPr/>
        </p:nvCxnSpPr>
        <p:spPr>
          <a:xfrm flipV="1">
            <a:off x="2870461" y="3429000"/>
            <a:ext cx="887347" cy="1969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36917</TotalTime>
  <Words>1919</Words>
  <Application>Microsoft Macintosh PowerPoint</Application>
  <PresentationFormat>Widescreen</PresentationFormat>
  <Paragraphs>202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Busy Bee ideas (6/1)</vt:lpstr>
      <vt:lpstr>Likelihood of path</vt:lpstr>
      <vt:lpstr>Likelihood of path</vt:lpstr>
      <vt:lpstr>Likelihood of path</vt:lpstr>
      <vt:lpstr>Likelihood of path</vt:lpstr>
      <vt:lpstr>Likelihood of path</vt:lpstr>
      <vt:lpstr>Likelihood of path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Takeover Process</vt:lpstr>
      <vt:lpstr>Takeover Process</vt:lpstr>
      <vt:lpstr>Takeover Process</vt:lpstr>
      <vt:lpstr>Takeover Process</vt:lpstr>
      <vt:lpstr>Takeover Process Remarks</vt:lpstr>
      <vt:lpstr>Takeover Process Remarks</vt:lpstr>
      <vt:lpstr>Takeover Process Remarks</vt:lpstr>
      <vt:lpstr>Learning ϵ_agent </vt:lpstr>
      <vt:lpstr>Learning ϵ_agent </vt:lpstr>
      <vt:lpstr>Learning ϵ_agent </vt:lpstr>
      <vt:lpstr>Learning ϵ_agent </vt:lpstr>
      <vt:lpstr>Learning ϵ_agent </vt:lpstr>
      <vt:lpstr>Bayesian Updating</vt:lpstr>
      <vt:lpstr>Bayesian Updating</vt:lpstr>
      <vt:lpstr>Bayesian Updating</vt:lpstr>
      <vt:lpstr>Bayesian Updating</vt:lpstr>
      <vt:lpstr>Generating agent observations</vt:lpstr>
      <vt:lpstr>Generating agent observations</vt:lpstr>
      <vt:lpstr>K→∞</vt:lpstr>
      <vt:lpstr>Resources</vt:lpstr>
      <vt:lpstr>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Bee ideas</dc:title>
  <dc:creator>Champlin, Loren M - (champlin)</dc:creator>
  <cp:lastModifiedBy>Champlin, Loren M - (champlin)</cp:lastModifiedBy>
  <cp:revision>45</cp:revision>
  <dcterms:created xsi:type="dcterms:W3CDTF">2023-06-23T04:14:03Z</dcterms:created>
  <dcterms:modified xsi:type="dcterms:W3CDTF">2023-09-02T21:18:34Z</dcterms:modified>
</cp:coreProperties>
</file>