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87" r:id="rId3"/>
    <p:sldId id="292" r:id="rId4"/>
    <p:sldId id="301" r:id="rId5"/>
    <p:sldId id="288" r:id="rId6"/>
    <p:sldId id="289" r:id="rId7"/>
    <p:sldId id="290" r:id="rId8"/>
    <p:sldId id="284" r:id="rId9"/>
    <p:sldId id="293" r:id="rId10"/>
    <p:sldId id="291" r:id="rId11"/>
    <p:sldId id="296" r:id="rId12"/>
    <p:sldId id="295" r:id="rId13"/>
    <p:sldId id="297" r:id="rId14"/>
    <p:sldId id="298" r:id="rId15"/>
    <p:sldId id="307" r:id="rId16"/>
    <p:sldId id="303" r:id="rId17"/>
    <p:sldId id="305" r:id="rId18"/>
    <p:sldId id="306" r:id="rId19"/>
    <p:sldId id="304" r:id="rId20"/>
    <p:sldId id="308" r:id="rId21"/>
    <p:sldId id="309" r:id="rId22"/>
    <p:sldId id="311" r:id="rId23"/>
    <p:sldId id="319" r:id="rId24"/>
    <p:sldId id="316" r:id="rId25"/>
    <p:sldId id="317" r:id="rId26"/>
    <p:sldId id="318" r:id="rId27"/>
    <p:sldId id="315" r:id="rId28"/>
    <p:sldId id="320" r:id="rId29"/>
    <p:sldId id="321" r:id="rId30"/>
    <p:sldId id="322" r:id="rId31"/>
    <p:sldId id="323" r:id="rId32"/>
    <p:sldId id="270" r:id="rId33"/>
    <p:sldId id="271" r:id="rId34"/>
    <p:sldId id="273" r:id="rId35"/>
    <p:sldId id="275" r:id="rId36"/>
    <p:sldId id="276" r:id="rId37"/>
    <p:sldId id="274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9300"/>
    <a:srgbClr val="FFA202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AB3D5-AD05-5F40-BE2C-8C0372DC20CC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2451-BA95-2840-A385-5649D87B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2451-BA95-2840-A385-5649D87B2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Busy Bee ideas (6/1)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7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most likely plan for the agent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(i.e., the most optimal plan that adheres to the observations). But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unknown, we will assume it is a random variable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itself is a random variable.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agent,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most likely representing the human’s belief about the agent’s greediness/risk tolerance.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human,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human’s greediness/risk tolerance.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may be harder to learn because the instance in which the human is control is rare compared to when the agen</a:t>
                </a:r>
                <a:r>
                  <a:rPr lang="en-US" dirty="0">
                    <a:ea typeface="Cambria Math" panose="02040503050406030204" pitchFamily="18" charset="0"/>
                  </a:rPr>
                  <a:t>t is in control.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6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8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proceed.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7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  <a:p>
                <a:r>
                  <a:rPr lang="en-US" dirty="0"/>
                  <a:t>Step 2 can also be replaced with different prediction algorithms, and it doesn’t have to be the same algorithm as Step 1.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5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5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4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This can be used to show how experience affects the human’s ability to anticipate agent behavior.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/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𝑐𝑜𝑠𝑡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blipFill>
                <a:blip r:embed="rId5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A15295-F25D-0819-85CC-BDF54D83BD77}"/>
              </a:ext>
            </a:extLst>
          </p:cNvPr>
          <p:cNvSpPr txBox="1"/>
          <p:nvPr/>
        </p:nvSpPr>
        <p:spPr>
          <a:xfrm>
            <a:off x="7383499" y="2573500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 is just for context!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/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blipFill>
                <a:blip r:embed="rId6"/>
                <a:stretch>
                  <a:fillRect l="-160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79403D-B50B-855D-97DF-52E77178E629}"/>
              </a:ext>
            </a:extLst>
          </p:cNvPr>
          <p:cNvSpPr txBox="1"/>
          <p:nvPr/>
        </p:nvSpPr>
        <p:spPr>
          <a:xfrm>
            <a:off x="5856514" y="5975409"/>
            <a:ext cx="25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Boltzmann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60578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A62EB-92E2-9C1E-D13A-3989D82C9DE5}"/>
              </a:ext>
            </a:extLst>
          </p:cNvPr>
          <p:cNvSpPr txBox="1"/>
          <p:nvPr/>
        </p:nvSpPr>
        <p:spPr>
          <a:xfrm>
            <a:off x="4696774" y="4650228"/>
            <a:ext cx="3125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so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30013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301E6-2E72-2B9D-BE99-B6AE34B7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Finding a prior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9DB33-1458-D5A7-97AA-2C068C20C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9DB33-1458-D5A7-97AA-2C068C20C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320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"/>
            <a:ext cx="10515600" cy="1325563"/>
          </a:xfrm>
        </p:spPr>
        <p:txBody>
          <a:bodyPr/>
          <a:lstStyle/>
          <a:p>
            <a:r>
              <a:rPr lang="en-US" dirty="0"/>
              <a:t>Collision probabilities</a:t>
            </a:r>
          </a:p>
        </p:txBody>
      </p:sp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197F2138-AF9C-A896-3D97-2027F357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4" y="1038877"/>
            <a:ext cx="7772400" cy="44884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50F1A94-03B6-F0D3-2BDE-0F96842A74EE}"/>
              </a:ext>
            </a:extLst>
          </p:cNvPr>
          <p:cNvSpPr/>
          <p:nvPr/>
        </p:nvSpPr>
        <p:spPr>
          <a:xfrm>
            <a:off x="1511543" y="556860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6AFC3-0ED6-1E49-BC35-B34AB877F85C}"/>
              </a:ext>
            </a:extLst>
          </p:cNvPr>
          <p:cNvCxnSpPr/>
          <p:nvPr/>
        </p:nvCxnSpPr>
        <p:spPr>
          <a:xfrm>
            <a:off x="1970314" y="5693862"/>
            <a:ext cx="7097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/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1A492F-1AD9-89B0-CEC5-3D0C3D5147B3}"/>
              </a:ext>
            </a:extLst>
          </p:cNvPr>
          <p:cNvSpPr txBox="1"/>
          <p:nvPr/>
        </p:nvSpPr>
        <p:spPr>
          <a:xfrm>
            <a:off x="5906767" y="6054701"/>
            <a:ext cx="482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distance traveled per some time step 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9DF9B-1C67-14B7-B5E2-9E58699796A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93229" y="6008914"/>
            <a:ext cx="213538" cy="230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BC8BAC-3A95-7B03-F277-F7A1FFF11754}"/>
              </a:ext>
            </a:extLst>
          </p:cNvPr>
          <p:cNvSpPr txBox="1"/>
          <p:nvPr/>
        </p:nvSpPr>
        <p:spPr>
          <a:xfrm>
            <a:off x="6306683" y="156577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4378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AB6CD01C-3CCB-12F0-F027-75D1CA1F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6" y="1515113"/>
            <a:ext cx="7772400" cy="446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/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BA82A4-2A1A-A912-CB4B-01BF2C05F6A3}"/>
              </a:ext>
            </a:extLst>
          </p:cNvPr>
          <p:cNvSpPr txBox="1"/>
          <p:nvPr/>
        </p:nvSpPr>
        <p:spPr>
          <a:xfrm>
            <a:off x="6207775" y="1710384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True Occupancy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D17A9-304A-3205-1DD7-37D11A33AFBA}"/>
              </a:ext>
            </a:extLst>
          </p:cNvPr>
          <p:cNvSpPr txBox="1"/>
          <p:nvPr/>
        </p:nvSpPr>
        <p:spPr>
          <a:xfrm>
            <a:off x="6958889" y="3321190"/>
            <a:ext cx="333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A202"/>
                </a:solidFill>
              </a:rPr>
              <a:t>Perceived 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85162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663243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247199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122211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moved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represents some % increase of uncertainty.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875259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/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there is only a single goal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/>
                  <a:t> denotes an optimal plan.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blipFill>
                <a:blip r:embed="rId3"/>
                <a:stretch>
                  <a:fillRect l="-1776" t="-46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2992840-5864-50CB-091F-C6540CC1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4112101"/>
            <a:ext cx="2893060" cy="69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/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error from attempting to match the observations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and a plan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blipFill>
                <a:blip r:embed="rId4"/>
                <a:stretch>
                  <a:fillRect l="-2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5E066-E9C5-C409-0490-9E6955E72AA2}"/>
              </a:ext>
            </a:extLst>
          </p:cNvPr>
          <p:cNvCxnSpPr/>
          <p:nvPr/>
        </p:nvCxnSpPr>
        <p:spPr>
          <a:xfrm flipH="1">
            <a:off x="5740084" y="4572000"/>
            <a:ext cx="355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67552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/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can constrain a planner to generate plans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In other words, plans that incorporate the observations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blipFill>
                <a:blip r:embed="rId3"/>
                <a:stretch>
                  <a:fillRect l="-2331" t="-4505" r="-105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/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blipFill>
                <a:blip r:embed="rId4"/>
                <a:stretch>
                  <a:fillRect l="-32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</p:spTree>
    <p:extLst>
      <p:ext uri="{BB962C8B-B14F-4D97-AF65-F5344CB8AC3E}">
        <p14:creationId xmlns:p14="http://schemas.microsoft.com/office/powerpoint/2010/main" val="43605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CBFB-F6B9-E878-1FCB-857A32CC2C38}"/>
              </a:ext>
            </a:extLst>
          </p:cNvPr>
          <p:cNvSpPr txBox="1"/>
          <p:nvPr/>
        </p:nvSpPr>
        <p:spPr>
          <a:xfrm>
            <a:off x="2379946" y="5473874"/>
            <a:ext cx="758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call it “greed”, but it can also be somewhat re-interpreted as risk tolerance. The greater it is, the more willing I am to risk collision to reduce my distance from the goal.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66476-FC3F-0990-5E97-A68B8FB413F0}"/>
              </a:ext>
            </a:extLst>
          </p:cNvPr>
          <p:cNvCxnSpPr/>
          <p:nvPr/>
        </p:nvCxnSpPr>
        <p:spPr>
          <a:xfrm flipV="1">
            <a:off x="2870461" y="3429000"/>
            <a:ext cx="887347" cy="1969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32871</TotalTime>
  <Words>1487</Words>
  <Application>Microsoft Macintosh PowerPoint</Application>
  <PresentationFormat>Widescreen</PresentationFormat>
  <Paragraphs>159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Busy Bee ideas (6/1)</vt:lpstr>
      <vt:lpstr>Likelihood of path</vt:lpstr>
      <vt:lpstr>Likelihood of path</vt:lpstr>
      <vt:lpstr>Likelihood of path</vt:lpstr>
      <vt:lpstr>Likelihood of path</vt:lpstr>
      <vt:lpstr>Likelihood of path</vt:lpstr>
      <vt:lpstr>Likelihood of path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Takeover Process</vt:lpstr>
      <vt:lpstr>Takeover Process</vt:lpstr>
      <vt:lpstr>Takeover Process</vt:lpstr>
      <vt:lpstr>Takeover Process</vt:lpstr>
      <vt:lpstr>Takeover Process Remarks</vt:lpstr>
      <vt:lpstr>Takeover Process Remarks</vt:lpstr>
      <vt:lpstr>Takeover Process Remarks</vt:lpstr>
      <vt:lpstr>Learning ϵ_agent </vt:lpstr>
      <vt:lpstr>Learning ϵ_agent </vt:lpstr>
      <vt:lpstr>Learning ϵ_agent </vt:lpstr>
      <vt:lpstr>Learning ϵ_agent </vt:lpstr>
      <vt:lpstr>Learning ϵ_agent </vt:lpstr>
      <vt:lpstr>Bayesian Updating</vt:lpstr>
      <vt:lpstr>Bayesian Updating</vt:lpstr>
      <vt:lpstr>Bayesian Updating</vt:lpstr>
      <vt:lpstr>Bayesian Updating</vt:lpstr>
      <vt:lpstr>TODO: Finding a prior</vt:lpstr>
      <vt:lpstr>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35</cp:revision>
  <dcterms:created xsi:type="dcterms:W3CDTF">2023-06-23T04:14:03Z</dcterms:created>
  <dcterms:modified xsi:type="dcterms:W3CDTF">2023-08-28T20:33:27Z</dcterms:modified>
</cp:coreProperties>
</file>