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6" r:id="rId2"/>
    <p:sldId id="319" r:id="rId3"/>
    <p:sldId id="315" r:id="rId4"/>
    <p:sldId id="320" r:id="rId5"/>
    <p:sldId id="316" r:id="rId6"/>
    <p:sldId id="317" r:id="rId7"/>
    <p:sldId id="321" r:id="rId8"/>
    <p:sldId id="312" r:id="rId9"/>
    <p:sldId id="327" r:id="rId10"/>
    <p:sldId id="322" r:id="rId11"/>
    <p:sldId id="323" r:id="rId12"/>
    <p:sldId id="324" r:id="rId13"/>
    <p:sldId id="32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035" autoAdjust="0"/>
  </p:normalViewPr>
  <p:slideViewPr>
    <p:cSldViewPr snapToGrid="0">
      <p:cViewPr varScale="1">
        <p:scale>
          <a:sx n="93" d="100"/>
          <a:sy n="93" d="100"/>
        </p:scale>
        <p:origin x="12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65A96-7C30-431D-A747-4CF836845178}"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C18F3-B5A9-47C2-9C35-40B6D0C2B639}" type="slidenum">
              <a:rPr lang="en-US" smtClean="0"/>
              <a:t>‹#›</a:t>
            </a:fld>
            <a:endParaRPr lang="en-US"/>
          </a:p>
        </p:txBody>
      </p:sp>
    </p:spTree>
    <p:extLst>
      <p:ext uri="{BB962C8B-B14F-4D97-AF65-F5344CB8AC3E}">
        <p14:creationId xmlns:p14="http://schemas.microsoft.com/office/powerpoint/2010/main" val="3879453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framing may not make total sense unless I have a reward function that specifically relates to the details of the trajectories. Right now I just grab similar trajectories and simulate those, but I could have a human trajectory controller and do inference on those params, too. </a:t>
            </a:r>
          </a:p>
        </p:txBody>
      </p:sp>
      <p:sp>
        <p:nvSpPr>
          <p:cNvPr id="4" name="Slide Number Placeholder 3"/>
          <p:cNvSpPr>
            <a:spLocks noGrp="1"/>
          </p:cNvSpPr>
          <p:nvPr>
            <p:ph type="sldNum" sz="quarter" idx="5"/>
          </p:nvPr>
        </p:nvSpPr>
        <p:spPr/>
        <p:txBody>
          <a:bodyPr/>
          <a:lstStyle/>
          <a:p>
            <a:fld id="{D88C18F3-B5A9-47C2-9C35-40B6D0C2B639}" type="slidenum">
              <a:rPr lang="en-US" smtClean="0"/>
              <a:t>1</a:t>
            </a:fld>
            <a:endParaRPr lang="en-US"/>
          </a:p>
        </p:txBody>
      </p:sp>
    </p:spTree>
    <p:extLst>
      <p:ext uri="{BB962C8B-B14F-4D97-AF65-F5344CB8AC3E}">
        <p14:creationId xmlns:p14="http://schemas.microsoft.com/office/powerpoint/2010/main" val="3065590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7F632D-995C-4D92-BB5A-66C6D68E6ADC}" type="slidenum">
              <a:rPr lang="en-US" smtClean="0"/>
              <a:t>6</a:t>
            </a:fld>
            <a:endParaRPr lang="en-US"/>
          </a:p>
        </p:txBody>
      </p:sp>
    </p:spTree>
    <p:extLst>
      <p:ext uri="{BB962C8B-B14F-4D97-AF65-F5344CB8AC3E}">
        <p14:creationId xmlns:p14="http://schemas.microsoft.com/office/powerpoint/2010/main" val="3686112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7F632D-995C-4D92-BB5A-66C6D68E6ADC}" type="slidenum">
              <a:rPr lang="en-US" smtClean="0"/>
              <a:t>7</a:t>
            </a:fld>
            <a:endParaRPr lang="en-US"/>
          </a:p>
        </p:txBody>
      </p:sp>
    </p:spTree>
    <p:extLst>
      <p:ext uri="{BB962C8B-B14F-4D97-AF65-F5344CB8AC3E}">
        <p14:creationId xmlns:p14="http://schemas.microsoft.com/office/powerpoint/2010/main" val="1581118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7F632D-995C-4D92-BB5A-66C6D68E6ADC}" type="slidenum">
              <a:rPr lang="en-US" smtClean="0"/>
              <a:t>8</a:t>
            </a:fld>
            <a:endParaRPr lang="en-US"/>
          </a:p>
        </p:txBody>
      </p:sp>
    </p:spTree>
    <p:extLst>
      <p:ext uri="{BB962C8B-B14F-4D97-AF65-F5344CB8AC3E}">
        <p14:creationId xmlns:p14="http://schemas.microsoft.com/office/powerpoint/2010/main" val="2287855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into Options framework for RL</a:t>
            </a:r>
          </a:p>
        </p:txBody>
      </p:sp>
      <p:sp>
        <p:nvSpPr>
          <p:cNvPr id="4" name="Slide Number Placeholder 3"/>
          <p:cNvSpPr>
            <a:spLocks noGrp="1"/>
          </p:cNvSpPr>
          <p:nvPr>
            <p:ph type="sldNum" sz="quarter" idx="5"/>
          </p:nvPr>
        </p:nvSpPr>
        <p:spPr/>
        <p:txBody>
          <a:bodyPr/>
          <a:lstStyle/>
          <a:p>
            <a:fld id="{D88C18F3-B5A9-47C2-9C35-40B6D0C2B639}" type="slidenum">
              <a:rPr lang="en-US" smtClean="0"/>
              <a:t>10</a:t>
            </a:fld>
            <a:endParaRPr lang="en-US"/>
          </a:p>
        </p:txBody>
      </p:sp>
    </p:spTree>
    <p:extLst>
      <p:ext uri="{BB962C8B-B14F-4D97-AF65-F5344CB8AC3E}">
        <p14:creationId xmlns:p14="http://schemas.microsoft.com/office/powerpoint/2010/main" val="110206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83975-C9D5-7C71-812D-24DA7BA839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91F952-E04C-BA7B-7895-419CA2BA1A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1FAF23-8942-3BC2-9664-33731F532995}"/>
              </a:ext>
            </a:extLst>
          </p:cNvPr>
          <p:cNvSpPr>
            <a:spLocks noGrp="1"/>
          </p:cNvSpPr>
          <p:nvPr>
            <p:ph type="dt" sz="half" idx="10"/>
          </p:nvPr>
        </p:nvSpPr>
        <p:spPr/>
        <p:txBody>
          <a:bodyPr/>
          <a:lstStyle/>
          <a:p>
            <a:fld id="{4508E77D-DC9A-4C8F-84CA-6373EBF98707}" type="datetimeFigureOut">
              <a:rPr lang="en-US" smtClean="0"/>
              <a:t>11/2/2023</a:t>
            </a:fld>
            <a:endParaRPr lang="en-US"/>
          </a:p>
        </p:txBody>
      </p:sp>
      <p:sp>
        <p:nvSpPr>
          <p:cNvPr id="5" name="Footer Placeholder 4">
            <a:extLst>
              <a:ext uri="{FF2B5EF4-FFF2-40B4-BE49-F238E27FC236}">
                <a16:creationId xmlns:a16="http://schemas.microsoft.com/office/drawing/2014/main" id="{AFC17B19-E788-925C-7747-7ED9AA337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7CDA0-8B49-3DC0-D705-EBD281ACF6A8}"/>
              </a:ext>
            </a:extLst>
          </p:cNvPr>
          <p:cNvSpPr>
            <a:spLocks noGrp="1"/>
          </p:cNvSpPr>
          <p:nvPr>
            <p:ph type="sldNum" sz="quarter" idx="12"/>
          </p:nvPr>
        </p:nvSpPr>
        <p:spPr/>
        <p:txBody>
          <a:bodyPr/>
          <a:lstStyle/>
          <a:p>
            <a:fld id="{B821AB02-6BEE-4A48-BB4A-74AA060458FA}" type="slidenum">
              <a:rPr lang="en-US" smtClean="0"/>
              <a:t>‹#›</a:t>
            </a:fld>
            <a:endParaRPr lang="en-US"/>
          </a:p>
        </p:txBody>
      </p:sp>
    </p:spTree>
    <p:extLst>
      <p:ext uri="{BB962C8B-B14F-4D97-AF65-F5344CB8AC3E}">
        <p14:creationId xmlns:p14="http://schemas.microsoft.com/office/powerpoint/2010/main" val="345337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22D6-111C-0806-8AE0-E40A4B4A78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6C628-F6F0-3D17-CBD8-1C018A7FD3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99436-7B2C-543A-D146-A49E0845039B}"/>
              </a:ext>
            </a:extLst>
          </p:cNvPr>
          <p:cNvSpPr>
            <a:spLocks noGrp="1"/>
          </p:cNvSpPr>
          <p:nvPr>
            <p:ph type="dt" sz="half" idx="10"/>
          </p:nvPr>
        </p:nvSpPr>
        <p:spPr/>
        <p:txBody>
          <a:bodyPr/>
          <a:lstStyle/>
          <a:p>
            <a:fld id="{4508E77D-DC9A-4C8F-84CA-6373EBF98707}" type="datetimeFigureOut">
              <a:rPr lang="en-US" smtClean="0"/>
              <a:t>11/2/2023</a:t>
            </a:fld>
            <a:endParaRPr lang="en-US"/>
          </a:p>
        </p:txBody>
      </p:sp>
      <p:sp>
        <p:nvSpPr>
          <p:cNvPr id="5" name="Footer Placeholder 4">
            <a:extLst>
              <a:ext uri="{FF2B5EF4-FFF2-40B4-BE49-F238E27FC236}">
                <a16:creationId xmlns:a16="http://schemas.microsoft.com/office/drawing/2014/main" id="{C66C6C07-758C-BFBD-7A0A-5B17603A1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0781C-8E52-CF0C-F02F-A56C64891A14}"/>
              </a:ext>
            </a:extLst>
          </p:cNvPr>
          <p:cNvSpPr>
            <a:spLocks noGrp="1"/>
          </p:cNvSpPr>
          <p:nvPr>
            <p:ph type="sldNum" sz="quarter" idx="12"/>
          </p:nvPr>
        </p:nvSpPr>
        <p:spPr/>
        <p:txBody>
          <a:bodyPr/>
          <a:lstStyle/>
          <a:p>
            <a:fld id="{B821AB02-6BEE-4A48-BB4A-74AA060458FA}" type="slidenum">
              <a:rPr lang="en-US" smtClean="0"/>
              <a:t>‹#›</a:t>
            </a:fld>
            <a:endParaRPr lang="en-US"/>
          </a:p>
        </p:txBody>
      </p:sp>
    </p:spTree>
    <p:extLst>
      <p:ext uri="{BB962C8B-B14F-4D97-AF65-F5344CB8AC3E}">
        <p14:creationId xmlns:p14="http://schemas.microsoft.com/office/powerpoint/2010/main" val="7859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EA405E-2F3D-A133-10C6-E10425B18E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5E1EA6-87B3-4330-4183-9D67728E82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EF32A-C898-170E-6131-0D81199DB332}"/>
              </a:ext>
            </a:extLst>
          </p:cNvPr>
          <p:cNvSpPr>
            <a:spLocks noGrp="1"/>
          </p:cNvSpPr>
          <p:nvPr>
            <p:ph type="dt" sz="half" idx="10"/>
          </p:nvPr>
        </p:nvSpPr>
        <p:spPr/>
        <p:txBody>
          <a:bodyPr/>
          <a:lstStyle/>
          <a:p>
            <a:fld id="{4508E77D-DC9A-4C8F-84CA-6373EBF98707}" type="datetimeFigureOut">
              <a:rPr lang="en-US" smtClean="0"/>
              <a:t>11/2/2023</a:t>
            </a:fld>
            <a:endParaRPr lang="en-US"/>
          </a:p>
        </p:txBody>
      </p:sp>
      <p:sp>
        <p:nvSpPr>
          <p:cNvPr id="5" name="Footer Placeholder 4">
            <a:extLst>
              <a:ext uri="{FF2B5EF4-FFF2-40B4-BE49-F238E27FC236}">
                <a16:creationId xmlns:a16="http://schemas.microsoft.com/office/drawing/2014/main" id="{379261EA-4A21-7E76-35B9-27E965AD5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A8EF8-C6A1-06B3-8A4E-E9BFEE6B1A52}"/>
              </a:ext>
            </a:extLst>
          </p:cNvPr>
          <p:cNvSpPr>
            <a:spLocks noGrp="1"/>
          </p:cNvSpPr>
          <p:nvPr>
            <p:ph type="sldNum" sz="quarter" idx="12"/>
          </p:nvPr>
        </p:nvSpPr>
        <p:spPr/>
        <p:txBody>
          <a:bodyPr/>
          <a:lstStyle/>
          <a:p>
            <a:fld id="{B821AB02-6BEE-4A48-BB4A-74AA060458FA}" type="slidenum">
              <a:rPr lang="en-US" smtClean="0"/>
              <a:t>‹#›</a:t>
            </a:fld>
            <a:endParaRPr lang="en-US"/>
          </a:p>
        </p:txBody>
      </p:sp>
    </p:spTree>
    <p:extLst>
      <p:ext uri="{BB962C8B-B14F-4D97-AF65-F5344CB8AC3E}">
        <p14:creationId xmlns:p14="http://schemas.microsoft.com/office/powerpoint/2010/main" val="259006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E8E3-A472-4B76-DD40-B2987D090D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522F76-2CBF-4115-B9AD-3E0802B17A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7B83A-D5DD-53DC-BBD1-CE93ED33237C}"/>
              </a:ext>
            </a:extLst>
          </p:cNvPr>
          <p:cNvSpPr>
            <a:spLocks noGrp="1"/>
          </p:cNvSpPr>
          <p:nvPr>
            <p:ph type="dt" sz="half" idx="10"/>
          </p:nvPr>
        </p:nvSpPr>
        <p:spPr/>
        <p:txBody>
          <a:bodyPr/>
          <a:lstStyle/>
          <a:p>
            <a:fld id="{4508E77D-DC9A-4C8F-84CA-6373EBF98707}" type="datetimeFigureOut">
              <a:rPr lang="en-US" smtClean="0"/>
              <a:t>11/2/2023</a:t>
            </a:fld>
            <a:endParaRPr lang="en-US"/>
          </a:p>
        </p:txBody>
      </p:sp>
      <p:sp>
        <p:nvSpPr>
          <p:cNvPr id="5" name="Footer Placeholder 4">
            <a:extLst>
              <a:ext uri="{FF2B5EF4-FFF2-40B4-BE49-F238E27FC236}">
                <a16:creationId xmlns:a16="http://schemas.microsoft.com/office/drawing/2014/main" id="{00E86EF1-521E-376E-E266-6B923F4BE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EE7C9-2534-177D-93CB-4ABDD91F455D}"/>
              </a:ext>
            </a:extLst>
          </p:cNvPr>
          <p:cNvSpPr>
            <a:spLocks noGrp="1"/>
          </p:cNvSpPr>
          <p:nvPr>
            <p:ph type="sldNum" sz="quarter" idx="12"/>
          </p:nvPr>
        </p:nvSpPr>
        <p:spPr/>
        <p:txBody>
          <a:bodyPr/>
          <a:lstStyle/>
          <a:p>
            <a:fld id="{B821AB02-6BEE-4A48-BB4A-74AA060458FA}" type="slidenum">
              <a:rPr lang="en-US" smtClean="0"/>
              <a:t>‹#›</a:t>
            </a:fld>
            <a:endParaRPr lang="en-US"/>
          </a:p>
        </p:txBody>
      </p:sp>
    </p:spTree>
    <p:extLst>
      <p:ext uri="{BB962C8B-B14F-4D97-AF65-F5344CB8AC3E}">
        <p14:creationId xmlns:p14="http://schemas.microsoft.com/office/powerpoint/2010/main" val="143559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E11F-AA44-50E8-284F-8F56ED053F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11D623-3660-55C5-7E39-FD3F06E0BB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1EE7E6-5053-6BFF-AB1C-78F16EF6F48A}"/>
              </a:ext>
            </a:extLst>
          </p:cNvPr>
          <p:cNvSpPr>
            <a:spLocks noGrp="1"/>
          </p:cNvSpPr>
          <p:nvPr>
            <p:ph type="dt" sz="half" idx="10"/>
          </p:nvPr>
        </p:nvSpPr>
        <p:spPr/>
        <p:txBody>
          <a:bodyPr/>
          <a:lstStyle/>
          <a:p>
            <a:fld id="{4508E77D-DC9A-4C8F-84CA-6373EBF98707}" type="datetimeFigureOut">
              <a:rPr lang="en-US" smtClean="0"/>
              <a:t>11/2/2023</a:t>
            </a:fld>
            <a:endParaRPr lang="en-US"/>
          </a:p>
        </p:txBody>
      </p:sp>
      <p:sp>
        <p:nvSpPr>
          <p:cNvPr id="5" name="Footer Placeholder 4">
            <a:extLst>
              <a:ext uri="{FF2B5EF4-FFF2-40B4-BE49-F238E27FC236}">
                <a16:creationId xmlns:a16="http://schemas.microsoft.com/office/drawing/2014/main" id="{50ED5BB5-5ACF-C207-2715-9808556F9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040F6-AAE1-20B6-1B50-0F190B3A6755}"/>
              </a:ext>
            </a:extLst>
          </p:cNvPr>
          <p:cNvSpPr>
            <a:spLocks noGrp="1"/>
          </p:cNvSpPr>
          <p:nvPr>
            <p:ph type="sldNum" sz="quarter" idx="12"/>
          </p:nvPr>
        </p:nvSpPr>
        <p:spPr/>
        <p:txBody>
          <a:bodyPr/>
          <a:lstStyle/>
          <a:p>
            <a:fld id="{B821AB02-6BEE-4A48-BB4A-74AA060458FA}" type="slidenum">
              <a:rPr lang="en-US" smtClean="0"/>
              <a:t>‹#›</a:t>
            </a:fld>
            <a:endParaRPr lang="en-US"/>
          </a:p>
        </p:txBody>
      </p:sp>
    </p:spTree>
    <p:extLst>
      <p:ext uri="{BB962C8B-B14F-4D97-AF65-F5344CB8AC3E}">
        <p14:creationId xmlns:p14="http://schemas.microsoft.com/office/powerpoint/2010/main" val="386614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1D31-92EF-104A-D872-1A0E0122E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9564DD-4CFC-4593-F5E0-961E4A7914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A00458-A9F4-F66C-DAB6-0F05F432F9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3C46BB-425F-6C31-4034-0C2FA9B170FB}"/>
              </a:ext>
            </a:extLst>
          </p:cNvPr>
          <p:cNvSpPr>
            <a:spLocks noGrp="1"/>
          </p:cNvSpPr>
          <p:nvPr>
            <p:ph type="dt" sz="half" idx="10"/>
          </p:nvPr>
        </p:nvSpPr>
        <p:spPr/>
        <p:txBody>
          <a:bodyPr/>
          <a:lstStyle/>
          <a:p>
            <a:fld id="{4508E77D-DC9A-4C8F-84CA-6373EBF98707}" type="datetimeFigureOut">
              <a:rPr lang="en-US" smtClean="0"/>
              <a:t>11/2/2023</a:t>
            </a:fld>
            <a:endParaRPr lang="en-US"/>
          </a:p>
        </p:txBody>
      </p:sp>
      <p:sp>
        <p:nvSpPr>
          <p:cNvPr id="6" name="Footer Placeholder 5">
            <a:extLst>
              <a:ext uri="{FF2B5EF4-FFF2-40B4-BE49-F238E27FC236}">
                <a16:creationId xmlns:a16="http://schemas.microsoft.com/office/drawing/2014/main" id="{605B61AC-EF98-77AF-C30F-B9C4BE538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224B1-27EF-3828-E285-9549ACC596C8}"/>
              </a:ext>
            </a:extLst>
          </p:cNvPr>
          <p:cNvSpPr>
            <a:spLocks noGrp="1"/>
          </p:cNvSpPr>
          <p:nvPr>
            <p:ph type="sldNum" sz="quarter" idx="12"/>
          </p:nvPr>
        </p:nvSpPr>
        <p:spPr/>
        <p:txBody>
          <a:bodyPr/>
          <a:lstStyle/>
          <a:p>
            <a:fld id="{B821AB02-6BEE-4A48-BB4A-74AA060458FA}" type="slidenum">
              <a:rPr lang="en-US" smtClean="0"/>
              <a:t>‹#›</a:t>
            </a:fld>
            <a:endParaRPr lang="en-US"/>
          </a:p>
        </p:txBody>
      </p:sp>
    </p:spTree>
    <p:extLst>
      <p:ext uri="{BB962C8B-B14F-4D97-AF65-F5344CB8AC3E}">
        <p14:creationId xmlns:p14="http://schemas.microsoft.com/office/powerpoint/2010/main" val="197533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BFB9-7421-4236-914C-8868BFF6A5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304878-43E4-FA8E-5F9C-DE4DD05D4E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F00E0F-B2D1-6A59-E40A-A81738843A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957EFE-D656-08CD-BA6F-91129E8760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4FF510-36DA-4140-2AEA-1C5384F9E7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064FF0-548D-1708-D85C-BCEACED12D6D}"/>
              </a:ext>
            </a:extLst>
          </p:cNvPr>
          <p:cNvSpPr>
            <a:spLocks noGrp="1"/>
          </p:cNvSpPr>
          <p:nvPr>
            <p:ph type="dt" sz="half" idx="10"/>
          </p:nvPr>
        </p:nvSpPr>
        <p:spPr/>
        <p:txBody>
          <a:bodyPr/>
          <a:lstStyle/>
          <a:p>
            <a:fld id="{4508E77D-DC9A-4C8F-84CA-6373EBF98707}" type="datetimeFigureOut">
              <a:rPr lang="en-US" smtClean="0"/>
              <a:t>11/2/2023</a:t>
            </a:fld>
            <a:endParaRPr lang="en-US"/>
          </a:p>
        </p:txBody>
      </p:sp>
      <p:sp>
        <p:nvSpPr>
          <p:cNvPr id="8" name="Footer Placeholder 7">
            <a:extLst>
              <a:ext uri="{FF2B5EF4-FFF2-40B4-BE49-F238E27FC236}">
                <a16:creationId xmlns:a16="http://schemas.microsoft.com/office/drawing/2014/main" id="{2708D702-580A-C96D-18DB-493D0A335A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9D039-4E8C-9180-218E-46BDD807F5F8}"/>
              </a:ext>
            </a:extLst>
          </p:cNvPr>
          <p:cNvSpPr>
            <a:spLocks noGrp="1"/>
          </p:cNvSpPr>
          <p:nvPr>
            <p:ph type="sldNum" sz="quarter" idx="12"/>
          </p:nvPr>
        </p:nvSpPr>
        <p:spPr/>
        <p:txBody>
          <a:bodyPr/>
          <a:lstStyle/>
          <a:p>
            <a:fld id="{B821AB02-6BEE-4A48-BB4A-74AA060458FA}" type="slidenum">
              <a:rPr lang="en-US" smtClean="0"/>
              <a:t>‹#›</a:t>
            </a:fld>
            <a:endParaRPr lang="en-US"/>
          </a:p>
        </p:txBody>
      </p:sp>
    </p:spTree>
    <p:extLst>
      <p:ext uri="{BB962C8B-B14F-4D97-AF65-F5344CB8AC3E}">
        <p14:creationId xmlns:p14="http://schemas.microsoft.com/office/powerpoint/2010/main" val="358673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BDAF-A15F-7AA9-2D41-D6A9E7F46E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DB0559-52F7-55CC-D9D7-A9BF7E20C031}"/>
              </a:ext>
            </a:extLst>
          </p:cNvPr>
          <p:cNvSpPr>
            <a:spLocks noGrp="1"/>
          </p:cNvSpPr>
          <p:nvPr>
            <p:ph type="dt" sz="half" idx="10"/>
          </p:nvPr>
        </p:nvSpPr>
        <p:spPr/>
        <p:txBody>
          <a:bodyPr/>
          <a:lstStyle/>
          <a:p>
            <a:fld id="{4508E77D-DC9A-4C8F-84CA-6373EBF98707}" type="datetimeFigureOut">
              <a:rPr lang="en-US" smtClean="0"/>
              <a:t>11/2/2023</a:t>
            </a:fld>
            <a:endParaRPr lang="en-US"/>
          </a:p>
        </p:txBody>
      </p:sp>
      <p:sp>
        <p:nvSpPr>
          <p:cNvPr id="4" name="Footer Placeholder 3">
            <a:extLst>
              <a:ext uri="{FF2B5EF4-FFF2-40B4-BE49-F238E27FC236}">
                <a16:creationId xmlns:a16="http://schemas.microsoft.com/office/drawing/2014/main" id="{44DFBEA2-7E40-9BA0-DAAE-84DC00DFF8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3F954D-7677-64AB-2B40-1B356A0A4B84}"/>
              </a:ext>
            </a:extLst>
          </p:cNvPr>
          <p:cNvSpPr>
            <a:spLocks noGrp="1"/>
          </p:cNvSpPr>
          <p:nvPr>
            <p:ph type="sldNum" sz="quarter" idx="12"/>
          </p:nvPr>
        </p:nvSpPr>
        <p:spPr/>
        <p:txBody>
          <a:bodyPr/>
          <a:lstStyle/>
          <a:p>
            <a:fld id="{B821AB02-6BEE-4A48-BB4A-74AA060458FA}" type="slidenum">
              <a:rPr lang="en-US" smtClean="0"/>
              <a:t>‹#›</a:t>
            </a:fld>
            <a:endParaRPr lang="en-US"/>
          </a:p>
        </p:txBody>
      </p:sp>
    </p:spTree>
    <p:extLst>
      <p:ext uri="{BB962C8B-B14F-4D97-AF65-F5344CB8AC3E}">
        <p14:creationId xmlns:p14="http://schemas.microsoft.com/office/powerpoint/2010/main" val="197157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3C2F16-D032-EFF6-5A96-7F07D9894754}"/>
              </a:ext>
            </a:extLst>
          </p:cNvPr>
          <p:cNvSpPr>
            <a:spLocks noGrp="1"/>
          </p:cNvSpPr>
          <p:nvPr>
            <p:ph type="dt" sz="half" idx="10"/>
          </p:nvPr>
        </p:nvSpPr>
        <p:spPr/>
        <p:txBody>
          <a:bodyPr/>
          <a:lstStyle/>
          <a:p>
            <a:fld id="{4508E77D-DC9A-4C8F-84CA-6373EBF98707}" type="datetimeFigureOut">
              <a:rPr lang="en-US" smtClean="0"/>
              <a:t>11/2/2023</a:t>
            </a:fld>
            <a:endParaRPr lang="en-US"/>
          </a:p>
        </p:txBody>
      </p:sp>
      <p:sp>
        <p:nvSpPr>
          <p:cNvPr id="3" name="Footer Placeholder 2">
            <a:extLst>
              <a:ext uri="{FF2B5EF4-FFF2-40B4-BE49-F238E27FC236}">
                <a16:creationId xmlns:a16="http://schemas.microsoft.com/office/drawing/2014/main" id="{DC9578E7-FFD7-3D79-D43D-B356C8B681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B77A7-8AE2-054F-366E-2CD45B626212}"/>
              </a:ext>
            </a:extLst>
          </p:cNvPr>
          <p:cNvSpPr>
            <a:spLocks noGrp="1"/>
          </p:cNvSpPr>
          <p:nvPr>
            <p:ph type="sldNum" sz="quarter" idx="12"/>
          </p:nvPr>
        </p:nvSpPr>
        <p:spPr/>
        <p:txBody>
          <a:bodyPr/>
          <a:lstStyle/>
          <a:p>
            <a:fld id="{B821AB02-6BEE-4A48-BB4A-74AA060458FA}" type="slidenum">
              <a:rPr lang="en-US" smtClean="0"/>
              <a:t>‹#›</a:t>
            </a:fld>
            <a:endParaRPr lang="en-US"/>
          </a:p>
        </p:txBody>
      </p:sp>
    </p:spTree>
    <p:extLst>
      <p:ext uri="{BB962C8B-B14F-4D97-AF65-F5344CB8AC3E}">
        <p14:creationId xmlns:p14="http://schemas.microsoft.com/office/powerpoint/2010/main" val="95194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27F1-75E8-DC7D-0355-AC6FED148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E9DBF5-5C7E-FC6A-7304-49CDE4C6F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DC9725-3373-3F7B-6265-46111F15B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CCB3D-90BC-2040-9D4A-8F3C5CEDB235}"/>
              </a:ext>
            </a:extLst>
          </p:cNvPr>
          <p:cNvSpPr>
            <a:spLocks noGrp="1"/>
          </p:cNvSpPr>
          <p:nvPr>
            <p:ph type="dt" sz="half" idx="10"/>
          </p:nvPr>
        </p:nvSpPr>
        <p:spPr/>
        <p:txBody>
          <a:bodyPr/>
          <a:lstStyle/>
          <a:p>
            <a:fld id="{4508E77D-DC9A-4C8F-84CA-6373EBF98707}" type="datetimeFigureOut">
              <a:rPr lang="en-US" smtClean="0"/>
              <a:t>11/2/2023</a:t>
            </a:fld>
            <a:endParaRPr lang="en-US"/>
          </a:p>
        </p:txBody>
      </p:sp>
      <p:sp>
        <p:nvSpPr>
          <p:cNvPr id="6" name="Footer Placeholder 5">
            <a:extLst>
              <a:ext uri="{FF2B5EF4-FFF2-40B4-BE49-F238E27FC236}">
                <a16:creationId xmlns:a16="http://schemas.microsoft.com/office/drawing/2014/main" id="{7B3D1447-E11D-87A1-D958-CC944A7A74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030CC-455C-D154-BF3E-F6FDD211352C}"/>
              </a:ext>
            </a:extLst>
          </p:cNvPr>
          <p:cNvSpPr>
            <a:spLocks noGrp="1"/>
          </p:cNvSpPr>
          <p:nvPr>
            <p:ph type="sldNum" sz="quarter" idx="12"/>
          </p:nvPr>
        </p:nvSpPr>
        <p:spPr/>
        <p:txBody>
          <a:bodyPr/>
          <a:lstStyle/>
          <a:p>
            <a:fld id="{B821AB02-6BEE-4A48-BB4A-74AA060458FA}" type="slidenum">
              <a:rPr lang="en-US" smtClean="0"/>
              <a:t>‹#›</a:t>
            </a:fld>
            <a:endParaRPr lang="en-US"/>
          </a:p>
        </p:txBody>
      </p:sp>
    </p:spTree>
    <p:extLst>
      <p:ext uri="{BB962C8B-B14F-4D97-AF65-F5344CB8AC3E}">
        <p14:creationId xmlns:p14="http://schemas.microsoft.com/office/powerpoint/2010/main" val="3346643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E6C19-C7EB-594A-21D1-17677E1BC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83E3B-E705-AD5E-2BC1-8B5C7C2E2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1588B1-747A-18D6-3F69-D11815A7D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575A9-AB3A-C984-EB58-2AB9F9A6971E}"/>
              </a:ext>
            </a:extLst>
          </p:cNvPr>
          <p:cNvSpPr>
            <a:spLocks noGrp="1"/>
          </p:cNvSpPr>
          <p:nvPr>
            <p:ph type="dt" sz="half" idx="10"/>
          </p:nvPr>
        </p:nvSpPr>
        <p:spPr/>
        <p:txBody>
          <a:bodyPr/>
          <a:lstStyle/>
          <a:p>
            <a:fld id="{4508E77D-DC9A-4C8F-84CA-6373EBF98707}" type="datetimeFigureOut">
              <a:rPr lang="en-US" smtClean="0"/>
              <a:t>11/2/2023</a:t>
            </a:fld>
            <a:endParaRPr lang="en-US"/>
          </a:p>
        </p:txBody>
      </p:sp>
      <p:sp>
        <p:nvSpPr>
          <p:cNvPr id="6" name="Footer Placeholder 5">
            <a:extLst>
              <a:ext uri="{FF2B5EF4-FFF2-40B4-BE49-F238E27FC236}">
                <a16:creationId xmlns:a16="http://schemas.microsoft.com/office/drawing/2014/main" id="{D2B66DA6-45E9-AF97-0EFA-F9F53DB25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06DEF0-68E1-93D1-84DB-C11F84BEFB78}"/>
              </a:ext>
            </a:extLst>
          </p:cNvPr>
          <p:cNvSpPr>
            <a:spLocks noGrp="1"/>
          </p:cNvSpPr>
          <p:nvPr>
            <p:ph type="sldNum" sz="quarter" idx="12"/>
          </p:nvPr>
        </p:nvSpPr>
        <p:spPr/>
        <p:txBody>
          <a:bodyPr/>
          <a:lstStyle/>
          <a:p>
            <a:fld id="{B821AB02-6BEE-4A48-BB4A-74AA060458FA}" type="slidenum">
              <a:rPr lang="en-US" smtClean="0"/>
              <a:t>‹#›</a:t>
            </a:fld>
            <a:endParaRPr lang="en-US"/>
          </a:p>
        </p:txBody>
      </p:sp>
    </p:spTree>
    <p:extLst>
      <p:ext uri="{BB962C8B-B14F-4D97-AF65-F5344CB8AC3E}">
        <p14:creationId xmlns:p14="http://schemas.microsoft.com/office/powerpoint/2010/main" val="3063124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15B8C5-AF6D-9B10-CC1E-3367160F7D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EF574E-B029-96BC-D276-7BE8AAD9A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2D919-E6B2-7214-F845-FC7E574127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8E77D-DC9A-4C8F-84CA-6373EBF98707}" type="datetimeFigureOut">
              <a:rPr lang="en-US" smtClean="0"/>
              <a:t>11/2/2023</a:t>
            </a:fld>
            <a:endParaRPr lang="en-US"/>
          </a:p>
        </p:txBody>
      </p:sp>
      <p:sp>
        <p:nvSpPr>
          <p:cNvPr id="5" name="Footer Placeholder 4">
            <a:extLst>
              <a:ext uri="{FF2B5EF4-FFF2-40B4-BE49-F238E27FC236}">
                <a16:creationId xmlns:a16="http://schemas.microsoft.com/office/drawing/2014/main" id="{8BF17508-7092-15CA-63FA-AD81F691A9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0CF59B-299A-56A3-C54F-ABA00AD25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1AB02-6BEE-4A48-BB4A-74AA060458FA}" type="slidenum">
              <a:rPr lang="en-US" smtClean="0"/>
              <a:t>‹#›</a:t>
            </a:fld>
            <a:endParaRPr lang="en-US"/>
          </a:p>
        </p:txBody>
      </p:sp>
    </p:spTree>
    <p:extLst>
      <p:ext uri="{BB962C8B-B14F-4D97-AF65-F5344CB8AC3E}">
        <p14:creationId xmlns:p14="http://schemas.microsoft.com/office/powerpoint/2010/main" val="2650943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80.png"/><Relationship Id="rId5" Type="http://schemas.openxmlformats.org/officeDocument/2006/relationships/image" Target="../media/image770.png"/><Relationship Id="rId4" Type="http://schemas.openxmlformats.org/officeDocument/2006/relationships/image" Target="../media/image76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a:extLst>
              <a:ext uri="{FF2B5EF4-FFF2-40B4-BE49-F238E27FC236}">
                <a16:creationId xmlns:a16="http://schemas.microsoft.com/office/drawing/2014/main" id="{D9E85386-A356-23F2-3486-500224895D13}"/>
              </a:ext>
            </a:extLst>
          </p:cNvPr>
          <p:cNvCxnSpPr/>
          <p:nvPr/>
        </p:nvCxnSpPr>
        <p:spPr>
          <a:xfrm flipV="1">
            <a:off x="5058307" y="4904362"/>
            <a:ext cx="0" cy="11743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6A908F-EBA3-8E42-8CF4-830F644FC7EB}"/>
              </a:ext>
            </a:extLst>
          </p:cNvPr>
          <p:cNvSpPr txBox="1"/>
          <p:nvPr/>
        </p:nvSpPr>
        <p:spPr>
          <a:xfrm>
            <a:off x="339048" y="133565"/>
            <a:ext cx="11527604" cy="3693319"/>
          </a:xfrm>
          <a:prstGeom prst="rect">
            <a:avLst/>
          </a:prstGeom>
          <a:noFill/>
        </p:spPr>
        <p:txBody>
          <a:bodyPr wrap="square" rtlCol="0">
            <a:spAutoFit/>
          </a:bodyPr>
          <a:lstStyle/>
          <a:p>
            <a:r>
              <a:rPr lang="en-US" b="0" i="0" dirty="0">
                <a:solidFill>
                  <a:srgbClr val="222222"/>
                </a:solidFill>
                <a:effectLst/>
                <a:latin typeface="Arial" panose="020B0604020202020204" pitchFamily="34" charset="0"/>
              </a:rPr>
              <a:t>When observing behavior with good resolution, we’re seeing a combination of control acting at different scales, often characterized as “deliberative” vs. “automatic” decision-making or control (“thinking fast and slow”). </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For example, if we measure driving based on the movement of a vehicle, we see fine-grained adjustments related to lane keeping, etc., and broader adjustments related to route planning. </a:t>
            </a: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This is an IRL/plan recognition a</a:t>
            </a:r>
            <a:r>
              <a:rPr lang="en-US" dirty="0">
                <a:solidFill>
                  <a:srgbClr val="222222"/>
                </a:solidFill>
                <a:latin typeface="Arial" panose="020B0604020202020204" pitchFamily="34" charset="0"/>
              </a:rPr>
              <a:t>pproach to simultaneously model multiple scales of control. </a:t>
            </a:r>
            <a:endParaRPr lang="en-US" b="0" i="0" dirty="0">
              <a:solidFill>
                <a:srgbClr val="222222"/>
              </a:solidFill>
              <a:effectLst/>
              <a:latin typeface="Arial" panose="020B0604020202020204" pitchFamily="34" charset="0"/>
            </a:endParaRPr>
          </a:p>
          <a:p>
            <a:pPr algn="l"/>
            <a:endParaRPr lang="en-US" dirty="0">
              <a:solidFill>
                <a:srgbClr val="222222"/>
              </a:solidFill>
              <a:latin typeface="Arial" panose="020B0604020202020204" pitchFamily="34" charset="0"/>
            </a:endParaRPr>
          </a:p>
          <a:p>
            <a:pPr algn="l"/>
            <a:r>
              <a:rPr lang="en-US" dirty="0">
                <a:solidFill>
                  <a:srgbClr val="222222"/>
                </a:solidFill>
                <a:latin typeface="Arial" panose="020B0604020202020204" pitchFamily="34" charset="0"/>
              </a:rPr>
              <a:t>Relevant to Busy </a:t>
            </a:r>
            <a:r>
              <a:rPr lang="en-US" dirty="0" err="1">
                <a:solidFill>
                  <a:srgbClr val="222222"/>
                </a:solidFill>
                <a:latin typeface="Arial" panose="020B0604020202020204" pitchFamily="34" charset="0"/>
              </a:rPr>
              <a:t>Beeway</a:t>
            </a:r>
            <a:r>
              <a:rPr lang="en-US" dirty="0">
                <a:solidFill>
                  <a:srgbClr val="222222"/>
                </a:solidFill>
                <a:latin typeface="Arial" panose="020B0604020202020204" pitchFamily="34" charset="0"/>
              </a:rPr>
              <a:t> because movements are recorded at an extremely fine resolution relative to human decision making. Specifically, the production of a human trajectories on the order of 5 frames/&lt;200ms. </a:t>
            </a:r>
          </a:p>
          <a:p>
            <a:pPr algn="l"/>
            <a:endParaRPr lang="en-US" dirty="0">
              <a:solidFill>
                <a:srgbClr val="222222"/>
              </a:solidFill>
              <a:latin typeface="Arial" panose="020B0604020202020204" pitchFamily="34" charset="0"/>
            </a:endParaRPr>
          </a:p>
          <a:p>
            <a:r>
              <a:rPr lang="en-US" b="0" i="0" dirty="0">
                <a:solidFill>
                  <a:srgbClr val="222222"/>
                </a:solidFill>
                <a:effectLst/>
                <a:latin typeface="Arial" panose="020B0604020202020204" pitchFamily="34" charset="0"/>
              </a:rPr>
              <a:t>The lowest level is meant to represent a kind of reactive/reflexive action control. Something like APF. The next level up is planning-based: It works on a larger scale/finer resolution and involves lookahead.  </a:t>
            </a:r>
          </a:p>
        </p:txBody>
      </p:sp>
      <p:sp>
        <p:nvSpPr>
          <p:cNvPr id="5" name="Rectangle 4">
            <a:extLst>
              <a:ext uri="{FF2B5EF4-FFF2-40B4-BE49-F238E27FC236}">
                <a16:creationId xmlns:a16="http://schemas.microsoft.com/office/drawing/2014/main" id="{1343D07C-DD95-961B-5F9B-B3A5195D3C9B}"/>
              </a:ext>
            </a:extLst>
          </p:cNvPr>
          <p:cNvSpPr/>
          <p:nvPr/>
        </p:nvSpPr>
        <p:spPr>
          <a:xfrm>
            <a:off x="750011" y="4685013"/>
            <a:ext cx="5291191" cy="185962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A921DBE-58A9-FE78-2312-F754FFD67E1B}"/>
              </a:ext>
            </a:extLst>
          </p:cNvPr>
          <p:cNvSpPr/>
          <p:nvPr/>
        </p:nvSpPr>
        <p:spPr>
          <a:xfrm>
            <a:off x="1705507" y="4890496"/>
            <a:ext cx="207199" cy="210622"/>
          </a:xfrm>
          <a:prstGeom prst="ellipse">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0123A33-FE98-3C99-7185-E6A1B52C5FA7}"/>
              </a:ext>
            </a:extLst>
          </p:cNvPr>
          <p:cNvSpPr/>
          <p:nvPr/>
        </p:nvSpPr>
        <p:spPr>
          <a:xfrm>
            <a:off x="1027412" y="6169629"/>
            <a:ext cx="207199" cy="210622"/>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DC9D5CF-08EB-5202-A017-1695F26AA364}"/>
              </a:ext>
            </a:extLst>
          </p:cNvPr>
          <p:cNvCxnSpPr/>
          <p:nvPr/>
        </p:nvCxnSpPr>
        <p:spPr>
          <a:xfrm>
            <a:off x="750011" y="5517218"/>
            <a:ext cx="38322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1B49E6A-2574-BC91-CD92-4E04B19AC9C5}"/>
              </a:ext>
            </a:extLst>
          </p:cNvPr>
          <p:cNvSpPr/>
          <p:nvPr/>
        </p:nvSpPr>
        <p:spPr>
          <a:xfrm>
            <a:off x="4950429" y="5440166"/>
            <a:ext cx="207199" cy="210622"/>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D71700F-7D0D-07D8-6563-7F31DB8B943E}"/>
              </a:ext>
            </a:extLst>
          </p:cNvPr>
          <p:cNvSpPr txBox="1"/>
          <p:nvPr/>
        </p:nvSpPr>
        <p:spPr>
          <a:xfrm>
            <a:off x="6537785" y="4599161"/>
            <a:ext cx="5493253" cy="2031325"/>
          </a:xfrm>
          <a:prstGeom prst="rect">
            <a:avLst/>
          </a:prstGeom>
          <a:noFill/>
        </p:spPr>
        <p:txBody>
          <a:bodyPr wrap="square" rtlCol="0">
            <a:spAutoFit/>
          </a:bodyPr>
          <a:lstStyle/>
          <a:p>
            <a:pPr algn="l"/>
            <a:r>
              <a:rPr lang="en-US" b="0" i="0" dirty="0">
                <a:solidFill>
                  <a:srgbClr val="222222"/>
                </a:solidFill>
                <a:effectLst/>
                <a:latin typeface="Arial" panose="020B0604020202020204" pitchFamily="34" charset="0"/>
              </a:rPr>
              <a:t>Human movement wouldn’t look like a pure planner for this task. </a:t>
            </a:r>
          </a:p>
          <a:p>
            <a:pPr algn="l"/>
            <a:endParaRPr lang="en-US" dirty="0">
              <a:solidFill>
                <a:srgbClr val="222222"/>
              </a:solidFill>
              <a:latin typeface="Arial" panose="020B0604020202020204" pitchFamily="34" charset="0"/>
            </a:endParaRPr>
          </a:p>
          <a:p>
            <a:pPr algn="l"/>
            <a:r>
              <a:rPr lang="en-US" b="0" i="0" dirty="0">
                <a:solidFill>
                  <a:srgbClr val="222222"/>
                </a:solidFill>
                <a:effectLst/>
                <a:latin typeface="Arial" panose="020B0604020202020204" pitchFamily="34" charset="0"/>
              </a:rPr>
              <a:t>If the agent is controlled by a combo planner and APF, then the trajectory will go around the wall (planning) but produce reactive movements to the moving obstacle.  </a:t>
            </a:r>
          </a:p>
        </p:txBody>
      </p:sp>
    </p:spTree>
    <p:extLst>
      <p:ext uri="{BB962C8B-B14F-4D97-AF65-F5344CB8AC3E}">
        <p14:creationId xmlns:p14="http://schemas.microsoft.com/office/powerpoint/2010/main" val="111675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E36D39EC-8B12-FCB3-6FC0-3D4473043BC6}"/>
              </a:ext>
            </a:extLst>
          </p:cNvPr>
          <p:cNvPicPr>
            <a:picLocks noChangeAspect="1"/>
          </p:cNvPicPr>
          <p:nvPr/>
        </p:nvPicPr>
        <p:blipFill rotWithShape="1">
          <a:blip r:embed="rId3"/>
          <a:srcRect l="6413"/>
          <a:stretch/>
        </p:blipFill>
        <p:spPr>
          <a:xfrm>
            <a:off x="4251099" y="1342174"/>
            <a:ext cx="3473061" cy="5186604"/>
          </a:xfrm>
          <a:prstGeom prst="rect">
            <a:avLst/>
          </a:prstGeom>
        </p:spPr>
      </p:pic>
      <p:sp>
        <p:nvSpPr>
          <p:cNvPr id="4" name="Rectangle 3">
            <a:extLst>
              <a:ext uri="{FF2B5EF4-FFF2-40B4-BE49-F238E27FC236}">
                <a16:creationId xmlns:a16="http://schemas.microsoft.com/office/drawing/2014/main" id="{9A421BC1-408A-6E61-5A52-9DADFE5688C9}"/>
              </a:ext>
            </a:extLst>
          </p:cNvPr>
          <p:cNvSpPr/>
          <p:nvPr/>
        </p:nvSpPr>
        <p:spPr>
          <a:xfrm>
            <a:off x="653051" y="3785593"/>
            <a:ext cx="3226862" cy="244780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5DC6729-DF48-B06A-77A8-9F66985FC469}"/>
              </a:ext>
            </a:extLst>
          </p:cNvPr>
          <p:cNvPicPr>
            <a:picLocks noChangeAspect="1"/>
          </p:cNvPicPr>
          <p:nvPr/>
        </p:nvPicPr>
        <p:blipFill rotWithShape="1">
          <a:blip r:embed="rId4"/>
          <a:srcRect l="26423" t="25771" r="26643" b="26104"/>
          <a:stretch/>
        </p:blipFill>
        <p:spPr>
          <a:xfrm>
            <a:off x="1393107" y="4018313"/>
            <a:ext cx="2062824" cy="1974977"/>
          </a:xfrm>
          <a:prstGeom prst="rect">
            <a:avLst/>
          </a:prstGeom>
        </p:spPr>
      </p:pic>
      <p:sp>
        <p:nvSpPr>
          <p:cNvPr id="6" name="Rectangle 5">
            <a:extLst>
              <a:ext uri="{FF2B5EF4-FFF2-40B4-BE49-F238E27FC236}">
                <a16:creationId xmlns:a16="http://schemas.microsoft.com/office/drawing/2014/main" id="{1D52CE6A-BCFA-0F24-9407-046ECC9BEF1C}"/>
              </a:ext>
            </a:extLst>
          </p:cNvPr>
          <p:cNvSpPr/>
          <p:nvPr/>
        </p:nvSpPr>
        <p:spPr>
          <a:xfrm>
            <a:off x="1375963" y="4018314"/>
            <a:ext cx="2079968" cy="1974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a:extLst>
              <a:ext uri="{FF2B5EF4-FFF2-40B4-BE49-F238E27FC236}">
                <a16:creationId xmlns:a16="http://schemas.microsoft.com/office/drawing/2014/main" id="{138191F8-CF10-E723-DC48-5A6764F6D5C7}"/>
              </a:ext>
            </a:extLst>
          </p:cNvPr>
          <p:cNvSpPr/>
          <p:nvPr/>
        </p:nvSpPr>
        <p:spPr>
          <a:xfrm>
            <a:off x="1465732" y="5842516"/>
            <a:ext cx="95796" cy="10085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8E79E2C-C141-7240-43F7-A0D9D1FD0214}"/>
              </a:ext>
            </a:extLst>
          </p:cNvPr>
          <p:cNvSpPr/>
          <p:nvPr/>
        </p:nvSpPr>
        <p:spPr>
          <a:xfrm>
            <a:off x="1233472" y="6021978"/>
            <a:ext cx="2367566" cy="1708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     0     1     2    3     4     5     6     7     8     </a:t>
            </a:r>
          </a:p>
        </p:txBody>
      </p:sp>
      <p:sp>
        <p:nvSpPr>
          <p:cNvPr id="9" name="Rectangle 8">
            <a:extLst>
              <a:ext uri="{FF2B5EF4-FFF2-40B4-BE49-F238E27FC236}">
                <a16:creationId xmlns:a16="http://schemas.microsoft.com/office/drawing/2014/main" id="{35CAAABE-1EE3-E5ED-C328-A4733B09E0C9}"/>
              </a:ext>
            </a:extLst>
          </p:cNvPr>
          <p:cNvSpPr/>
          <p:nvPr/>
        </p:nvSpPr>
        <p:spPr>
          <a:xfrm rot="16200000">
            <a:off x="166090" y="4770193"/>
            <a:ext cx="2267598" cy="186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0    1      2    3    4     5     6    7    8  </a:t>
            </a:r>
          </a:p>
        </p:txBody>
      </p:sp>
      <p:sp>
        <p:nvSpPr>
          <p:cNvPr id="10" name="TextBox 9">
            <a:extLst>
              <a:ext uri="{FF2B5EF4-FFF2-40B4-BE49-F238E27FC236}">
                <a16:creationId xmlns:a16="http://schemas.microsoft.com/office/drawing/2014/main" id="{0FE0118B-DEA2-4153-C3C6-7A71250C2A3B}"/>
              </a:ext>
            </a:extLst>
          </p:cNvPr>
          <p:cNvSpPr txBox="1"/>
          <p:nvPr/>
        </p:nvSpPr>
        <p:spPr>
          <a:xfrm>
            <a:off x="1310621" y="3785593"/>
            <a:ext cx="2058461" cy="307777"/>
          </a:xfrm>
          <a:prstGeom prst="rect">
            <a:avLst/>
          </a:prstGeom>
          <a:noFill/>
          <a:ln>
            <a:noFill/>
          </a:ln>
        </p:spPr>
        <p:txBody>
          <a:bodyPr wrap="square" rtlCol="0">
            <a:spAutoFit/>
          </a:bodyPr>
          <a:lstStyle/>
          <a:p>
            <a:r>
              <a:rPr lang="en-US" sz="1400" dirty="0">
                <a:solidFill>
                  <a:srgbClr val="FF0000"/>
                </a:solidFill>
              </a:rPr>
              <a:t>Discrete planning space</a:t>
            </a:r>
          </a:p>
        </p:txBody>
      </p:sp>
      <p:sp>
        <p:nvSpPr>
          <p:cNvPr id="11" name="TextBox 10">
            <a:extLst>
              <a:ext uri="{FF2B5EF4-FFF2-40B4-BE49-F238E27FC236}">
                <a16:creationId xmlns:a16="http://schemas.microsoft.com/office/drawing/2014/main" id="{419068B1-A0D9-203C-67B4-5EB2CB140A20}"/>
              </a:ext>
            </a:extLst>
          </p:cNvPr>
          <p:cNvSpPr txBox="1"/>
          <p:nvPr/>
        </p:nvSpPr>
        <p:spPr>
          <a:xfrm>
            <a:off x="532297" y="3477815"/>
            <a:ext cx="2058461" cy="307777"/>
          </a:xfrm>
          <a:prstGeom prst="rect">
            <a:avLst/>
          </a:prstGeom>
          <a:noFill/>
          <a:ln>
            <a:noFill/>
          </a:ln>
        </p:spPr>
        <p:txBody>
          <a:bodyPr wrap="square" rtlCol="0">
            <a:spAutoFit/>
          </a:bodyPr>
          <a:lstStyle/>
          <a:p>
            <a:r>
              <a:rPr lang="en-US" sz="1400" dirty="0"/>
              <a:t>Continuous game space</a:t>
            </a:r>
          </a:p>
        </p:txBody>
      </p:sp>
      <p:sp>
        <p:nvSpPr>
          <p:cNvPr id="12" name="Oval 11">
            <a:extLst>
              <a:ext uri="{FF2B5EF4-FFF2-40B4-BE49-F238E27FC236}">
                <a16:creationId xmlns:a16="http://schemas.microsoft.com/office/drawing/2014/main" id="{C5866705-94FB-8718-4485-F4077173F088}"/>
              </a:ext>
            </a:extLst>
          </p:cNvPr>
          <p:cNvSpPr/>
          <p:nvPr/>
        </p:nvSpPr>
        <p:spPr>
          <a:xfrm>
            <a:off x="2357740" y="4932449"/>
            <a:ext cx="80682" cy="89648"/>
          </a:xfrm>
          <a:prstGeom prst="ellipse">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AF5A074-949A-98CD-B99B-01208B7EB20A}"/>
              </a:ext>
            </a:extLst>
          </p:cNvPr>
          <p:cNvSpPr/>
          <p:nvPr/>
        </p:nvSpPr>
        <p:spPr>
          <a:xfrm>
            <a:off x="2140814" y="4929037"/>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Oval 13">
            <a:extLst>
              <a:ext uri="{FF2B5EF4-FFF2-40B4-BE49-F238E27FC236}">
                <a16:creationId xmlns:a16="http://schemas.microsoft.com/office/drawing/2014/main" id="{C8209D20-499C-721C-5672-1E49E7F49F5B}"/>
              </a:ext>
            </a:extLst>
          </p:cNvPr>
          <p:cNvSpPr/>
          <p:nvPr/>
        </p:nvSpPr>
        <p:spPr>
          <a:xfrm>
            <a:off x="2140815" y="5139555"/>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Oval 14">
            <a:extLst>
              <a:ext uri="{FF2B5EF4-FFF2-40B4-BE49-F238E27FC236}">
                <a16:creationId xmlns:a16="http://schemas.microsoft.com/office/drawing/2014/main" id="{B73CBAF8-305F-406A-0BE2-79997160C973}"/>
              </a:ext>
            </a:extLst>
          </p:cNvPr>
          <p:cNvSpPr/>
          <p:nvPr/>
        </p:nvSpPr>
        <p:spPr>
          <a:xfrm>
            <a:off x="2144977" y="5358754"/>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DAEDA51C-2A07-3C35-7FE8-C8AD3F0189D2}"/>
              </a:ext>
            </a:extLst>
          </p:cNvPr>
          <p:cNvCxnSpPr>
            <a:cxnSpLocks/>
          </p:cNvCxnSpPr>
          <p:nvPr/>
        </p:nvCxnSpPr>
        <p:spPr>
          <a:xfrm flipH="1">
            <a:off x="2221496" y="4969065"/>
            <a:ext cx="1362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C26A611-EF39-64C5-D3FD-53C1AE905C49}"/>
              </a:ext>
            </a:extLst>
          </p:cNvPr>
          <p:cNvCxnSpPr>
            <a:cxnSpLocks/>
            <a:stCxn id="13" idx="4"/>
            <a:endCxn id="14" idx="0"/>
          </p:cNvCxnSpPr>
          <p:nvPr/>
        </p:nvCxnSpPr>
        <p:spPr>
          <a:xfrm>
            <a:off x="2181155" y="5018685"/>
            <a:ext cx="1" cy="120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00BC83-F0DE-0CE1-502A-0124E3FBB727}"/>
              </a:ext>
            </a:extLst>
          </p:cNvPr>
          <p:cNvCxnSpPr>
            <a:cxnSpLocks/>
            <a:stCxn id="14" idx="4"/>
            <a:endCxn id="15" idx="0"/>
          </p:cNvCxnSpPr>
          <p:nvPr/>
        </p:nvCxnSpPr>
        <p:spPr>
          <a:xfrm>
            <a:off x="2181156" y="5229203"/>
            <a:ext cx="4162" cy="129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4F4F1C2-555A-1BBA-97A2-78FD16C1E242}"/>
              </a:ext>
            </a:extLst>
          </p:cNvPr>
          <p:cNvSpPr/>
          <p:nvPr/>
        </p:nvSpPr>
        <p:spPr>
          <a:xfrm>
            <a:off x="2152096" y="5579519"/>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7D669A5-41D2-B5A0-51AF-796C34D08E4F}"/>
              </a:ext>
            </a:extLst>
          </p:cNvPr>
          <p:cNvCxnSpPr>
            <a:cxnSpLocks/>
            <a:endCxn id="21" idx="0"/>
          </p:cNvCxnSpPr>
          <p:nvPr/>
        </p:nvCxnSpPr>
        <p:spPr>
          <a:xfrm>
            <a:off x="2188275" y="5449968"/>
            <a:ext cx="4162" cy="129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8C23B3A-857B-34D7-066B-A96FD5D70E5D}"/>
              </a:ext>
            </a:extLst>
          </p:cNvPr>
          <p:cNvCxnSpPr>
            <a:cxnSpLocks/>
            <a:stCxn id="34" idx="2"/>
            <a:endCxn id="12" idx="6"/>
          </p:cNvCxnSpPr>
          <p:nvPr/>
        </p:nvCxnSpPr>
        <p:spPr>
          <a:xfrm flipH="1" flipV="1">
            <a:off x="2438422" y="4977273"/>
            <a:ext cx="169009" cy="2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82056DBB-A1E9-558E-98AD-F196C45FC9A9}"/>
              </a:ext>
            </a:extLst>
          </p:cNvPr>
          <p:cNvSpPr/>
          <p:nvPr/>
        </p:nvSpPr>
        <p:spPr>
          <a:xfrm>
            <a:off x="2596149" y="4284405"/>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0" name="Oval 29">
            <a:extLst>
              <a:ext uri="{FF2B5EF4-FFF2-40B4-BE49-F238E27FC236}">
                <a16:creationId xmlns:a16="http://schemas.microsoft.com/office/drawing/2014/main" id="{E876B52B-A2F4-DC69-763C-58C7AC81F7FB}"/>
              </a:ext>
            </a:extLst>
          </p:cNvPr>
          <p:cNvSpPr/>
          <p:nvPr/>
        </p:nvSpPr>
        <p:spPr>
          <a:xfrm>
            <a:off x="2596150" y="4494923"/>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1" name="Oval 30">
            <a:extLst>
              <a:ext uri="{FF2B5EF4-FFF2-40B4-BE49-F238E27FC236}">
                <a16:creationId xmlns:a16="http://schemas.microsoft.com/office/drawing/2014/main" id="{ECAB3FBF-BF49-DF27-7800-161ED1D5EA08}"/>
              </a:ext>
            </a:extLst>
          </p:cNvPr>
          <p:cNvSpPr/>
          <p:nvPr/>
        </p:nvSpPr>
        <p:spPr>
          <a:xfrm>
            <a:off x="2600312" y="4714122"/>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1AA2620-F95B-F254-04E1-C15F8B50EF0C}"/>
              </a:ext>
            </a:extLst>
          </p:cNvPr>
          <p:cNvCxnSpPr>
            <a:cxnSpLocks/>
            <a:stCxn id="29" idx="4"/>
            <a:endCxn id="30" idx="0"/>
          </p:cNvCxnSpPr>
          <p:nvPr/>
        </p:nvCxnSpPr>
        <p:spPr>
          <a:xfrm>
            <a:off x="2636490" y="4374053"/>
            <a:ext cx="1" cy="120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4D06F6-A1BE-DC7C-7750-3C712040B4B3}"/>
              </a:ext>
            </a:extLst>
          </p:cNvPr>
          <p:cNvCxnSpPr>
            <a:cxnSpLocks/>
            <a:stCxn id="30" idx="4"/>
            <a:endCxn id="31" idx="0"/>
          </p:cNvCxnSpPr>
          <p:nvPr/>
        </p:nvCxnSpPr>
        <p:spPr>
          <a:xfrm>
            <a:off x="2636491" y="4584571"/>
            <a:ext cx="4162" cy="129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5A87280B-E055-B2BC-6FF0-17CC9FD6FD62}"/>
              </a:ext>
            </a:extLst>
          </p:cNvPr>
          <p:cNvSpPr/>
          <p:nvPr/>
        </p:nvSpPr>
        <p:spPr>
          <a:xfrm>
            <a:off x="2607431" y="4934887"/>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A1B9B93-F86C-2DBA-38F1-C91D34C0B716}"/>
              </a:ext>
            </a:extLst>
          </p:cNvPr>
          <p:cNvCxnSpPr>
            <a:cxnSpLocks/>
            <a:endCxn id="34" idx="0"/>
          </p:cNvCxnSpPr>
          <p:nvPr/>
        </p:nvCxnSpPr>
        <p:spPr>
          <a:xfrm>
            <a:off x="2643610" y="4805336"/>
            <a:ext cx="4162" cy="129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21CD4D3-2551-94CC-859F-B32A6E939203}"/>
              </a:ext>
            </a:extLst>
          </p:cNvPr>
          <p:cNvSpPr/>
          <p:nvPr/>
        </p:nvSpPr>
        <p:spPr>
          <a:xfrm>
            <a:off x="653051" y="554496"/>
            <a:ext cx="3226862" cy="244780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2003415E-C4AB-E32C-798F-6606EFEC1B80}"/>
              </a:ext>
            </a:extLst>
          </p:cNvPr>
          <p:cNvPicPr>
            <a:picLocks noChangeAspect="1"/>
          </p:cNvPicPr>
          <p:nvPr/>
        </p:nvPicPr>
        <p:blipFill rotWithShape="1">
          <a:blip r:embed="rId4"/>
          <a:srcRect l="26423" t="25771" r="26643" b="26104"/>
          <a:stretch/>
        </p:blipFill>
        <p:spPr>
          <a:xfrm>
            <a:off x="1393107" y="787216"/>
            <a:ext cx="2062824" cy="1974977"/>
          </a:xfrm>
          <a:prstGeom prst="rect">
            <a:avLst/>
          </a:prstGeom>
        </p:spPr>
      </p:pic>
      <p:sp>
        <p:nvSpPr>
          <p:cNvPr id="38" name="Rectangle 37">
            <a:extLst>
              <a:ext uri="{FF2B5EF4-FFF2-40B4-BE49-F238E27FC236}">
                <a16:creationId xmlns:a16="http://schemas.microsoft.com/office/drawing/2014/main" id="{88664D5B-4A5C-84A1-3CBB-3FCC79386BAA}"/>
              </a:ext>
            </a:extLst>
          </p:cNvPr>
          <p:cNvSpPr/>
          <p:nvPr/>
        </p:nvSpPr>
        <p:spPr>
          <a:xfrm>
            <a:off x="1375963" y="787217"/>
            <a:ext cx="2079968" cy="1974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9" name="Oval 38">
            <a:extLst>
              <a:ext uri="{FF2B5EF4-FFF2-40B4-BE49-F238E27FC236}">
                <a16:creationId xmlns:a16="http://schemas.microsoft.com/office/drawing/2014/main" id="{D9045BFD-53D1-3C33-5095-74FA13F01B60}"/>
              </a:ext>
            </a:extLst>
          </p:cNvPr>
          <p:cNvSpPr/>
          <p:nvPr/>
        </p:nvSpPr>
        <p:spPr>
          <a:xfrm>
            <a:off x="1465732" y="2611419"/>
            <a:ext cx="95796" cy="10085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52D5075-EACB-EF83-5148-23C5CF697E00}"/>
              </a:ext>
            </a:extLst>
          </p:cNvPr>
          <p:cNvSpPr/>
          <p:nvPr/>
        </p:nvSpPr>
        <p:spPr>
          <a:xfrm>
            <a:off x="1233472" y="2790881"/>
            <a:ext cx="2367566" cy="1708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     0     1     2    3     4     5     6     7     8     </a:t>
            </a:r>
          </a:p>
        </p:txBody>
      </p:sp>
      <p:sp>
        <p:nvSpPr>
          <p:cNvPr id="41" name="Rectangle 40">
            <a:extLst>
              <a:ext uri="{FF2B5EF4-FFF2-40B4-BE49-F238E27FC236}">
                <a16:creationId xmlns:a16="http://schemas.microsoft.com/office/drawing/2014/main" id="{28B66775-3C1C-3B26-466A-E7F6267B7C01}"/>
              </a:ext>
            </a:extLst>
          </p:cNvPr>
          <p:cNvSpPr/>
          <p:nvPr/>
        </p:nvSpPr>
        <p:spPr>
          <a:xfrm rot="16200000">
            <a:off x="166090" y="1539096"/>
            <a:ext cx="2267598" cy="186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0    1      2    3    4     5     6    7    8  </a:t>
            </a:r>
          </a:p>
        </p:txBody>
      </p:sp>
      <p:sp>
        <p:nvSpPr>
          <p:cNvPr id="42" name="TextBox 41">
            <a:extLst>
              <a:ext uri="{FF2B5EF4-FFF2-40B4-BE49-F238E27FC236}">
                <a16:creationId xmlns:a16="http://schemas.microsoft.com/office/drawing/2014/main" id="{AF79D49A-C4B9-33AB-0B48-135C284859D6}"/>
              </a:ext>
            </a:extLst>
          </p:cNvPr>
          <p:cNvSpPr txBox="1"/>
          <p:nvPr/>
        </p:nvSpPr>
        <p:spPr>
          <a:xfrm>
            <a:off x="1310621" y="554496"/>
            <a:ext cx="2145309" cy="307777"/>
          </a:xfrm>
          <a:prstGeom prst="rect">
            <a:avLst/>
          </a:prstGeom>
          <a:noFill/>
          <a:ln>
            <a:noFill/>
          </a:ln>
        </p:spPr>
        <p:txBody>
          <a:bodyPr wrap="square" rtlCol="0">
            <a:spAutoFit/>
          </a:bodyPr>
          <a:lstStyle/>
          <a:p>
            <a:r>
              <a:rPr lang="en-US" sz="1400" dirty="0">
                <a:solidFill>
                  <a:srgbClr val="FF0000"/>
                </a:solidFill>
              </a:rPr>
              <a:t>Discrete planning space</a:t>
            </a:r>
          </a:p>
        </p:txBody>
      </p:sp>
      <p:sp>
        <p:nvSpPr>
          <p:cNvPr id="44" name="Freeform: Shape 43">
            <a:extLst>
              <a:ext uri="{FF2B5EF4-FFF2-40B4-BE49-F238E27FC236}">
                <a16:creationId xmlns:a16="http://schemas.microsoft.com/office/drawing/2014/main" id="{2EA3CA10-4CA5-B63E-5C24-A41687E46F9D}"/>
              </a:ext>
            </a:extLst>
          </p:cNvPr>
          <p:cNvSpPr/>
          <p:nvPr/>
        </p:nvSpPr>
        <p:spPr>
          <a:xfrm>
            <a:off x="2115444" y="1764236"/>
            <a:ext cx="319235" cy="718868"/>
          </a:xfrm>
          <a:custGeom>
            <a:avLst/>
            <a:gdLst>
              <a:gd name="connsiteX0" fmla="*/ 397536 w 397536"/>
              <a:gd name="connsiteY0" fmla="*/ 0 h 1046113"/>
              <a:gd name="connsiteX1" fmla="*/ 11456 w 397536"/>
              <a:gd name="connsiteY1" fmla="*/ 203200 h 1046113"/>
              <a:gd name="connsiteX2" fmla="*/ 102896 w 397536"/>
              <a:gd name="connsiteY2" fmla="*/ 833120 h 1046113"/>
              <a:gd name="connsiteX3" fmla="*/ 113056 w 397536"/>
              <a:gd name="connsiteY3" fmla="*/ 904240 h 1046113"/>
              <a:gd name="connsiteX4" fmla="*/ 133376 w 397536"/>
              <a:gd name="connsiteY4" fmla="*/ 1036320 h 1046113"/>
              <a:gd name="connsiteX5" fmla="*/ 153696 w 397536"/>
              <a:gd name="connsiteY5" fmla="*/ 1026160 h 1046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7536" h="1046113">
                <a:moveTo>
                  <a:pt x="397536" y="0"/>
                </a:moveTo>
                <a:cubicBezTo>
                  <a:pt x="229049" y="32173"/>
                  <a:pt x="60563" y="64347"/>
                  <a:pt x="11456" y="203200"/>
                </a:cubicBezTo>
                <a:cubicBezTo>
                  <a:pt x="-37651" y="342053"/>
                  <a:pt x="85963" y="716280"/>
                  <a:pt x="102896" y="833120"/>
                </a:cubicBezTo>
                <a:cubicBezTo>
                  <a:pt x="119829" y="949960"/>
                  <a:pt x="107976" y="870373"/>
                  <a:pt x="113056" y="904240"/>
                </a:cubicBezTo>
                <a:cubicBezTo>
                  <a:pt x="118136" y="938107"/>
                  <a:pt x="126603" y="1016000"/>
                  <a:pt x="133376" y="1036320"/>
                </a:cubicBezTo>
                <a:cubicBezTo>
                  <a:pt x="140149" y="1056640"/>
                  <a:pt x="146922" y="1041400"/>
                  <a:pt x="153696" y="102616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6F16393D-E258-9369-C035-32F9CA50FBC3}"/>
              </a:ext>
            </a:extLst>
          </p:cNvPr>
          <p:cNvSpPr/>
          <p:nvPr/>
        </p:nvSpPr>
        <p:spPr>
          <a:xfrm rot="11065509">
            <a:off x="2442886" y="1082121"/>
            <a:ext cx="319235" cy="718868"/>
          </a:xfrm>
          <a:custGeom>
            <a:avLst/>
            <a:gdLst>
              <a:gd name="connsiteX0" fmla="*/ 397536 w 397536"/>
              <a:gd name="connsiteY0" fmla="*/ 0 h 1046113"/>
              <a:gd name="connsiteX1" fmla="*/ 11456 w 397536"/>
              <a:gd name="connsiteY1" fmla="*/ 203200 h 1046113"/>
              <a:gd name="connsiteX2" fmla="*/ 102896 w 397536"/>
              <a:gd name="connsiteY2" fmla="*/ 833120 h 1046113"/>
              <a:gd name="connsiteX3" fmla="*/ 113056 w 397536"/>
              <a:gd name="connsiteY3" fmla="*/ 904240 h 1046113"/>
              <a:gd name="connsiteX4" fmla="*/ 133376 w 397536"/>
              <a:gd name="connsiteY4" fmla="*/ 1036320 h 1046113"/>
              <a:gd name="connsiteX5" fmla="*/ 153696 w 397536"/>
              <a:gd name="connsiteY5" fmla="*/ 1026160 h 1046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7536" h="1046113">
                <a:moveTo>
                  <a:pt x="397536" y="0"/>
                </a:moveTo>
                <a:cubicBezTo>
                  <a:pt x="229049" y="32173"/>
                  <a:pt x="60563" y="64347"/>
                  <a:pt x="11456" y="203200"/>
                </a:cubicBezTo>
                <a:cubicBezTo>
                  <a:pt x="-37651" y="342053"/>
                  <a:pt x="85963" y="716280"/>
                  <a:pt x="102896" y="833120"/>
                </a:cubicBezTo>
                <a:cubicBezTo>
                  <a:pt x="119829" y="949960"/>
                  <a:pt x="107976" y="870373"/>
                  <a:pt x="113056" y="904240"/>
                </a:cubicBezTo>
                <a:cubicBezTo>
                  <a:pt x="118136" y="938107"/>
                  <a:pt x="126603" y="1016000"/>
                  <a:pt x="133376" y="1036320"/>
                </a:cubicBezTo>
                <a:cubicBezTo>
                  <a:pt x="140149" y="1056640"/>
                  <a:pt x="146922" y="1041400"/>
                  <a:pt x="153696" y="1026160"/>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Oval 42">
            <a:extLst>
              <a:ext uri="{FF2B5EF4-FFF2-40B4-BE49-F238E27FC236}">
                <a16:creationId xmlns:a16="http://schemas.microsoft.com/office/drawing/2014/main" id="{F11B3215-AAAB-D96D-1250-98C91F722F1A}"/>
              </a:ext>
            </a:extLst>
          </p:cNvPr>
          <p:cNvSpPr/>
          <p:nvPr/>
        </p:nvSpPr>
        <p:spPr>
          <a:xfrm>
            <a:off x="2380132" y="1735119"/>
            <a:ext cx="95796" cy="1008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9BD8BC0B-BEFA-FC02-070D-C545FFA51219}"/>
              </a:ext>
            </a:extLst>
          </p:cNvPr>
          <p:cNvSpPr txBox="1"/>
          <p:nvPr/>
        </p:nvSpPr>
        <p:spPr>
          <a:xfrm>
            <a:off x="532296" y="238842"/>
            <a:ext cx="2058461" cy="307777"/>
          </a:xfrm>
          <a:prstGeom prst="rect">
            <a:avLst/>
          </a:prstGeom>
          <a:noFill/>
          <a:ln>
            <a:noFill/>
          </a:ln>
        </p:spPr>
        <p:txBody>
          <a:bodyPr wrap="square" rtlCol="0">
            <a:spAutoFit/>
          </a:bodyPr>
          <a:lstStyle/>
          <a:p>
            <a:r>
              <a:rPr lang="en-US" sz="1400" dirty="0"/>
              <a:t>Continuous game space</a:t>
            </a:r>
          </a:p>
        </p:txBody>
      </p:sp>
      <p:sp>
        <p:nvSpPr>
          <p:cNvPr id="49" name="TextBox 48">
            <a:extLst>
              <a:ext uri="{FF2B5EF4-FFF2-40B4-BE49-F238E27FC236}">
                <a16:creationId xmlns:a16="http://schemas.microsoft.com/office/drawing/2014/main" id="{13751B1F-B79D-FD84-9703-0A9010F74967}"/>
              </a:ext>
            </a:extLst>
          </p:cNvPr>
          <p:cNvSpPr txBox="1"/>
          <p:nvPr/>
        </p:nvSpPr>
        <p:spPr>
          <a:xfrm>
            <a:off x="4554288" y="238842"/>
            <a:ext cx="3473062" cy="923330"/>
          </a:xfrm>
          <a:prstGeom prst="rect">
            <a:avLst/>
          </a:prstGeom>
          <a:noFill/>
        </p:spPr>
        <p:txBody>
          <a:bodyPr wrap="square" rtlCol="0">
            <a:spAutoFit/>
          </a:bodyPr>
          <a:lstStyle/>
          <a:p>
            <a:r>
              <a:rPr lang="en-US" dirty="0"/>
              <a:t>What is m (or mc) doing for predicted movements for humans and agents?  </a:t>
            </a:r>
          </a:p>
        </p:txBody>
      </p:sp>
      <p:sp>
        <p:nvSpPr>
          <p:cNvPr id="61" name="Rectangle 60">
            <a:extLst>
              <a:ext uri="{FF2B5EF4-FFF2-40B4-BE49-F238E27FC236}">
                <a16:creationId xmlns:a16="http://schemas.microsoft.com/office/drawing/2014/main" id="{5D47589A-EF43-D35E-86E4-A34B2F09698D}"/>
              </a:ext>
            </a:extLst>
          </p:cNvPr>
          <p:cNvSpPr/>
          <p:nvPr/>
        </p:nvSpPr>
        <p:spPr>
          <a:xfrm>
            <a:off x="4265849" y="4058804"/>
            <a:ext cx="1199576" cy="242052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84245B7D-AF4C-E71B-2861-4C0055041408}"/>
              </a:ext>
            </a:extLst>
          </p:cNvPr>
          <p:cNvSpPr/>
          <p:nvPr/>
        </p:nvSpPr>
        <p:spPr>
          <a:xfrm>
            <a:off x="5449879" y="3527025"/>
            <a:ext cx="1308575" cy="289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8EC4E94B-4350-7025-85A6-0C3B80B0703A}"/>
              </a:ext>
            </a:extLst>
          </p:cNvPr>
          <p:cNvPicPr>
            <a:picLocks noChangeAspect="1"/>
          </p:cNvPicPr>
          <p:nvPr/>
        </p:nvPicPr>
        <p:blipFill>
          <a:blip r:embed="rId5"/>
          <a:stretch>
            <a:fillRect/>
          </a:stretch>
        </p:blipFill>
        <p:spPr>
          <a:xfrm>
            <a:off x="8137168" y="5112024"/>
            <a:ext cx="1876687" cy="514422"/>
          </a:xfrm>
          <a:prstGeom prst="rect">
            <a:avLst/>
          </a:prstGeom>
        </p:spPr>
      </p:pic>
      <p:sp>
        <p:nvSpPr>
          <p:cNvPr id="80" name="TextBox 79">
            <a:extLst>
              <a:ext uri="{FF2B5EF4-FFF2-40B4-BE49-F238E27FC236}">
                <a16:creationId xmlns:a16="http://schemas.microsoft.com/office/drawing/2014/main" id="{9ACE896D-5156-5F74-0291-1E0E5B7D66D3}"/>
              </a:ext>
            </a:extLst>
          </p:cNvPr>
          <p:cNvSpPr txBox="1"/>
          <p:nvPr/>
        </p:nvSpPr>
        <p:spPr>
          <a:xfrm>
            <a:off x="8095346" y="2061679"/>
            <a:ext cx="4066520" cy="1200329"/>
          </a:xfrm>
          <a:prstGeom prst="rect">
            <a:avLst/>
          </a:prstGeom>
          <a:noFill/>
        </p:spPr>
        <p:txBody>
          <a:bodyPr wrap="square" rtlCol="0">
            <a:spAutoFit/>
          </a:bodyPr>
          <a:lstStyle/>
          <a:p>
            <a:r>
              <a:rPr lang="en-US" dirty="0"/>
              <a:t>Why are there NAs again? Should they be removed? When params don’t produce a valid trajectory. It shouldn’t be counted in </a:t>
            </a:r>
            <a:r>
              <a:rPr lang="en-US" dirty="0" err="1"/>
              <a:t>tL</a:t>
            </a:r>
            <a:r>
              <a:rPr lang="en-US" dirty="0"/>
              <a:t> </a:t>
            </a:r>
          </a:p>
        </p:txBody>
      </p:sp>
      <p:pic>
        <p:nvPicPr>
          <p:cNvPr id="82" name="Picture 81">
            <a:extLst>
              <a:ext uri="{FF2B5EF4-FFF2-40B4-BE49-F238E27FC236}">
                <a16:creationId xmlns:a16="http://schemas.microsoft.com/office/drawing/2014/main" id="{EB287CE8-2714-5EA8-29E6-E2933A2DEFF4}"/>
              </a:ext>
            </a:extLst>
          </p:cNvPr>
          <p:cNvPicPr>
            <a:picLocks noChangeAspect="1"/>
          </p:cNvPicPr>
          <p:nvPr/>
        </p:nvPicPr>
        <p:blipFill>
          <a:blip r:embed="rId6"/>
          <a:stretch>
            <a:fillRect/>
          </a:stretch>
        </p:blipFill>
        <p:spPr>
          <a:xfrm>
            <a:off x="8125480" y="3595993"/>
            <a:ext cx="4066520" cy="1153192"/>
          </a:xfrm>
          <a:prstGeom prst="rect">
            <a:avLst/>
          </a:prstGeom>
        </p:spPr>
      </p:pic>
    </p:spTree>
    <p:extLst>
      <p:ext uri="{BB962C8B-B14F-4D97-AF65-F5344CB8AC3E}">
        <p14:creationId xmlns:p14="http://schemas.microsoft.com/office/powerpoint/2010/main" val="290884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9D74EAA-FC30-0AC2-2888-A4E6C360CC63}"/>
              </a:ext>
            </a:extLst>
          </p:cNvPr>
          <p:cNvPicPr>
            <a:picLocks noChangeAspect="1"/>
          </p:cNvPicPr>
          <p:nvPr/>
        </p:nvPicPr>
        <p:blipFill>
          <a:blip r:embed="rId2"/>
          <a:stretch>
            <a:fillRect/>
          </a:stretch>
        </p:blipFill>
        <p:spPr>
          <a:xfrm>
            <a:off x="4436522" y="0"/>
            <a:ext cx="3318955" cy="6858000"/>
          </a:xfrm>
          <a:prstGeom prst="rect">
            <a:avLst/>
          </a:prstGeom>
        </p:spPr>
      </p:pic>
      <p:pic>
        <p:nvPicPr>
          <p:cNvPr id="17" name="Picture 16">
            <a:extLst>
              <a:ext uri="{FF2B5EF4-FFF2-40B4-BE49-F238E27FC236}">
                <a16:creationId xmlns:a16="http://schemas.microsoft.com/office/drawing/2014/main" id="{4F12B6D2-A86A-17FE-871A-E31B5DC05BF6}"/>
              </a:ext>
            </a:extLst>
          </p:cNvPr>
          <p:cNvPicPr>
            <a:picLocks noChangeAspect="1"/>
          </p:cNvPicPr>
          <p:nvPr/>
        </p:nvPicPr>
        <p:blipFill>
          <a:blip r:embed="rId3"/>
          <a:stretch>
            <a:fillRect/>
          </a:stretch>
        </p:blipFill>
        <p:spPr>
          <a:xfrm>
            <a:off x="30536" y="0"/>
            <a:ext cx="3924047" cy="6858000"/>
          </a:xfrm>
          <a:prstGeom prst="rect">
            <a:avLst/>
          </a:prstGeom>
        </p:spPr>
      </p:pic>
      <p:sp>
        <p:nvSpPr>
          <p:cNvPr id="5" name="Rectangle 4">
            <a:extLst>
              <a:ext uri="{FF2B5EF4-FFF2-40B4-BE49-F238E27FC236}">
                <a16:creationId xmlns:a16="http://schemas.microsoft.com/office/drawing/2014/main" id="{89D92EB3-7FEF-01E1-5204-E6B0C8E2C8F4}"/>
              </a:ext>
            </a:extLst>
          </p:cNvPr>
          <p:cNvSpPr/>
          <p:nvPr/>
        </p:nvSpPr>
        <p:spPr>
          <a:xfrm>
            <a:off x="369277" y="3318423"/>
            <a:ext cx="1199576" cy="35395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4F239B7-496C-7206-EA4D-75A50D3BC72B}"/>
              </a:ext>
            </a:extLst>
          </p:cNvPr>
          <p:cNvSpPr/>
          <p:nvPr/>
        </p:nvSpPr>
        <p:spPr>
          <a:xfrm>
            <a:off x="1627894" y="1225624"/>
            <a:ext cx="1308575" cy="289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D49C5C1-0C09-A5CE-05A8-4A57361671DE}"/>
              </a:ext>
            </a:extLst>
          </p:cNvPr>
          <p:cNvSpPr/>
          <p:nvPr/>
        </p:nvSpPr>
        <p:spPr>
          <a:xfrm>
            <a:off x="5681610" y="1896308"/>
            <a:ext cx="1397092" cy="2893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5DBFA6-FAD1-E81D-40F7-14217F378C3A}"/>
              </a:ext>
            </a:extLst>
          </p:cNvPr>
          <p:cNvSpPr/>
          <p:nvPr/>
        </p:nvSpPr>
        <p:spPr>
          <a:xfrm>
            <a:off x="4367498" y="3171159"/>
            <a:ext cx="1199576" cy="36868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110CAC9-22DA-D07B-A76E-41F61355F8C9}"/>
              </a:ext>
            </a:extLst>
          </p:cNvPr>
          <p:cNvSpPr txBox="1"/>
          <p:nvPr/>
        </p:nvSpPr>
        <p:spPr>
          <a:xfrm>
            <a:off x="7952198" y="3677222"/>
            <a:ext cx="3870525" cy="2862322"/>
          </a:xfrm>
          <a:prstGeom prst="rect">
            <a:avLst/>
          </a:prstGeom>
          <a:noFill/>
        </p:spPr>
        <p:txBody>
          <a:bodyPr wrap="square" rtlCol="0">
            <a:spAutoFit/>
          </a:bodyPr>
          <a:lstStyle/>
          <a:p>
            <a:r>
              <a:rPr lang="en-US" dirty="0"/>
              <a:t>s at t+1 isn’t in s_ at t for rotated flipped. I think this is because the choice of s at t+1 is based on the rotating and flipping of observed, not what the agent would actually do. Adding c = 1 for all possible agent movements would make s at t+1 possible but extremely unlikely, which is accurate, since rotated/flipped is supposed to represent that</a:t>
            </a:r>
          </a:p>
        </p:txBody>
      </p:sp>
      <p:sp>
        <p:nvSpPr>
          <p:cNvPr id="14" name="TextBox 13">
            <a:extLst>
              <a:ext uri="{FF2B5EF4-FFF2-40B4-BE49-F238E27FC236}">
                <a16:creationId xmlns:a16="http://schemas.microsoft.com/office/drawing/2014/main" id="{F58D5E87-5F05-415E-F553-A109436F877E}"/>
              </a:ext>
            </a:extLst>
          </p:cNvPr>
          <p:cNvSpPr txBox="1"/>
          <p:nvPr/>
        </p:nvSpPr>
        <p:spPr>
          <a:xfrm>
            <a:off x="7952198" y="238842"/>
            <a:ext cx="4239802" cy="3139321"/>
          </a:xfrm>
          <a:prstGeom prst="rect">
            <a:avLst/>
          </a:prstGeom>
          <a:noFill/>
        </p:spPr>
        <p:txBody>
          <a:bodyPr wrap="square" rtlCol="0">
            <a:spAutoFit/>
          </a:bodyPr>
          <a:lstStyle/>
          <a:p>
            <a:r>
              <a:rPr lang="en-US" dirty="0"/>
              <a:t>What happens if s at step t+1 isn’t in s_ at step t? This can happen if the simulated human has </a:t>
            </a:r>
            <a:r>
              <a:rPr lang="en-US" dirty="0" err="1"/>
              <a:t>misspecified</a:t>
            </a:r>
            <a:r>
              <a:rPr lang="en-US" dirty="0"/>
              <a:t> something like the APF prior or the obstacle movement. Return 0 likelihood, right? I could add every state not observed (i.e., all c == 0) and add a tiny amount so that the trajectory is considered technically possible but extremely unlikely. Only needed for agent movement, since human movement is already the full 360</a:t>
            </a:r>
          </a:p>
        </p:txBody>
      </p:sp>
    </p:spTree>
    <p:extLst>
      <p:ext uri="{BB962C8B-B14F-4D97-AF65-F5344CB8AC3E}">
        <p14:creationId xmlns:p14="http://schemas.microsoft.com/office/powerpoint/2010/main" val="76420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9D08F0-586B-0CEA-AA7E-DB6758633716}"/>
              </a:ext>
            </a:extLst>
          </p:cNvPr>
          <p:cNvSpPr txBox="1"/>
          <p:nvPr/>
        </p:nvSpPr>
        <p:spPr>
          <a:xfrm>
            <a:off x="71920" y="238842"/>
            <a:ext cx="12000216" cy="1754326"/>
          </a:xfrm>
          <a:prstGeom prst="rect">
            <a:avLst/>
          </a:prstGeom>
          <a:noFill/>
        </p:spPr>
        <p:txBody>
          <a:bodyPr wrap="square" rtlCol="0">
            <a:spAutoFit/>
          </a:bodyPr>
          <a:lstStyle/>
          <a:p>
            <a:r>
              <a:rPr lang="en-US" dirty="0"/>
              <a:t>Now that I can run </a:t>
            </a:r>
            <a:r>
              <a:rPr lang="en-US" dirty="0" err="1"/>
              <a:t>coreLRL</a:t>
            </a:r>
            <a:r>
              <a:rPr lang="en-US" dirty="0"/>
              <a:t>(), I have </a:t>
            </a:r>
            <a:r>
              <a:rPr lang="en-US" dirty="0" err="1"/>
              <a:t>piStar</a:t>
            </a:r>
            <a:r>
              <a:rPr lang="en-US" dirty="0"/>
              <a:t>. I can assess the likelihood of any trajectory through planning space. </a:t>
            </a:r>
          </a:p>
          <a:p>
            <a:endParaRPr lang="en-US" dirty="0"/>
          </a:p>
          <a:p>
            <a:r>
              <a:rPr lang="en-US" dirty="0"/>
              <a:t>Things to validate: Get the states into a planning coordinate system where the first position is (0,0). This will make checking things easier</a:t>
            </a:r>
          </a:p>
          <a:p>
            <a:pPr marL="342900" indent="-342900">
              <a:buAutoNum type="arabicPeriod"/>
            </a:pPr>
            <a:endParaRPr lang="en-US" dirty="0"/>
          </a:p>
          <a:p>
            <a:endParaRPr lang="en-US" dirty="0"/>
          </a:p>
        </p:txBody>
      </p:sp>
      <p:pic>
        <p:nvPicPr>
          <p:cNvPr id="9" name="Picture 8">
            <a:extLst>
              <a:ext uri="{FF2B5EF4-FFF2-40B4-BE49-F238E27FC236}">
                <a16:creationId xmlns:a16="http://schemas.microsoft.com/office/drawing/2014/main" id="{5B2EB2A3-442D-05CE-26B7-48C339CAD01E}"/>
              </a:ext>
            </a:extLst>
          </p:cNvPr>
          <p:cNvPicPr>
            <a:picLocks noChangeAspect="1"/>
          </p:cNvPicPr>
          <p:nvPr/>
        </p:nvPicPr>
        <p:blipFill>
          <a:blip r:embed="rId2"/>
          <a:stretch>
            <a:fillRect/>
          </a:stretch>
        </p:blipFill>
        <p:spPr>
          <a:xfrm>
            <a:off x="662878" y="1895910"/>
            <a:ext cx="4105848" cy="4829849"/>
          </a:xfrm>
          <a:prstGeom prst="rect">
            <a:avLst/>
          </a:prstGeom>
        </p:spPr>
      </p:pic>
      <p:cxnSp>
        <p:nvCxnSpPr>
          <p:cNvPr id="13" name="Straight Arrow Connector 12">
            <a:extLst>
              <a:ext uri="{FF2B5EF4-FFF2-40B4-BE49-F238E27FC236}">
                <a16:creationId xmlns:a16="http://schemas.microsoft.com/office/drawing/2014/main" id="{B5E6A113-04E9-685B-95A3-C81A6894ED0A}"/>
              </a:ext>
            </a:extLst>
          </p:cNvPr>
          <p:cNvCxnSpPr/>
          <p:nvPr/>
        </p:nvCxnSpPr>
        <p:spPr>
          <a:xfrm flipV="1">
            <a:off x="3411020" y="5414481"/>
            <a:ext cx="0" cy="318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E5B49DF-3628-8BE9-0462-16052794A859}"/>
              </a:ext>
            </a:extLst>
          </p:cNvPr>
          <p:cNvCxnSpPr/>
          <p:nvPr/>
        </p:nvCxnSpPr>
        <p:spPr>
          <a:xfrm flipV="1">
            <a:off x="3411020" y="4724399"/>
            <a:ext cx="0" cy="318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B0E6ECC-3DA9-6065-74B9-65AAE4CDD37E}"/>
              </a:ext>
            </a:extLst>
          </p:cNvPr>
          <p:cNvCxnSpPr/>
          <p:nvPr/>
        </p:nvCxnSpPr>
        <p:spPr>
          <a:xfrm flipV="1">
            <a:off x="3411020" y="3992335"/>
            <a:ext cx="0" cy="318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C6CE04-182F-A0CC-261B-555ED9C8A3F4}"/>
              </a:ext>
            </a:extLst>
          </p:cNvPr>
          <p:cNvCxnSpPr>
            <a:cxnSpLocks/>
          </p:cNvCxnSpPr>
          <p:nvPr/>
        </p:nvCxnSpPr>
        <p:spPr>
          <a:xfrm>
            <a:off x="3070261" y="4001721"/>
            <a:ext cx="0" cy="379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670B55-1A2D-C524-A19F-702B10F34578}"/>
              </a:ext>
            </a:extLst>
          </p:cNvPr>
          <p:cNvCxnSpPr>
            <a:cxnSpLocks/>
          </p:cNvCxnSpPr>
          <p:nvPr/>
        </p:nvCxnSpPr>
        <p:spPr>
          <a:xfrm flipH="1" flipV="1">
            <a:off x="2272234" y="4074086"/>
            <a:ext cx="261992" cy="345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24614E9-02C4-00A3-AB46-8105B99C0EA2}"/>
              </a:ext>
            </a:extLst>
          </p:cNvPr>
          <p:cNvCxnSpPr>
            <a:cxnSpLocks/>
          </p:cNvCxnSpPr>
          <p:nvPr/>
        </p:nvCxnSpPr>
        <p:spPr>
          <a:xfrm flipH="1" flipV="1">
            <a:off x="1700734" y="3670062"/>
            <a:ext cx="23644" cy="538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345CBF6-7503-859F-EED1-CFCA1DFC9B96}"/>
              </a:ext>
            </a:extLst>
          </p:cNvPr>
          <p:cNvCxnSpPr>
            <a:cxnSpLocks/>
          </p:cNvCxnSpPr>
          <p:nvPr/>
        </p:nvCxnSpPr>
        <p:spPr>
          <a:xfrm flipV="1">
            <a:off x="2207677" y="2406889"/>
            <a:ext cx="419231" cy="280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86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AB1CB7-F575-FED6-A936-574AAA3B674C}"/>
              </a:ext>
            </a:extLst>
          </p:cNvPr>
          <p:cNvSpPr txBox="1"/>
          <p:nvPr/>
        </p:nvSpPr>
        <p:spPr>
          <a:xfrm>
            <a:off x="339048" y="133565"/>
            <a:ext cx="11527604" cy="5478423"/>
          </a:xfrm>
          <a:prstGeom prst="rect">
            <a:avLst/>
          </a:prstGeom>
          <a:noFill/>
        </p:spPr>
        <p:txBody>
          <a:bodyPr wrap="square" rtlCol="0">
            <a:spAutoFit/>
          </a:bodyPr>
          <a:lstStyle/>
          <a:p>
            <a:pPr algn="l"/>
            <a:r>
              <a:rPr lang="en-US" sz="1400" b="0" i="0" dirty="0">
                <a:solidFill>
                  <a:srgbClr val="222222"/>
                </a:solidFill>
                <a:effectLst/>
                <a:latin typeface="Arial" panose="020B0604020202020204" pitchFamily="34" charset="0"/>
              </a:rPr>
              <a:t>Is there a way to learn the reward with gradient descent? Or somehow imbed the math into a neural net? Advantages would be totally flexible feature representation and maybe meta learning?</a:t>
            </a:r>
            <a:br>
              <a:rPr lang="en-US" sz="1400" b="0" i="0" dirty="0">
                <a:solidFill>
                  <a:srgbClr val="222222"/>
                </a:solidFill>
                <a:effectLst/>
                <a:latin typeface="Arial" panose="020B0604020202020204" pitchFamily="34" charset="0"/>
              </a:rPr>
            </a:br>
            <a:endParaRPr lang="en-US" sz="1400" b="0" i="0" dirty="0">
              <a:solidFill>
                <a:srgbClr val="222222"/>
              </a:solidFill>
              <a:effectLst/>
              <a:latin typeface="Arial" panose="020B0604020202020204" pitchFamily="34" charset="0"/>
            </a:endParaRPr>
          </a:p>
          <a:p>
            <a:pPr algn="l"/>
            <a:r>
              <a:rPr lang="en-US" sz="1400" b="0" i="0" dirty="0">
                <a:solidFill>
                  <a:srgbClr val="222222"/>
                </a:solidFill>
                <a:effectLst/>
                <a:latin typeface="Arial" panose="020B0604020202020204" pitchFamily="34" charset="0"/>
              </a:rPr>
              <a:t>Interesting as a sequential mc because particles can represent different default representations/simulations.</a:t>
            </a:r>
            <a:br>
              <a:rPr lang="en-US" sz="1400" b="0" i="0" dirty="0">
                <a:solidFill>
                  <a:srgbClr val="222222"/>
                </a:solidFill>
                <a:effectLst/>
                <a:latin typeface="Arial" panose="020B0604020202020204" pitchFamily="34" charset="0"/>
              </a:rPr>
            </a:br>
            <a:endParaRPr lang="en-US" sz="1400" b="0" i="0" dirty="0">
              <a:solidFill>
                <a:srgbClr val="222222"/>
              </a:solidFill>
              <a:effectLst/>
              <a:latin typeface="Arial" panose="020B0604020202020204" pitchFamily="34" charset="0"/>
            </a:endParaRPr>
          </a:p>
          <a:p>
            <a:pPr algn="l"/>
            <a:r>
              <a:rPr lang="en-US" sz="1400" b="0" i="0" dirty="0">
                <a:solidFill>
                  <a:srgbClr val="222222"/>
                </a:solidFill>
                <a:effectLst/>
                <a:latin typeface="Arial" panose="020B0604020202020204" pitchFamily="34" charset="0"/>
              </a:rPr>
              <a:t>Is there a general theoretical advantage to this approach? Something about combining theory-based/task-specific models with IRL? Look into the options framework more</a:t>
            </a:r>
          </a:p>
          <a:p>
            <a:pPr algn="l"/>
            <a:endParaRPr lang="en-US" sz="1400" b="0" i="0" dirty="0">
              <a:solidFill>
                <a:srgbClr val="222222"/>
              </a:solidFill>
              <a:effectLst/>
              <a:latin typeface="Arial" panose="020B0604020202020204" pitchFamily="34" charset="0"/>
            </a:endParaRPr>
          </a:p>
          <a:p>
            <a:pPr algn="l"/>
            <a:r>
              <a:rPr lang="en-US" sz="1400" b="0" i="0" dirty="0">
                <a:solidFill>
                  <a:srgbClr val="222222"/>
                </a:solidFill>
                <a:effectLst/>
                <a:latin typeface="Arial" panose="020B0604020202020204" pitchFamily="34" charset="0"/>
              </a:rPr>
              <a:t>What would this look like with a team of multiple agents?</a:t>
            </a:r>
          </a:p>
          <a:p>
            <a:pPr algn="l"/>
            <a:endParaRPr lang="en-US" sz="1400" b="0" i="0" dirty="0">
              <a:solidFill>
                <a:srgbClr val="222222"/>
              </a:solidFill>
              <a:effectLst/>
              <a:latin typeface="Arial" panose="020B0604020202020204" pitchFamily="34" charset="0"/>
            </a:endParaRPr>
          </a:p>
          <a:p>
            <a:pPr algn="l"/>
            <a:r>
              <a:rPr lang="en-US" sz="1400" b="0" i="0" dirty="0">
                <a:solidFill>
                  <a:srgbClr val="222222"/>
                </a:solidFill>
                <a:effectLst/>
                <a:latin typeface="Arial" panose="020B0604020202020204" pitchFamily="34" charset="0"/>
              </a:rPr>
              <a:t>What's a toy test case that this would be uniquely good at? What is it about BB that led me to this?</a:t>
            </a:r>
          </a:p>
          <a:p>
            <a:pPr algn="l"/>
            <a:endParaRPr lang="en-US" sz="1400" b="0" i="0" dirty="0">
              <a:solidFill>
                <a:srgbClr val="222222"/>
              </a:solidFill>
              <a:effectLst/>
              <a:latin typeface="Arial" panose="020B0604020202020204" pitchFamily="34" charset="0"/>
            </a:endParaRPr>
          </a:p>
          <a:p>
            <a:pPr algn="l"/>
            <a:r>
              <a:rPr lang="en-US" sz="1400" b="0" i="0" dirty="0" err="1">
                <a:solidFill>
                  <a:srgbClr val="222222"/>
                </a:solidFill>
                <a:effectLst/>
                <a:latin typeface="Arial" panose="020B0604020202020204" pitchFamily="34" charset="0"/>
              </a:rPr>
              <a:t>Whats</a:t>
            </a:r>
            <a:r>
              <a:rPr lang="en-US" sz="1400" b="0" i="0" dirty="0">
                <a:solidFill>
                  <a:srgbClr val="222222"/>
                </a:solidFill>
                <a:effectLst/>
                <a:latin typeface="Arial" panose="020B0604020202020204" pitchFamily="34" charset="0"/>
              </a:rPr>
              <a:t> the request for an extension going to look like? What results will I want to have?</a:t>
            </a:r>
            <a:br>
              <a:rPr lang="en-US" sz="1400" b="0" i="0" dirty="0">
                <a:solidFill>
                  <a:srgbClr val="222222"/>
                </a:solidFill>
                <a:effectLst/>
                <a:latin typeface="Arial" panose="020B0604020202020204" pitchFamily="34" charset="0"/>
              </a:rPr>
            </a:br>
            <a:endParaRPr lang="en-US" sz="1400" b="0" i="0" dirty="0">
              <a:solidFill>
                <a:srgbClr val="222222"/>
              </a:solidFill>
              <a:effectLst/>
              <a:latin typeface="Arial" panose="020B0604020202020204" pitchFamily="34" charset="0"/>
            </a:endParaRPr>
          </a:p>
          <a:p>
            <a:pPr algn="l"/>
            <a:r>
              <a:rPr lang="en-US" sz="1400" b="0" i="0" dirty="0">
                <a:solidFill>
                  <a:srgbClr val="222222"/>
                </a:solidFill>
                <a:effectLst/>
                <a:latin typeface="Arial" panose="020B0604020202020204" pitchFamily="34" charset="0"/>
              </a:rPr>
              <a:t>Maybe simplify features and plot reward functions to see if they're sensible like?</a:t>
            </a:r>
          </a:p>
          <a:p>
            <a:pPr algn="l"/>
            <a:endParaRPr lang="en-US" sz="1400" b="0" i="0" dirty="0">
              <a:solidFill>
                <a:srgbClr val="222222"/>
              </a:solidFill>
              <a:effectLst/>
              <a:latin typeface="Arial" panose="020B0604020202020204" pitchFamily="34" charset="0"/>
            </a:endParaRPr>
          </a:p>
          <a:p>
            <a:pPr algn="l"/>
            <a:r>
              <a:rPr lang="en-US" sz="1400" b="0" i="0" dirty="0">
                <a:solidFill>
                  <a:srgbClr val="222222"/>
                </a:solidFill>
                <a:effectLst/>
                <a:latin typeface="Arial" panose="020B0604020202020204" pitchFamily="34" charset="0"/>
              </a:rPr>
              <a:t>When do reward values crash it? What's happening with the math when I get that error?</a:t>
            </a:r>
            <a:br>
              <a:rPr lang="en-US" sz="1400" b="0" i="0" dirty="0">
                <a:solidFill>
                  <a:srgbClr val="222222"/>
                </a:solidFill>
                <a:effectLst/>
                <a:latin typeface="Arial" panose="020B0604020202020204" pitchFamily="34" charset="0"/>
              </a:rPr>
            </a:br>
            <a:endParaRPr lang="en-US" sz="1400" b="0" i="0" dirty="0">
              <a:solidFill>
                <a:srgbClr val="222222"/>
              </a:solidFill>
              <a:effectLst/>
              <a:latin typeface="Arial" panose="020B0604020202020204" pitchFamily="34" charset="0"/>
            </a:endParaRPr>
          </a:p>
          <a:p>
            <a:pPr algn="l"/>
            <a:r>
              <a:rPr lang="en-US" sz="1400" b="0" i="0" dirty="0">
                <a:solidFill>
                  <a:srgbClr val="222222"/>
                </a:solidFill>
                <a:effectLst/>
                <a:latin typeface="Arial" panose="020B0604020202020204" pitchFamily="34" charset="0"/>
              </a:rPr>
              <a:t>Can easily sample two steps out from an observed state. Does that help? What does help even look like?</a:t>
            </a:r>
          </a:p>
          <a:p>
            <a:pPr algn="l"/>
            <a:endParaRPr lang="en-US" sz="1400" b="0" i="0" dirty="0">
              <a:solidFill>
                <a:srgbClr val="222222"/>
              </a:solidFill>
              <a:effectLst/>
              <a:latin typeface="Arial" panose="020B0604020202020204" pitchFamily="34" charset="0"/>
            </a:endParaRPr>
          </a:p>
          <a:p>
            <a:pPr algn="l"/>
            <a:r>
              <a:rPr lang="en-US" sz="1400" b="0" i="0" dirty="0">
                <a:solidFill>
                  <a:srgbClr val="222222"/>
                </a:solidFill>
                <a:effectLst/>
                <a:latin typeface="Arial" panose="020B0604020202020204" pitchFamily="34" charset="0"/>
              </a:rPr>
              <a:t>Does too much sampling ever hurt performance?</a:t>
            </a:r>
          </a:p>
          <a:p>
            <a:pPr algn="l"/>
            <a:endParaRPr lang="en-US" sz="1400" dirty="0">
              <a:solidFill>
                <a:srgbClr val="222222"/>
              </a:solidFill>
              <a:latin typeface="Arial" panose="020B0604020202020204" pitchFamily="34" charset="0"/>
            </a:endParaRPr>
          </a:p>
          <a:p>
            <a:pPr algn="l"/>
            <a:r>
              <a:rPr lang="en-US" sz="1400" b="0" i="0" dirty="0">
                <a:solidFill>
                  <a:srgbClr val="222222"/>
                </a:solidFill>
                <a:effectLst/>
                <a:latin typeface="Arial" panose="020B0604020202020204" pitchFamily="34" charset="0"/>
              </a:rPr>
              <a:t>Can I also do inference at the level of the human trajectories? </a:t>
            </a:r>
            <a:r>
              <a:rPr lang="en-US" sz="1400" dirty="0">
                <a:solidFill>
                  <a:srgbClr val="222222"/>
                </a:solidFill>
                <a:latin typeface="Arial" panose="020B0604020202020204" pitchFamily="34" charset="0"/>
              </a:rPr>
              <a:t>It would be the same as the priors over APF params. The number of states sampled would be way fewer, probably, since it wouldn’t sample in all directions. This might work better, since it would allow the default policy to appropriately call some human trajectories very improbable. It would also mean I’d actually be doing multi-scale IRL</a:t>
            </a:r>
            <a:endParaRPr lang="en-US" sz="14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16472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67EE3C-1BAD-603E-AFFA-2A8CE64D707C}"/>
              </a:ext>
            </a:extLst>
          </p:cNvPr>
          <p:cNvPicPr>
            <a:picLocks noChangeAspect="1"/>
          </p:cNvPicPr>
          <p:nvPr/>
        </p:nvPicPr>
        <p:blipFill rotWithShape="1">
          <a:blip r:embed="rId2"/>
          <a:srcRect r="14767"/>
          <a:stretch/>
        </p:blipFill>
        <p:spPr>
          <a:xfrm>
            <a:off x="1013452" y="304462"/>
            <a:ext cx="3826334" cy="2723388"/>
          </a:xfrm>
          <a:prstGeom prst="rect">
            <a:avLst/>
          </a:prstGeom>
        </p:spPr>
      </p:pic>
      <p:sp>
        <p:nvSpPr>
          <p:cNvPr id="5" name="TextBox 4">
            <a:extLst>
              <a:ext uri="{FF2B5EF4-FFF2-40B4-BE49-F238E27FC236}">
                <a16:creationId xmlns:a16="http://schemas.microsoft.com/office/drawing/2014/main" id="{9DD90449-98E9-0F9E-C4C8-E24ABB5AB443}"/>
              </a:ext>
            </a:extLst>
          </p:cNvPr>
          <p:cNvSpPr txBox="1"/>
          <p:nvPr/>
        </p:nvSpPr>
        <p:spPr>
          <a:xfrm>
            <a:off x="287676" y="3247861"/>
            <a:ext cx="10767317" cy="3293209"/>
          </a:xfrm>
          <a:prstGeom prst="rect">
            <a:avLst/>
          </a:prstGeom>
          <a:noFill/>
        </p:spPr>
        <p:txBody>
          <a:bodyPr wrap="square">
            <a:spAutoFit/>
          </a:bodyPr>
          <a:lstStyle/>
          <a:p>
            <a:r>
              <a:rPr lang="en-US" sz="1600" dirty="0"/>
              <a:t>In a given session, we need to explain both agent and human control trajectories.</a:t>
            </a:r>
          </a:p>
          <a:p>
            <a:endParaRPr lang="en-US" sz="1600" dirty="0"/>
          </a:p>
          <a:p>
            <a:r>
              <a:rPr lang="en-US" sz="1600" dirty="0"/>
              <a:t>The resolution of human decision making isn’t clear, but it’s definitely not the same as the agent (30 </a:t>
            </a:r>
            <a:r>
              <a:rPr lang="en-US" sz="1600" dirty="0" err="1"/>
              <a:t>hz</a:t>
            </a:r>
            <a:r>
              <a:rPr lang="en-US" sz="1600" dirty="0"/>
              <a:t>). </a:t>
            </a:r>
          </a:p>
          <a:p>
            <a:endParaRPr lang="en-US" sz="1600" dirty="0"/>
          </a:p>
          <a:p>
            <a:r>
              <a:rPr lang="en-US" sz="1600" dirty="0"/>
              <a:t>Abstract up to a “planning space” that is a more realistic resolution for human decision making. </a:t>
            </a:r>
          </a:p>
          <a:p>
            <a:endParaRPr lang="en-US" sz="1600" dirty="0"/>
          </a:p>
          <a:p>
            <a:r>
              <a:rPr lang="en-US" sz="1600" dirty="0"/>
              <a:t>We also need to break a full trajectory into multiple plans, since a human doesn’t plan the entire session at once. They likely move through a series of plans and replan as needed.</a:t>
            </a:r>
          </a:p>
          <a:p>
            <a:endParaRPr lang="en-US" sz="1600" dirty="0"/>
          </a:p>
          <a:p>
            <a:r>
              <a:rPr lang="en-US" sz="1600" dirty="0"/>
              <a:t>To do that, the full trajectory becomes a series of plans, where each plan is a series of “planning steps.” Each planning step is a move through planning space. </a:t>
            </a:r>
          </a:p>
          <a:p>
            <a:endParaRPr lang="en-US" sz="1600" dirty="0"/>
          </a:p>
          <a:p>
            <a:r>
              <a:rPr lang="en-US" sz="1600" dirty="0"/>
              <a:t>NOTE: Planning space has 4 dimensions: x, y, time, and agent vs. human control. </a:t>
            </a:r>
          </a:p>
        </p:txBody>
      </p:sp>
      <p:sp>
        <p:nvSpPr>
          <p:cNvPr id="6" name="Rectangle 5">
            <a:extLst>
              <a:ext uri="{FF2B5EF4-FFF2-40B4-BE49-F238E27FC236}">
                <a16:creationId xmlns:a16="http://schemas.microsoft.com/office/drawing/2014/main" id="{60FE44E0-FE03-C2EF-1C3A-B2FF2EB3CF2A}"/>
              </a:ext>
            </a:extLst>
          </p:cNvPr>
          <p:cNvSpPr/>
          <p:nvPr/>
        </p:nvSpPr>
        <p:spPr>
          <a:xfrm>
            <a:off x="6096000" y="360444"/>
            <a:ext cx="3226862" cy="244780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5586C89-AB89-3F95-0C87-DFA390A8CDBB}"/>
              </a:ext>
            </a:extLst>
          </p:cNvPr>
          <p:cNvPicPr>
            <a:picLocks noChangeAspect="1"/>
          </p:cNvPicPr>
          <p:nvPr/>
        </p:nvPicPr>
        <p:blipFill rotWithShape="1">
          <a:blip r:embed="rId3"/>
          <a:srcRect l="26423" t="25771" r="26643" b="26104"/>
          <a:stretch/>
        </p:blipFill>
        <p:spPr>
          <a:xfrm>
            <a:off x="6836056" y="593164"/>
            <a:ext cx="2062824" cy="1974977"/>
          </a:xfrm>
          <a:prstGeom prst="rect">
            <a:avLst/>
          </a:prstGeom>
        </p:spPr>
      </p:pic>
      <p:sp>
        <p:nvSpPr>
          <p:cNvPr id="8" name="Rectangle 7">
            <a:extLst>
              <a:ext uri="{FF2B5EF4-FFF2-40B4-BE49-F238E27FC236}">
                <a16:creationId xmlns:a16="http://schemas.microsoft.com/office/drawing/2014/main" id="{B24CED38-608B-DDC5-28F9-1FFFDF1216BF}"/>
              </a:ext>
            </a:extLst>
          </p:cNvPr>
          <p:cNvSpPr/>
          <p:nvPr/>
        </p:nvSpPr>
        <p:spPr>
          <a:xfrm>
            <a:off x="6818912" y="593165"/>
            <a:ext cx="2079968" cy="1974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Oval 8">
            <a:extLst>
              <a:ext uri="{FF2B5EF4-FFF2-40B4-BE49-F238E27FC236}">
                <a16:creationId xmlns:a16="http://schemas.microsoft.com/office/drawing/2014/main" id="{01594CB3-F1AC-1BDE-C080-17CCA0F24AD3}"/>
              </a:ext>
            </a:extLst>
          </p:cNvPr>
          <p:cNvSpPr/>
          <p:nvPr/>
        </p:nvSpPr>
        <p:spPr>
          <a:xfrm>
            <a:off x="6908681" y="2417367"/>
            <a:ext cx="95796" cy="10085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F375AE-73A8-C20C-8BB4-45EAEA220E0C}"/>
              </a:ext>
            </a:extLst>
          </p:cNvPr>
          <p:cNvSpPr/>
          <p:nvPr/>
        </p:nvSpPr>
        <p:spPr>
          <a:xfrm>
            <a:off x="6676421" y="2596829"/>
            <a:ext cx="2367566" cy="1708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     0     1     2    3     4     5     6     7     8     </a:t>
            </a:r>
          </a:p>
        </p:txBody>
      </p:sp>
      <p:sp>
        <p:nvSpPr>
          <p:cNvPr id="11" name="Rectangle 10">
            <a:extLst>
              <a:ext uri="{FF2B5EF4-FFF2-40B4-BE49-F238E27FC236}">
                <a16:creationId xmlns:a16="http://schemas.microsoft.com/office/drawing/2014/main" id="{44091486-5A86-F8F0-55C4-643877626240}"/>
              </a:ext>
            </a:extLst>
          </p:cNvPr>
          <p:cNvSpPr/>
          <p:nvPr/>
        </p:nvSpPr>
        <p:spPr>
          <a:xfrm rot="16200000">
            <a:off x="5609039" y="1345044"/>
            <a:ext cx="2267598" cy="186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0    1      2    3    4     5     6    7    8  </a:t>
            </a:r>
          </a:p>
        </p:txBody>
      </p:sp>
      <p:sp>
        <p:nvSpPr>
          <p:cNvPr id="12" name="TextBox 11">
            <a:extLst>
              <a:ext uri="{FF2B5EF4-FFF2-40B4-BE49-F238E27FC236}">
                <a16:creationId xmlns:a16="http://schemas.microsoft.com/office/drawing/2014/main" id="{27C89849-368E-DE0B-16F5-D4E90403F0D0}"/>
              </a:ext>
            </a:extLst>
          </p:cNvPr>
          <p:cNvSpPr txBox="1"/>
          <p:nvPr/>
        </p:nvSpPr>
        <p:spPr>
          <a:xfrm>
            <a:off x="6753570" y="360444"/>
            <a:ext cx="2145309" cy="307777"/>
          </a:xfrm>
          <a:prstGeom prst="rect">
            <a:avLst/>
          </a:prstGeom>
          <a:noFill/>
          <a:ln>
            <a:noFill/>
          </a:ln>
        </p:spPr>
        <p:txBody>
          <a:bodyPr wrap="square" rtlCol="0">
            <a:spAutoFit/>
          </a:bodyPr>
          <a:lstStyle/>
          <a:p>
            <a:r>
              <a:rPr lang="en-US" sz="1400" dirty="0">
                <a:solidFill>
                  <a:srgbClr val="FF0000"/>
                </a:solidFill>
              </a:rPr>
              <a:t>Discrete planning space</a:t>
            </a:r>
          </a:p>
        </p:txBody>
      </p:sp>
      <p:sp>
        <p:nvSpPr>
          <p:cNvPr id="13" name="Oval 12">
            <a:extLst>
              <a:ext uri="{FF2B5EF4-FFF2-40B4-BE49-F238E27FC236}">
                <a16:creationId xmlns:a16="http://schemas.microsoft.com/office/drawing/2014/main" id="{188C4275-E4A9-9A1B-D817-B487CBF9D634}"/>
              </a:ext>
            </a:extLst>
          </p:cNvPr>
          <p:cNvSpPr/>
          <p:nvPr/>
        </p:nvSpPr>
        <p:spPr>
          <a:xfrm>
            <a:off x="7823081" y="1541067"/>
            <a:ext cx="95796" cy="1008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21B3D7F-D705-BCB7-9862-8166862D2FD0}"/>
              </a:ext>
            </a:extLst>
          </p:cNvPr>
          <p:cNvSpPr/>
          <p:nvPr/>
        </p:nvSpPr>
        <p:spPr>
          <a:xfrm>
            <a:off x="7558393" y="1570184"/>
            <a:ext cx="319235" cy="718868"/>
          </a:xfrm>
          <a:custGeom>
            <a:avLst/>
            <a:gdLst>
              <a:gd name="connsiteX0" fmla="*/ 397536 w 397536"/>
              <a:gd name="connsiteY0" fmla="*/ 0 h 1046113"/>
              <a:gd name="connsiteX1" fmla="*/ 11456 w 397536"/>
              <a:gd name="connsiteY1" fmla="*/ 203200 h 1046113"/>
              <a:gd name="connsiteX2" fmla="*/ 102896 w 397536"/>
              <a:gd name="connsiteY2" fmla="*/ 833120 h 1046113"/>
              <a:gd name="connsiteX3" fmla="*/ 113056 w 397536"/>
              <a:gd name="connsiteY3" fmla="*/ 904240 h 1046113"/>
              <a:gd name="connsiteX4" fmla="*/ 133376 w 397536"/>
              <a:gd name="connsiteY4" fmla="*/ 1036320 h 1046113"/>
              <a:gd name="connsiteX5" fmla="*/ 153696 w 397536"/>
              <a:gd name="connsiteY5" fmla="*/ 1026160 h 1046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7536" h="1046113">
                <a:moveTo>
                  <a:pt x="397536" y="0"/>
                </a:moveTo>
                <a:cubicBezTo>
                  <a:pt x="229049" y="32173"/>
                  <a:pt x="60563" y="64347"/>
                  <a:pt x="11456" y="203200"/>
                </a:cubicBezTo>
                <a:cubicBezTo>
                  <a:pt x="-37651" y="342053"/>
                  <a:pt x="85963" y="716280"/>
                  <a:pt x="102896" y="833120"/>
                </a:cubicBezTo>
                <a:cubicBezTo>
                  <a:pt x="119829" y="949960"/>
                  <a:pt x="107976" y="870373"/>
                  <a:pt x="113056" y="904240"/>
                </a:cubicBezTo>
                <a:cubicBezTo>
                  <a:pt x="118136" y="938107"/>
                  <a:pt x="126603" y="1016000"/>
                  <a:pt x="133376" y="1036320"/>
                </a:cubicBezTo>
                <a:cubicBezTo>
                  <a:pt x="140149" y="1056640"/>
                  <a:pt x="146922" y="1041400"/>
                  <a:pt x="153696" y="102616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7A34A99-BC7E-8B45-A9F9-77393A3420FF}"/>
              </a:ext>
            </a:extLst>
          </p:cNvPr>
          <p:cNvCxnSpPr>
            <a:cxnSpLocks/>
          </p:cNvCxnSpPr>
          <p:nvPr/>
        </p:nvCxnSpPr>
        <p:spPr>
          <a:xfrm flipH="1">
            <a:off x="7631394" y="1491612"/>
            <a:ext cx="2162086" cy="3286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55B86A0-DA66-85B5-D614-E3F85ED98097}"/>
              </a:ext>
            </a:extLst>
          </p:cNvPr>
          <p:cNvSpPr txBox="1"/>
          <p:nvPr/>
        </p:nvSpPr>
        <p:spPr>
          <a:xfrm>
            <a:off x="9876483" y="1156731"/>
            <a:ext cx="2109339" cy="1077218"/>
          </a:xfrm>
          <a:prstGeom prst="rect">
            <a:avLst/>
          </a:prstGeom>
          <a:noFill/>
        </p:spPr>
        <p:txBody>
          <a:bodyPr wrap="square">
            <a:spAutoFit/>
          </a:bodyPr>
          <a:lstStyle/>
          <a:p>
            <a:r>
              <a:rPr lang="en-US" sz="1600" dirty="0"/>
              <a:t>Observed plan includes 4 transitions/steps. Note that states are in both space and time</a:t>
            </a:r>
          </a:p>
        </p:txBody>
      </p:sp>
    </p:spTree>
    <p:extLst>
      <p:ext uri="{BB962C8B-B14F-4D97-AF65-F5344CB8AC3E}">
        <p14:creationId xmlns:p14="http://schemas.microsoft.com/office/powerpoint/2010/main" val="33912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50F3C2-C8D4-6BF7-98E5-1CD325C41339}"/>
              </a:ext>
            </a:extLst>
          </p:cNvPr>
          <p:cNvPicPr>
            <a:picLocks noChangeAspect="1"/>
          </p:cNvPicPr>
          <p:nvPr/>
        </p:nvPicPr>
        <p:blipFill>
          <a:blip r:embed="rId2"/>
          <a:stretch>
            <a:fillRect/>
          </a:stretch>
        </p:blipFill>
        <p:spPr>
          <a:xfrm>
            <a:off x="4162109" y="70484"/>
            <a:ext cx="4624613" cy="2883696"/>
          </a:xfrm>
          <a:prstGeom prst="rect">
            <a:avLst/>
          </a:prstGeom>
        </p:spPr>
      </p:pic>
      <p:pic>
        <p:nvPicPr>
          <p:cNvPr id="7" name="Picture 6">
            <a:extLst>
              <a:ext uri="{FF2B5EF4-FFF2-40B4-BE49-F238E27FC236}">
                <a16:creationId xmlns:a16="http://schemas.microsoft.com/office/drawing/2014/main" id="{30340092-6459-9CE3-8D48-B8AAE13E9924}"/>
              </a:ext>
            </a:extLst>
          </p:cNvPr>
          <p:cNvPicPr>
            <a:picLocks noChangeAspect="1"/>
          </p:cNvPicPr>
          <p:nvPr/>
        </p:nvPicPr>
        <p:blipFill rotWithShape="1">
          <a:blip r:embed="rId3"/>
          <a:srcRect r="14767"/>
          <a:stretch/>
        </p:blipFill>
        <p:spPr>
          <a:xfrm>
            <a:off x="269968" y="150638"/>
            <a:ext cx="3826334" cy="2723388"/>
          </a:xfrm>
          <a:prstGeom prst="rect">
            <a:avLst/>
          </a:prstGeom>
        </p:spPr>
      </p:pic>
      <p:pic>
        <p:nvPicPr>
          <p:cNvPr id="9" name="Picture 8">
            <a:extLst>
              <a:ext uri="{FF2B5EF4-FFF2-40B4-BE49-F238E27FC236}">
                <a16:creationId xmlns:a16="http://schemas.microsoft.com/office/drawing/2014/main" id="{886E6FF1-DECB-46F1-C795-B41240092EB4}"/>
              </a:ext>
            </a:extLst>
          </p:cNvPr>
          <p:cNvPicPr>
            <a:picLocks noChangeAspect="1"/>
          </p:cNvPicPr>
          <p:nvPr/>
        </p:nvPicPr>
        <p:blipFill>
          <a:blip r:embed="rId4"/>
          <a:stretch>
            <a:fillRect/>
          </a:stretch>
        </p:blipFill>
        <p:spPr>
          <a:xfrm>
            <a:off x="7654516" y="2209022"/>
            <a:ext cx="4155772" cy="4423886"/>
          </a:xfrm>
          <a:prstGeom prst="rect">
            <a:avLst/>
          </a:prstGeom>
        </p:spPr>
      </p:pic>
      <p:pic>
        <p:nvPicPr>
          <p:cNvPr id="3" name="Picture 2">
            <a:extLst>
              <a:ext uri="{FF2B5EF4-FFF2-40B4-BE49-F238E27FC236}">
                <a16:creationId xmlns:a16="http://schemas.microsoft.com/office/drawing/2014/main" id="{AE8279D2-4B72-9F95-C5ED-9B58A1A114EE}"/>
              </a:ext>
            </a:extLst>
          </p:cNvPr>
          <p:cNvPicPr>
            <a:picLocks noChangeAspect="1"/>
          </p:cNvPicPr>
          <p:nvPr/>
        </p:nvPicPr>
        <p:blipFill>
          <a:blip r:embed="rId5"/>
          <a:stretch>
            <a:fillRect/>
          </a:stretch>
        </p:blipFill>
        <p:spPr>
          <a:xfrm>
            <a:off x="381712" y="2874026"/>
            <a:ext cx="3546642" cy="3657890"/>
          </a:xfrm>
          <a:prstGeom prst="rect">
            <a:avLst/>
          </a:prstGeom>
        </p:spPr>
      </p:pic>
      <p:sp>
        <p:nvSpPr>
          <p:cNvPr id="4" name="TextBox 3">
            <a:extLst>
              <a:ext uri="{FF2B5EF4-FFF2-40B4-BE49-F238E27FC236}">
                <a16:creationId xmlns:a16="http://schemas.microsoft.com/office/drawing/2014/main" id="{7BDC6B7F-026F-94AA-6860-861B16E1813E}"/>
              </a:ext>
            </a:extLst>
          </p:cNvPr>
          <p:cNvSpPr txBox="1"/>
          <p:nvPr/>
        </p:nvSpPr>
        <p:spPr>
          <a:xfrm>
            <a:off x="8349890" y="150638"/>
            <a:ext cx="3572142" cy="584775"/>
          </a:xfrm>
          <a:prstGeom prst="rect">
            <a:avLst/>
          </a:prstGeom>
          <a:noFill/>
        </p:spPr>
        <p:txBody>
          <a:bodyPr wrap="square">
            <a:spAutoFit/>
          </a:bodyPr>
          <a:lstStyle/>
          <a:p>
            <a:r>
              <a:rPr lang="en-US" sz="1600" dirty="0"/>
              <a:t>Break up full session into even units. Mixes human and agent control.</a:t>
            </a:r>
          </a:p>
        </p:txBody>
      </p:sp>
      <p:sp>
        <p:nvSpPr>
          <p:cNvPr id="5" name="TextBox 4">
            <a:extLst>
              <a:ext uri="{FF2B5EF4-FFF2-40B4-BE49-F238E27FC236}">
                <a16:creationId xmlns:a16="http://schemas.microsoft.com/office/drawing/2014/main" id="{132D95A7-74D5-6EC6-BADC-7711C8841F19}"/>
              </a:ext>
            </a:extLst>
          </p:cNvPr>
          <p:cNvSpPr txBox="1"/>
          <p:nvPr/>
        </p:nvSpPr>
        <p:spPr>
          <a:xfrm>
            <a:off x="3400451" y="5454698"/>
            <a:ext cx="1718480" cy="1077218"/>
          </a:xfrm>
          <a:prstGeom prst="rect">
            <a:avLst/>
          </a:prstGeom>
          <a:noFill/>
        </p:spPr>
        <p:txBody>
          <a:bodyPr wrap="square">
            <a:spAutoFit/>
          </a:bodyPr>
          <a:lstStyle/>
          <a:p>
            <a:r>
              <a:rPr lang="en-US" sz="1600" dirty="0"/>
              <a:t>Break up session by control. Some segments are very long</a:t>
            </a:r>
          </a:p>
        </p:txBody>
      </p:sp>
      <p:sp>
        <p:nvSpPr>
          <p:cNvPr id="8" name="TextBox 7">
            <a:extLst>
              <a:ext uri="{FF2B5EF4-FFF2-40B4-BE49-F238E27FC236}">
                <a16:creationId xmlns:a16="http://schemas.microsoft.com/office/drawing/2014/main" id="{97F4BAE9-B750-0D9B-5C59-4A12E1B05A04}"/>
              </a:ext>
            </a:extLst>
          </p:cNvPr>
          <p:cNvSpPr txBox="1"/>
          <p:nvPr/>
        </p:nvSpPr>
        <p:spPr>
          <a:xfrm>
            <a:off x="9449449" y="5801911"/>
            <a:ext cx="3155598" cy="830997"/>
          </a:xfrm>
          <a:prstGeom prst="rect">
            <a:avLst/>
          </a:prstGeom>
          <a:noFill/>
        </p:spPr>
        <p:txBody>
          <a:bodyPr wrap="square">
            <a:spAutoFit/>
          </a:bodyPr>
          <a:lstStyle/>
          <a:p>
            <a:r>
              <a:rPr lang="en-US" sz="1600" dirty="0"/>
              <a:t>Break up session by control and then tailor the number of steps with some minimum</a:t>
            </a:r>
          </a:p>
        </p:txBody>
      </p:sp>
    </p:spTree>
    <p:extLst>
      <p:ext uri="{BB962C8B-B14F-4D97-AF65-F5344CB8AC3E}">
        <p14:creationId xmlns:p14="http://schemas.microsoft.com/office/powerpoint/2010/main" val="2606235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DEA2C1F-7BD3-8CBA-48BA-343BAB7FC919}"/>
              </a:ext>
            </a:extLst>
          </p:cNvPr>
          <p:cNvPicPr>
            <a:picLocks noChangeAspect="1"/>
          </p:cNvPicPr>
          <p:nvPr/>
        </p:nvPicPr>
        <p:blipFill rotWithShape="1">
          <a:blip r:embed="rId2"/>
          <a:srcRect t="5790"/>
          <a:stretch/>
        </p:blipFill>
        <p:spPr>
          <a:xfrm>
            <a:off x="323186" y="1782779"/>
            <a:ext cx="9409179" cy="4968447"/>
          </a:xfrm>
          <a:prstGeom prst="rect">
            <a:avLst/>
          </a:prstGeom>
          <a:ln>
            <a:solidFill>
              <a:schemeClr val="tx1"/>
            </a:solidFill>
          </a:ln>
        </p:spPr>
      </p:pic>
      <p:sp>
        <p:nvSpPr>
          <p:cNvPr id="10" name="TextBox 9">
            <a:extLst>
              <a:ext uri="{FF2B5EF4-FFF2-40B4-BE49-F238E27FC236}">
                <a16:creationId xmlns:a16="http://schemas.microsoft.com/office/drawing/2014/main" id="{8178BCDD-FC91-8FC4-C297-A728B0BCE142}"/>
              </a:ext>
            </a:extLst>
          </p:cNvPr>
          <p:cNvSpPr txBox="1"/>
          <p:nvPr/>
        </p:nvSpPr>
        <p:spPr>
          <a:xfrm>
            <a:off x="184901" y="150638"/>
            <a:ext cx="11737131" cy="1569660"/>
          </a:xfrm>
          <a:prstGeom prst="rect">
            <a:avLst/>
          </a:prstGeom>
          <a:noFill/>
        </p:spPr>
        <p:txBody>
          <a:bodyPr wrap="square">
            <a:spAutoFit/>
          </a:bodyPr>
          <a:lstStyle/>
          <a:p>
            <a:r>
              <a:rPr lang="en-US" sz="1600" dirty="0"/>
              <a:t>To do plan inference/IRL, we need an optimal policy, </a:t>
            </a:r>
            <a:r>
              <a:rPr lang="en-US" sz="1600" b="1" dirty="0" err="1"/>
              <a:t>piStar</a:t>
            </a:r>
            <a:r>
              <a:rPr lang="en-US" sz="1600" dirty="0"/>
              <a:t>, with which to evaluate the probability of observed data</a:t>
            </a:r>
          </a:p>
          <a:p>
            <a:endParaRPr lang="en-US" sz="1600" dirty="0"/>
          </a:p>
          <a:p>
            <a:r>
              <a:rPr lang="en-US" sz="1600" dirty="0"/>
              <a:t>	</a:t>
            </a:r>
            <a:r>
              <a:rPr lang="en-US" sz="1600" dirty="0" err="1"/>
              <a:t>rA</a:t>
            </a:r>
            <a:r>
              <a:rPr lang="en-US" sz="1600" dirty="0"/>
              <a:t> = reward for all states (linear combination of </a:t>
            </a:r>
            <a:r>
              <a:rPr lang="en-US" sz="1600" b="1" dirty="0"/>
              <a:t>features</a:t>
            </a:r>
            <a:r>
              <a:rPr lang="en-US" sz="1600" dirty="0"/>
              <a:t>)</a:t>
            </a:r>
          </a:p>
          <a:p>
            <a:r>
              <a:rPr lang="en-US" sz="1600" dirty="0"/>
              <a:t>	lambda = 1</a:t>
            </a:r>
          </a:p>
          <a:p>
            <a:r>
              <a:rPr lang="en-US" sz="1600" dirty="0"/>
              <a:t>	dT = </a:t>
            </a:r>
            <a:r>
              <a:rPr lang="en-US" sz="1600" b="1" dirty="0"/>
              <a:t>transition matrix</a:t>
            </a:r>
            <a:r>
              <a:rPr lang="en-US" sz="1600" dirty="0"/>
              <a:t>, where element (</a:t>
            </a:r>
            <a:r>
              <a:rPr lang="en-US" sz="1600" dirty="0" err="1"/>
              <a:t>i</a:t>
            </a:r>
            <a:r>
              <a:rPr lang="en-US" sz="1600" dirty="0"/>
              <a:t>, j) is the probability of transitioning from state </a:t>
            </a:r>
            <a:r>
              <a:rPr lang="en-US" sz="1600" dirty="0" err="1"/>
              <a:t>i</a:t>
            </a:r>
            <a:r>
              <a:rPr lang="en-US" sz="1600" dirty="0"/>
              <a:t> to state j under </a:t>
            </a:r>
            <a:r>
              <a:rPr lang="en-US" sz="1600" b="1" dirty="0"/>
              <a:t>the default policy</a:t>
            </a:r>
          </a:p>
          <a:p>
            <a:r>
              <a:rPr lang="en-US" sz="1600" dirty="0"/>
              <a:t>	Terminal states are any state at the final step in a plan, non-terminal are all others</a:t>
            </a:r>
          </a:p>
        </p:txBody>
      </p:sp>
    </p:spTree>
    <p:extLst>
      <p:ext uri="{BB962C8B-B14F-4D97-AF65-F5344CB8AC3E}">
        <p14:creationId xmlns:p14="http://schemas.microsoft.com/office/powerpoint/2010/main" val="331477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5518BB5-40F4-B628-4EA3-4825657FAB97}"/>
              </a:ext>
            </a:extLst>
          </p:cNvPr>
          <p:cNvSpPr/>
          <p:nvPr/>
        </p:nvSpPr>
        <p:spPr>
          <a:xfrm>
            <a:off x="491236" y="1447120"/>
            <a:ext cx="3226862" cy="244780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E6A84A-249D-E78E-7AE7-3D9D90E06CF7}"/>
              </a:ext>
            </a:extLst>
          </p:cNvPr>
          <p:cNvPicPr>
            <a:picLocks noChangeAspect="1"/>
          </p:cNvPicPr>
          <p:nvPr/>
        </p:nvPicPr>
        <p:blipFill rotWithShape="1">
          <a:blip r:embed="rId2"/>
          <a:srcRect l="26423" t="25771" r="26643" b="26104"/>
          <a:stretch/>
        </p:blipFill>
        <p:spPr>
          <a:xfrm>
            <a:off x="1231292" y="1679840"/>
            <a:ext cx="2062824" cy="1974977"/>
          </a:xfrm>
          <a:prstGeom prst="rect">
            <a:avLst/>
          </a:prstGeom>
        </p:spPr>
      </p:pic>
      <p:sp>
        <p:nvSpPr>
          <p:cNvPr id="5" name="Rectangle 4">
            <a:extLst>
              <a:ext uri="{FF2B5EF4-FFF2-40B4-BE49-F238E27FC236}">
                <a16:creationId xmlns:a16="http://schemas.microsoft.com/office/drawing/2014/main" id="{A4E43061-9D36-83DA-7A9F-BB844CDEA51B}"/>
              </a:ext>
            </a:extLst>
          </p:cNvPr>
          <p:cNvSpPr/>
          <p:nvPr/>
        </p:nvSpPr>
        <p:spPr>
          <a:xfrm>
            <a:off x="1214148" y="1679841"/>
            <a:ext cx="2079968" cy="1974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Oval 5">
            <a:extLst>
              <a:ext uri="{FF2B5EF4-FFF2-40B4-BE49-F238E27FC236}">
                <a16:creationId xmlns:a16="http://schemas.microsoft.com/office/drawing/2014/main" id="{D29F4FBE-1488-7486-0DC0-D3B9AC3750B0}"/>
              </a:ext>
            </a:extLst>
          </p:cNvPr>
          <p:cNvSpPr/>
          <p:nvPr/>
        </p:nvSpPr>
        <p:spPr>
          <a:xfrm>
            <a:off x="1303917" y="3504043"/>
            <a:ext cx="95796" cy="10085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694E339-5168-B15A-9719-22C2082041AE}"/>
              </a:ext>
            </a:extLst>
          </p:cNvPr>
          <p:cNvSpPr/>
          <p:nvPr/>
        </p:nvSpPr>
        <p:spPr>
          <a:xfrm>
            <a:off x="1071657" y="3683505"/>
            <a:ext cx="2367566" cy="1708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     0     1     2    3     4     5     6     7     8     </a:t>
            </a:r>
          </a:p>
        </p:txBody>
      </p:sp>
      <p:sp>
        <p:nvSpPr>
          <p:cNvPr id="8" name="Rectangle 7">
            <a:extLst>
              <a:ext uri="{FF2B5EF4-FFF2-40B4-BE49-F238E27FC236}">
                <a16:creationId xmlns:a16="http://schemas.microsoft.com/office/drawing/2014/main" id="{8358A743-6569-BF36-FAF8-40AB5280019E}"/>
              </a:ext>
            </a:extLst>
          </p:cNvPr>
          <p:cNvSpPr/>
          <p:nvPr/>
        </p:nvSpPr>
        <p:spPr>
          <a:xfrm rot="16200000">
            <a:off x="4275" y="2431720"/>
            <a:ext cx="2267598" cy="186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0    1      2    3    4     5     6    7    8  </a:t>
            </a:r>
          </a:p>
        </p:txBody>
      </p:sp>
      <p:sp>
        <p:nvSpPr>
          <p:cNvPr id="9" name="TextBox 8">
            <a:extLst>
              <a:ext uri="{FF2B5EF4-FFF2-40B4-BE49-F238E27FC236}">
                <a16:creationId xmlns:a16="http://schemas.microsoft.com/office/drawing/2014/main" id="{171B51B7-AEA6-1E3E-2FC0-891A03D9EA54}"/>
              </a:ext>
            </a:extLst>
          </p:cNvPr>
          <p:cNvSpPr txBox="1"/>
          <p:nvPr/>
        </p:nvSpPr>
        <p:spPr>
          <a:xfrm>
            <a:off x="1148806" y="1447120"/>
            <a:ext cx="2145309" cy="307777"/>
          </a:xfrm>
          <a:prstGeom prst="rect">
            <a:avLst/>
          </a:prstGeom>
          <a:noFill/>
          <a:ln>
            <a:noFill/>
          </a:ln>
        </p:spPr>
        <p:txBody>
          <a:bodyPr wrap="square" rtlCol="0">
            <a:spAutoFit/>
          </a:bodyPr>
          <a:lstStyle/>
          <a:p>
            <a:r>
              <a:rPr lang="en-US" sz="1400" dirty="0">
                <a:solidFill>
                  <a:srgbClr val="FF0000"/>
                </a:solidFill>
              </a:rPr>
              <a:t>Discrete planning space</a:t>
            </a:r>
          </a:p>
        </p:txBody>
      </p:sp>
      <p:sp>
        <p:nvSpPr>
          <p:cNvPr id="10" name="Oval 9">
            <a:extLst>
              <a:ext uri="{FF2B5EF4-FFF2-40B4-BE49-F238E27FC236}">
                <a16:creationId xmlns:a16="http://schemas.microsoft.com/office/drawing/2014/main" id="{B62B931D-B911-4917-F2EB-EED68EF9723D}"/>
              </a:ext>
            </a:extLst>
          </p:cNvPr>
          <p:cNvSpPr/>
          <p:nvPr/>
        </p:nvSpPr>
        <p:spPr>
          <a:xfrm>
            <a:off x="2218317" y="2627743"/>
            <a:ext cx="95796" cy="1008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030FAA7-43F4-E6F9-4103-F03741189BE1}"/>
              </a:ext>
            </a:extLst>
          </p:cNvPr>
          <p:cNvSpPr txBox="1"/>
          <p:nvPr/>
        </p:nvSpPr>
        <p:spPr>
          <a:xfrm>
            <a:off x="370482" y="1139342"/>
            <a:ext cx="2058461" cy="307777"/>
          </a:xfrm>
          <a:prstGeom prst="rect">
            <a:avLst/>
          </a:prstGeom>
          <a:noFill/>
          <a:ln>
            <a:noFill/>
          </a:ln>
        </p:spPr>
        <p:txBody>
          <a:bodyPr wrap="square" rtlCol="0">
            <a:spAutoFit/>
          </a:bodyPr>
          <a:lstStyle/>
          <a:p>
            <a:r>
              <a:rPr lang="en-US" sz="1400" dirty="0"/>
              <a:t>Continuous game space</a:t>
            </a:r>
          </a:p>
        </p:txBody>
      </p:sp>
      <p:sp>
        <p:nvSpPr>
          <p:cNvPr id="13" name="Rectangle 12">
            <a:extLst>
              <a:ext uri="{FF2B5EF4-FFF2-40B4-BE49-F238E27FC236}">
                <a16:creationId xmlns:a16="http://schemas.microsoft.com/office/drawing/2014/main" id="{5194B5E6-0C33-F8F9-3CFA-351EEE9D7A14}"/>
              </a:ext>
            </a:extLst>
          </p:cNvPr>
          <p:cNvSpPr/>
          <p:nvPr/>
        </p:nvSpPr>
        <p:spPr>
          <a:xfrm>
            <a:off x="5019598" y="1447119"/>
            <a:ext cx="3226862" cy="244780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300EAF8-F4C6-52CE-FC25-3444B65E645C}"/>
              </a:ext>
            </a:extLst>
          </p:cNvPr>
          <p:cNvPicPr>
            <a:picLocks noChangeAspect="1"/>
          </p:cNvPicPr>
          <p:nvPr/>
        </p:nvPicPr>
        <p:blipFill rotWithShape="1">
          <a:blip r:embed="rId2"/>
          <a:srcRect l="26423" t="25771" r="26643" b="26104"/>
          <a:stretch/>
        </p:blipFill>
        <p:spPr>
          <a:xfrm>
            <a:off x="5759654" y="1679839"/>
            <a:ext cx="2062824" cy="1974977"/>
          </a:xfrm>
          <a:prstGeom prst="rect">
            <a:avLst/>
          </a:prstGeom>
        </p:spPr>
      </p:pic>
      <p:sp>
        <p:nvSpPr>
          <p:cNvPr id="15" name="Rectangle 14">
            <a:extLst>
              <a:ext uri="{FF2B5EF4-FFF2-40B4-BE49-F238E27FC236}">
                <a16:creationId xmlns:a16="http://schemas.microsoft.com/office/drawing/2014/main" id="{4D8B4591-6287-6C1E-5F4F-7AAAF8807B54}"/>
              </a:ext>
            </a:extLst>
          </p:cNvPr>
          <p:cNvSpPr/>
          <p:nvPr/>
        </p:nvSpPr>
        <p:spPr>
          <a:xfrm>
            <a:off x="5742510" y="1679840"/>
            <a:ext cx="2079968" cy="1974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Oval 15">
            <a:extLst>
              <a:ext uri="{FF2B5EF4-FFF2-40B4-BE49-F238E27FC236}">
                <a16:creationId xmlns:a16="http://schemas.microsoft.com/office/drawing/2014/main" id="{CCA7D63D-9966-F767-D80C-7D685B4EB88A}"/>
              </a:ext>
            </a:extLst>
          </p:cNvPr>
          <p:cNvSpPr/>
          <p:nvPr/>
        </p:nvSpPr>
        <p:spPr>
          <a:xfrm>
            <a:off x="5832279" y="3504042"/>
            <a:ext cx="95796" cy="10085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33A3037-3D0D-C320-763C-A304EB61BB82}"/>
              </a:ext>
            </a:extLst>
          </p:cNvPr>
          <p:cNvSpPr/>
          <p:nvPr/>
        </p:nvSpPr>
        <p:spPr>
          <a:xfrm>
            <a:off x="5600019" y="3683504"/>
            <a:ext cx="2367566" cy="1708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     0     1     2    3     4     5     6     7     8     </a:t>
            </a:r>
          </a:p>
        </p:txBody>
      </p:sp>
      <p:sp>
        <p:nvSpPr>
          <p:cNvPr id="18" name="Rectangle 17">
            <a:extLst>
              <a:ext uri="{FF2B5EF4-FFF2-40B4-BE49-F238E27FC236}">
                <a16:creationId xmlns:a16="http://schemas.microsoft.com/office/drawing/2014/main" id="{DCDDC900-CFB1-AE8D-FC48-533AA8A23C5A}"/>
              </a:ext>
            </a:extLst>
          </p:cNvPr>
          <p:cNvSpPr/>
          <p:nvPr/>
        </p:nvSpPr>
        <p:spPr>
          <a:xfrm rot="16200000">
            <a:off x="4532637" y="2431719"/>
            <a:ext cx="2267598" cy="186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0    1      2    3    4     5     6    7    8  </a:t>
            </a:r>
          </a:p>
        </p:txBody>
      </p:sp>
      <p:sp>
        <p:nvSpPr>
          <p:cNvPr id="19" name="TextBox 18">
            <a:extLst>
              <a:ext uri="{FF2B5EF4-FFF2-40B4-BE49-F238E27FC236}">
                <a16:creationId xmlns:a16="http://schemas.microsoft.com/office/drawing/2014/main" id="{1392C8B2-0524-D901-8512-6C46B1DC03FF}"/>
              </a:ext>
            </a:extLst>
          </p:cNvPr>
          <p:cNvSpPr txBox="1"/>
          <p:nvPr/>
        </p:nvSpPr>
        <p:spPr>
          <a:xfrm>
            <a:off x="5677168" y="1447119"/>
            <a:ext cx="2161125" cy="307777"/>
          </a:xfrm>
          <a:prstGeom prst="rect">
            <a:avLst/>
          </a:prstGeom>
          <a:noFill/>
          <a:ln>
            <a:noFill/>
          </a:ln>
        </p:spPr>
        <p:txBody>
          <a:bodyPr wrap="square" rtlCol="0">
            <a:spAutoFit/>
          </a:bodyPr>
          <a:lstStyle/>
          <a:p>
            <a:r>
              <a:rPr lang="en-US" sz="1400" dirty="0">
                <a:solidFill>
                  <a:srgbClr val="FF0000"/>
                </a:solidFill>
              </a:rPr>
              <a:t>Discrete planning space</a:t>
            </a:r>
          </a:p>
        </p:txBody>
      </p:sp>
      <p:sp>
        <p:nvSpPr>
          <p:cNvPr id="21" name="TextBox 20">
            <a:extLst>
              <a:ext uri="{FF2B5EF4-FFF2-40B4-BE49-F238E27FC236}">
                <a16:creationId xmlns:a16="http://schemas.microsoft.com/office/drawing/2014/main" id="{8B5BAE9C-7C6F-2140-D334-207BA8970571}"/>
              </a:ext>
            </a:extLst>
          </p:cNvPr>
          <p:cNvSpPr txBox="1"/>
          <p:nvPr/>
        </p:nvSpPr>
        <p:spPr>
          <a:xfrm>
            <a:off x="4898844" y="1139341"/>
            <a:ext cx="2058461" cy="307777"/>
          </a:xfrm>
          <a:prstGeom prst="rect">
            <a:avLst/>
          </a:prstGeom>
          <a:noFill/>
          <a:ln>
            <a:noFill/>
          </a:ln>
        </p:spPr>
        <p:txBody>
          <a:bodyPr wrap="square" rtlCol="0">
            <a:spAutoFit/>
          </a:bodyPr>
          <a:lstStyle/>
          <a:p>
            <a:r>
              <a:rPr lang="en-US" sz="1400" dirty="0"/>
              <a:t>Continuous game space</a:t>
            </a:r>
          </a:p>
        </p:txBody>
      </p:sp>
      <p:sp>
        <p:nvSpPr>
          <p:cNvPr id="22" name="Oval 21">
            <a:extLst>
              <a:ext uri="{FF2B5EF4-FFF2-40B4-BE49-F238E27FC236}">
                <a16:creationId xmlns:a16="http://schemas.microsoft.com/office/drawing/2014/main" id="{B7106B5F-8DA1-2A21-348E-7696B64C1F74}"/>
              </a:ext>
            </a:extLst>
          </p:cNvPr>
          <p:cNvSpPr/>
          <p:nvPr/>
        </p:nvSpPr>
        <p:spPr>
          <a:xfrm>
            <a:off x="6753459" y="2615447"/>
            <a:ext cx="80682" cy="89648"/>
          </a:xfrm>
          <a:prstGeom prst="ellipse">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FF21B64-99DD-E814-11B5-E22C572349FF}"/>
              </a:ext>
            </a:extLst>
          </p:cNvPr>
          <p:cNvSpPr/>
          <p:nvPr/>
        </p:nvSpPr>
        <p:spPr>
          <a:xfrm>
            <a:off x="6536533" y="2612035"/>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6" name="Straight Connector 25">
            <a:extLst>
              <a:ext uri="{FF2B5EF4-FFF2-40B4-BE49-F238E27FC236}">
                <a16:creationId xmlns:a16="http://schemas.microsoft.com/office/drawing/2014/main" id="{F67AE78A-0A35-15D9-A5B5-193564064096}"/>
              </a:ext>
            </a:extLst>
          </p:cNvPr>
          <p:cNvCxnSpPr>
            <a:cxnSpLocks/>
          </p:cNvCxnSpPr>
          <p:nvPr/>
        </p:nvCxnSpPr>
        <p:spPr>
          <a:xfrm flipH="1">
            <a:off x="6617215" y="2652063"/>
            <a:ext cx="1362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8A435CF-E493-BFF8-1F9F-7AC06C44CB6B}"/>
              </a:ext>
            </a:extLst>
          </p:cNvPr>
          <p:cNvSpPr/>
          <p:nvPr/>
        </p:nvSpPr>
        <p:spPr>
          <a:xfrm>
            <a:off x="6439005" y="2333109"/>
            <a:ext cx="695738" cy="654323"/>
          </a:xfrm>
          <a:prstGeom prst="rect">
            <a:avLst/>
          </a:prstGeom>
          <a:solidFill>
            <a:schemeClr val="tx2">
              <a:lumMod val="40000"/>
              <a:lumOff val="60000"/>
              <a:alpha val="3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Table 34">
            <a:extLst>
              <a:ext uri="{FF2B5EF4-FFF2-40B4-BE49-F238E27FC236}">
                <a16:creationId xmlns:a16="http://schemas.microsoft.com/office/drawing/2014/main" id="{1EC26AB1-6BCE-1C79-26E0-1660C60BD7C8}"/>
              </a:ext>
            </a:extLst>
          </p:cNvPr>
          <p:cNvGraphicFramePr>
            <a:graphicFrameLocks noGrp="1"/>
          </p:cNvGraphicFramePr>
          <p:nvPr/>
        </p:nvGraphicFramePr>
        <p:xfrm>
          <a:off x="8463634" y="1440397"/>
          <a:ext cx="1679600" cy="2133600"/>
        </p:xfrm>
        <a:graphic>
          <a:graphicData uri="http://schemas.openxmlformats.org/drawingml/2006/table">
            <a:tbl>
              <a:tblPr firstRow="1" bandRow="1">
                <a:tableStyleId>{2D5ABB26-0587-4C30-8999-92F81FD0307C}</a:tableStyleId>
              </a:tblPr>
              <a:tblGrid>
                <a:gridCol w="572494">
                  <a:extLst>
                    <a:ext uri="{9D8B030D-6E8A-4147-A177-3AD203B41FA5}">
                      <a16:colId xmlns:a16="http://schemas.microsoft.com/office/drawing/2014/main" val="1010105219"/>
                    </a:ext>
                  </a:extLst>
                </a:gridCol>
                <a:gridCol w="553553">
                  <a:extLst>
                    <a:ext uri="{9D8B030D-6E8A-4147-A177-3AD203B41FA5}">
                      <a16:colId xmlns:a16="http://schemas.microsoft.com/office/drawing/2014/main" val="116146415"/>
                    </a:ext>
                  </a:extLst>
                </a:gridCol>
                <a:gridCol w="553553">
                  <a:extLst>
                    <a:ext uri="{9D8B030D-6E8A-4147-A177-3AD203B41FA5}">
                      <a16:colId xmlns:a16="http://schemas.microsoft.com/office/drawing/2014/main" val="2271876239"/>
                    </a:ext>
                  </a:extLst>
                </a:gridCol>
              </a:tblGrid>
              <a:tr h="174109">
                <a:tc>
                  <a:txBody>
                    <a:bodyPr/>
                    <a:lstStyle/>
                    <a:p>
                      <a:r>
                        <a:rPr lang="en-US" sz="14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1071218"/>
                  </a:ext>
                </a:extLst>
              </a:tr>
              <a:tr h="0">
                <a:tc>
                  <a:txBody>
                    <a:bodyPr/>
                    <a:lstStyle/>
                    <a:p>
                      <a:r>
                        <a:rPr lang="en-US" sz="1400" dirty="0"/>
                        <a:t>4,4,1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4942668"/>
                  </a:ext>
                </a:extLst>
              </a:tr>
              <a:tr h="0">
                <a:tc>
                  <a:txBody>
                    <a:bodyPr/>
                    <a:lstStyle/>
                    <a:p>
                      <a:r>
                        <a:rPr lang="en-US" sz="1400" dirty="0"/>
                        <a:t>4,4,1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798382"/>
                  </a:ext>
                </a:extLst>
              </a:tr>
              <a:tr h="0">
                <a:tc>
                  <a:txBody>
                    <a:bodyPr/>
                    <a:lstStyle/>
                    <a:p>
                      <a:r>
                        <a:rPr lang="en-US" sz="1400" dirty="0"/>
                        <a:t>4,4,1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562760"/>
                  </a:ext>
                </a:extLst>
              </a:tr>
              <a:tr h="0">
                <a:tc>
                  <a:txBody>
                    <a:bodyPr/>
                    <a:lstStyle/>
                    <a:p>
                      <a:r>
                        <a:rPr lang="en-US" sz="1400" dirty="0"/>
                        <a:t>4,4,1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2616028"/>
                  </a:ext>
                </a:extLst>
              </a:tr>
              <a:tr h="0">
                <a:tc>
                  <a:txBody>
                    <a:bodyPr/>
                    <a:lstStyle/>
                    <a:p>
                      <a:r>
                        <a:rPr lang="en-US" sz="1400" dirty="0"/>
                        <a:t>4,4,1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5,4,2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8073516"/>
                  </a:ext>
                </a:extLst>
              </a:tr>
              <a:tr h="0">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711442"/>
                  </a:ext>
                </a:extLst>
              </a:tr>
            </a:tbl>
          </a:graphicData>
        </a:graphic>
      </p:graphicFrame>
      <p:sp>
        <p:nvSpPr>
          <p:cNvPr id="36" name="TextBox 35">
            <a:extLst>
              <a:ext uri="{FF2B5EF4-FFF2-40B4-BE49-F238E27FC236}">
                <a16:creationId xmlns:a16="http://schemas.microsoft.com/office/drawing/2014/main" id="{B6FA678F-FA6C-90EB-4863-28B7F1AE8F08}"/>
              </a:ext>
            </a:extLst>
          </p:cNvPr>
          <p:cNvSpPr txBox="1"/>
          <p:nvPr/>
        </p:nvSpPr>
        <p:spPr>
          <a:xfrm>
            <a:off x="8463634" y="3559496"/>
            <a:ext cx="1787808" cy="307777"/>
          </a:xfrm>
          <a:prstGeom prst="rect">
            <a:avLst/>
          </a:prstGeom>
          <a:noFill/>
          <a:ln>
            <a:noFill/>
          </a:ln>
        </p:spPr>
        <p:txBody>
          <a:bodyPr wrap="square" rtlCol="0">
            <a:spAutoFit/>
          </a:bodyPr>
          <a:lstStyle/>
          <a:p>
            <a:r>
              <a:rPr lang="en-US" sz="1400" dirty="0"/>
              <a:t>Transitions sampled</a:t>
            </a:r>
          </a:p>
        </p:txBody>
      </p:sp>
      <p:sp>
        <p:nvSpPr>
          <p:cNvPr id="56" name="Rectangle 55">
            <a:extLst>
              <a:ext uri="{FF2B5EF4-FFF2-40B4-BE49-F238E27FC236}">
                <a16:creationId xmlns:a16="http://schemas.microsoft.com/office/drawing/2014/main" id="{8B59AADE-28A5-09A5-5DB5-8141BE38A297}"/>
              </a:ext>
            </a:extLst>
          </p:cNvPr>
          <p:cNvSpPr/>
          <p:nvPr/>
        </p:nvSpPr>
        <p:spPr>
          <a:xfrm>
            <a:off x="501396" y="4334679"/>
            <a:ext cx="3226862" cy="244780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6027E1DF-CC6A-B7B1-7140-A36FD07DA59D}"/>
              </a:ext>
            </a:extLst>
          </p:cNvPr>
          <p:cNvPicPr>
            <a:picLocks noChangeAspect="1"/>
          </p:cNvPicPr>
          <p:nvPr/>
        </p:nvPicPr>
        <p:blipFill rotWithShape="1">
          <a:blip r:embed="rId2"/>
          <a:srcRect l="26423" t="25771" r="26643" b="26104"/>
          <a:stretch/>
        </p:blipFill>
        <p:spPr>
          <a:xfrm>
            <a:off x="1241452" y="4567399"/>
            <a:ext cx="2062824" cy="1974977"/>
          </a:xfrm>
          <a:prstGeom prst="rect">
            <a:avLst/>
          </a:prstGeom>
        </p:spPr>
      </p:pic>
      <p:sp>
        <p:nvSpPr>
          <p:cNvPr id="58" name="Rectangle 57">
            <a:extLst>
              <a:ext uri="{FF2B5EF4-FFF2-40B4-BE49-F238E27FC236}">
                <a16:creationId xmlns:a16="http://schemas.microsoft.com/office/drawing/2014/main" id="{9CD06DDF-2273-0D87-4580-1B41061D9215}"/>
              </a:ext>
            </a:extLst>
          </p:cNvPr>
          <p:cNvSpPr/>
          <p:nvPr/>
        </p:nvSpPr>
        <p:spPr>
          <a:xfrm>
            <a:off x="1224308" y="4567400"/>
            <a:ext cx="2079968" cy="1974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4AFEB25-C1AA-945F-CF1A-E3523EDB2831}"/>
              </a:ext>
            </a:extLst>
          </p:cNvPr>
          <p:cNvSpPr/>
          <p:nvPr/>
        </p:nvSpPr>
        <p:spPr>
          <a:xfrm>
            <a:off x="1314077" y="6391602"/>
            <a:ext cx="95796" cy="10085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9CCD07E-9F85-1F47-58DF-E42815440BC2}"/>
              </a:ext>
            </a:extLst>
          </p:cNvPr>
          <p:cNvSpPr/>
          <p:nvPr/>
        </p:nvSpPr>
        <p:spPr>
          <a:xfrm>
            <a:off x="1081817" y="6571064"/>
            <a:ext cx="2367566" cy="1708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     0     1     2    3     4     5     6     7     8     </a:t>
            </a:r>
          </a:p>
        </p:txBody>
      </p:sp>
      <p:sp>
        <p:nvSpPr>
          <p:cNvPr id="61" name="Rectangle 60">
            <a:extLst>
              <a:ext uri="{FF2B5EF4-FFF2-40B4-BE49-F238E27FC236}">
                <a16:creationId xmlns:a16="http://schemas.microsoft.com/office/drawing/2014/main" id="{70D8722D-181C-031E-CF45-6511D83C1F04}"/>
              </a:ext>
            </a:extLst>
          </p:cNvPr>
          <p:cNvSpPr/>
          <p:nvPr/>
        </p:nvSpPr>
        <p:spPr>
          <a:xfrm rot="16200000">
            <a:off x="14435" y="5319279"/>
            <a:ext cx="2267598" cy="186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0    1      2    3    4     5     6    7    8  </a:t>
            </a:r>
          </a:p>
        </p:txBody>
      </p:sp>
      <p:sp>
        <p:nvSpPr>
          <p:cNvPr id="62" name="TextBox 61">
            <a:extLst>
              <a:ext uri="{FF2B5EF4-FFF2-40B4-BE49-F238E27FC236}">
                <a16:creationId xmlns:a16="http://schemas.microsoft.com/office/drawing/2014/main" id="{044C3FFB-B99B-BFE3-F349-7B1C88077873}"/>
              </a:ext>
            </a:extLst>
          </p:cNvPr>
          <p:cNvSpPr txBox="1"/>
          <p:nvPr/>
        </p:nvSpPr>
        <p:spPr>
          <a:xfrm>
            <a:off x="1158966" y="4334679"/>
            <a:ext cx="2058461" cy="307777"/>
          </a:xfrm>
          <a:prstGeom prst="rect">
            <a:avLst/>
          </a:prstGeom>
          <a:noFill/>
          <a:ln>
            <a:noFill/>
          </a:ln>
        </p:spPr>
        <p:txBody>
          <a:bodyPr wrap="square" rtlCol="0">
            <a:spAutoFit/>
          </a:bodyPr>
          <a:lstStyle/>
          <a:p>
            <a:r>
              <a:rPr lang="en-US" sz="1400" dirty="0">
                <a:solidFill>
                  <a:srgbClr val="FF0000"/>
                </a:solidFill>
              </a:rPr>
              <a:t>Discrete planning space</a:t>
            </a:r>
          </a:p>
        </p:txBody>
      </p:sp>
      <p:sp>
        <p:nvSpPr>
          <p:cNvPr id="63" name="TextBox 62">
            <a:extLst>
              <a:ext uri="{FF2B5EF4-FFF2-40B4-BE49-F238E27FC236}">
                <a16:creationId xmlns:a16="http://schemas.microsoft.com/office/drawing/2014/main" id="{C1E4ADCA-3177-9835-F6EC-400C9C0A9046}"/>
              </a:ext>
            </a:extLst>
          </p:cNvPr>
          <p:cNvSpPr txBox="1"/>
          <p:nvPr/>
        </p:nvSpPr>
        <p:spPr>
          <a:xfrm>
            <a:off x="380642" y="4026901"/>
            <a:ext cx="2058461" cy="307777"/>
          </a:xfrm>
          <a:prstGeom prst="rect">
            <a:avLst/>
          </a:prstGeom>
          <a:noFill/>
          <a:ln>
            <a:noFill/>
          </a:ln>
        </p:spPr>
        <p:txBody>
          <a:bodyPr wrap="square" rtlCol="0">
            <a:spAutoFit/>
          </a:bodyPr>
          <a:lstStyle/>
          <a:p>
            <a:r>
              <a:rPr lang="en-US" sz="1400" dirty="0"/>
              <a:t>Continuous game space</a:t>
            </a:r>
          </a:p>
        </p:txBody>
      </p:sp>
      <p:sp>
        <p:nvSpPr>
          <p:cNvPr id="43" name="Oval 42">
            <a:extLst>
              <a:ext uri="{FF2B5EF4-FFF2-40B4-BE49-F238E27FC236}">
                <a16:creationId xmlns:a16="http://schemas.microsoft.com/office/drawing/2014/main" id="{AE260731-8E1F-7F0C-1D5F-4AAD27709C37}"/>
              </a:ext>
            </a:extLst>
          </p:cNvPr>
          <p:cNvSpPr/>
          <p:nvPr/>
        </p:nvSpPr>
        <p:spPr>
          <a:xfrm>
            <a:off x="2206085" y="5481535"/>
            <a:ext cx="80682" cy="89648"/>
          </a:xfrm>
          <a:prstGeom prst="ellipse">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A178423-D62F-AEBF-6DED-0CBFF34B6FEF}"/>
              </a:ext>
            </a:extLst>
          </p:cNvPr>
          <p:cNvSpPr/>
          <p:nvPr/>
        </p:nvSpPr>
        <p:spPr>
          <a:xfrm>
            <a:off x="1989159" y="5478123"/>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5" name="Oval 44">
            <a:extLst>
              <a:ext uri="{FF2B5EF4-FFF2-40B4-BE49-F238E27FC236}">
                <a16:creationId xmlns:a16="http://schemas.microsoft.com/office/drawing/2014/main" id="{ED7F1F6B-61E2-F493-DA62-CC1D6F75D3F4}"/>
              </a:ext>
            </a:extLst>
          </p:cNvPr>
          <p:cNvSpPr/>
          <p:nvPr/>
        </p:nvSpPr>
        <p:spPr>
          <a:xfrm>
            <a:off x="1989160" y="5688641"/>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6" name="Oval 45">
            <a:extLst>
              <a:ext uri="{FF2B5EF4-FFF2-40B4-BE49-F238E27FC236}">
                <a16:creationId xmlns:a16="http://schemas.microsoft.com/office/drawing/2014/main" id="{B2D5A3B6-2219-E497-0CB8-278338BF765E}"/>
              </a:ext>
            </a:extLst>
          </p:cNvPr>
          <p:cNvSpPr/>
          <p:nvPr/>
        </p:nvSpPr>
        <p:spPr>
          <a:xfrm>
            <a:off x="1993322" y="5907840"/>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767B17AC-A603-5BCD-CF4D-4297E7DBFC35}"/>
              </a:ext>
            </a:extLst>
          </p:cNvPr>
          <p:cNvCxnSpPr>
            <a:cxnSpLocks/>
          </p:cNvCxnSpPr>
          <p:nvPr/>
        </p:nvCxnSpPr>
        <p:spPr>
          <a:xfrm flipH="1">
            <a:off x="2069841" y="5518151"/>
            <a:ext cx="1362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8BAF84-0F2D-04E9-D47A-B7B5069269F4}"/>
              </a:ext>
            </a:extLst>
          </p:cNvPr>
          <p:cNvCxnSpPr>
            <a:cxnSpLocks/>
            <a:stCxn id="44" idx="4"/>
            <a:endCxn id="45" idx="0"/>
          </p:cNvCxnSpPr>
          <p:nvPr/>
        </p:nvCxnSpPr>
        <p:spPr>
          <a:xfrm>
            <a:off x="2029500" y="5567771"/>
            <a:ext cx="1" cy="120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A2A07B4-F9E5-FCBA-5AD8-6C5BA51614A5}"/>
              </a:ext>
            </a:extLst>
          </p:cNvPr>
          <p:cNvCxnSpPr>
            <a:cxnSpLocks/>
            <a:stCxn id="45" idx="4"/>
            <a:endCxn id="46" idx="0"/>
          </p:cNvCxnSpPr>
          <p:nvPr/>
        </p:nvCxnSpPr>
        <p:spPr>
          <a:xfrm>
            <a:off x="2029501" y="5778289"/>
            <a:ext cx="4162" cy="129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56F2C19-B299-69FE-616F-36575C4DF217}"/>
              </a:ext>
            </a:extLst>
          </p:cNvPr>
          <p:cNvSpPr/>
          <p:nvPr/>
        </p:nvSpPr>
        <p:spPr>
          <a:xfrm>
            <a:off x="1688264" y="5177373"/>
            <a:ext cx="695738" cy="645357"/>
          </a:xfrm>
          <a:prstGeom prst="rect">
            <a:avLst/>
          </a:prstGeom>
          <a:solidFill>
            <a:schemeClr val="tx2">
              <a:lumMod val="40000"/>
              <a:lumOff val="60000"/>
              <a:alpha val="3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E6480ED-4937-FCC6-3416-06F8DFB0300A}"/>
              </a:ext>
            </a:extLst>
          </p:cNvPr>
          <p:cNvSpPr/>
          <p:nvPr/>
        </p:nvSpPr>
        <p:spPr>
          <a:xfrm>
            <a:off x="1915827" y="5196739"/>
            <a:ext cx="695738" cy="618372"/>
          </a:xfrm>
          <a:prstGeom prst="rect">
            <a:avLst/>
          </a:prstGeom>
          <a:solidFill>
            <a:schemeClr val="tx2">
              <a:lumMod val="40000"/>
              <a:lumOff val="60000"/>
              <a:alpha val="3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DADA72D-728B-E664-4749-A16CCCC94732}"/>
              </a:ext>
            </a:extLst>
          </p:cNvPr>
          <p:cNvSpPr/>
          <p:nvPr/>
        </p:nvSpPr>
        <p:spPr>
          <a:xfrm>
            <a:off x="2000441" y="6128605"/>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370B92D5-44DB-4260-9FF4-911A3CB4E81E}"/>
              </a:ext>
            </a:extLst>
          </p:cNvPr>
          <p:cNvCxnSpPr>
            <a:cxnSpLocks/>
            <a:endCxn id="52" idx="0"/>
          </p:cNvCxnSpPr>
          <p:nvPr/>
        </p:nvCxnSpPr>
        <p:spPr>
          <a:xfrm>
            <a:off x="2036620" y="5999054"/>
            <a:ext cx="4162" cy="129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A75D920C-A8A7-4894-4E83-3B1FB83C144A}"/>
              </a:ext>
            </a:extLst>
          </p:cNvPr>
          <p:cNvSpPr/>
          <p:nvPr/>
        </p:nvSpPr>
        <p:spPr>
          <a:xfrm>
            <a:off x="1688035" y="5381203"/>
            <a:ext cx="695738" cy="645357"/>
          </a:xfrm>
          <a:prstGeom prst="rect">
            <a:avLst/>
          </a:prstGeom>
          <a:solidFill>
            <a:schemeClr val="tx2">
              <a:lumMod val="40000"/>
              <a:lumOff val="60000"/>
              <a:alpha val="3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EBF214C-C63D-6AE8-ABC3-C69181E539C2}"/>
              </a:ext>
            </a:extLst>
          </p:cNvPr>
          <p:cNvSpPr/>
          <p:nvPr/>
        </p:nvSpPr>
        <p:spPr>
          <a:xfrm>
            <a:off x="1683713" y="5675718"/>
            <a:ext cx="695738" cy="618372"/>
          </a:xfrm>
          <a:prstGeom prst="rect">
            <a:avLst/>
          </a:prstGeom>
          <a:solidFill>
            <a:schemeClr val="tx2">
              <a:lumMod val="40000"/>
              <a:lumOff val="60000"/>
              <a:alpha val="38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8" name="Table 67">
            <a:extLst>
              <a:ext uri="{FF2B5EF4-FFF2-40B4-BE49-F238E27FC236}">
                <a16:creationId xmlns:a16="http://schemas.microsoft.com/office/drawing/2014/main" id="{A95994A0-CECE-96E4-AA5D-C0AA261E825F}"/>
              </a:ext>
            </a:extLst>
          </p:cNvPr>
          <p:cNvGraphicFramePr>
            <a:graphicFrameLocks noGrp="1"/>
          </p:cNvGraphicFramePr>
          <p:nvPr/>
        </p:nvGraphicFramePr>
        <p:xfrm>
          <a:off x="3896639" y="4344081"/>
          <a:ext cx="1752108" cy="2133600"/>
        </p:xfrm>
        <a:graphic>
          <a:graphicData uri="http://schemas.openxmlformats.org/drawingml/2006/table">
            <a:tbl>
              <a:tblPr firstRow="1" bandRow="1">
                <a:tableStyleId>{2D5ABB26-0587-4C30-8999-92F81FD0307C}</a:tableStyleId>
              </a:tblPr>
              <a:tblGrid>
                <a:gridCol w="597208">
                  <a:extLst>
                    <a:ext uri="{9D8B030D-6E8A-4147-A177-3AD203B41FA5}">
                      <a16:colId xmlns:a16="http://schemas.microsoft.com/office/drawing/2014/main" val="1010105219"/>
                    </a:ext>
                  </a:extLst>
                </a:gridCol>
                <a:gridCol w="577450">
                  <a:extLst>
                    <a:ext uri="{9D8B030D-6E8A-4147-A177-3AD203B41FA5}">
                      <a16:colId xmlns:a16="http://schemas.microsoft.com/office/drawing/2014/main" val="116146415"/>
                    </a:ext>
                  </a:extLst>
                </a:gridCol>
                <a:gridCol w="577450">
                  <a:extLst>
                    <a:ext uri="{9D8B030D-6E8A-4147-A177-3AD203B41FA5}">
                      <a16:colId xmlns:a16="http://schemas.microsoft.com/office/drawing/2014/main" val="2555006070"/>
                    </a:ext>
                  </a:extLst>
                </a:gridCol>
              </a:tblGrid>
              <a:tr h="174109">
                <a:tc>
                  <a:txBody>
                    <a:bodyPr/>
                    <a:lstStyle/>
                    <a:p>
                      <a:r>
                        <a:rPr lang="en-US" sz="14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1071218"/>
                  </a:ext>
                </a:extLst>
              </a:tr>
              <a:tr h="0">
                <a:tc>
                  <a:txBody>
                    <a:bodyPr/>
                    <a:lstStyle/>
                    <a:p>
                      <a:r>
                        <a:rPr lang="en-US" sz="1400" dirty="0"/>
                        <a:t>4,4,1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4942668"/>
                  </a:ext>
                </a:extLst>
              </a:tr>
              <a:tr h="0">
                <a:tc>
                  <a:txBody>
                    <a:bodyPr/>
                    <a:lstStyle/>
                    <a:p>
                      <a:r>
                        <a:rPr lang="en-US" sz="1400" dirty="0"/>
                        <a:t>4,4,1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798382"/>
                  </a:ext>
                </a:extLst>
              </a:tr>
              <a:tr h="0">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562760"/>
                  </a:ext>
                </a:extLst>
              </a:tr>
              <a:tr h="0">
                <a:tc>
                  <a:txBody>
                    <a:bodyPr/>
                    <a:lstStyle/>
                    <a:p>
                      <a:r>
                        <a:rPr lang="en-US" sz="1400" dirty="0"/>
                        <a:t>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2616028"/>
                  </a:ext>
                </a:extLst>
              </a:tr>
              <a:tr h="0">
                <a:tc>
                  <a:txBody>
                    <a:bodyPr/>
                    <a:lstStyle/>
                    <a:p>
                      <a:r>
                        <a:rPr lang="en-US" sz="1400" dirty="0"/>
                        <a:t>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8073516"/>
                  </a:ext>
                </a:extLst>
              </a:tr>
              <a:tr h="0">
                <a:tc>
                  <a:txBody>
                    <a:bodyPr/>
                    <a:lstStyle/>
                    <a:p>
                      <a:r>
                        <a:rPr lang="en-US" sz="1400" dirty="0"/>
                        <a:t>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711442"/>
                  </a:ext>
                </a:extLst>
              </a:tr>
            </a:tbl>
          </a:graphicData>
        </a:graphic>
      </p:graphicFrame>
      <p:sp>
        <p:nvSpPr>
          <p:cNvPr id="69" name="TextBox 68">
            <a:extLst>
              <a:ext uri="{FF2B5EF4-FFF2-40B4-BE49-F238E27FC236}">
                <a16:creationId xmlns:a16="http://schemas.microsoft.com/office/drawing/2014/main" id="{655E85DB-0F20-3D56-71D4-46F61AA297E9}"/>
              </a:ext>
            </a:extLst>
          </p:cNvPr>
          <p:cNvSpPr txBox="1"/>
          <p:nvPr/>
        </p:nvSpPr>
        <p:spPr>
          <a:xfrm>
            <a:off x="3979375" y="6463650"/>
            <a:ext cx="1643142" cy="307777"/>
          </a:xfrm>
          <a:prstGeom prst="rect">
            <a:avLst/>
          </a:prstGeom>
          <a:noFill/>
          <a:ln>
            <a:noFill/>
          </a:ln>
        </p:spPr>
        <p:txBody>
          <a:bodyPr wrap="square" rtlCol="0">
            <a:spAutoFit/>
          </a:bodyPr>
          <a:lstStyle/>
          <a:p>
            <a:r>
              <a:rPr lang="en-US" sz="1400" dirty="0"/>
              <a:t>Transitions sampled</a:t>
            </a:r>
          </a:p>
        </p:txBody>
      </p:sp>
      <p:graphicFrame>
        <p:nvGraphicFramePr>
          <p:cNvPr id="71" name="Table 70">
            <a:extLst>
              <a:ext uri="{FF2B5EF4-FFF2-40B4-BE49-F238E27FC236}">
                <a16:creationId xmlns:a16="http://schemas.microsoft.com/office/drawing/2014/main" id="{57589BE6-2B1B-4FFC-2700-B3086210D64C}"/>
              </a:ext>
            </a:extLst>
          </p:cNvPr>
          <p:cNvGraphicFramePr>
            <a:graphicFrameLocks noGrp="1"/>
          </p:cNvGraphicFramePr>
          <p:nvPr/>
        </p:nvGraphicFramePr>
        <p:xfrm>
          <a:off x="8177494" y="4371856"/>
          <a:ext cx="3342695" cy="1828800"/>
        </p:xfrm>
        <a:graphic>
          <a:graphicData uri="http://schemas.openxmlformats.org/drawingml/2006/table">
            <a:tbl>
              <a:tblPr firstRow="1" bandRow="1">
                <a:tableStyleId>{2D5ABB26-0587-4C30-8999-92F81FD0307C}</a:tableStyleId>
              </a:tblPr>
              <a:tblGrid>
                <a:gridCol w="572910">
                  <a:extLst>
                    <a:ext uri="{9D8B030D-6E8A-4147-A177-3AD203B41FA5}">
                      <a16:colId xmlns:a16="http://schemas.microsoft.com/office/drawing/2014/main" val="1010105219"/>
                    </a:ext>
                  </a:extLst>
                </a:gridCol>
                <a:gridCol w="553957">
                  <a:extLst>
                    <a:ext uri="{9D8B030D-6E8A-4147-A177-3AD203B41FA5}">
                      <a16:colId xmlns:a16="http://schemas.microsoft.com/office/drawing/2014/main" val="116146415"/>
                    </a:ext>
                  </a:extLst>
                </a:gridCol>
                <a:gridCol w="553957">
                  <a:extLst>
                    <a:ext uri="{9D8B030D-6E8A-4147-A177-3AD203B41FA5}">
                      <a16:colId xmlns:a16="http://schemas.microsoft.com/office/drawing/2014/main" val="2555006070"/>
                    </a:ext>
                  </a:extLst>
                </a:gridCol>
                <a:gridCol w="553957">
                  <a:extLst>
                    <a:ext uri="{9D8B030D-6E8A-4147-A177-3AD203B41FA5}">
                      <a16:colId xmlns:a16="http://schemas.microsoft.com/office/drawing/2014/main" val="3303032213"/>
                    </a:ext>
                  </a:extLst>
                </a:gridCol>
                <a:gridCol w="553957">
                  <a:extLst>
                    <a:ext uri="{9D8B030D-6E8A-4147-A177-3AD203B41FA5}">
                      <a16:colId xmlns:a16="http://schemas.microsoft.com/office/drawing/2014/main" val="4294746740"/>
                    </a:ext>
                  </a:extLst>
                </a:gridCol>
                <a:gridCol w="553957">
                  <a:extLst>
                    <a:ext uri="{9D8B030D-6E8A-4147-A177-3AD203B41FA5}">
                      <a16:colId xmlns:a16="http://schemas.microsoft.com/office/drawing/2014/main" val="664878184"/>
                    </a:ext>
                  </a:extLst>
                </a:gridCol>
              </a:tblGrid>
              <a:tr h="174109">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3,1,5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1071218"/>
                  </a:ext>
                </a:extLst>
              </a:tr>
              <a:tr h="0">
                <a:tc>
                  <a:txBody>
                    <a:bodyPr/>
                    <a:lstStyle/>
                    <a:p>
                      <a:r>
                        <a:rPr lang="en-US" sz="1400" dirty="0"/>
                        <a:t>4,4,1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4942668"/>
                  </a:ext>
                </a:extLst>
              </a:tr>
              <a:tr h="0">
                <a:tc>
                  <a:txBody>
                    <a:bodyPr/>
                    <a:lstStyle/>
                    <a:p>
                      <a:r>
                        <a:rPr lang="en-US" sz="1400" dirty="0"/>
                        <a:t>3,5,2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798382"/>
                  </a:ext>
                </a:extLst>
              </a:tr>
              <a:tr h="0">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562760"/>
                  </a:ext>
                </a:extLst>
              </a:tr>
              <a:tr h="0">
                <a:tc>
                  <a:txBody>
                    <a:bodyPr/>
                    <a:lstStyle/>
                    <a:p>
                      <a:r>
                        <a:rPr lang="en-US" sz="1400" dirty="0"/>
                        <a:t>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8073516"/>
                  </a:ext>
                </a:extLst>
              </a:tr>
              <a:tr h="0">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711442"/>
                  </a:ext>
                </a:extLst>
              </a:tr>
            </a:tbl>
          </a:graphicData>
        </a:graphic>
      </p:graphicFrame>
      <p:sp>
        <p:nvSpPr>
          <p:cNvPr id="72" name="TextBox 71">
            <a:extLst>
              <a:ext uri="{FF2B5EF4-FFF2-40B4-BE49-F238E27FC236}">
                <a16:creationId xmlns:a16="http://schemas.microsoft.com/office/drawing/2014/main" id="{429C5D2D-E137-A91D-E003-08ADAF50BE7C}"/>
              </a:ext>
            </a:extLst>
          </p:cNvPr>
          <p:cNvSpPr txBox="1"/>
          <p:nvPr/>
        </p:nvSpPr>
        <p:spPr>
          <a:xfrm>
            <a:off x="8177494" y="6209929"/>
            <a:ext cx="3226862" cy="523220"/>
          </a:xfrm>
          <a:prstGeom prst="rect">
            <a:avLst/>
          </a:prstGeom>
          <a:noFill/>
          <a:ln>
            <a:noFill/>
          </a:ln>
        </p:spPr>
        <p:txBody>
          <a:bodyPr wrap="square" rtlCol="0">
            <a:spAutoFit/>
          </a:bodyPr>
          <a:lstStyle/>
          <a:p>
            <a:r>
              <a:rPr lang="en-US" sz="1400" dirty="0"/>
              <a:t>Transition counts from which we can get the transition probability matrix</a:t>
            </a:r>
          </a:p>
        </p:txBody>
      </p:sp>
      <p:sp>
        <p:nvSpPr>
          <p:cNvPr id="73" name="Arrow: Right 72">
            <a:extLst>
              <a:ext uri="{FF2B5EF4-FFF2-40B4-BE49-F238E27FC236}">
                <a16:creationId xmlns:a16="http://schemas.microsoft.com/office/drawing/2014/main" id="{3E4EC4A2-2EDF-C1FC-AA80-AF393E7680C4}"/>
              </a:ext>
            </a:extLst>
          </p:cNvPr>
          <p:cNvSpPr/>
          <p:nvPr/>
        </p:nvSpPr>
        <p:spPr>
          <a:xfrm>
            <a:off x="3991042" y="2594506"/>
            <a:ext cx="668972" cy="192125"/>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Right 73">
            <a:extLst>
              <a:ext uri="{FF2B5EF4-FFF2-40B4-BE49-F238E27FC236}">
                <a16:creationId xmlns:a16="http://schemas.microsoft.com/office/drawing/2014/main" id="{629D12F5-F622-BC8F-9777-89D058F4FB24}"/>
              </a:ext>
            </a:extLst>
          </p:cNvPr>
          <p:cNvSpPr/>
          <p:nvPr/>
        </p:nvSpPr>
        <p:spPr>
          <a:xfrm rot="9044464">
            <a:off x="4196908" y="3888716"/>
            <a:ext cx="668972" cy="192125"/>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Right 74">
            <a:extLst>
              <a:ext uri="{FF2B5EF4-FFF2-40B4-BE49-F238E27FC236}">
                <a16:creationId xmlns:a16="http://schemas.microsoft.com/office/drawing/2014/main" id="{755EDC16-4209-6A96-9223-D6DD25F5D6C8}"/>
              </a:ext>
            </a:extLst>
          </p:cNvPr>
          <p:cNvSpPr/>
          <p:nvPr/>
        </p:nvSpPr>
        <p:spPr>
          <a:xfrm>
            <a:off x="7169321" y="5406831"/>
            <a:ext cx="668972" cy="192125"/>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FA66FC03-295F-EE68-B6DC-8D019248710E}"/>
              </a:ext>
            </a:extLst>
          </p:cNvPr>
          <p:cNvSpPr txBox="1"/>
          <p:nvPr/>
        </p:nvSpPr>
        <p:spPr>
          <a:xfrm>
            <a:off x="0" y="10598"/>
            <a:ext cx="12192000" cy="1077218"/>
          </a:xfrm>
          <a:prstGeom prst="rect">
            <a:avLst/>
          </a:prstGeom>
          <a:noFill/>
        </p:spPr>
        <p:txBody>
          <a:bodyPr wrap="square">
            <a:spAutoFit/>
          </a:bodyPr>
          <a:lstStyle/>
          <a:p>
            <a:r>
              <a:rPr lang="en-US" sz="1600" dirty="0"/>
              <a:t>Input is a trajectory with high frequency sampling in a continuous space. Define a planning time frame and plan length and overlay a discrete planning space onto the continuous space. Walk through the transitions in the planning space that track the observed trajectory, sampling all next states at each planning time point and adding them to a log of transition frequencies and a log of features. Output is the two logs. </a:t>
            </a:r>
          </a:p>
          <a:p>
            <a:r>
              <a:rPr lang="en-US" sz="1600" dirty="0"/>
              <a:t>Note that planning space/states is given in x, y, and time dimensions. </a:t>
            </a:r>
          </a:p>
        </p:txBody>
      </p:sp>
      <p:sp>
        <p:nvSpPr>
          <p:cNvPr id="87" name="Freeform: Shape 86">
            <a:extLst>
              <a:ext uri="{FF2B5EF4-FFF2-40B4-BE49-F238E27FC236}">
                <a16:creationId xmlns:a16="http://schemas.microsoft.com/office/drawing/2014/main" id="{9ACDD3F1-757D-F196-8873-740F5D777460}"/>
              </a:ext>
            </a:extLst>
          </p:cNvPr>
          <p:cNvSpPr/>
          <p:nvPr/>
        </p:nvSpPr>
        <p:spPr>
          <a:xfrm>
            <a:off x="1953629" y="2656860"/>
            <a:ext cx="319235" cy="718868"/>
          </a:xfrm>
          <a:custGeom>
            <a:avLst/>
            <a:gdLst>
              <a:gd name="connsiteX0" fmla="*/ 397536 w 397536"/>
              <a:gd name="connsiteY0" fmla="*/ 0 h 1046113"/>
              <a:gd name="connsiteX1" fmla="*/ 11456 w 397536"/>
              <a:gd name="connsiteY1" fmla="*/ 203200 h 1046113"/>
              <a:gd name="connsiteX2" fmla="*/ 102896 w 397536"/>
              <a:gd name="connsiteY2" fmla="*/ 833120 h 1046113"/>
              <a:gd name="connsiteX3" fmla="*/ 113056 w 397536"/>
              <a:gd name="connsiteY3" fmla="*/ 904240 h 1046113"/>
              <a:gd name="connsiteX4" fmla="*/ 133376 w 397536"/>
              <a:gd name="connsiteY4" fmla="*/ 1036320 h 1046113"/>
              <a:gd name="connsiteX5" fmla="*/ 153696 w 397536"/>
              <a:gd name="connsiteY5" fmla="*/ 1026160 h 1046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7536" h="1046113">
                <a:moveTo>
                  <a:pt x="397536" y="0"/>
                </a:moveTo>
                <a:cubicBezTo>
                  <a:pt x="229049" y="32173"/>
                  <a:pt x="60563" y="64347"/>
                  <a:pt x="11456" y="203200"/>
                </a:cubicBezTo>
                <a:cubicBezTo>
                  <a:pt x="-37651" y="342053"/>
                  <a:pt x="85963" y="716280"/>
                  <a:pt x="102896" y="833120"/>
                </a:cubicBezTo>
                <a:cubicBezTo>
                  <a:pt x="119829" y="949960"/>
                  <a:pt x="107976" y="870373"/>
                  <a:pt x="113056" y="904240"/>
                </a:cubicBezTo>
                <a:cubicBezTo>
                  <a:pt x="118136" y="938107"/>
                  <a:pt x="126603" y="1016000"/>
                  <a:pt x="133376" y="1036320"/>
                </a:cubicBezTo>
                <a:cubicBezTo>
                  <a:pt x="140149" y="1056640"/>
                  <a:pt x="146922" y="1041400"/>
                  <a:pt x="153696" y="102616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8" name="Table 87">
            <a:extLst>
              <a:ext uri="{FF2B5EF4-FFF2-40B4-BE49-F238E27FC236}">
                <a16:creationId xmlns:a16="http://schemas.microsoft.com/office/drawing/2014/main" id="{2F3AEACA-5607-E49F-99E8-92B26B7CB6DD}"/>
              </a:ext>
            </a:extLst>
          </p:cNvPr>
          <p:cNvGraphicFramePr>
            <a:graphicFrameLocks noGrp="1"/>
          </p:cNvGraphicFramePr>
          <p:nvPr/>
        </p:nvGraphicFramePr>
        <p:xfrm>
          <a:off x="10355167" y="1447510"/>
          <a:ext cx="1107106" cy="2133600"/>
        </p:xfrm>
        <a:graphic>
          <a:graphicData uri="http://schemas.openxmlformats.org/drawingml/2006/table">
            <a:tbl>
              <a:tblPr firstRow="1" bandRow="1">
                <a:tableStyleId>{2D5ABB26-0587-4C30-8999-92F81FD0307C}</a:tableStyleId>
              </a:tblPr>
              <a:tblGrid>
                <a:gridCol w="553553">
                  <a:extLst>
                    <a:ext uri="{9D8B030D-6E8A-4147-A177-3AD203B41FA5}">
                      <a16:colId xmlns:a16="http://schemas.microsoft.com/office/drawing/2014/main" val="116146415"/>
                    </a:ext>
                  </a:extLst>
                </a:gridCol>
                <a:gridCol w="553553">
                  <a:extLst>
                    <a:ext uri="{9D8B030D-6E8A-4147-A177-3AD203B41FA5}">
                      <a16:colId xmlns:a16="http://schemas.microsoft.com/office/drawing/2014/main" val="2271876239"/>
                    </a:ext>
                  </a:extLst>
                </a:gridCol>
              </a:tblGrid>
              <a:tr h="174109">
                <a:tc>
                  <a:txBody>
                    <a:bodyPr/>
                    <a:lstStyle/>
                    <a:p>
                      <a:r>
                        <a:rPr lang="en-US" sz="14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1071218"/>
                  </a:ext>
                </a:extLst>
              </a:tr>
              <a:tr h="0">
                <a:tc>
                  <a:txBody>
                    <a:bodyPr/>
                    <a:lstStyle/>
                    <a:p>
                      <a:r>
                        <a:rPr lang="en-US" sz="1400" dirty="0"/>
                        <a:t>3,5,2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4942668"/>
                  </a:ext>
                </a:extLst>
              </a:tr>
              <a:tr h="0">
                <a:tc>
                  <a:txBody>
                    <a:bodyPr/>
                    <a:lstStyle/>
                    <a:p>
                      <a:r>
                        <a:rPr lang="en-US" sz="1400" dirty="0"/>
                        <a:t>4,5,2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798382"/>
                  </a:ext>
                </a:extLst>
              </a:tr>
              <a:tr h="0">
                <a:tc>
                  <a:txBody>
                    <a:bodyPr/>
                    <a:lstStyle/>
                    <a:p>
                      <a:r>
                        <a:rPr lang="en-US" sz="1400" dirty="0"/>
                        <a:t>5,5,2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562760"/>
                  </a:ext>
                </a:extLst>
              </a:tr>
              <a:tr h="0">
                <a:tc>
                  <a:txBody>
                    <a:bodyPr/>
                    <a:lstStyle/>
                    <a:p>
                      <a:r>
                        <a:rPr lang="en-US" sz="1400" dirty="0"/>
                        <a:t>3,4,2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2616028"/>
                  </a:ext>
                </a:extLst>
              </a:tr>
              <a:tr h="0">
                <a:tc>
                  <a:txBody>
                    <a:bodyPr/>
                    <a:lstStyle/>
                    <a:p>
                      <a:r>
                        <a:rPr lang="en-US" sz="1400" dirty="0"/>
                        <a:t>5,4,2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8073516"/>
                  </a:ext>
                </a:extLst>
              </a:tr>
              <a:tr h="0">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711442"/>
                  </a:ext>
                </a:extLst>
              </a:tr>
            </a:tbl>
          </a:graphicData>
        </a:graphic>
      </p:graphicFrame>
      <p:graphicFrame>
        <p:nvGraphicFramePr>
          <p:cNvPr id="89" name="Table 88">
            <a:extLst>
              <a:ext uri="{FF2B5EF4-FFF2-40B4-BE49-F238E27FC236}">
                <a16:creationId xmlns:a16="http://schemas.microsoft.com/office/drawing/2014/main" id="{CB678759-DA36-9A8D-C356-97F87631A598}"/>
              </a:ext>
            </a:extLst>
          </p:cNvPr>
          <p:cNvGraphicFramePr>
            <a:graphicFrameLocks noGrp="1"/>
          </p:cNvGraphicFramePr>
          <p:nvPr/>
        </p:nvGraphicFramePr>
        <p:xfrm>
          <a:off x="5802067" y="4344081"/>
          <a:ext cx="1107106" cy="2133600"/>
        </p:xfrm>
        <a:graphic>
          <a:graphicData uri="http://schemas.openxmlformats.org/drawingml/2006/table">
            <a:tbl>
              <a:tblPr firstRow="1" bandRow="1">
                <a:tableStyleId>{2D5ABB26-0587-4C30-8999-92F81FD0307C}</a:tableStyleId>
              </a:tblPr>
              <a:tblGrid>
                <a:gridCol w="553553">
                  <a:extLst>
                    <a:ext uri="{9D8B030D-6E8A-4147-A177-3AD203B41FA5}">
                      <a16:colId xmlns:a16="http://schemas.microsoft.com/office/drawing/2014/main" val="116146415"/>
                    </a:ext>
                  </a:extLst>
                </a:gridCol>
                <a:gridCol w="553553">
                  <a:extLst>
                    <a:ext uri="{9D8B030D-6E8A-4147-A177-3AD203B41FA5}">
                      <a16:colId xmlns:a16="http://schemas.microsoft.com/office/drawing/2014/main" val="2271876239"/>
                    </a:ext>
                  </a:extLst>
                </a:gridCol>
              </a:tblGrid>
              <a:tr h="174109">
                <a:tc>
                  <a:txBody>
                    <a:bodyPr/>
                    <a:lstStyle/>
                    <a:p>
                      <a:r>
                        <a:rPr lang="en-US" sz="14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1071218"/>
                  </a:ext>
                </a:extLst>
              </a:tr>
              <a:tr h="0">
                <a:tc>
                  <a:txBody>
                    <a:bodyPr/>
                    <a:lstStyle/>
                    <a:p>
                      <a:r>
                        <a:rPr lang="en-US" sz="1400" dirty="0"/>
                        <a:t>3,5,2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4942668"/>
                  </a:ext>
                </a:extLst>
              </a:tr>
              <a:tr h="0">
                <a:tc>
                  <a:txBody>
                    <a:bodyPr/>
                    <a:lstStyle/>
                    <a:p>
                      <a:r>
                        <a:rPr lang="en-US" sz="1400" dirty="0"/>
                        <a:t>4,5,2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798382"/>
                  </a:ext>
                </a:extLst>
              </a:tr>
              <a:tr h="0">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562760"/>
                  </a:ext>
                </a:extLst>
              </a:tr>
              <a:tr h="0">
                <a:tc>
                  <a:txBody>
                    <a:bodyPr/>
                    <a:lstStyle/>
                    <a:p>
                      <a:r>
                        <a:rPr lang="en-US" sz="1400" dirty="0"/>
                        <a:t>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2616028"/>
                  </a:ext>
                </a:extLst>
              </a:tr>
              <a:tr h="0">
                <a:tc>
                  <a:txBody>
                    <a:bodyPr/>
                    <a:lstStyle/>
                    <a:p>
                      <a:r>
                        <a:rPr lang="en-US" sz="1400" dirty="0"/>
                        <a:t>3,1,5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8073516"/>
                  </a:ext>
                </a:extLst>
              </a:tr>
              <a:tr h="0">
                <a:tc>
                  <a:txBody>
                    <a:bodyPr/>
                    <a:lstStyle/>
                    <a:p>
                      <a:r>
                        <a:rPr lang="en-US" sz="1400" dirty="0"/>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711442"/>
                  </a:ext>
                </a:extLst>
              </a:tr>
            </a:tbl>
          </a:graphicData>
        </a:graphic>
      </p:graphicFrame>
    </p:spTree>
    <p:extLst>
      <p:ext uri="{BB962C8B-B14F-4D97-AF65-F5344CB8AC3E}">
        <p14:creationId xmlns:p14="http://schemas.microsoft.com/office/powerpoint/2010/main" val="340513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DB8913B7-67DD-4278-4ED6-0A6A60A8F546}"/>
              </a:ext>
            </a:extLst>
          </p:cNvPr>
          <p:cNvSpPr txBox="1"/>
          <p:nvPr/>
        </p:nvSpPr>
        <p:spPr>
          <a:xfrm>
            <a:off x="968277" y="683551"/>
            <a:ext cx="1625360" cy="307777"/>
          </a:xfrm>
          <a:prstGeom prst="rect">
            <a:avLst/>
          </a:prstGeom>
          <a:noFill/>
          <a:ln>
            <a:noFill/>
          </a:ln>
        </p:spPr>
        <p:txBody>
          <a:bodyPr wrap="square" rtlCol="0">
            <a:spAutoFit/>
          </a:bodyPr>
          <a:lstStyle/>
          <a:p>
            <a:r>
              <a:rPr lang="en-US" sz="1400" dirty="0">
                <a:solidFill>
                  <a:srgbClr val="FF0000"/>
                </a:solidFill>
              </a:rPr>
              <a:t>Planning space</a:t>
            </a:r>
          </a:p>
        </p:txBody>
      </p:sp>
      <p:sp>
        <p:nvSpPr>
          <p:cNvPr id="42" name="Rectangle 41">
            <a:extLst>
              <a:ext uri="{FF2B5EF4-FFF2-40B4-BE49-F238E27FC236}">
                <a16:creationId xmlns:a16="http://schemas.microsoft.com/office/drawing/2014/main" id="{D39544BD-3ACA-782A-69D1-620D77D51776}"/>
              </a:ext>
            </a:extLst>
          </p:cNvPr>
          <p:cNvSpPr/>
          <p:nvPr/>
        </p:nvSpPr>
        <p:spPr>
          <a:xfrm>
            <a:off x="321737" y="683551"/>
            <a:ext cx="3226862" cy="244780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F7F9ABF-74A7-DB26-CE14-7D23D8BB252B}"/>
              </a:ext>
            </a:extLst>
          </p:cNvPr>
          <p:cNvPicPr>
            <a:picLocks noChangeAspect="1"/>
          </p:cNvPicPr>
          <p:nvPr/>
        </p:nvPicPr>
        <p:blipFill rotWithShape="1">
          <a:blip r:embed="rId3"/>
          <a:srcRect l="26423" t="25771" r="26643" b="26104"/>
          <a:stretch/>
        </p:blipFill>
        <p:spPr>
          <a:xfrm>
            <a:off x="1061793" y="916271"/>
            <a:ext cx="2062824" cy="1974977"/>
          </a:xfrm>
          <a:prstGeom prst="rect">
            <a:avLst/>
          </a:prstGeom>
        </p:spPr>
      </p:pic>
      <p:sp>
        <p:nvSpPr>
          <p:cNvPr id="44" name="Rectangle 43">
            <a:extLst>
              <a:ext uri="{FF2B5EF4-FFF2-40B4-BE49-F238E27FC236}">
                <a16:creationId xmlns:a16="http://schemas.microsoft.com/office/drawing/2014/main" id="{653AD95C-F114-9D51-6C5D-D130F6C081F9}"/>
              </a:ext>
            </a:extLst>
          </p:cNvPr>
          <p:cNvSpPr/>
          <p:nvPr/>
        </p:nvSpPr>
        <p:spPr>
          <a:xfrm>
            <a:off x="1044649" y="916272"/>
            <a:ext cx="2079968" cy="1974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5" name="Oval 44">
            <a:extLst>
              <a:ext uri="{FF2B5EF4-FFF2-40B4-BE49-F238E27FC236}">
                <a16:creationId xmlns:a16="http://schemas.microsoft.com/office/drawing/2014/main" id="{E6FC721F-13D5-4371-6770-B621A4FF4B80}"/>
              </a:ext>
            </a:extLst>
          </p:cNvPr>
          <p:cNvSpPr/>
          <p:nvPr/>
        </p:nvSpPr>
        <p:spPr>
          <a:xfrm>
            <a:off x="1134418" y="2740474"/>
            <a:ext cx="95796" cy="10085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EFAC6B7-6AE7-7EAB-064A-FDA14C194D16}"/>
              </a:ext>
            </a:extLst>
          </p:cNvPr>
          <p:cNvSpPr/>
          <p:nvPr/>
        </p:nvSpPr>
        <p:spPr>
          <a:xfrm>
            <a:off x="902158" y="2919936"/>
            <a:ext cx="2367566" cy="1708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     0     1     2    3     4     5     6     7     8     </a:t>
            </a:r>
          </a:p>
        </p:txBody>
      </p:sp>
      <p:sp>
        <p:nvSpPr>
          <p:cNvPr id="47" name="Rectangle 46">
            <a:extLst>
              <a:ext uri="{FF2B5EF4-FFF2-40B4-BE49-F238E27FC236}">
                <a16:creationId xmlns:a16="http://schemas.microsoft.com/office/drawing/2014/main" id="{E14C5728-A6DE-61AE-CF81-AAB3B08CF790}"/>
              </a:ext>
            </a:extLst>
          </p:cNvPr>
          <p:cNvSpPr/>
          <p:nvPr/>
        </p:nvSpPr>
        <p:spPr>
          <a:xfrm rot="16200000">
            <a:off x="-165224" y="1668151"/>
            <a:ext cx="2267598" cy="186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0    1      2    3    4     5     6    7    8  </a:t>
            </a:r>
          </a:p>
        </p:txBody>
      </p:sp>
      <p:sp>
        <p:nvSpPr>
          <p:cNvPr id="48" name="TextBox 47">
            <a:extLst>
              <a:ext uri="{FF2B5EF4-FFF2-40B4-BE49-F238E27FC236}">
                <a16:creationId xmlns:a16="http://schemas.microsoft.com/office/drawing/2014/main" id="{4BF3AA30-63E7-92E4-FE11-671C23B87909}"/>
              </a:ext>
            </a:extLst>
          </p:cNvPr>
          <p:cNvSpPr txBox="1"/>
          <p:nvPr/>
        </p:nvSpPr>
        <p:spPr>
          <a:xfrm>
            <a:off x="979307" y="683551"/>
            <a:ext cx="2161125" cy="307777"/>
          </a:xfrm>
          <a:prstGeom prst="rect">
            <a:avLst/>
          </a:prstGeom>
          <a:noFill/>
          <a:ln>
            <a:noFill/>
          </a:ln>
        </p:spPr>
        <p:txBody>
          <a:bodyPr wrap="square" rtlCol="0">
            <a:spAutoFit/>
          </a:bodyPr>
          <a:lstStyle/>
          <a:p>
            <a:r>
              <a:rPr lang="en-US" sz="1400" dirty="0">
                <a:solidFill>
                  <a:srgbClr val="FF0000"/>
                </a:solidFill>
              </a:rPr>
              <a:t>Discrete planning space</a:t>
            </a:r>
          </a:p>
        </p:txBody>
      </p:sp>
      <p:sp>
        <p:nvSpPr>
          <p:cNvPr id="49" name="TextBox 48">
            <a:extLst>
              <a:ext uri="{FF2B5EF4-FFF2-40B4-BE49-F238E27FC236}">
                <a16:creationId xmlns:a16="http://schemas.microsoft.com/office/drawing/2014/main" id="{D6D12003-8DE3-3473-5795-53ACF2B20D6C}"/>
              </a:ext>
            </a:extLst>
          </p:cNvPr>
          <p:cNvSpPr txBox="1"/>
          <p:nvPr/>
        </p:nvSpPr>
        <p:spPr>
          <a:xfrm>
            <a:off x="200983" y="375773"/>
            <a:ext cx="2058461" cy="307777"/>
          </a:xfrm>
          <a:prstGeom prst="rect">
            <a:avLst/>
          </a:prstGeom>
          <a:noFill/>
          <a:ln>
            <a:noFill/>
          </a:ln>
        </p:spPr>
        <p:txBody>
          <a:bodyPr wrap="square" rtlCol="0">
            <a:spAutoFit/>
          </a:bodyPr>
          <a:lstStyle/>
          <a:p>
            <a:r>
              <a:rPr lang="en-US" sz="1400" dirty="0"/>
              <a:t>Continuous game space</a:t>
            </a:r>
          </a:p>
        </p:txBody>
      </p:sp>
      <p:sp>
        <p:nvSpPr>
          <p:cNvPr id="7" name="Oval 6">
            <a:extLst>
              <a:ext uri="{FF2B5EF4-FFF2-40B4-BE49-F238E27FC236}">
                <a16:creationId xmlns:a16="http://schemas.microsoft.com/office/drawing/2014/main" id="{1F900C60-EC07-0535-31BA-37C40DC87403}"/>
              </a:ext>
            </a:extLst>
          </p:cNvPr>
          <p:cNvSpPr/>
          <p:nvPr/>
        </p:nvSpPr>
        <p:spPr>
          <a:xfrm>
            <a:off x="2044804" y="1881491"/>
            <a:ext cx="80682" cy="89648"/>
          </a:xfrm>
          <a:prstGeom prst="ellipse">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B8CC93A-BB11-F9DA-B740-153531BBBD2C}"/>
              </a:ext>
            </a:extLst>
          </p:cNvPr>
          <p:cNvSpPr/>
          <p:nvPr/>
        </p:nvSpPr>
        <p:spPr>
          <a:xfrm>
            <a:off x="1827878" y="1878079"/>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Rectangle 23">
            <a:extLst>
              <a:ext uri="{FF2B5EF4-FFF2-40B4-BE49-F238E27FC236}">
                <a16:creationId xmlns:a16="http://schemas.microsoft.com/office/drawing/2014/main" id="{17ADEB37-BDFE-9A71-AFC3-FD54B59A5E31}"/>
              </a:ext>
            </a:extLst>
          </p:cNvPr>
          <p:cNvSpPr/>
          <p:nvPr/>
        </p:nvSpPr>
        <p:spPr>
          <a:xfrm>
            <a:off x="1744860" y="1589075"/>
            <a:ext cx="695738" cy="628074"/>
          </a:xfrm>
          <a:prstGeom prst="rect">
            <a:avLst/>
          </a:prstGeom>
          <a:solidFill>
            <a:schemeClr val="tx2">
              <a:lumMod val="40000"/>
              <a:lumOff val="60000"/>
              <a:alpha val="3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0455D1C-DDB1-DB1A-DA8B-AFD83F51D663}"/>
              </a:ext>
            </a:extLst>
          </p:cNvPr>
          <p:cNvCxnSpPr>
            <a:cxnSpLocks/>
          </p:cNvCxnSpPr>
          <p:nvPr/>
        </p:nvCxnSpPr>
        <p:spPr>
          <a:xfrm flipH="1">
            <a:off x="1908560" y="1918107"/>
            <a:ext cx="1362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5DFBE36-91BC-D584-8BE3-351DA4B95650}"/>
              </a:ext>
            </a:extLst>
          </p:cNvPr>
          <p:cNvCxnSpPr>
            <a:cxnSpLocks/>
            <a:endCxn id="77" idx="1"/>
          </p:cNvCxnSpPr>
          <p:nvPr/>
        </p:nvCxnSpPr>
        <p:spPr>
          <a:xfrm flipV="1">
            <a:off x="2336847" y="1225369"/>
            <a:ext cx="1809420" cy="4915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27380D20-3DC1-2615-5E66-EAB6901C8A59}"/>
              </a:ext>
            </a:extLst>
          </p:cNvPr>
          <p:cNvPicPr>
            <a:picLocks noChangeAspect="1"/>
          </p:cNvPicPr>
          <p:nvPr/>
        </p:nvPicPr>
        <p:blipFill>
          <a:blip r:embed="rId4"/>
          <a:stretch>
            <a:fillRect/>
          </a:stretch>
        </p:blipFill>
        <p:spPr>
          <a:xfrm>
            <a:off x="200983" y="4709561"/>
            <a:ext cx="8029028" cy="1489255"/>
          </a:xfrm>
          <a:prstGeom prst="rect">
            <a:avLst/>
          </a:prstGeom>
          <a:ln>
            <a:solidFill>
              <a:schemeClr val="tx1"/>
            </a:solidFill>
          </a:ln>
        </p:spPr>
      </p:pic>
      <p:pic>
        <p:nvPicPr>
          <p:cNvPr id="57" name="Picture 56">
            <a:extLst>
              <a:ext uri="{FF2B5EF4-FFF2-40B4-BE49-F238E27FC236}">
                <a16:creationId xmlns:a16="http://schemas.microsoft.com/office/drawing/2014/main" id="{4D2C5EC5-A950-8283-CE08-57537C541C49}"/>
              </a:ext>
            </a:extLst>
          </p:cNvPr>
          <p:cNvPicPr>
            <a:picLocks noChangeAspect="1"/>
          </p:cNvPicPr>
          <p:nvPr/>
        </p:nvPicPr>
        <p:blipFill>
          <a:blip r:embed="rId5"/>
          <a:stretch>
            <a:fillRect/>
          </a:stretch>
        </p:blipFill>
        <p:spPr>
          <a:xfrm>
            <a:off x="9160861" y="4615172"/>
            <a:ext cx="2654471" cy="1627988"/>
          </a:xfrm>
          <a:prstGeom prst="rect">
            <a:avLst/>
          </a:prstGeom>
          <a:ln>
            <a:solidFill>
              <a:schemeClr val="tx1"/>
            </a:solidFill>
          </a:ln>
        </p:spPr>
      </p:pic>
      <p:sp>
        <p:nvSpPr>
          <p:cNvPr id="67" name="TextBox 66">
            <a:extLst>
              <a:ext uri="{FF2B5EF4-FFF2-40B4-BE49-F238E27FC236}">
                <a16:creationId xmlns:a16="http://schemas.microsoft.com/office/drawing/2014/main" id="{021BA02D-84D7-267C-C1BA-BDD674C328AF}"/>
              </a:ext>
            </a:extLst>
          </p:cNvPr>
          <p:cNvSpPr txBox="1"/>
          <p:nvPr/>
        </p:nvSpPr>
        <p:spPr>
          <a:xfrm>
            <a:off x="240514" y="6243160"/>
            <a:ext cx="1787808" cy="307777"/>
          </a:xfrm>
          <a:prstGeom prst="rect">
            <a:avLst/>
          </a:prstGeom>
          <a:noFill/>
          <a:ln>
            <a:noFill/>
          </a:ln>
        </p:spPr>
        <p:txBody>
          <a:bodyPr wrap="square" rtlCol="0">
            <a:spAutoFit/>
          </a:bodyPr>
          <a:lstStyle/>
          <a:p>
            <a:r>
              <a:rPr lang="en-US" sz="1400" dirty="0"/>
              <a:t>Transitions sampled</a:t>
            </a:r>
          </a:p>
        </p:txBody>
      </p:sp>
      <p:sp>
        <p:nvSpPr>
          <p:cNvPr id="68" name="TextBox 67">
            <a:extLst>
              <a:ext uri="{FF2B5EF4-FFF2-40B4-BE49-F238E27FC236}">
                <a16:creationId xmlns:a16="http://schemas.microsoft.com/office/drawing/2014/main" id="{3D7A669C-C929-CA53-7EB2-B9585D4BA387}"/>
              </a:ext>
            </a:extLst>
          </p:cNvPr>
          <p:cNvSpPr txBox="1"/>
          <p:nvPr/>
        </p:nvSpPr>
        <p:spPr>
          <a:xfrm>
            <a:off x="9024708" y="6289327"/>
            <a:ext cx="2926778" cy="523220"/>
          </a:xfrm>
          <a:prstGeom prst="rect">
            <a:avLst/>
          </a:prstGeom>
          <a:noFill/>
          <a:ln>
            <a:noFill/>
          </a:ln>
        </p:spPr>
        <p:txBody>
          <a:bodyPr wrap="square" rtlCol="0">
            <a:spAutoFit/>
          </a:bodyPr>
          <a:lstStyle/>
          <a:p>
            <a:r>
              <a:rPr lang="en-US" sz="1400" dirty="0"/>
              <a:t>Transition counts from which we can get the transition probability matrix</a:t>
            </a:r>
          </a:p>
        </p:txBody>
      </p:sp>
      <p:sp>
        <p:nvSpPr>
          <p:cNvPr id="69" name="TextBox 68">
            <a:extLst>
              <a:ext uri="{FF2B5EF4-FFF2-40B4-BE49-F238E27FC236}">
                <a16:creationId xmlns:a16="http://schemas.microsoft.com/office/drawing/2014/main" id="{4D3C79E5-371E-2932-16D4-F75641912834}"/>
              </a:ext>
            </a:extLst>
          </p:cNvPr>
          <p:cNvSpPr txBox="1"/>
          <p:nvPr/>
        </p:nvSpPr>
        <p:spPr>
          <a:xfrm>
            <a:off x="-1553356" y="627569"/>
            <a:ext cx="1503463" cy="5355312"/>
          </a:xfrm>
          <a:prstGeom prst="rect">
            <a:avLst/>
          </a:prstGeom>
          <a:noFill/>
        </p:spPr>
        <p:txBody>
          <a:bodyPr wrap="square" rtlCol="0">
            <a:spAutoFit/>
          </a:bodyPr>
          <a:lstStyle/>
          <a:p>
            <a:r>
              <a:rPr lang="en-US" dirty="0"/>
              <a:t>Something is weird here with the transitions. Why are there symmetrical reflections for some theta but not others when plotting by theta instead of planning state? Does it matter? What was the point of theta in this case? </a:t>
            </a:r>
          </a:p>
        </p:txBody>
      </p:sp>
      <p:pic>
        <p:nvPicPr>
          <p:cNvPr id="73" name="Picture 72">
            <a:extLst>
              <a:ext uri="{FF2B5EF4-FFF2-40B4-BE49-F238E27FC236}">
                <a16:creationId xmlns:a16="http://schemas.microsoft.com/office/drawing/2014/main" id="{90381B35-59F3-89A6-33E5-FC03A3F8EA5E}"/>
              </a:ext>
            </a:extLst>
          </p:cNvPr>
          <p:cNvPicPr>
            <a:picLocks noChangeAspect="1"/>
          </p:cNvPicPr>
          <p:nvPr/>
        </p:nvPicPr>
        <p:blipFill>
          <a:blip r:embed="rId6"/>
          <a:stretch>
            <a:fillRect/>
          </a:stretch>
        </p:blipFill>
        <p:spPr>
          <a:xfrm>
            <a:off x="7227940" y="170627"/>
            <a:ext cx="4384299" cy="3768603"/>
          </a:xfrm>
          <a:prstGeom prst="rect">
            <a:avLst/>
          </a:prstGeom>
        </p:spPr>
      </p:pic>
      <p:pic>
        <p:nvPicPr>
          <p:cNvPr id="75" name="Picture 74">
            <a:extLst>
              <a:ext uri="{FF2B5EF4-FFF2-40B4-BE49-F238E27FC236}">
                <a16:creationId xmlns:a16="http://schemas.microsoft.com/office/drawing/2014/main" id="{369975C2-271E-84D5-64A6-DCED358A0427}"/>
              </a:ext>
            </a:extLst>
          </p:cNvPr>
          <p:cNvPicPr>
            <a:picLocks noChangeAspect="1"/>
          </p:cNvPicPr>
          <p:nvPr/>
        </p:nvPicPr>
        <p:blipFill>
          <a:blip r:embed="rId7"/>
          <a:stretch>
            <a:fillRect/>
          </a:stretch>
        </p:blipFill>
        <p:spPr>
          <a:xfrm>
            <a:off x="4143466" y="2280111"/>
            <a:ext cx="2473712" cy="2098102"/>
          </a:xfrm>
          <a:prstGeom prst="rect">
            <a:avLst/>
          </a:prstGeom>
        </p:spPr>
      </p:pic>
      <p:pic>
        <p:nvPicPr>
          <p:cNvPr id="77" name="Picture 76">
            <a:extLst>
              <a:ext uri="{FF2B5EF4-FFF2-40B4-BE49-F238E27FC236}">
                <a16:creationId xmlns:a16="http://schemas.microsoft.com/office/drawing/2014/main" id="{8074D0C5-4472-93AE-2C4A-FC6C42639E06}"/>
              </a:ext>
            </a:extLst>
          </p:cNvPr>
          <p:cNvPicPr>
            <a:picLocks noChangeAspect="1"/>
          </p:cNvPicPr>
          <p:nvPr/>
        </p:nvPicPr>
        <p:blipFill>
          <a:blip r:embed="rId8"/>
          <a:stretch>
            <a:fillRect/>
          </a:stretch>
        </p:blipFill>
        <p:spPr>
          <a:xfrm>
            <a:off x="4146267" y="170627"/>
            <a:ext cx="2477506" cy="2109484"/>
          </a:xfrm>
          <a:prstGeom prst="rect">
            <a:avLst/>
          </a:prstGeom>
        </p:spPr>
      </p:pic>
      <p:cxnSp>
        <p:nvCxnSpPr>
          <p:cNvPr id="83" name="Straight Arrow Connector 82">
            <a:extLst>
              <a:ext uri="{FF2B5EF4-FFF2-40B4-BE49-F238E27FC236}">
                <a16:creationId xmlns:a16="http://schemas.microsoft.com/office/drawing/2014/main" id="{056948A7-B75E-9DCB-2E05-8450AC729CE7}"/>
              </a:ext>
            </a:extLst>
          </p:cNvPr>
          <p:cNvCxnSpPr>
            <a:cxnSpLocks/>
            <a:endCxn id="75" idx="1"/>
          </p:cNvCxnSpPr>
          <p:nvPr/>
        </p:nvCxnSpPr>
        <p:spPr>
          <a:xfrm>
            <a:off x="2299798" y="1926315"/>
            <a:ext cx="1843668" cy="1402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90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54A3236-C4DE-C41E-3218-A30461DE4EEA}"/>
              </a:ext>
            </a:extLst>
          </p:cNvPr>
          <p:cNvPicPr>
            <a:picLocks noChangeAspect="1"/>
          </p:cNvPicPr>
          <p:nvPr/>
        </p:nvPicPr>
        <p:blipFill>
          <a:blip r:embed="rId3"/>
          <a:stretch>
            <a:fillRect/>
          </a:stretch>
        </p:blipFill>
        <p:spPr>
          <a:xfrm>
            <a:off x="215138" y="2949678"/>
            <a:ext cx="3820696" cy="1948992"/>
          </a:xfrm>
          <a:prstGeom prst="rect">
            <a:avLst/>
          </a:prstGeom>
        </p:spPr>
      </p:pic>
      <p:pic>
        <p:nvPicPr>
          <p:cNvPr id="3" name="Picture 2">
            <a:extLst>
              <a:ext uri="{FF2B5EF4-FFF2-40B4-BE49-F238E27FC236}">
                <a16:creationId xmlns:a16="http://schemas.microsoft.com/office/drawing/2014/main" id="{E30C782F-DF62-ADD2-EC86-6599BEC79ADB}"/>
              </a:ext>
            </a:extLst>
          </p:cNvPr>
          <p:cNvPicPr>
            <a:picLocks noChangeAspect="1"/>
          </p:cNvPicPr>
          <p:nvPr/>
        </p:nvPicPr>
        <p:blipFill>
          <a:blip r:embed="rId4"/>
          <a:stretch>
            <a:fillRect/>
          </a:stretch>
        </p:blipFill>
        <p:spPr>
          <a:xfrm>
            <a:off x="1310107" y="5196915"/>
            <a:ext cx="8878021" cy="1536580"/>
          </a:xfrm>
          <a:prstGeom prst="rect">
            <a:avLst/>
          </a:prstGeom>
        </p:spPr>
      </p:pic>
      <p:sp>
        <p:nvSpPr>
          <p:cNvPr id="19" name="TextBox 18">
            <a:extLst>
              <a:ext uri="{FF2B5EF4-FFF2-40B4-BE49-F238E27FC236}">
                <a16:creationId xmlns:a16="http://schemas.microsoft.com/office/drawing/2014/main" id="{DB8913B7-67DD-4278-4ED6-0A6A60A8F546}"/>
              </a:ext>
            </a:extLst>
          </p:cNvPr>
          <p:cNvSpPr txBox="1"/>
          <p:nvPr/>
        </p:nvSpPr>
        <p:spPr>
          <a:xfrm>
            <a:off x="968277" y="281898"/>
            <a:ext cx="1625360" cy="307777"/>
          </a:xfrm>
          <a:prstGeom prst="rect">
            <a:avLst/>
          </a:prstGeom>
          <a:noFill/>
          <a:ln>
            <a:noFill/>
          </a:ln>
        </p:spPr>
        <p:txBody>
          <a:bodyPr wrap="square" rtlCol="0">
            <a:spAutoFit/>
          </a:bodyPr>
          <a:lstStyle/>
          <a:p>
            <a:r>
              <a:rPr lang="en-US" sz="1400" dirty="0">
                <a:solidFill>
                  <a:srgbClr val="FF0000"/>
                </a:solidFill>
              </a:rPr>
              <a:t>Planning space</a:t>
            </a:r>
          </a:p>
        </p:txBody>
      </p:sp>
      <p:sp>
        <p:nvSpPr>
          <p:cNvPr id="42" name="Rectangle 41">
            <a:extLst>
              <a:ext uri="{FF2B5EF4-FFF2-40B4-BE49-F238E27FC236}">
                <a16:creationId xmlns:a16="http://schemas.microsoft.com/office/drawing/2014/main" id="{D39544BD-3ACA-782A-69D1-620D77D51776}"/>
              </a:ext>
            </a:extLst>
          </p:cNvPr>
          <p:cNvSpPr/>
          <p:nvPr/>
        </p:nvSpPr>
        <p:spPr>
          <a:xfrm>
            <a:off x="321737" y="281898"/>
            <a:ext cx="3226862" cy="244780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F7F9ABF-74A7-DB26-CE14-7D23D8BB252B}"/>
              </a:ext>
            </a:extLst>
          </p:cNvPr>
          <p:cNvPicPr>
            <a:picLocks noChangeAspect="1"/>
          </p:cNvPicPr>
          <p:nvPr/>
        </p:nvPicPr>
        <p:blipFill rotWithShape="1">
          <a:blip r:embed="rId5"/>
          <a:srcRect l="26423" t="25771" r="26643" b="26104"/>
          <a:stretch/>
        </p:blipFill>
        <p:spPr>
          <a:xfrm>
            <a:off x="1061793" y="514618"/>
            <a:ext cx="2062824" cy="1974977"/>
          </a:xfrm>
          <a:prstGeom prst="rect">
            <a:avLst/>
          </a:prstGeom>
        </p:spPr>
      </p:pic>
      <p:sp>
        <p:nvSpPr>
          <p:cNvPr id="44" name="Rectangle 43">
            <a:extLst>
              <a:ext uri="{FF2B5EF4-FFF2-40B4-BE49-F238E27FC236}">
                <a16:creationId xmlns:a16="http://schemas.microsoft.com/office/drawing/2014/main" id="{653AD95C-F114-9D51-6C5D-D130F6C081F9}"/>
              </a:ext>
            </a:extLst>
          </p:cNvPr>
          <p:cNvSpPr/>
          <p:nvPr/>
        </p:nvSpPr>
        <p:spPr>
          <a:xfrm>
            <a:off x="1044649" y="514619"/>
            <a:ext cx="2079968" cy="1974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5" name="Oval 44">
            <a:extLst>
              <a:ext uri="{FF2B5EF4-FFF2-40B4-BE49-F238E27FC236}">
                <a16:creationId xmlns:a16="http://schemas.microsoft.com/office/drawing/2014/main" id="{E6FC721F-13D5-4371-6770-B621A4FF4B80}"/>
              </a:ext>
            </a:extLst>
          </p:cNvPr>
          <p:cNvSpPr/>
          <p:nvPr/>
        </p:nvSpPr>
        <p:spPr>
          <a:xfrm>
            <a:off x="1134418" y="2338821"/>
            <a:ext cx="95796" cy="10085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EFAC6B7-6AE7-7EAB-064A-FDA14C194D16}"/>
              </a:ext>
            </a:extLst>
          </p:cNvPr>
          <p:cNvSpPr/>
          <p:nvPr/>
        </p:nvSpPr>
        <p:spPr>
          <a:xfrm>
            <a:off x="902158" y="2518283"/>
            <a:ext cx="2367566" cy="1708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     0     1     2    3     4     5     6     7     8     </a:t>
            </a:r>
          </a:p>
        </p:txBody>
      </p:sp>
      <p:sp>
        <p:nvSpPr>
          <p:cNvPr id="47" name="Rectangle 46">
            <a:extLst>
              <a:ext uri="{FF2B5EF4-FFF2-40B4-BE49-F238E27FC236}">
                <a16:creationId xmlns:a16="http://schemas.microsoft.com/office/drawing/2014/main" id="{E14C5728-A6DE-61AE-CF81-AAB3B08CF790}"/>
              </a:ext>
            </a:extLst>
          </p:cNvPr>
          <p:cNvSpPr/>
          <p:nvPr/>
        </p:nvSpPr>
        <p:spPr>
          <a:xfrm rot="16200000">
            <a:off x="-165224" y="1266498"/>
            <a:ext cx="2267598" cy="1864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0    1      2    3    4     5     6    7    8  </a:t>
            </a:r>
          </a:p>
        </p:txBody>
      </p:sp>
      <p:sp>
        <p:nvSpPr>
          <p:cNvPr id="48" name="TextBox 47">
            <a:extLst>
              <a:ext uri="{FF2B5EF4-FFF2-40B4-BE49-F238E27FC236}">
                <a16:creationId xmlns:a16="http://schemas.microsoft.com/office/drawing/2014/main" id="{4BF3AA30-63E7-92E4-FE11-671C23B87909}"/>
              </a:ext>
            </a:extLst>
          </p:cNvPr>
          <p:cNvSpPr txBox="1"/>
          <p:nvPr/>
        </p:nvSpPr>
        <p:spPr>
          <a:xfrm>
            <a:off x="979307" y="281898"/>
            <a:ext cx="2161125" cy="307777"/>
          </a:xfrm>
          <a:prstGeom prst="rect">
            <a:avLst/>
          </a:prstGeom>
          <a:noFill/>
          <a:ln>
            <a:noFill/>
          </a:ln>
        </p:spPr>
        <p:txBody>
          <a:bodyPr wrap="square" rtlCol="0">
            <a:spAutoFit/>
          </a:bodyPr>
          <a:lstStyle/>
          <a:p>
            <a:r>
              <a:rPr lang="en-US" sz="1400" dirty="0">
                <a:solidFill>
                  <a:srgbClr val="FF0000"/>
                </a:solidFill>
              </a:rPr>
              <a:t>Discrete planning space</a:t>
            </a:r>
          </a:p>
        </p:txBody>
      </p:sp>
      <p:sp>
        <p:nvSpPr>
          <p:cNvPr id="49" name="TextBox 48">
            <a:extLst>
              <a:ext uri="{FF2B5EF4-FFF2-40B4-BE49-F238E27FC236}">
                <a16:creationId xmlns:a16="http://schemas.microsoft.com/office/drawing/2014/main" id="{D6D12003-8DE3-3473-5795-53ACF2B20D6C}"/>
              </a:ext>
            </a:extLst>
          </p:cNvPr>
          <p:cNvSpPr txBox="1"/>
          <p:nvPr/>
        </p:nvSpPr>
        <p:spPr>
          <a:xfrm>
            <a:off x="200983" y="-25880"/>
            <a:ext cx="2058461" cy="307777"/>
          </a:xfrm>
          <a:prstGeom prst="rect">
            <a:avLst/>
          </a:prstGeom>
          <a:noFill/>
          <a:ln>
            <a:noFill/>
          </a:ln>
        </p:spPr>
        <p:txBody>
          <a:bodyPr wrap="square" rtlCol="0">
            <a:spAutoFit/>
          </a:bodyPr>
          <a:lstStyle/>
          <a:p>
            <a:r>
              <a:rPr lang="en-US" sz="1400" dirty="0"/>
              <a:t>Continuous game space</a:t>
            </a:r>
          </a:p>
        </p:txBody>
      </p:sp>
      <p:sp>
        <p:nvSpPr>
          <p:cNvPr id="7" name="Oval 6">
            <a:extLst>
              <a:ext uri="{FF2B5EF4-FFF2-40B4-BE49-F238E27FC236}">
                <a16:creationId xmlns:a16="http://schemas.microsoft.com/office/drawing/2014/main" id="{1F900C60-EC07-0535-31BA-37C40DC87403}"/>
              </a:ext>
            </a:extLst>
          </p:cNvPr>
          <p:cNvSpPr/>
          <p:nvPr/>
        </p:nvSpPr>
        <p:spPr>
          <a:xfrm>
            <a:off x="2044804" y="1479838"/>
            <a:ext cx="80682" cy="89648"/>
          </a:xfrm>
          <a:prstGeom prst="ellipse">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B8CC93A-BB11-F9DA-B740-153531BBBD2C}"/>
              </a:ext>
            </a:extLst>
          </p:cNvPr>
          <p:cNvSpPr/>
          <p:nvPr/>
        </p:nvSpPr>
        <p:spPr>
          <a:xfrm>
            <a:off x="1827878" y="1476426"/>
            <a:ext cx="80682" cy="896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Rectangle 23">
            <a:extLst>
              <a:ext uri="{FF2B5EF4-FFF2-40B4-BE49-F238E27FC236}">
                <a16:creationId xmlns:a16="http://schemas.microsoft.com/office/drawing/2014/main" id="{17ADEB37-BDFE-9A71-AFC3-FD54B59A5E31}"/>
              </a:ext>
            </a:extLst>
          </p:cNvPr>
          <p:cNvSpPr/>
          <p:nvPr/>
        </p:nvSpPr>
        <p:spPr>
          <a:xfrm>
            <a:off x="1744860" y="1187422"/>
            <a:ext cx="695738" cy="628074"/>
          </a:xfrm>
          <a:prstGeom prst="rect">
            <a:avLst/>
          </a:prstGeom>
          <a:solidFill>
            <a:schemeClr val="tx2">
              <a:lumMod val="40000"/>
              <a:lumOff val="60000"/>
              <a:alpha val="3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0455D1C-DDB1-DB1A-DA8B-AFD83F51D663}"/>
              </a:ext>
            </a:extLst>
          </p:cNvPr>
          <p:cNvCxnSpPr>
            <a:cxnSpLocks/>
          </p:cNvCxnSpPr>
          <p:nvPr/>
        </p:nvCxnSpPr>
        <p:spPr>
          <a:xfrm flipH="1">
            <a:off x="1908560" y="1516454"/>
            <a:ext cx="1362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5DFBE36-91BC-D584-8BE3-351DA4B95650}"/>
              </a:ext>
            </a:extLst>
          </p:cNvPr>
          <p:cNvCxnSpPr>
            <a:cxnSpLocks/>
            <a:endCxn id="5" idx="1"/>
          </p:cNvCxnSpPr>
          <p:nvPr/>
        </p:nvCxnSpPr>
        <p:spPr>
          <a:xfrm>
            <a:off x="2344745" y="1269686"/>
            <a:ext cx="21629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21BA02D-84D7-267C-C1BA-BDD674C328AF}"/>
              </a:ext>
            </a:extLst>
          </p:cNvPr>
          <p:cNvSpPr txBox="1"/>
          <p:nvPr/>
        </p:nvSpPr>
        <p:spPr>
          <a:xfrm>
            <a:off x="10272019" y="5519721"/>
            <a:ext cx="1787808" cy="307777"/>
          </a:xfrm>
          <a:prstGeom prst="rect">
            <a:avLst/>
          </a:prstGeom>
          <a:noFill/>
          <a:ln>
            <a:noFill/>
          </a:ln>
        </p:spPr>
        <p:txBody>
          <a:bodyPr wrap="square" rtlCol="0">
            <a:spAutoFit/>
          </a:bodyPr>
          <a:lstStyle/>
          <a:p>
            <a:r>
              <a:rPr lang="en-US" sz="1400" dirty="0"/>
              <a:t>Transitions sampled</a:t>
            </a:r>
          </a:p>
        </p:txBody>
      </p:sp>
      <p:sp>
        <p:nvSpPr>
          <p:cNvPr id="68" name="TextBox 67">
            <a:extLst>
              <a:ext uri="{FF2B5EF4-FFF2-40B4-BE49-F238E27FC236}">
                <a16:creationId xmlns:a16="http://schemas.microsoft.com/office/drawing/2014/main" id="{3D7A669C-C929-CA53-7EB2-B9585D4BA387}"/>
              </a:ext>
            </a:extLst>
          </p:cNvPr>
          <p:cNvSpPr txBox="1"/>
          <p:nvPr/>
        </p:nvSpPr>
        <p:spPr>
          <a:xfrm>
            <a:off x="4315329" y="6210275"/>
            <a:ext cx="2926778" cy="523220"/>
          </a:xfrm>
          <a:prstGeom prst="rect">
            <a:avLst/>
          </a:prstGeom>
          <a:noFill/>
          <a:ln>
            <a:noFill/>
          </a:ln>
        </p:spPr>
        <p:txBody>
          <a:bodyPr wrap="square" rtlCol="0">
            <a:spAutoFit/>
          </a:bodyPr>
          <a:lstStyle/>
          <a:p>
            <a:r>
              <a:rPr lang="en-US" sz="1400" dirty="0"/>
              <a:t>Transition counts from which we can get the transition probability matrix</a:t>
            </a:r>
          </a:p>
        </p:txBody>
      </p:sp>
      <p:cxnSp>
        <p:nvCxnSpPr>
          <p:cNvPr id="83" name="Straight Arrow Connector 82">
            <a:extLst>
              <a:ext uri="{FF2B5EF4-FFF2-40B4-BE49-F238E27FC236}">
                <a16:creationId xmlns:a16="http://schemas.microsoft.com/office/drawing/2014/main" id="{056948A7-B75E-9DCB-2E05-8450AC729CE7}"/>
              </a:ext>
            </a:extLst>
          </p:cNvPr>
          <p:cNvCxnSpPr>
            <a:cxnSpLocks/>
            <a:endCxn id="8" idx="1"/>
          </p:cNvCxnSpPr>
          <p:nvPr/>
        </p:nvCxnSpPr>
        <p:spPr>
          <a:xfrm>
            <a:off x="1908560" y="1766904"/>
            <a:ext cx="2625733" cy="1761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47459EF-35D2-4E0E-7C79-8ED05F2A183B}"/>
              </a:ext>
            </a:extLst>
          </p:cNvPr>
          <p:cNvPicPr>
            <a:picLocks noChangeAspect="1"/>
          </p:cNvPicPr>
          <p:nvPr/>
        </p:nvPicPr>
        <p:blipFill>
          <a:blip r:embed="rId6"/>
          <a:stretch>
            <a:fillRect/>
          </a:stretch>
        </p:blipFill>
        <p:spPr>
          <a:xfrm>
            <a:off x="4507729" y="86162"/>
            <a:ext cx="2549752" cy="2367047"/>
          </a:xfrm>
          <a:prstGeom prst="rect">
            <a:avLst/>
          </a:prstGeom>
        </p:spPr>
      </p:pic>
      <p:pic>
        <p:nvPicPr>
          <p:cNvPr id="8" name="Picture 7">
            <a:extLst>
              <a:ext uri="{FF2B5EF4-FFF2-40B4-BE49-F238E27FC236}">
                <a16:creationId xmlns:a16="http://schemas.microsoft.com/office/drawing/2014/main" id="{1C510824-AB38-9348-4688-132B52D5AF92}"/>
              </a:ext>
            </a:extLst>
          </p:cNvPr>
          <p:cNvPicPr>
            <a:picLocks noChangeAspect="1"/>
          </p:cNvPicPr>
          <p:nvPr/>
        </p:nvPicPr>
        <p:blipFill>
          <a:blip r:embed="rId7"/>
          <a:stretch>
            <a:fillRect/>
          </a:stretch>
        </p:blipFill>
        <p:spPr>
          <a:xfrm>
            <a:off x="4534293" y="2357012"/>
            <a:ext cx="2488850" cy="2342686"/>
          </a:xfrm>
          <a:prstGeom prst="rect">
            <a:avLst/>
          </a:prstGeom>
        </p:spPr>
      </p:pic>
      <p:pic>
        <p:nvPicPr>
          <p:cNvPr id="10" name="Picture 9">
            <a:extLst>
              <a:ext uri="{FF2B5EF4-FFF2-40B4-BE49-F238E27FC236}">
                <a16:creationId xmlns:a16="http://schemas.microsoft.com/office/drawing/2014/main" id="{7BB418F4-A0C2-0165-38A4-8A1AF20C6D31}"/>
              </a:ext>
            </a:extLst>
          </p:cNvPr>
          <p:cNvPicPr>
            <a:picLocks noChangeAspect="1"/>
          </p:cNvPicPr>
          <p:nvPr/>
        </p:nvPicPr>
        <p:blipFill>
          <a:blip r:embed="rId8"/>
          <a:stretch>
            <a:fillRect/>
          </a:stretch>
        </p:blipFill>
        <p:spPr>
          <a:xfrm>
            <a:off x="7704208" y="605558"/>
            <a:ext cx="4003645" cy="3740584"/>
          </a:xfrm>
          <a:prstGeom prst="rect">
            <a:avLst/>
          </a:prstGeom>
        </p:spPr>
      </p:pic>
    </p:spTree>
    <p:extLst>
      <p:ext uri="{BB962C8B-B14F-4D97-AF65-F5344CB8AC3E}">
        <p14:creationId xmlns:p14="http://schemas.microsoft.com/office/powerpoint/2010/main" val="260818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Picture 108">
            <a:extLst>
              <a:ext uri="{FF2B5EF4-FFF2-40B4-BE49-F238E27FC236}">
                <a16:creationId xmlns:a16="http://schemas.microsoft.com/office/drawing/2014/main" id="{5A05EBCF-51EC-1111-7088-B495849FFF65}"/>
              </a:ext>
            </a:extLst>
          </p:cNvPr>
          <p:cNvPicPr>
            <a:picLocks noChangeAspect="1"/>
          </p:cNvPicPr>
          <p:nvPr/>
        </p:nvPicPr>
        <p:blipFill rotWithShape="1">
          <a:blip r:embed="rId3"/>
          <a:srcRect l="11008" t="2817" b="13179"/>
          <a:stretch/>
        </p:blipFill>
        <p:spPr>
          <a:xfrm>
            <a:off x="4102917" y="1403190"/>
            <a:ext cx="3183708" cy="2299364"/>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15CA8D-BC7D-BC58-5869-E82351858F99}"/>
                  </a:ext>
                </a:extLst>
              </p:cNvPr>
              <p:cNvSpPr txBox="1"/>
              <p:nvPr/>
            </p:nvSpPr>
            <p:spPr>
              <a:xfrm>
                <a:off x="225585" y="232905"/>
                <a:ext cx="11740829" cy="851002"/>
              </a:xfrm>
              <a:prstGeom prst="rect">
                <a:avLst/>
              </a:prstGeom>
              <a:noFill/>
            </p:spPr>
            <p:txBody>
              <a:bodyPr wrap="square">
                <a:spAutoFit/>
              </a:bodyPr>
              <a:lstStyle/>
              <a:p>
                <a:r>
                  <a:rPr lang="en-US" sz="1600" dirty="0"/>
                  <a:t>Create an observed trajectory based on a ground truth. Just minimize cost/reward at each step. Black is observed player trajectory, yellow is goal, red is anti-goal. White is comparison trajectory (just the opposite of the observed). The true reward is some function of distance to goal and distance to anti-goal: </a:t>
                </a:r>
                <a14:m>
                  <m:oMath xmlns:m="http://schemas.openxmlformats.org/officeDocument/2006/math">
                    <m:r>
                      <a:rPr lang="en-US" sz="1600" b="0" i="1" smtClean="0">
                        <a:latin typeface="Cambria Math" panose="02040503050406030204" pitchFamily="18" charset="0"/>
                      </a:rPr>
                      <m:t>𝑅</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𝑑𝑖𝑠𝑡</m:t>
                        </m:r>
                      </m:e>
                      <m:sub>
                        <m:r>
                          <a:rPr lang="en-US" sz="1600" b="0" i="1" smtClean="0">
                            <a:latin typeface="Cambria Math" panose="02040503050406030204" pitchFamily="18" charset="0"/>
                            <a:ea typeface="Cambria Math" panose="02040503050406030204" pitchFamily="18" charset="0"/>
                          </a:rPr>
                          <m:t>𝑔𝑜𝑎𝑙</m:t>
                        </m:r>
                      </m:sub>
                    </m:sSub>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𝑏</m:t>
                        </m:r>
                      </m:e>
                      <m:sub>
                        <m:r>
                          <a:rPr lang="en-US" sz="1600" b="0" i="1" smtClean="0">
                            <a:latin typeface="Cambria Math" panose="02040503050406030204" pitchFamily="18" charset="0"/>
                            <a:ea typeface="Cambria Math" panose="02040503050406030204" pitchFamily="18" charset="0"/>
                          </a:rPr>
                          <m:t>2 </m:t>
                        </m:r>
                      </m:sub>
                    </m:sSub>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𝑑𝑖𝑠𝑡</m:t>
                        </m:r>
                      </m:e>
                      <m:sub>
                        <m:r>
                          <a:rPr lang="en-US" sz="1600" b="0" i="1" smtClean="0">
                            <a:latin typeface="Cambria Math" panose="02040503050406030204" pitchFamily="18" charset="0"/>
                            <a:ea typeface="Cambria Math" panose="02040503050406030204" pitchFamily="18" charset="0"/>
                          </a:rPr>
                          <m:t>𝑎𝑛𝑡𝑖</m:t>
                        </m:r>
                        <m:r>
                          <a:rPr lang="en-US" sz="1600" b="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𝑔𝑜𝑎𝑙</m:t>
                        </m:r>
                      </m:sub>
                    </m:sSub>
                  </m:oMath>
                </a14:m>
                <a:endParaRPr lang="en-US" sz="1600" dirty="0"/>
              </a:p>
            </p:txBody>
          </p:sp>
        </mc:Choice>
        <mc:Fallback xmlns="">
          <p:sp>
            <p:nvSpPr>
              <p:cNvPr id="12" name="TextBox 11">
                <a:extLst>
                  <a:ext uri="{FF2B5EF4-FFF2-40B4-BE49-F238E27FC236}">
                    <a16:creationId xmlns:a16="http://schemas.microsoft.com/office/drawing/2014/main" id="{F515CA8D-BC7D-BC58-5869-E82351858F99}"/>
                  </a:ext>
                </a:extLst>
              </p:cNvPr>
              <p:cNvSpPr txBox="1">
                <a:spLocks noRot="1" noChangeAspect="1" noMove="1" noResize="1" noEditPoints="1" noAdjustHandles="1" noChangeArrowheads="1" noChangeShapeType="1" noTextEdit="1"/>
              </p:cNvSpPr>
              <p:nvPr/>
            </p:nvSpPr>
            <p:spPr>
              <a:xfrm>
                <a:off x="225585" y="232905"/>
                <a:ext cx="11740829" cy="851002"/>
              </a:xfrm>
              <a:prstGeom prst="rect">
                <a:avLst/>
              </a:prstGeom>
              <a:blipFill>
                <a:blip r:embed="rId4"/>
                <a:stretch>
                  <a:fillRect l="-260" t="-2143" r="-260" b="-6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08A2BA3-A71C-86D3-7C74-608E0DA9C1B6}"/>
                  </a:ext>
                </a:extLst>
              </p:cNvPr>
              <p:cNvSpPr txBox="1"/>
              <p:nvPr/>
            </p:nvSpPr>
            <p:spPr>
              <a:xfrm>
                <a:off x="5055143" y="1569477"/>
                <a:ext cx="1381671" cy="246221"/>
              </a:xfrm>
              <a:prstGeom prst="rect">
                <a:avLst/>
              </a:prstGeom>
              <a:solidFill>
                <a:schemeClr val="bg1"/>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𝑏</m:t>
                          </m:r>
                        </m:e>
                        <m:sub>
                          <m:r>
                            <a:rPr lang="en-US" sz="1000" b="0" i="1" smtClean="0">
                              <a:latin typeface="Cambria Math" panose="02040503050406030204" pitchFamily="18" charset="0"/>
                            </a:rPr>
                            <m:t>1</m:t>
                          </m:r>
                        </m:sub>
                      </m:sSub>
                      <m:r>
                        <a:rPr lang="en-US" sz="1000" b="0" i="1" smtClean="0">
                          <a:latin typeface="Cambria Math" panose="02040503050406030204" pitchFamily="18" charset="0"/>
                        </a:rPr>
                        <m:t>=−1.5,</m:t>
                      </m:r>
                      <m:sSub>
                        <m:sSubPr>
                          <m:ctrlPr>
                            <a:rPr lang="en-US" sz="1000" i="1">
                              <a:latin typeface="Cambria Math" panose="02040503050406030204" pitchFamily="18" charset="0"/>
                            </a:rPr>
                          </m:ctrlPr>
                        </m:sSubPr>
                        <m:e>
                          <m:r>
                            <a:rPr lang="en-US" sz="1000" b="0" i="1" smtClean="0">
                              <a:latin typeface="Cambria Math" panose="02040503050406030204" pitchFamily="18" charset="0"/>
                            </a:rPr>
                            <m:t> </m:t>
                          </m:r>
                          <m:r>
                            <a:rPr lang="en-US" sz="1000" i="1">
                              <a:latin typeface="Cambria Math" panose="02040503050406030204" pitchFamily="18" charset="0"/>
                            </a:rPr>
                            <m:t>𝑏</m:t>
                          </m:r>
                        </m:e>
                        <m:sub>
                          <m:r>
                            <a:rPr lang="en-US" sz="1000" b="0" i="1" smtClean="0">
                              <a:latin typeface="Cambria Math" panose="02040503050406030204" pitchFamily="18" charset="0"/>
                            </a:rPr>
                            <m:t>2</m:t>
                          </m:r>
                        </m:sub>
                      </m:sSub>
                      <m:r>
                        <a:rPr lang="en-US" sz="1000" b="0" i="1" smtClean="0">
                          <a:latin typeface="Cambria Math" panose="02040503050406030204" pitchFamily="18" charset="0"/>
                        </a:rPr>
                        <m:t>=1</m:t>
                      </m:r>
                    </m:oMath>
                  </m:oMathPara>
                </a14:m>
                <a:endParaRPr lang="en-US" sz="1000" dirty="0"/>
              </a:p>
            </p:txBody>
          </p:sp>
        </mc:Choice>
        <mc:Fallback xmlns="">
          <p:sp>
            <p:nvSpPr>
              <p:cNvPr id="32" name="TextBox 31">
                <a:extLst>
                  <a:ext uri="{FF2B5EF4-FFF2-40B4-BE49-F238E27FC236}">
                    <a16:creationId xmlns:a16="http://schemas.microsoft.com/office/drawing/2014/main" id="{608A2BA3-A71C-86D3-7C74-608E0DA9C1B6}"/>
                  </a:ext>
                </a:extLst>
              </p:cNvPr>
              <p:cNvSpPr txBox="1">
                <a:spLocks noRot="1" noChangeAspect="1" noMove="1" noResize="1" noEditPoints="1" noAdjustHandles="1" noChangeArrowheads="1" noChangeShapeType="1" noTextEdit="1"/>
              </p:cNvSpPr>
              <p:nvPr/>
            </p:nvSpPr>
            <p:spPr>
              <a:xfrm>
                <a:off x="5055143" y="1569477"/>
                <a:ext cx="1381671" cy="246221"/>
              </a:xfrm>
              <a:prstGeom prst="rect">
                <a:avLst/>
              </a:prstGeom>
              <a:blipFill>
                <a:blip r:embed="rId5"/>
                <a:stretch>
                  <a:fillRect/>
                </a:stretch>
              </a:blipFill>
              <a:ln>
                <a:solidFill>
                  <a:schemeClr val="tx1"/>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F5363E75-60DB-769C-57F2-D96A1F9B088E}"/>
              </a:ext>
            </a:extLst>
          </p:cNvPr>
          <p:cNvSpPr/>
          <p:nvPr/>
        </p:nvSpPr>
        <p:spPr>
          <a:xfrm>
            <a:off x="5321843" y="2513281"/>
            <a:ext cx="95796" cy="1008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AB2ED42-0FFD-4B0E-B9E5-3C0A5E0A2D87}"/>
              </a:ext>
            </a:extLst>
          </p:cNvPr>
          <p:cNvSpPr/>
          <p:nvPr/>
        </p:nvSpPr>
        <p:spPr>
          <a:xfrm>
            <a:off x="5055143" y="3227656"/>
            <a:ext cx="95796" cy="10085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2A87F73-D4E8-3D77-DC87-2B2C91C8FC85}"/>
              </a:ext>
            </a:extLst>
          </p:cNvPr>
          <p:cNvSpPr/>
          <p:nvPr/>
        </p:nvSpPr>
        <p:spPr>
          <a:xfrm>
            <a:off x="4264568" y="3456256"/>
            <a:ext cx="95796" cy="10085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EDD8C97-12C8-EA3E-D175-2AF04341BC9D}"/>
              </a:ext>
            </a:extLst>
          </p:cNvPr>
          <p:cNvSpPr/>
          <p:nvPr/>
        </p:nvSpPr>
        <p:spPr>
          <a:xfrm>
            <a:off x="5064668" y="2275156"/>
            <a:ext cx="95796" cy="1008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11F2E5A-9A74-1CE1-ADCE-FD77E5CEA077}"/>
              </a:ext>
            </a:extLst>
          </p:cNvPr>
          <p:cNvSpPr/>
          <p:nvPr/>
        </p:nvSpPr>
        <p:spPr>
          <a:xfrm>
            <a:off x="4788443" y="2027506"/>
            <a:ext cx="95796" cy="1008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F6BA4B8-B498-BBE4-ED18-CCDBC048B2A3}"/>
              </a:ext>
            </a:extLst>
          </p:cNvPr>
          <p:cNvSpPr/>
          <p:nvPr/>
        </p:nvSpPr>
        <p:spPr>
          <a:xfrm>
            <a:off x="4531268" y="2275156"/>
            <a:ext cx="95796" cy="1008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D23AB71-BD14-803F-A070-95892D09328C}"/>
              </a:ext>
            </a:extLst>
          </p:cNvPr>
          <p:cNvSpPr/>
          <p:nvPr/>
        </p:nvSpPr>
        <p:spPr>
          <a:xfrm>
            <a:off x="4283618" y="2503756"/>
            <a:ext cx="95796" cy="1008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39384F9-7EA8-4CD5-E8F0-770CCDCD8141}"/>
              </a:ext>
            </a:extLst>
          </p:cNvPr>
          <p:cNvSpPr/>
          <p:nvPr/>
        </p:nvSpPr>
        <p:spPr>
          <a:xfrm>
            <a:off x="5569493" y="2741881"/>
            <a:ext cx="95796" cy="1008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AFBF7A7-6634-A666-49CB-22ADAB2B1A15}"/>
              </a:ext>
            </a:extLst>
          </p:cNvPr>
          <p:cNvSpPr/>
          <p:nvPr/>
        </p:nvSpPr>
        <p:spPr>
          <a:xfrm>
            <a:off x="5836193" y="2980006"/>
            <a:ext cx="95796" cy="1008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843BB7D-CB84-ED29-72B9-C7ED868ABFFE}"/>
              </a:ext>
            </a:extLst>
          </p:cNvPr>
          <p:cNvSpPr/>
          <p:nvPr/>
        </p:nvSpPr>
        <p:spPr>
          <a:xfrm>
            <a:off x="6093368" y="2752887"/>
            <a:ext cx="95796" cy="1008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C8331EB-CD14-BE5E-4EF5-0C2EDA110506}"/>
              </a:ext>
            </a:extLst>
          </p:cNvPr>
          <p:cNvSpPr/>
          <p:nvPr/>
        </p:nvSpPr>
        <p:spPr>
          <a:xfrm>
            <a:off x="6360068" y="2513281"/>
            <a:ext cx="95796" cy="1008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B9AD1D8-4A44-F928-42DB-F32DB27E4EA7}"/>
              </a:ext>
            </a:extLst>
          </p:cNvPr>
          <p:cNvSpPr/>
          <p:nvPr/>
        </p:nvSpPr>
        <p:spPr>
          <a:xfrm>
            <a:off x="4072494" y="3693027"/>
            <a:ext cx="2633106" cy="1139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     0     1      2      3      4      5       6     7      8     </a:t>
            </a:r>
          </a:p>
        </p:txBody>
      </p:sp>
      <p:sp>
        <p:nvSpPr>
          <p:cNvPr id="48" name="Rectangle 47">
            <a:extLst>
              <a:ext uri="{FF2B5EF4-FFF2-40B4-BE49-F238E27FC236}">
                <a16:creationId xmlns:a16="http://schemas.microsoft.com/office/drawing/2014/main" id="{1CFE7374-7665-72FD-1CBA-9DC7EB817096}"/>
              </a:ext>
            </a:extLst>
          </p:cNvPr>
          <p:cNvSpPr/>
          <p:nvPr/>
        </p:nvSpPr>
        <p:spPr>
          <a:xfrm rot="16200000">
            <a:off x="2672216" y="2464857"/>
            <a:ext cx="2633106" cy="1139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     0      1     2      3     4      5     6     7     8     </a:t>
            </a:r>
          </a:p>
        </p:txBody>
      </p:sp>
      <p:pic>
        <p:nvPicPr>
          <p:cNvPr id="114" name="Picture 113">
            <a:extLst>
              <a:ext uri="{FF2B5EF4-FFF2-40B4-BE49-F238E27FC236}">
                <a16:creationId xmlns:a16="http://schemas.microsoft.com/office/drawing/2014/main" id="{4945BFC3-75DD-19C7-0BDA-FADA7EB86A2A}"/>
              </a:ext>
            </a:extLst>
          </p:cNvPr>
          <p:cNvPicPr>
            <a:picLocks noChangeAspect="1"/>
          </p:cNvPicPr>
          <p:nvPr/>
        </p:nvPicPr>
        <p:blipFill rotWithShape="1">
          <a:blip r:embed="rId3"/>
          <a:srcRect l="11008" t="2817" b="13179"/>
          <a:stretch/>
        </p:blipFill>
        <p:spPr>
          <a:xfrm>
            <a:off x="4102010" y="4015549"/>
            <a:ext cx="3183708" cy="2299364"/>
          </a:xfrm>
          <a:prstGeom prst="rect">
            <a:avLst/>
          </a:prstGeom>
        </p:spPr>
      </p:pic>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AFC00095-8496-4DB6-0BCE-C14C99BEF233}"/>
                  </a:ext>
                </a:extLst>
              </p:cNvPr>
              <p:cNvSpPr txBox="1"/>
              <p:nvPr/>
            </p:nvSpPr>
            <p:spPr>
              <a:xfrm>
                <a:off x="5054236" y="4181836"/>
                <a:ext cx="1381671" cy="246221"/>
              </a:xfrm>
              <a:prstGeom prst="rect">
                <a:avLst/>
              </a:prstGeom>
              <a:solidFill>
                <a:schemeClr val="bg1"/>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𝑏</m:t>
                          </m:r>
                        </m:e>
                        <m:sub>
                          <m:r>
                            <a:rPr lang="en-US" sz="1000" b="0" i="1" smtClean="0">
                              <a:latin typeface="Cambria Math" panose="02040503050406030204" pitchFamily="18" charset="0"/>
                            </a:rPr>
                            <m:t>1</m:t>
                          </m:r>
                        </m:sub>
                      </m:sSub>
                      <m:r>
                        <a:rPr lang="en-US" sz="1000" b="0" i="1" smtClean="0">
                          <a:latin typeface="Cambria Math" panose="02040503050406030204" pitchFamily="18" charset="0"/>
                        </a:rPr>
                        <m:t>=−1.5,</m:t>
                      </m:r>
                      <m:sSub>
                        <m:sSubPr>
                          <m:ctrlPr>
                            <a:rPr lang="en-US" sz="1000" i="1">
                              <a:latin typeface="Cambria Math" panose="02040503050406030204" pitchFamily="18" charset="0"/>
                            </a:rPr>
                          </m:ctrlPr>
                        </m:sSubPr>
                        <m:e>
                          <m:r>
                            <a:rPr lang="en-US" sz="1000" b="0" i="1" smtClean="0">
                              <a:latin typeface="Cambria Math" panose="02040503050406030204" pitchFamily="18" charset="0"/>
                            </a:rPr>
                            <m:t> </m:t>
                          </m:r>
                          <m:r>
                            <a:rPr lang="en-US" sz="1000" i="1">
                              <a:latin typeface="Cambria Math" panose="02040503050406030204" pitchFamily="18" charset="0"/>
                            </a:rPr>
                            <m:t>𝑏</m:t>
                          </m:r>
                        </m:e>
                        <m:sub>
                          <m:r>
                            <a:rPr lang="en-US" sz="1000" b="0" i="1" smtClean="0">
                              <a:latin typeface="Cambria Math" panose="02040503050406030204" pitchFamily="18" charset="0"/>
                            </a:rPr>
                            <m:t>2</m:t>
                          </m:r>
                        </m:sub>
                      </m:sSub>
                      <m:r>
                        <a:rPr lang="en-US" sz="1000" b="0" i="1" smtClean="0">
                          <a:latin typeface="Cambria Math" panose="02040503050406030204" pitchFamily="18" charset="0"/>
                        </a:rPr>
                        <m:t>=1</m:t>
                      </m:r>
                    </m:oMath>
                  </m:oMathPara>
                </a14:m>
                <a:endParaRPr lang="en-US" sz="1000" dirty="0"/>
              </a:p>
            </p:txBody>
          </p:sp>
        </mc:Choice>
        <mc:Fallback xmlns="">
          <p:sp>
            <p:nvSpPr>
              <p:cNvPr id="115" name="TextBox 114">
                <a:extLst>
                  <a:ext uri="{FF2B5EF4-FFF2-40B4-BE49-F238E27FC236}">
                    <a16:creationId xmlns:a16="http://schemas.microsoft.com/office/drawing/2014/main" id="{AFC00095-8496-4DB6-0BCE-C14C99BEF233}"/>
                  </a:ext>
                </a:extLst>
              </p:cNvPr>
              <p:cNvSpPr txBox="1">
                <a:spLocks noRot="1" noChangeAspect="1" noMove="1" noResize="1" noEditPoints="1" noAdjustHandles="1" noChangeArrowheads="1" noChangeShapeType="1" noTextEdit="1"/>
              </p:cNvSpPr>
              <p:nvPr/>
            </p:nvSpPr>
            <p:spPr>
              <a:xfrm>
                <a:off x="5054236" y="4181836"/>
                <a:ext cx="1381671" cy="246221"/>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116" name="Oval 115">
            <a:extLst>
              <a:ext uri="{FF2B5EF4-FFF2-40B4-BE49-F238E27FC236}">
                <a16:creationId xmlns:a16="http://schemas.microsoft.com/office/drawing/2014/main" id="{99DD73B0-BFDE-9A28-287C-86C799F21806}"/>
              </a:ext>
            </a:extLst>
          </p:cNvPr>
          <p:cNvSpPr/>
          <p:nvPr/>
        </p:nvSpPr>
        <p:spPr>
          <a:xfrm>
            <a:off x="5320936" y="5125640"/>
            <a:ext cx="95796" cy="1008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E8CEF68D-79E9-8386-4949-24AD23BA26E4}"/>
              </a:ext>
            </a:extLst>
          </p:cNvPr>
          <p:cNvSpPr/>
          <p:nvPr/>
        </p:nvSpPr>
        <p:spPr>
          <a:xfrm>
            <a:off x="5054236" y="5840015"/>
            <a:ext cx="95796" cy="10085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346F959-882C-4800-1A3D-D45772D4438D}"/>
              </a:ext>
            </a:extLst>
          </p:cNvPr>
          <p:cNvSpPr/>
          <p:nvPr/>
        </p:nvSpPr>
        <p:spPr>
          <a:xfrm>
            <a:off x="4263661" y="6068615"/>
            <a:ext cx="95796" cy="10085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D9FBFEC4-CB03-1824-2C8E-D4ED01B5E7DC}"/>
              </a:ext>
            </a:extLst>
          </p:cNvPr>
          <p:cNvSpPr/>
          <p:nvPr/>
        </p:nvSpPr>
        <p:spPr>
          <a:xfrm>
            <a:off x="5063761" y="4887515"/>
            <a:ext cx="95796" cy="1008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05B1E5B-F58F-75A9-A967-424C899F60A0}"/>
              </a:ext>
            </a:extLst>
          </p:cNvPr>
          <p:cNvSpPr/>
          <p:nvPr/>
        </p:nvSpPr>
        <p:spPr>
          <a:xfrm>
            <a:off x="4787536" y="4639865"/>
            <a:ext cx="95796" cy="1008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8BFF096-31A4-95A6-17BE-7CDE4BD36C86}"/>
              </a:ext>
            </a:extLst>
          </p:cNvPr>
          <p:cNvSpPr/>
          <p:nvPr/>
        </p:nvSpPr>
        <p:spPr>
          <a:xfrm>
            <a:off x="4539886" y="5116115"/>
            <a:ext cx="95796" cy="100851"/>
          </a:xfrm>
          <a:prstGeom prst="ellips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C3432200-C94A-7B93-054F-1D3BD1D08C6D}"/>
              </a:ext>
            </a:extLst>
          </p:cNvPr>
          <p:cNvSpPr/>
          <p:nvPr/>
        </p:nvSpPr>
        <p:spPr>
          <a:xfrm>
            <a:off x="5568586" y="5354240"/>
            <a:ext cx="95796" cy="1008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955CED75-0B79-123C-08D3-5392C9F8941C}"/>
              </a:ext>
            </a:extLst>
          </p:cNvPr>
          <p:cNvSpPr/>
          <p:nvPr/>
        </p:nvSpPr>
        <p:spPr>
          <a:xfrm>
            <a:off x="5835286" y="5592365"/>
            <a:ext cx="95796" cy="1008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9362471-94B2-8128-24B7-F347139C647B}"/>
              </a:ext>
            </a:extLst>
          </p:cNvPr>
          <p:cNvSpPr/>
          <p:nvPr/>
        </p:nvSpPr>
        <p:spPr>
          <a:xfrm>
            <a:off x="4071587" y="6305386"/>
            <a:ext cx="2633106" cy="1139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     0     1      2      3      4      5       6     7      8     </a:t>
            </a:r>
          </a:p>
        </p:txBody>
      </p:sp>
      <p:sp>
        <p:nvSpPr>
          <p:cNvPr id="128" name="Rectangle 127">
            <a:extLst>
              <a:ext uri="{FF2B5EF4-FFF2-40B4-BE49-F238E27FC236}">
                <a16:creationId xmlns:a16="http://schemas.microsoft.com/office/drawing/2014/main" id="{C7379BE2-AE00-0076-B9F8-121DF7E27307}"/>
              </a:ext>
            </a:extLst>
          </p:cNvPr>
          <p:cNvSpPr/>
          <p:nvPr/>
        </p:nvSpPr>
        <p:spPr>
          <a:xfrm rot="16200000">
            <a:off x="2671309" y="5077216"/>
            <a:ext cx="2633106" cy="1139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     0      1     2      3     4      5     6     7     8     </a:t>
            </a:r>
          </a:p>
        </p:txBody>
      </p:sp>
      <p:sp>
        <p:nvSpPr>
          <p:cNvPr id="129" name="Oval 128">
            <a:extLst>
              <a:ext uri="{FF2B5EF4-FFF2-40B4-BE49-F238E27FC236}">
                <a16:creationId xmlns:a16="http://schemas.microsoft.com/office/drawing/2014/main" id="{1DF3B113-3E5D-A9D8-F28C-F3F33A6BA86B}"/>
              </a:ext>
            </a:extLst>
          </p:cNvPr>
          <p:cNvSpPr/>
          <p:nvPr/>
        </p:nvSpPr>
        <p:spPr>
          <a:xfrm>
            <a:off x="6101986" y="5135165"/>
            <a:ext cx="95796" cy="100851"/>
          </a:xfrm>
          <a:prstGeom prst="ellips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3DAD9109-868F-033D-D7E1-02B9B3FA1F7A}"/>
              </a:ext>
            </a:extLst>
          </p:cNvPr>
          <p:cNvSpPr/>
          <p:nvPr/>
        </p:nvSpPr>
        <p:spPr>
          <a:xfrm>
            <a:off x="5835286" y="5363765"/>
            <a:ext cx="95796" cy="100851"/>
          </a:xfrm>
          <a:prstGeom prst="ellips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75D0B789-C771-B00F-6CB2-48D30E765997}"/>
              </a:ext>
            </a:extLst>
          </p:cNvPr>
          <p:cNvSpPr/>
          <p:nvPr/>
        </p:nvSpPr>
        <p:spPr>
          <a:xfrm>
            <a:off x="4797061" y="4897040"/>
            <a:ext cx="95796" cy="100851"/>
          </a:xfrm>
          <a:prstGeom prst="ellipse">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C7B63001-2AB6-22EE-0735-31926651E0F1}"/>
              </a:ext>
            </a:extLst>
          </p:cNvPr>
          <p:cNvSpPr txBox="1"/>
          <p:nvPr/>
        </p:nvSpPr>
        <p:spPr>
          <a:xfrm>
            <a:off x="4128284" y="6454809"/>
            <a:ext cx="2519712" cy="307777"/>
          </a:xfrm>
          <a:prstGeom prst="rect">
            <a:avLst/>
          </a:prstGeom>
          <a:noFill/>
          <a:ln>
            <a:noFill/>
          </a:ln>
        </p:spPr>
        <p:txBody>
          <a:bodyPr wrap="square">
            <a:spAutoFit/>
          </a:bodyPr>
          <a:lstStyle/>
          <a:p>
            <a:r>
              <a:rPr lang="en-US" sz="1400" dirty="0" err="1"/>
              <a:t>modSteps</a:t>
            </a:r>
            <a:r>
              <a:rPr lang="en-US" sz="1400" dirty="0"/>
              <a:t> = 2</a:t>
            </a:r>
          </a:p>
        </p:txBody>
      </p:sp>
      <p:sp>
        <p:nvSpPr>
          <p:cNvPr id="133" name="TextBox 132">
            <a:extLst>
              <a:ext uri="{FF2B5EF4-FFF2-40B4-BE49-F238E27FC236}">
                <a16:creationId xmlns:a16="http://schemas.microsoft.com/office/drawing/2014/main" id="{41F386F2-7454-3959-068E-EAFA5014B074}"/>
              </a:ext>
            </a:extLst>
          </p:cNvPr>
          <p:cNvSpPr txBox="1"/>
          <p:nvPr/>
        </p:nvSpPr>
        <p:spPr>
          <a:xfrm>
            <a:off x="74146" y="1383960"/>
            <a:ext cx="3614171" cy="4770537"/>
          </a:xfrm>
          <a:prstGeom prst="rect">
            <a:avLst/>
          </a:prstGeom>
          <a:noFill/>
        </p:spPr>
        <p:txBody>
          <a:bodyPr wrap="square">
            <a:spAutoFit/>
          </a:bodyPr>
          <a:lstStyle/>
          <a:p>
            <a:r>
              <a:rPr lang="en-US" sz="1600" dirty="0"/>
              <a:t>Experimental parameters are </a:t>
            </a:r>
          </a:p>
          <a:p>
            <a:pPr marL="342900" indent="-342900">
              <a:buAutoNum type="arabicParenBoth"/>
            </a:pPr>
            <a:r>
              <a:rPr lang="en-US" sz="1600" dirty="0" err="1"/>
              <a:t>modSteps</a:t>
            </a:r>
            <a:r>
              <a:rPr lang="en-US" sz="1600" dirty="0"/>
              <a:t> = {1,2,3,4}</a:t>
            </a:r>
          </a:p>
          <a:p>
            <a:pPr marL="342900" indent="-342900">
              <a:buAutoNum type="arabicParenBoth"/>
            </a:pPr>
            <a:r>
              <a:rPr lang="en-US" sz="1600" dirty="0" err="1"/>
              <a:t>nSim</a:t>
            </a:r>
            <a:r>
              <a:rPr lang="en-US" sz="1600" dirty="0"/>
              <a:t> = {1,5,10,50,100}</a:t>
            </a:r>
          </a:p>
          <a:p>
            <a:pPr marL="342900" indent="-342900">
              <a:buAutoNum type="arabicParenBoth"/>
            </a:pPr>
            <a:r>
              <a:rPr lang="en-US" sz="1600" dirty="0"/>
              <a:t>Sigma = {.1,1,10}</a:t>
            </a:r>
          </a:p>
          <a:p>
            <a:r>
              <a:rPr lang="en-US" sz="1600" dirty="0"/>
              <a:t>Each unique combo of experimental parameters is sampled 25 times.</a:t>
            </a:r>
          </a:p>
          <a:p>
            <a:endParaRPr lang="en-US" sz="1600" dirty="0"/>
          </a:p>
          <a:p>
            <a:r>
              <a:rPr lang="en-US" sz="1600" dirty="0" err="1"/>
              <a:t>modSteps</a:t>
            </a:r>
            <a:r>
              <a:rPr lang="en-US" sz="1600" dirty="0"/>
              <a:t> are the number of steps, starting from the last, that are modified from the original observed and opposite trajectories. They are selected randomly.</a:t>
            </a:r>
          </a:p>
          <a:p>
            <a:endParaRPr lang="en-US" sz="1600" dirty="0"/>
          </a:p>
          <a:p>
            <a:r>
              <a:rPr lang="en-US" sz="1600" dirty="0" err="1"/>
              <a:t>nSim</a:t>
            </a:r>
            <a:r>
              <a:rPr lang="en-US" sz="1600" dirty="0"/>
              <a:t> is the number of modified trajectories that are used, in addition to the observed and opposite trajectories, to sample the environment.</a:t>
            </a:r>
          </a:p>
          <a:p>
            <a:endParaRPr lang="en-US" sz="1600" dirty="0"/>
          </a:p>
          <a:p>
            <a:r>
              <a:rPr lang="en-US" sz="1600" dirty="0"/>
              <a:t>Sigma is the error in feature sampling (i.e., distance to the goal + N(0,sigma).</a:t>
            </a:r>
          </a:p>
        </p:txBody>
      </p:sp>
      <p:pic>
        <p:nvPicPr>
          <p:cNvPr id="135" name="Picture 134">
            <a:extLst>
              <a:ext uri="{FF2B5EF4-FFF2-40B4-BE49-F238E27FC236}">
                <a16:creationId xmlns:a16="http://schemas.microsoft.com/office/drawing/2014/main" id="{937281D2-0184-03B2-7AA0-A5FF846907B4}"/>
              </a:ext>
            </a:extLst>
          </p:cNvPr>
          <p:cNvPicPr>
            <a:picLocks noChangeAspect="1"/>
          </p:cNvPicPr>
          <p:nvPr/>
        </p:nvPicPr>
        <p:blipFill>
          <a:blip r:embed="rId7"/>
          <a:stretch>
            <a:fillRect/>
          </a:stretch>
        </p:blipFill>
        <p:spPr>
          <a:xfrm>
            <a:off x="7476577" y="1088081"/>
            <a:ext cx="4342792" cy="2561605"/>
          </a:xfrm>
          <a:prstGeom prst="rect">
            <a:avLst/>
          </a:prstGeom>
        </p:spPr>
      </p:pic>
      <p:pic>
        <p:nvPicPr>
          <p:cNvPr id="137" name="Picture 136">
            <a:extLst>
              <a:ext uri="{FF2B5EF4-FFF2-40B4-BE49-F238E27FC236}">
                <a16:creationId xmlns:a16="http://schemas.microsoft.com/office/drawing/2014/main" id="{47FDF975-41F7-B157-F3C1-7E4B738A4923}"/>
              </a:ext>
            </a:extLst>
          </p:cNvPr>
          <p:cNvPicPr>
            <a:picLocks noChangeAspect="1"/>
          </p:cNvPicPr>
          <p:nvPr/>
        </p:nvPicPr>
        <p:blipFill>
          <a:blip r:embed="rId8"/>
          <a:stretch>
            <a:fillRect/>
          </a:stretch>
        </p:blipFill>
        <p:spPr>
          <a:xfrm>
            <a:off x="7487258" y="3795024"/>
            <a:ext cx="4342792" cy="2557269"/>
          </a:xfrm>
          <a:prstGeom prst="rect">
            <a:avLst/>
          </a:prstGeom>
        </p:spPr>
      </p:pic>
    </p:spTree>
    <p:extLst>
      <p:ext uri="{BB962C8B-B14F-4D97-AF65-F5344CB8AC3E}">
        <p14:creationId xmlns:p14="http://schemas.microsoft.com/office/powerpoint/2010/main" val="222272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4A07-80B5-F188-6428-F903AC691BD7}"/>
              </a:ext>
            </a:extLst>
          </p:cNvPr>
          <p:cNvSpPr>
            <a:spLocks noGrp="1"/>
          </p:cNvSpPr>
          <p:nvPr>
            <p:ph type="title"/>
          </p:nvPr>
        </p:nvSpPr>
        <p:spPr/>
        <p:txBody>
          <a:bodyPr/>
          <a:lstStyle/>
          <a:p>
            <a:r>
              <a:rPr lang="en-US" dirty="0"/>
              <a:t>NOTES</a:t>
            </a:r>
          </a:p>
        </p:txBody>
      </p:sp>
    </p:spTree>
    <p:extLst>
      <p:ext uri="{BB962C8B-B14F-4D97-AF65-F5344CB8AC3E}">
        <p14:creationId xmlns:p14="http://schemas.microsoft.com/office/powerpoint/2010/main" val="379904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15141</TotalTime>
  <Words>1819</Words>
  <Application>Microsoft Office PowerPoint</Application>
  <PresentationFormat>Widescreen</PresentationFormat>
  <Paragraphs>232</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Carter, Evan C CIV USARMY DEVCOM ARL (USA)</dc:creator>
  <cp:lastModifiedBy>Carter, Evan C CIV USARMY DEVCOM ARL (USA)</cp:lastModifiedBy>
  <cp:revision>17</cp:revision>
  <dcterms:created xsi:type="dcterms:W3CDTF">2023-10-23T19:01:49Z</dcterms:created>
  <dcterms:modified xsi:type="dcterms:W3CDTF">2023-11-03T22:56:32Z</dcterms:modified>
</cp:coreProperties>
</file>