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8" r:id="rId35"/>
    <p:sldId id="327" r:id="rId36"/>
    <p:sldId id="270" r:id="rId37"/>
    <p:sldId id="271" r:id="rId38"/>
    <p:sldId id="273" r:id="rId39"/>
    <p:sldId id="275" r:id="rId40"/>
    <p:sldId id="276" r:id="rId41"/>
    <p:sldId id="274" r:id="rId42"/>
    <p:sldId id="277" r:id="rId43"/>
    <p:sldId id="329" r:id="rId44"/>
    <p:sldId id="331" r:id="rId45"/>
    <p:sldId id="330" r:id="rId46"/>
    <p:sldId id="332" r:id="rId47"/>
    <p:sldId id="333" r:id="rId48"/>
    <p:sldId id="334" r:id="rId49"/>
    <p:sldId id="335" r:id="rId50"/>
    <p:sldId id="337" r:id="rId51"/>
    <p:sldId id="338" r:id="rId52"/>
    <p:sldId id="336" r:id="rId53"/>
    <p:sldId id="339" r:id="rId54"/>
    <p:sldId id="340" r:id="rId55"/>
    <p:sldId id="341" r:id="rId56"/>
    <p:sldId id="342" r:id="rId57"/>
    <p:sldId id="343" r:id="rId58"/>
    <p:sldId id="344" r:id="rId59"/>
    <p:sldId id="34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4B2-4187-CEB4-40B8-5A9C596F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Modified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model into infinite mixture model.</a:t>
                </a:r>
              </a:p>
              <a:p>
                <a:r>
                  <a:rPr lang="en-US" dirty="0"/>
                  <a:t>Construct inference algorithm (e.g., </a:t>
                </a:r>
                <a:r>
                  <a:rPr lang="en-US" dirty="0" err="1"/>
                  <a:t>gibbs</a:t>
                </a:r>
                <a:r>
                  <a:rPr lang="en-US" dirty="0"/>
                  <a:t> sampling, EM,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0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EF2-BB7F-DC1E-0649-4F385F2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99CF-A2EE-4B99-F85B-EF780CAF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policy and short-term planning</a:t>
            </a:r>
          </a:p>
          <a:p>
            <a:r>
              <a:rPr lang="en-US" dirty="0"/>
              <a:t>Global policy:</a:t>
            </a:r>
          </a:p>
          <a:p>
            <a:pPr lvl="1"/>
            <a:r>
              <a:rPr lang="en-US" dirty="0"/>
              <a:t>Anticipatory policies (Strategies)</a:t>
            </a:r>
          </a:p>
          <a:p>
            <a:pPr lvl="2"/>
            <a:r>
              <a:rPr lang="en-US" dirty="0"/>
              <a:t>More developed and utilized by experienced players</a:t>
            </a:r>
          </a:p>
          <a:p>
            <a:pPr lvl="1"/>
            <a:r>
              <a:rPr lang="en-US" dirty="0"/>
              <a:t>Emergency policies (Improvising)</a:t>
            </a:r>
          </a:p>
          <a:p>
            <a:pPr lvl="2"/>
            <a:r>
              <a:rPr lang="en-US" dirty="0"/>
              <a:t>More seen with less experienced players</a:t>
            </a:r>
          </a:p>
          <a:p>
            <a:r>
              <a:rPr lang="en-US" dirty="0"/>
              <a:t>Policy supersedes planning (i.e., I’ll terminate planning if I reach a state that dictates a different policy).</a:t>
            </a:r>
          </a:p>
        </p:txBody>
      </p:sp>
    </p:spTree>
    <p:extLst>
      <p:ext uri="{BB962C8B-B14F-4D97-AF65-F5344CB8AC3E}">
        <p14:creationId xmlns:p14="http://schemas.microsoft.com/office/powerpoint/2010/main" val="3068416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B9A-5DF8-81E3-D2C9-D7505F5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5779-7736-AD3A-6B43-549364C4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might employ different strategies for different AI.</a:t>
            </a:r>
          </a:p>
          <a:p>
            <a:r>
              <a:rPr lang="en-US" dirty="0"/>
              <a:t>This means there is likely a discovery period for the player to either learn a new AI’s behavior or recognize an old AI.</a:t>
            </a:r>
          </a:p>
        </p:txBody>
      </p:sp>
    </p:spTree>
    <p:extLst>
      <p:ext uri="{BB962C8B-B14F-4D97-AF65-F5344CB8AC3E}">
        <p14:creationId xmlns:p14="http://schemas.microsoft.com/office/powerpoint/2010/main" val="2370725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D97-6151-0730-90C9-7CC47E4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strategy.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9E53-CB27-4401-A2D7-121B8997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strategy is to let AI handle moving to the goal but take over when wasps are nearby. </a:t>
            </a:r>
          </a:p>
          <a:p>
            <a:pPr lvl="1"/>
            <a:r>
              <a:rPr lang="en-US" dirty="0"/>
              <a:t>A: Player takes over to more safely avoid wasps.</a:t>
            </a:r>
          </a:p>
          <a:p>
            <a:pPr lvl="1"/>
            <a:r>
              <a:rPr lang="en-US" dirty="0"/>
              <a:t>B: Player takes over to more efficiently reach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2DC4-1E43-33EB-FF62-B488654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example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5D97-ADF2-B013-9EFC-512C8F4C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in control and not threatened (no wasps within radius X), allow AI to proceed toward the goal.</a:t>
            </a:r>
          </a:p>
          <a:p>
            <a:r>
              <a:rPr lang="en-US" dirty="0"/>
              <a:t>If not in control and threatened, take over, create and execute short-term plan for (a) avoiding threats or (b) weaving through threats.</a:t>
            </a:r>
          </a:p>
          <a:p>
            <a:r>
              <a:rPr lang="en-US" dirty="0"/>
              <a:t>If in control and threatened, create and execute short-term plan for (a) avoiding threats or (b) weaving through threats.</a:t>
            </a:r>
          </a:p>
          <a:p>
            <a:r>
              <a:rPr lang="en-US" dirty="0"/>
              <a:t>If in control and not threatened, release control to 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it a reward function?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feature (either raw or derived)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weight representing how much the player cares about that feature. </a:t>
                </a:r>
              </a:p>
              <a:p>
                <a:pPr lvl="1"/>
                <a:r>
                  <a:rPr lang="en-US" dirty="0"/>
                  <a:t>We can then try to see if there is a correlation between weights and contextual history, physiological data, etc. </a:t>
                </a:r>
              </a:p>
              <a:p>
                <a:pPr lvl="1"/>
                <a:r>
                  <a:rPr lang="en-US" dirty="0"/>
                  <a:t>We might even be able to define classifications for players based off of their weights and find correlation between the classifications and contextual history, physiological data,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8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a policy/symbolic description?</a:t>
            </a:r>
          </a:p>
          <a:p>
            <a:pPr lvl="1"/>
            <a:r>
              <a:rPr lang="en-US" dirty="0"/>
              <a:t>Some description of what we expect the player to do when faced with particular states. </a:t>
            </a:r>
          </a:p>
          <a:p>
            <a:pPr lvl="1"/>
            <a:r>
              <a:rPr lang="en-US" dirty="0"/>
              <a:t>E.g., when wasps are X radius away, the player will do Y…etc. </a:t>
            </a:r>
          </a:p>
          <a:p>
            <a:pPr lvl="1"/>
            <a:r>
              <a:rPr lang="en-US" dirty="0"/>
              <a:t>Decision trees or graphs are suitable for modeling these. </a:t>
            </a:r>
          </a:p>
          <a:p>
            <a:pPr lvl="1"/>
            <a:r>
              <a:rPr lang="en-US" dirty="0"/>
              <a:t>This is along the lines of identifying strategies. </a:t>
            </a:r>
          </a:p>
          <a:p>
            <a:pPr lvl="1"/>
            <a:r>
              <a:rPr lang="en-US" dirty="0"/>
              <a:t>The strategies themselves can be used as classifications of players or may help us define classifications.</a:t>
            </a:r>
          </a:p>
          <a:p>
            <a:pPr lvl="1"/>
            <a:r>
              <a:rPr lang="en-US" dirty="0"/>
              <a:t>Again, we can try correlating output with contextual history, physiological data, etc.</a:t>
            </a:r>
          </a:p>
          <a:p>
            <a:pPr lvl="1"/>
            <a:r>
              <a:rPr lang="en-US" dirty="0"/>
              <a:t>Note: In IRL or related fields, we estimate a reward function and then an “optimal” policy based on that reward function. </a:t>
            </a:r>
          </a:p>
        </p:txBody>
      </p:sp>
    </p:spTree>
    <p:extLst>
      <p:ext uri="{BB962C8B-B14F-4D97-AF65-F5344CB8AC3E}">
        <p14:creationId xmlns:p14="http://schemas.microsoft.com/office/powerpoint/2010/main" val="664911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a set of estimated parameters/posterior distributions of parameters?</a:t>
            </a:r>
          </a:p>
          <a:p>
            <a:pPr lvl="1"/>
            <a:r>
              <a:rPr lang="en-US" dirty="0"/>
              <a:t>Some parameters could help describe the player's values (like a reward function), while others might imply some of the player’s policies. </a:t>
            </a:r>
          </a:p>
          <a:p>
            <a:pPr lvl="1"/>
            <a:r>
              <a:rPr lang="en-US" dirty="0"/>
              <a:t>E.g., a risk threshold parameter that describes at what proximity wasps threaten them. </a:t>
            </a:r>
          </a:p>
          <a:p>
            <a:pPr lvl="1"/>
            <a:r>
              <a:rPr lang="en-US" dirty="0"/>
              <a:t>Same as other outputs (correlations and classifications).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uncontrolled state transitions (passive dynamics or default policy) and controlled state transitions under some control (their version of an “action”).</a:t>
            </a:r>
          </a:p>
          <a:p>
            <a:r>
              <a:rPr lang="en-US" dirty="0"/>
              <a:t>A control is a real-valued vector that modifies the probability of state transitions. </a:t>
            </a:r>
          </a:p>
          <a:p>
            <a:pPr lvl="1"/>
            <a:r>
              <a:rPr lang="en-US" dirty="0"/>
              <a:t>E.g., without any control, P(A -&gt; B) = 0.5. With a control X, P(A -&gt; B) = 1. X represents an action that causes the system to transition from A to B with certainty. </a:t>
            </a:r>
          </a:p>
          <a:p>
            <a:r>
              <a:rPr lang="en-US" dirty="0"/>
              <a:t>The goal is a policy that selects the controls for each state that optimizes the return (i.e., an optimal policy).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likely don’t have passive dynamics, so “default policy” is probably a suitable moniker for uncontrolled state transitions.</a:t>
            </a:r>
          </a:p>
          <a:p>
            <a:pPr lvl="1"/>
            <a:r>
              <a:rPr lang="en-US" dirty="0"/>
              <a:t>What should the default policy be in these cases?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3E60-D24B-90C7-6305-8EA2F0E7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Optimal Control (IRL for linearly-solvable 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742D-4B00-F7A0-3C74-5D0C90A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9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706A-0FBE-CA74-E0BE-A28A2591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3838E-D7D3-4D5D-B826-B6FE8633D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92968"/>
                <a:ext cx="119634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adjacent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𝑎𝑑𝑗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′),(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3838E-D7D3-4D5D-B826-B6FE8633D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92968"/>
                <a:ext cx="11963400" cy="4351338"/>
              </a:xfrm>
              <a:blipFill>
                <a:blip r:embed="rId2"/>
                <a:stretch>
                  <a:fillRect t="-56560" b="-88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69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Equation for </a:t>
            </a:r>
            <a:r>
              <a:rPr lang="en-US" dirty="0" err="1"/>
              <a:t>OptV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∙;</m:t>
                                                  </m:r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66" t="-27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44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</a:t>
            </a:r>
            <a:r>
              <a:rPr lang="en-US" dirty="0" err="1"/>
              <a:t>OptV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1" t="-9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00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</a:t>
            </a:r>
            <a:r>
              <a:rPr lang="en-US" dirty="0" err="1"/>
              <a:t>OptV</a:t>
            </a:r>
            <a:r>
              <a:rPr lang="en-US" dirty="0"/>
              <a:t> (diagonal)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2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8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</a:t>
            </a:r>
            <a:r>
              <a:rPr lang="en-US" dirty="0" err="1"/>
              <a:t>OptV</a:t>
            </a:r>
            <a:r>
              <a:rPr lang="en-US" dirty="0"/>
              <a:t> (off-diagonal)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31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Linear </a:t>
            </a:r>
            <a:r>
              <a:rPr lang="en-US" dirty="0" err="1"/>
              <a:t>OptV</a:t>
            </a:r>
            <a:r>
              <a:rPr lang="en-US" dirty="0"/>
              <a:t> (diagonal)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06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Linear </a:t>
            </a:r>
            <a:r>
              <a:rPr lang="en-US" dirty="0" err="1"/>
              <a:t>OptV</a:t>
            </a:r>
            <a:r>
              <a:rPr lang="en-US" dirty="0"/>
              <a:t> (off-diagonal)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102599</TotalTime>
  <Words>2704</Words>
  <Application>Microsoft Macintosh PowerPoint</Application>
  <PresentationFormat>Widescreen</PresentationFormat>
  <Paragraphs>270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TODOS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Two-level decision making</vt:lpstr>
      <vt:lpstr>Strategies</vt:lpstr>
      <vt:lpstr>Example of strategy.</vt:lpstr>
      <vt:lpstr>Policies for example strategy</vt:lpstr>
      <vt:lpstr>What does our output look like?</vt:lpstr>
      <vt:lpstr>What does our output look like?</vt:lpstr>
      <vt:lpstr>What does our output look like?</vt:lpstr>
      <vt:lpstr>Linearly-Solvable MDP</vt:lpstr>
      <vt:lpstr>Linearly-Solvable MDP</vt:lpstr>
      <vt:lpstr>Inverse Optimal Control (IRL for linearly-solvable MDP)</vt:lpstr>
      <vt:lpstr>PowerPoint Presentation</vt:lpstr>
      <vt:lpstr>MLE Equation for OptV</vt:lpstr>
      <vt:lpstr>Gradient for OptV</vt:lpstr>
      <vt:lpstr>Hessian for OptV (diagonal)</vt:lpstr>
      <vt:lpstr>Hessian for OptV (off-diagonal)</vt:lpstr>
      <vt:lpstr>Hessian for Linear OptV (diagonal)</vt:lpstr>
      <vt:lpstr>Hessian for Linear OptV (off-diagonal)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56</cp:revision>
  <dcterms:created xsi:type="dcterms:W3CDTF">2023-06-23T04:14:03Z</dcterms:created>
  <dcterms:modified xsi:type="dcterms:W3CDTF">2024-01-11T03:25:56Z</dcterms:modified>
</cp:coreProperties>
</file>