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87" r:id="rId3"/>
    <p:sldId id="292" r:id="rId4"/>
    <p:sldId id="301" r:id="rId5"/>
    <p:sldId id="288" r:id="rId6"/>
    <p:sldId id="289" r:id="rId7"/>
    <p:sldId id="290" r:id="rId8"/>
    <p:sldId id="284" r:id="rId9"/>
    <p:sldId id="293" r:id="rId10"/>
    <p:sldId id="291" r:id="rId11"/>
    <p:sldId id="296" r:id="rId12"/>
    <p:sldId id="295" r:id="rId13"/>
    <p:sldId id="297" r:id="rId14"/>
    <p:sldId id="298" r:id="rId15"/>
    <p:sldId id="307" r:id="rId16"/>
    <p:sldId id="303" r:id="rId17"/>
    <p:sldId id="305" r:id="rId18"/>
    <p:sldId id="306" r:id="rId19"/>
    <p:sldId id="304" r:id="rId20"/>
    <p:sldId id="308" r:id="rId21"/>
    <p:sldId id="309" r:id="rId22"/>
    <p:sldId id="311" r:id="rId23"/>
    <p:sldId id="319" r:id="rId24"/>
    <p:sldId id="316" r:id="rId25"/>
    <p:sldId id="317" r:id="rId26"/>
    <p:sldId id="318" r:id="rId27"/>
    <p:sldId id="315" r:id="rId28"/>
    <p:sldId id="320" r:id="rId29"/>
    <p:sldId id="321" r:id="rId30"/>
    <p:sldId id="322" r:id="rId31"/>
    <p:sldId id="325" r:id="rId32"/>
    <p:sldId id="324" r:id="rId33"/>
    <p:sldId id="326" r:id="rId34"/>
    <p:sldId id="328" r:id="rId35"/>
    <p:sldId id="327" r:id="rId36"/>
    <p:sldId id="270" r:id="rId37"/>
    <p:sldId id="271" r:id="rId38"/>
    <p:sldId id="273" r:id="rId39"/>
    <p:sldId id="275" r:id="rId40"/>
    <p:sldId id="276" r:id="rId41"/>
    <p:sldId id="274" r:id="rId42"/>
    <p:sldId id="27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9300"/>
    <a:srgbClr val="FFA202"/>
    <a:srgbClr val="002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AB3D5-AD05-5F40-BE2C-8C0372DC20CC}" type="datetimeFigureOut">
              <a:rPr lang="en-US" smtClean="0"/>
              <a:t>9/2/23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2451-BA95-2840-A385-5649D87B2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6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2451-BA95-2840-A385-5649D87B29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9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F220-CC04-6910-7ACE-C570134A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E2F34-4236-2386-DE0C-03D35EC84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CEFD5-71A7-DF46-D76B-2E5EBD72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3B7A-D306-2B9A-68E8-7970095C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AD10-9D8D-9909-9FB7-35EF39E8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EE83-A1F9-7CED-521B-8B101C60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58F82-B3A1-F967-4534-5B52B171B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F2BC-6EC2-7692-AEB8-A7601FAA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F9A5-F876-BD15-8B49-B77263D8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6FC3B-1FF0-C6BD-A578-274D8302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61B8E-F535-35DA-A135-0EB4F3B31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19EB-B3F6-63DB-7DFB-5CEB3E087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94762-095D-3F61-45E0-B050837A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CD4C-5F53-B2A0-4268-57125FE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1ABF7-38D6-5B79-E103-93C5869D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5E17-818B-461F-C82C-0ED06400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40BE-B2E7-7E57-3521-45192808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4203-7852-FED6-D6A5-91E4A7EE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F74E-4BE5-CD91-E336-B6E04D9D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E6F2-F65A-0361-A2F8-3DD4D04B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4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90B3-F89A-FC21-2852-B3F55FE0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9F6D-F049-F7F2-9106-4A73BDDF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4D620-80BD-199F-BEEF-D18BC62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408A-FC37-8688-C46D-3ECF82C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1968-45FF-6977-43CD-1C00D22F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42BA-6458-52DE-858A-8BC2BEFA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CD37-84AD-D79D-2DA1-9897A8AEC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F7E1E-CD2B-B147-A362-B895D57C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FC3C-B28E-15C8-E8EB-299FB68A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FC493-0066-B471-C6BB-83850D63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420A2-A4C8-D7DA-B03F-1F9A72DE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9E32-AF71-A5CB-24F5-72AAD8C7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8AC1A-7AD6-C762-2E83-8ABC9A56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11E06-0089-658D-6046-DBC96509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40EEF-5ED0-5147-0CD9-9EB43AE5B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37E30-0C5F-F698-9075-4EA639109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71EF-2FCE-AE65-44D3-9B660B4D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27BBF-5FDF-8357-FFCD-FE8441CD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7B44B-14A5-2990-41B0-2F7B7194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0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CFF4-4518-C817-EA5A-B9EAD93E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BFD6C-1E3E-BEB5-6CF9-A76113CA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CF86F-79F5-DB9A-4057-D93091E9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2E123-4092-2B34-EAE3-50777D47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6CD46-75E1-0401-715A-CF0D925B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82C50-6898-7D53-B88E-11D0C68B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8641C-90B0-4B00-9DD0-8D9CF562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61D7-15B6-6D65-74EB-B57813F8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907F-C63D-4F02-5524-39B991F0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E5433-4B2E-B621-FE60-FD3BBEAFF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EF222-299C-AC3B-D510-45B83E0C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E3368-8412-A0EF-1E5E-D128EC93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75351-B5A9-41A6-8621-DF68429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A7C5-8A64-38EC-3064-5121FC06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BF9E-9D6A-30A5-E0AB-23741C93A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36C11-A981-E64B-3EA3-33158CC30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0FF05-2EFC-FEC6-D3CA-DE7CD92A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100A7-4052-B847-C997-2ADE8F83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EFC2-EC0A-CAEB-4534-416A57A6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819B2-FD3D-631E-BF4A-69DC2FA0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8763-1350-FAC1-1ED5-25ADD581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7C82-DC0B-72F5-37D4-49B2EA504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179A-E86A-EF48-8C3E-7AEB49C8E1A9}" type="datetimeFigureOut">
              <a:rPr lang="en-US" smtClean="0"/>
              <a:t>9/2/23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FC95-A332-99D4-35F8-F766B4877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0146-BC47-DFAF-DEE2-EA2DD6292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6583910/pdf/nihms-1528335.pdf" TargetMode="External"/><Relationship Id="rId2" Type="http://schemas.openxmlformats.org/officeDocument/2006/relationships/hyperlink" Target="https://en.wikipedia.org/wiki/Mixture_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physics.ucsd.edu/2018/Fall/physics210b/REFERENCES/conjugate_priors.pdf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6B07-8D12-780A-D3EE-7F9D85D96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Busy Bee ideas (6/1)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11910-1DF1-1697-0D7E-BB35039DF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Loren Rieffer-Champlin</a:t>
            </a:r>
          </a:p>
        </p:txBody>
      </p:sp>
    </p:spTree>
    <p:extLst>
      <p:ext uri="{BB962C8B-B14F-4D97-AF65-F5344CB8AC3E}">
        <p14:creationId xmlns:p14="http://schemas.microsoft.com/office/powerpoint/2010/main" val="190772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57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The most likely plan for the agent would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 (i.e., the most optimal plan that adheres to the observations). But 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unknown, we will assume it is a random variable and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 itself is a random variable.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1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33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coming from the agent,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is most likely representing the human’s belief about the agent’s greediness/risk tolerance.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10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coming from the human,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represents the human’s greediness/risk tolerance.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may be harder to learn because the instance in which the human is control is rare compared to when the agen</a:t>
                </a:r>
                <a:r>
                  <a:rPr lang="en-US" dirty="0">
                    <a:ea typeface="Cambria Math" panose="02040503050406030204" pitchFamily="18" charset="0"/>
                  </a:rPr>
                  <a:t>t is in control.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96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45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8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reject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implement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84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reject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implement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Otherwise,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proceed.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46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8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3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  <a:p>
                <a:r>
                  <a:rPr lang="en-US" dirty="0"/>
                  <a:t>Step 1 can be replaced with any type of prediction algorithm based on the human’s beliefs about the agent.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17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  <a:p>
                <a:r>
                  <a:rPr lang="en-US" dirty="0"/>
                  <a:t>Step 1 can be replaced with any type of prediction algorithm based on the human’s beliefs about the agent. </a:t>
                </a:r>
              </a:p>
              <a:p>
                <a:r>
                  <a:rPr lang="en-US" dirty="0"/>
                  <a:t>Step 2 can also be replaced with different prediction algorithms, and it doesn’t have to be the same algorithm as Step 1.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45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378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5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4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Since there are actually multiple agents,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could contain beliefs about which agent they might be playing with.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55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Since there are actually multiple agents,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could contain beliefs about which agent they might be playing with.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This can be used to show how experience affects the human’s ability to anticipate agent behavior.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51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216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252C8-E2F2-293C-C310-40549D49397B}"/>
              </a:ext>
            </a:extLst>
          </p:cNvPr>
          <p:cNvCxnSpPr/>
          <p:nvPr/>
        </p:nvCxnSpPr>
        <p:spPr>
          <a:xfrm>
            <a:off x="5040086" y="2362200"/>
            <a:ext cx="2438400" cy="1284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9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5CD53-CD01-4778-851B-24FCACC4D0A6}"/>
                  </a:ext>
                </a:extLst>
              </p:cNvPr>
              <p:cNvSpPr txBox="1"/>
              <p:nvPr/>
            </p:nvSpPr>
            <p:spPr>
              <a:xfrm>
                <a:off x="1850647" y="4075249"/>
                <a:ext cx="6730753" cy="280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𝑐𝑜𝑠𝑡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𝑐𝑜𝑠𝑡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5CD53-CD01-4778-851B-24FCACC4D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647" y="4075249"/>
                <a:ext cx="6730753" cy="2806602"/>
              </a:xfrm>
              <a:prstGeom prst="rect">
                <a:avLst/>
              </a:prstGeom>
              <a:blipFill>
                <a:blip r:embed="rId5"/>
                <a:stretch>
                  <a:fillRect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A15295-F25D-0819-85CC-BDF54D83BD77}"/>
              </a:ext>
            </a:extLst>
          </p:cNvPr>
          <p:cNvSpPr txBox="1"/>
          <p:nvPr/>
        </p:nvSpPr>
        <p:spPr>
          <a:xfrm>
            <a:off x="7383499" y="2573500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slide is just for context!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35BAD3-6B7D-0A18-D01C-765FFF15A43A}"/>
                  </a:ext>
                </a:extLst>
              </p:cNvPr>
              <p:cNvSpPr txBox="1"/>
              <p:nvPr/>
            </p:nvSpPr>
            <p:spPr>
              <a:xfrm>
                <a:off x="7981226" y="5007790"/>
                <a:ext cx="3143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35BAD3-6B7D-0A18-D01C-765FFF15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26" y="5007790"/>
                <a:ext cx="3143974" cy="646331"/>
              </a:xfrm>
              <a:prstGeom prst="rect">
                <a:avLst/>
              </a:prstGeom>
              <a:blipFill>
                <a:blip r:embed="rId6"/>
                <a:stretch>
                  <a:fillRect l="-160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879403D-B50B-855D-97DF-52E77178E629}"/>
              </a:ext>
            </a:extLst>
          </p:cNvPr>
          <p:cNvSpPr txBox="1"/>
          <p:nvPr/>
        </p:nvSpPr>
        <p:spPr>
          <a:xfrm>
            <a:off x="5856514" y="5975409"/>
            <a:ext cx="259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Boltzmann distribution!</a:t>
            </a:r>
          </a:p>
        </p:txBody>
      </p:sp>
    </p:spTree>
    <p:extLst>
      <p:ext uri="{BB962C8B-B14F-4D97-AF65-F5344CB8AC3E}">
        <p14:creationId xmlns:p14="http://schemas.microsoft.com/office/powerpoint/2010/main" val="2605781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252C8-E2F2-293C-C310-40549D49397B}"/>
              </a:ext>
            </a:extLst>
          </p:cNvPr>
          <p:cNvCxnSpPr/>
          <p:nvPr/>
        </p:nvCxnSpPr>
        <p:spPr>
          <a:xfrm>
            <a:off x="5040086" y="2362200"/>
            <a:ext cx="2438400" cy="1284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3A62EB-92E2-9C1E-D13A-3989D82C9DE5}"/>
              </a:ext>
            </a:extLst>
          </p:cNvPr>
          <p:cNvSpPr txBox="1"/>
          <p:nvPr/>
        </p:nvSpPr>
        <p:spPr>
          <a:xfrm>
            <a:off x="4696774" y="4650228"/>
            <a:ext cx="3125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 so and so forth.</a:t>
            </a:r>
          </a:p>
        </p:txBody>
      </p:sp>
    </p:spTree>
    <p:extLst>
      <p:ext uri="{BB962C8B-B14F-4D97-AF65-F5344CB8AC3E}">
        <p14:creationId xmlns:p14="http://schemas.microsoft.com/office/powerpoint/2010/main" val="2300135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9508-37E9-EF46-1FBF-95D2E097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agent observations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D7AF5-E708-4E91-F988-46A56EDF4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represents the human’s belief about the agent’s playing preferences, which controls how they generate trajectories (this is despite how the agent truly functions).</a:t>
                </a:r>
              </a:p>
              <a:p>
                <a:r>
                  <a:rPr lang="en-US" dirty="0"/>
                  <a:t>As the human realizes there might be more than one agent, their beliefs will actually contain a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parameters, one for each agent they believe exists.   </a:t>
                </a:r>
              </a:p>
              <a:p>
                <a:r>
                  <a:rPr lang="en-US" dirty="0"/>
                  <a:t>Thus, we can use a modified Lognormal* mixture model to represent how the human is inferring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parameters.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D7AF5-E708-4E91-F988-46A56EDF4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AE75E2-4908-6FA1-ED8A-B9B9A5FF1F3C}"/>
              </a:ext>
            </a:extLst>
          </p:cNvPr>
          <p:cNvSpPr txBox="1"/>
          <p:nvPr/>
        </p:nvSpPr>
        <p:spPr>
          <a:xfrm>
            <a:off x="1785257" y="5436960"/>
            <a:ext cx="750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 Lognormal distribution has a support of (0,INF) and has the same conjugate priors as a normal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800445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07881FE-87B8-1551-976D-BC07DAC22C52}"/>
              </a:ext>
            </a:extLst>
          </p:cNvPr>
          <p:cNvGrpSpPr/>
          <p:nvPr/>
        </p:nvGrpSpPr>
        <p:grpSpPr>
          <a:xfrm>
            <a:off x="5623790" y="132219"/>
            <a:ext cx="6527800" cy="6471781"/>
            <a:chOff x="5231904" y="132219"/>
            <a:chExt cx="6527800" cy="6471781"/>
          </a:xfrm>
        </p:grpSpPr>
        <p:pic>
          <p:nvPicPr>
            <p:cNvPr id="5" name="Picture 4" descr="A diagram of a network&#10;&#10;Description automatically generated">
              <a:extLst>
                <a:ext uri="{FF2B5EF4-FFF2-40B4-BE49-F238E27FC236}">
                  <a16:creationId xmlns:a16="http://schemas.microsoft.com/office/drawing/2014/main" id="{EEBCFC4C-DC66-2AB7-F489-BA8511CF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1904" y="254000"/>
              <a:ext cx="6527800" cy="635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26BD12-60F6-ACA1-BCEF-278806A0F26A}"/>
                    </a:ext>
                  </a:extLst>
                </p:cNvPr>
                <p:cNvSpPr txBox="1"/>
                <p:nvPr/>
              </p:nvSpPr>
              <p:spPr>
                <a:xfrm>
                  <a:off x="7324448" y="132219"/>
                  <a:ext cx="6307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26BD12-60F6-ACA1-BCEF-278806A0F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4448" y="132219"/>
                  <a:ext cx="63075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19A5CC-6842-AB4C-B986-42992C9A6754}"/>
                    </a:ext>
                  </a:extLst>
                </p:cNvPr>
                <p:cNvSpPr txBox="1"/>
                <p:nvPr/>
              </p:nvSpPr>
              <p:spPr>
                <a:xfrm>
                  <a:off x="8495804" y="254000"/>
                  <a:ext cx="27385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19A5CC-6842-AB4C-B986-42992C9A67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5804" y="254000"/>
                  <a:ext cx="273858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30435" r="-26087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8FDDD62-0EE6-8C54-A984-B7319ACEFA96}"/>
                    </a:ext>
                  </a:extLst>
                </p:cNvPr>
                <p:cNvSpPr txBox="1"/>
                <p:nvPr/>
              </p:nvSpPr>
              <p:spPr>
                <a:xfrm>
                  <a:off x="9444933" y="224552"/>
                  <a:ext cx="2750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8FDDD62-0EE6-8C54-A984-B7319ACEF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933" y="224552"/>
                  <a:ext cx="275012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7391"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DFE926-E902-36BA-ECE2-EC857FA00488}"/>
                    </a:ext>
                  </a:extLst>
                </p:cNvPr>
                <p:cNvSpPr txBox="1"/>
                <p:nvPr/>
              </p:nvSpPr>
              <p:spPr>
                <a:xfrm>
                  <a:off x="10407521" y="174153"/>
                  <a:ext cx="664606" cy="5316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DFE926-E902-36BA-ECE2-EC857FA00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7521" y="174153"/>
                  <a:ext cx="664606" cy="531684"/>
                </a:xfrm>
                <a:prstGeom prst="rect">
                  <a:avLst/>
                </a:prstGeom>
                <a:blipFill>
                  <a:blip r:embed="rId6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628696-CE80-9A43-2973-F608C6E28EA1}"/>
                    </a:ext>
                  </a:extLst>
                </p:cNvPr>
                <p:cNvSpPr txBox="1"/>
                <p:nvPr/>
              </p:nvSpPr>
              <p:spPr>
                <a:xfrm>
                  <a:off x="7850948" y="2263876"/>
                  <a:ext cx="6448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628696-CE80-9A43-2973-F608C6E28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0948" y="2263876"/>
                  <a:ext cx="644856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F9F48C-E595-3040-9256-002420F2FDD6}"/>
                    </a:ext>
                  </a:extLst>
                </p:cNvPr>
                <p:cNvSpPr txBox="1"/>
                <p:nvPr/>
              </p:nvSpPr>
              <p:spPr>
                <a:xfrm>
                  <a:off x="9250136" y="2263876"/>
                  <a:ext cx="664606" cy="540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F9F48C-E595-3040-9256-002420F2F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0136" y="2263876"/>
                  <a:ext cx="664606" cy="540276"/>
                </a:xfrm>
                <a:prstGeom prst="rect">
                  <a:avLst/>
                </a:prstGeom>
                <a:blipFill>
                  <a:blip r:embed="rId8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CD07FA5-3402-1136-C4DF-6E7593DC38C4}"/>
                    </a:ext>
                  </a:extLst>
                </p:cNvPr>
                <p:cNvSpPr txBox="1"/>
                <p:nvPr/>
              </p:nvSpPr>
              <p:spPr>
                <a:xfrm>
                  <a:off x="10141686" y="2379609"/>
                  <a:ext cx="5273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CD07FA5-3402-1136-C4DF-6E7593DC3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1686" y="2379609"/>
                  <a:ext cx="527388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622196-17CF-7DDA-52D5-0D5C15062AA6}"/>
                    </a:ext>
                  </a:extLst>
                </p:cNvPr>
                <p:cNvSpPr txBox="1"/>
                <p:nvPr/>
              </p:nvSpPr>
              <p:spPr>
                <a:xfrm>
                  <a:off x="10191532" y="4053381"/>
                  <a:ext cx="54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622196-17CF-7DDA-52D5-0D5C15062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1532" y="4053381"/>
                  <a:ext cx="548292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501EB03-119B-07B4-599C-0B8537699E55}"/>
                    </a:ext>
                  </a:extLst>
                </p:cNvPr>
                <p:cNvSpPr txBox="1"/>
                <p:nvPr/>
              </p:nvSpPr>
              <p:spPr>
                <a:xfrm>
                  <a:off x="8769662" y="4053381"/>
                  <a:ext cx="5459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501EB03-119B-07B4-599C-0B8537699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662" y="4053381"/>
                  <a:ext cx="545919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493890-1324-9580-A78C-208A06A7A3E9}"/>
                    </a:ext>
                  </a:extLst>
                </p:cNvPr>
                <p:cNvSpPr txBox="1"/>
                <p:nvPr/>
              </p:nvSpPr>
              <p:spPr>
                <a:xfrm>
                  <a:off x="10929257" y="5947495"/>
                  <a:ext cx="5082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493890-1324-9580-A78C-208A06A7A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9257" y="5947495"/>
                  <a:ext cx="508216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3DBC1C-FB71-2868-B1F5-75F0745F3824}"/>
                    </a:ext>
                  </a:extLst>
                </p:cNvPr>
                <p:cNvSpPr txBox="1"/>
                <p:nvPr/>
              </p:nvSpPr>
              <p:spPr>
                <a:xfrm>
                  <a:off x="9444933" y="5651195"/>
                  <a:ext cx="731290" cy="5579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3DBC1C-FB71-2868-B1F5-75F0745F3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933" y="5651195"/>
                  <a:ext cx="731290" cy="557910"/>
                </a:xfrm>
                <a:prstGeom prst="rect">
                  <a:avLst/>
                </a:prstGeom>
                <a:blipFill>
                  <a:blip r:embed="rId13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0A796E2-AFFF-F781-AC94-C11F429F3440}"/>
                    </a:ext>
                  </a:extLst>
                </p:cNvPr>
                <p:cNvSpPr txBox="1"/>
                <p:nvPr/>
              </p:nvSpPr>
              <p:spPr>
                <a:xfrm>
                  <a:off x="10299698" y="5727153"/>
                  <a:ext cx="614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0A796E2-AFFF-F781-AC94-C11F429F3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9698" y="5727153"/>
                  <a:ext cx="614655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D705D7-1C79-0A00-C406-C63AA1213AD1}"/>
                    </a:ext>
                  </a:extLst>
                </p:cNvPr>
                <p:cNvSpPr txBox="1"/>
                <p:nvPr/>
              </p:nvSpPr>
              <p:spPr>
                <a:xfrm>
                  <a:off x="7064761" y="4152666"/>
                  <a:ext cx="5193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D705D7-1C79-0A00-C406-C63AA1213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761" y="4152666"/>
                  <a:ext cx="519373" cy="523220"/>
                </a:xfrm>
                <a:prstGeom prst="rect">
                  <a:avLst/>
                </a:prstGeom>
                <a:blipFill>
                  <a:blip r:embed="rId15"/>
                  <a:stretch>
                    <a:fillRect l="-4878" r="-4878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7B3615A-4BA9-71CE-08F1-3265B75E6CCB}"/>
                    </a:ext>
                  </a:extLst>
                </p:cNvPr>
                <p:cNvSpPr txBox="1"/>
                <p:nvPr/>
              </p:nvSpPr>
              <p:spPr>
                <a:xfrm>
                  <a:off x="5634970" y="3530161"/>
                  <a:ext cx="4953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7B3615A-4BA9-71CE-08F1-3265B75E6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970" y="3530161"/>
                  <a:ext cx="495328" cy="523220"/>
                </a:xfrm>
                <a:prstGeom prst="rect">
                  <a:avLst/>
                </a:prstGeom>
                <a:blipFill>
                  <a:blip r:embed="rId16"/>
                  <a:stretch>
                    <a:fillRect l="-7500" r="-5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99F758-8132-80DE-7D5B-9F8677FE8A5E}"/>
                  </a:ext>
                </a:extLst>
              </p:cNvPr>
              <p:cNvSpPr txBox="1"/>
              <p:nvPr/>
            </p:nvSpPr>
            <p:spPr>
              <a:xfrm>
                <a:off x="170604" y="1147435"/>
                <a:ext cx="5688160" cy="5768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agents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games (human has played so far)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observations per game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mean* of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variance* of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shared hyperparameters between agents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prior probability of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hyperparameter(s) for agent probabilities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agent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agent’s preference parameter of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 </m:t>
                    </m:r>
                  </m:oMath>
                </a14:m>
                <a:r>
                  <a:rPr lang="en-US" dirty="0"/>
                  <a:t>Inverse-Gamma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Symmetric-Dirichlet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Categorical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Lognormal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(as defined in previous slides) </a:t>
                </a:r>
              </a:p>
              <a:p>
                <a:r>
                  <a:rPr lang="en-US" dirty="0"/>
                  <a:t>*Mean and variance of transformed normal distribution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99F758-8132-80DE-7D5B-9F8677FE8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04" y="1147435"/>
                <a:ext cx="5688160" cy="5768695"/>
              </a:xfrm>
              <a:prstGeom prst="rect">
                <a:avLst/>
              </a:prstGeom>
              <a:blipFill>
                <a:blip r:embed="rId17"/>
                <a:stretch>
                  <a:fillRect l="-891" t="-440" b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858871B-2CAF-D588-4D89-B02C8174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04" y="-7343"/>
            <a:ext cx="7181992" cy="1325563"/>
          </a:xfrm>
        </p:spPr>
        <p:txBody>
          <a:bodyPr/>
          <a:lstStyle/>
          <a:p>
            <a:r>
              <a:rPr lang="en-US" dirty="0"/>
              <a:t>Generating agent observations</a:t>
            </a:r>
          </a:p>
        </p:txBody>
      </p:sp>
    </p:spTree>
    <p:extLst>
      <p:ext uri="{BB962C8B-B14F-4D97-AF65-F5344CB8AC3E}">
        <p14:creationId xmlns:p14="http://schemas.microsoft.com/office/powerpoint/2010/main" val="1783625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8E5FB8-14B6-97B3-C3BD-5821765397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8E5FB8-14B6-97B3-C3BD-582176539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F4F4C-A6C7-49FF-3A94-A901B9C082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current graph depicts a finite mixture model, but ideally it should be modified into an infinite mixture model to represent the human’s uncertainty on how many agents there. </a:t>
                </a:r>
              </a:p>
              <a:p>
                <a:r>
                  <a:rPr lang="en-US" dirty="0"/>
                  <a:t>This involves replacing the Dirichlet prior with a Dirichlet process prior and 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F4F4C-A6C7-49FF-3A94-A901B9C08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78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E4B2-4187-CEB4-40B8-5A9C596F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1B6782-6C0E-11C4-0DE8-8D1910373C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Modified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model into infinite mixture model.</a:t>
                </a:r>
              </a:p>
              <a:p>
                <a:r>
                  <a:rPr lang="en-US" dirty="0"/>
                  <a:t>Construct inference algorithm (e.g., </a:t>
                </a:r>
                <a:r>
                  <a:rPr lang="en-US" dirty="0" err="1"/>
                  <a:t>gibbs</a:t>
                </a:r>
                <a:r>
                  <a:rPr lang="en-US" dirty="0"/>
                  <a:t> sampling, EM, etc.)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1B6782-6C0E-11C4-0DE8-8D1910373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505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DD7D-7EBD-EA7E-5D0A-F25ED08C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79829-F606-656A-382D-2951EA5F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graphical model is a modification of the Bayesian Gaussian mixture model seen in </a:t>
            </a:r>
            <a:r>
              <a:rPr lang="en-US" dirty="0">
                <a:hlinkClick r:id="rId2"/>
              </a:rPr>
              <a:t>https://en.wikipedia.org/wiki/Mixture_model</a:t>
            </a:r>
            <a:endParaRPr lang="en-US" dirty="0"/>
          </a:p>
          <a:p>
            <a:r>
              <a:rPr lang="en-US" dirty="0"/>
              <a:t>This has a good explanation on how to formulate an infinite mixture model and how to do inference. </a:t>
            </a:r>
            <a:r>
              <a:rPr lang="en-US" dirty="0">
                <a:hlinkClick r:id="rId3"/>
              </a:rPr>
              <a:t>https://www.ncbi.nlm.nih.gov/pmc/articles/PMC6583910/pdf/nihms-1528335.pdf</a:t>
            </a:r>
            <a:endParaRPr lang="en-US" dirty="0"/>
          </a:p>
          <a:p>
            <a:r>
              <a:rPr lang="en-US" dirty="0"/>
              <a:t>This is just a good resource on conjugate priors (in particular </a:t>
            </a:r>
            <a:r>
              <a:rPr lang="en-US" dirty="0" err="1"/>
              <a:t>pg</a:t>
            </a:r>
            <a:r>
              <a:rPr lang="en-US" dirty="0"/>
              <a:t> 34-35, which shows the formulas for Lognormal conjugate priors). </a:t>
            </a:r>
            <a:r>
              <a:rPr lang="en-US" dirty="0">
                <a:hlinkClick r:id="rId4"/>
              </a:rPr>
              <a:t>https://courses.physics.ucsd.edu/2018/Fall/physics210b/REFERENCES/conjugate_priors</a:t>
            </a:r>
            <a:r>
              <a:rPr lang="en-US">
                <a:hlinkClick r:id="rId4"/>
              </a:rPr>
              <a:t>.pdf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47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A75-6660-A2CC-B03F-5F46CD4A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43"/>
            <a:ext cx="10515600" cy="1325563"/>
          </a:xfrm>
        </p:spPr>
        <p:txBody>
          <a:bodyPr/>
          <a:lstStyle/>
          <a:p>
            <a:r>
              <a:rPr lang="en-US" dirty="0"/>
              <a:t>Collision probabilities</a:t>
            </a:r>
          </a:p>
        </p:txBody>
      </p:sp>
      <p:pic>
        <p:nvPicPr>
          <p:cNvPr id="16" name="Picture 15" descr="A graph of a function&#10;&#10;Description automatically generated">
            <a:extLst>
              <a:ext uri="{FF2B5EF4-FFF2-40B4-BE49-F238E27FC236}">
                <a16:creationId xmlns:a16="http://schemas.microsoft.com/office/drawing/2014/main" id="{197F2138-AF9C-A896-3D97-2027F357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04" y="1038877"/>
            <a:ext cx="7772400" cy="448841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50F1A94-03B6-F0D3-2BDE-0F96842A74EE}"/>
              </a:ext>
            </a:extLst>
          </p:cNvPr>
          <p:cNvSpPr/>
          <p:nvPr/>
        </p:nvSpPr>
        <p:spPr>
          <a:xfrm>
            <a:off x="1511543" y="5568602"/>
            <a:ext cx="250521" cy="25052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A6AFC3-0ED6-1E49-BC35-B34AB877F85C}"/>
              </a:ext>
            </a:extLst>
          </p:cNvPr>
          <p:cNvCxnSpPr/>
          <p:nvPr/>
        </p:nvCxnSpPr>
        <p:spPr>
          <a:xfrm>
            <a:off x="1970314" y="5693862"/>
            <a:ext cx="70974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066EE-FE43-6B0D-2962-96C6B4968E86}"/>
                  </a:ext>
                </a:extLst>
              </p:cNvPr>
              <p:cNvSpPr txBox="1"/>
              <p:nvPr/>
            </p:nvSpPr>
            <p:spPr>
              <a:xfrm>
                <a:off x="5333301" y="5623814"/>
                <a:ext cx="18575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066EE-FE43-6B0D-2962-96C6B496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301" y="5623814"/>
                <a:ext cx="185756" cy="615553"/>
              </a:xfrm>
              <a:prstGeom prst="rect">
                <a:avLst/>
              </a:prstGeom>
              <a:blipFill>
                <a:blip r:embed="rId3"/>
                <a:stretch>
                  <a:fillRect l="-93333" r="-140000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E1A492F-1AD9-89B0-CEC5-3D0C3D5147B3}"/>
              </a:ext>
            </a:extLst>
          </p:cNvPr>
          <p:cNvSpPr txBox="1"/>
          <p:nvPr/>
        </p:nvSpPr>
        <p:spPr>
          <a:xfrm>
            <a:off x="5906767" y="6054701"/>
            <a:ext cx="482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 distance traveled per some time step t.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D9DF9B-1C67-14B7-B5E2-9E58699796A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93229" y="6008914"/>
            <a:ext cx="213538" cy="2304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BC8BAC-3A95-7B03-F277-F7A1FFF11754}"/>
              </a:ext>
            </a:extLst>
          </p:cNvPr>
          <p:cNvSpPr txBox="1"/>
          <p:nvPr/>
        </p:nvSpPr>
        <p:spPr>
          <a:xfrm>
            <a:off x="6306683" y="1565778"/>
            <a:ext cx="23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FFF"/>
                </a:solidFill>
              </a:rPr>
              <a:t>Occupancy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44378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A75-6660-A2CC-B03F-5F46CD4A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AB6CD01C-3CCB-12F0-F027-75D1CA1F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86" y="1515113"/>
            <a:ext cx="7772400" cy="4464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FD3CDA-A22D-0843-2BEF-7BCD20AA082D}"/>
                  </a:ext>
                </a:extLst>
              </p:cNvPr>
              <p:cNvSpPr txBox="1"/>
              <p:nvPr/>
            </p:nvSpPr>
            <p:spPr>
              <a:xfrm>
                <a:off x="5514630" y="5772479"/>
                <a:ext cx="18575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FD3CDA-A22D-0843-2BEF-7BCD20AA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630" y="5772479"/>
                <a:ext cx="185756" cy="615553"/>
              </a:xfrm>
              <a:prstGeom prst="rect">
                <a:avLst/>
              </a:prstGeom>
              <a:blipFill>
                <a:blip r:embed="rId3"/>
                <a:stretch>
                  <a:fillRect l="-93333" r="-140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FBA82A4-2A1A-A912-CB4B-01BF2C05F6A3}"/>
              </a:ext>
            </a:extLst>
          </p:cNvPr>
          <p:cNvSpPr txBox="1"/>
          <p:nvPr/>
        </p:nvSpPr>
        <p:spPr>
          <a:xfrm>
            <a:off x="6207775" y="1710384"/>
            <a:ext cx="28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FFF"/>
                </a:solidFill>
              </a:rPr>
              <a:t>True Occupancy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D17A9-304A-3205-1DD7-37D11A33AFBA}"/>
              </a:ext>
            </a:extLst>
          </p:cNvPr>
          <p:cNvSpPr txBox="1"/>
          <p:nvPr/>
        </p:nvSpPr>
        <p:spPr>
          <a:xfrm>
            <a:off x="6958889" y="3321190"/>
            <a:ext cx="333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A202"/>
                </a:solidFill>
              </a:rPr>
              <a:t>Perceived Occupancy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85162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0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66324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C3B8A-5E0E-E415-4AEA-7BC8688FA2D7}"/>
                  </a:ext>
                </a:extLst>
              </p:cNvPr>
              <p:cNvSpPr txBox="1"/>
              <p:nvPr/>
            </p:nvSpPr>
            <p:spPr>
              <a:xfrm>
                <a:off x="1671224" y="4384120"/>
                <a:ext cx="7134574" cy="1644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Since there is only a single goal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2800" dirty="0"/>
                  <a:t> denotes an optimal plan.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C3B8A-5E0E-E415-4AEA-7BC8688F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24" y="4384120"/>
                <a:ext cx="7134574" cy="1644168"/>
              </a:xfrm>
              <a:prstGeom prst="rect">
                <a:avLst/>
              </a:prstGeom>
              <a:blipFill>
                <a:blip r:embed="rId3"/>
                <a:stretch>
                  <a:fillRect l="-1776" t="-461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6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1247199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1122211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moved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represents some % increase of uncertainty.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87525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6" name="Picture 5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52992840-5864-50CB-091F-C6540CC1C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4112101"/>
            <a:ext cx="2893060" cy="690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506CC-6D57-EE9B-EE55-E5E79A15818A}"/>
                  </a:ext>
                </a:extLst>
              </p:cNvPr>
              <p:cNvSpPr txBox="1"/>
              <p:nvPr/>
            </p:nvSpPr>
            <p:spPr>
              <a:xfrm>
                <a:off x="6196209" y="3765043"/>
                <a:ext cx="515759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 error from attempting to match the observations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800" dirty="0"/>
                  <a:t> and a plan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506CC-6D57-EE9B-EE55-E5E79A15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09" y="3765043"/>
                <a:ext cx="5157591" cy="1384995"/>
              </a:xfrm>
              <a:prstGeom prst="rect">
                <a:avLst/>
              </a:prstGeom>
              <a:blipFill>
                <a:blip r:embed="rId4"/>
                <a:stretch>
                  <a:fillRect l="-2206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5E066-E9C5-C409-0490-9E6955E72AA2}"/>
              </a:ext>
            </a:extLst>
          </p:cNvPr>
          <p:cNvCxnSpPr/>
          <p:nvPr/>
        </p:nvCxnSpPr>
        <p:spPr>
          <a:xfrm flipH="1">
            <a:off x="5740084" y="4572000"/>
            <a:ext cx="355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67552"/>
            <a:ext cx="3954154" cy="972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29F993-9702-6954-FFC0-9F2873C11EF7}"/>
                  </a:ext>
                </a:extLst>
              </p:cNvPr>
              <p:cNvSpPr txBox="1"/>
              <p:nvPr/>
            </p:nvSpPr>
            <p:spPr>
              <a:xfrm>
                <a:off x="2740603" y="3428999"/>
                <a:ext cx="5990037" cy="1386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We can constrain a planner to generate plans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 In other words, plans that incorporate the observations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29F993-9702-6954-FFC0-9F2873C11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603" y="3428999"/>
                <a:ext cx="5990037" cy="1386405"/>
              </a:xfrm>
              <a:prstGeom prst="rect">
                <a:avLst/>
              </a:prstGeom>
              <a:blipFill>
                <a:blip r:embed="rId3"/>
                <a:stretch>
                  <a:fillRect l="-2331" t="-4505" r="-1059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5A6212-38CC-94D8-5916-5D1BF9873CD8}"/>
                  </a:ext>
                </a:extLst>
              </p:cNvPr>
              <p:cNvSpPr txBox="1"/>
              <p:nvPr/>
            </p:nvSpPr>
            <p:spPr>
              <a:xfrm>
                <a:off x="3169705" y="4950341"/>
                <a:ext cx="3906454" cy="52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5A6212-38CC-94D8-5916-5D1BF9873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05" y="4950341"/>
                <a:ext cx="3906454" cy="524631"/>
              </a:xfrm>
              <a:prstGeom prst="rect">
                <a:avLst/>
              </a:prstGeom>
              <a:blipFill>
                <a:blip r:embed="rId4"/>
                <a:stretch>
                  <a:fillRect l="-3236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81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9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16AD-19E1-40CB-B51C-1F952D5E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B9AD123-636C-B477-3269-DDC1A63E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61" y="3016250"/>
            <a:ext cx="5499100" cy="82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E3C57-90A7-8F1E-012D-1D313013B53F}"/>
              </a:ext>
            </a:extLst>
          </p:cNvPr>
          <p:cNvSpPr txBox="1"/>
          <p:nvPr/>
        </p:nvSpPr>
        <p:spPr>
          <a:xfrm>
            <a:off x="4308954" y="2646918"/>
            <a:ext cx="306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computed for each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0EA6C-32CC-E207-D234-83873513FB8F}"/>
              </a:ext>
            </a:extLst>
          </p:cNvPr>
          <p:cNvSpPr txBox="1"/>
          <p:nvPr/>
        </p:nvSpPr>
        <p:spPr>
          <a:xfrm>
            <a:off x="4355642" y="3888114"/>
            <a:ext cx="40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SES/RRT picks the path that minimizes w.</a:t>
            </a:r>
          </a:p>
        </p:txBody>
      </p:sp>
    </p:spTree>
    <p:extLst>
      <p:ext uri="{BB962C8B-B14F-4D97-AF65-F5344CB8AC3E}">
        <p14:creationId xmlns:p14="http://schemas.microsoft.com/office/powerpoint/2010/main" val="43605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16AD-19E1-40CB-B51C-1F952D5E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B9AD123-636C-B477-3269-DDC1A63E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61" y="3016250"/>
            <a:ext cx="5499100" cy="82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E3C57-90A7-8F1E-012D-1D313013B53F}"/>
              </a:ext>
            </a:extLst>
          </p:cNvPr>
          <p:cNvSpPr txBox="1"/>
          <p:nvPr/>
        </p:nvSpPr>
        <p:spPr>
          <a:xfrm>
            <a:off x="4308954" y="2646918"/>
            <a:ext cx="306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computed for each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0EA6C-32CC-E207-D234-83873513FB8F}"/>
              </a:ext>
            </a:extLst>
          </p:cNvPr>
          <p:cNvSpPr txBox="1"/>
          <p:nvPr/>
        </p:nvSpPr>
        <p:spPr>
          <a:xfrm>
            <a:off x="4355642" y="3888114"/>
            <a:ext cx="40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SES/RRT picks the path that minimizes w.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2CBFB-F6B9-E878-1FCB-857A32CC2C38}"/>
              </a:ext>
            </a:extLst>
          </p:cNvPr>
          <p:cNvSpPr txBox="1"/>
          <p:nvPr/>
        </p:nvSpPr>
        <p:spPr>
          <a:xfrm>
            <a:off x="2379946" y="5473874"/>
            <a:ext cx="7580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call it “greed”, but it can also be somewhat re-interpreted as risk tolerance. The greater it is, the more willing I am to risk collision to reduce my distance from the goal.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266476-FC3F-0990-5E97-A68B8FB413F0}"/>
              </a:ext>
            </a:extLst>
          </p:cNvPr>
          <p:cNvCxnSpPr/>
          <p:nvPr/>
        </p:nvCxnSpPr>
        <p:spPr>
          <a:xfrm flipV="1">
            <a:off x="2870461" y="3429000"/>
            <a:ext cx="887347" cy="1969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2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36930</TotalTime>
  <Words>1944</Words>
  <Application>Microsoft Macintosh PowerPoint</Application>
  <PresentationFormat>Widescreen</PresentationFormat>
  <Paragraphs>205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Busy Bee ideas (6/1)</vt:lpstr>
      <vt:lpstr>Likelihood of path</vt:lpstr>
      <vt:lpstr>Likelihood of path</vt:lpstr>
      <vt:lpstr>Likelihood of path</vt:lpstr>
      <vt:lpstr>Likelihood of path</vt:lpstr>
      <vt:lpstr>Likelihood of path</vt:lpstr>
      <vt:lpstr>Likelihood of path</vt:lpstr>
      <vt:lpstr>SES cost function</vt:lpstr>
      <vt:lpstr>SES cost function</vt:lpstr>
      <vt:lpstr>SES cost function</vt:lpstr>
      <vt:lpstr>SES cost function</vt:lpstr>
      <vt:lpstr>SES cost function</vt:lpstr>
      <vt:lpstr>SES cost function</vt:lpstr>
      <vt:lpstr>SES cost function</vt:lpstr>
      <vt:lpstr>Takeover Process</vt:lpstr>
      <vt:lpstr>Takeover Process</vt:lpstr>
      <vt:lpstr>Takeover Process</vt:lpstr>
      <vt:lpstr>Takeover Process</vt:lpstr>
      <vt:lpstr>Takeover Process Remarks</vt:lpstr>
      <vt:lpstr>Takeover Process Remarks</vt:lpstr>
      <vt:lpstr>Takeover Process Remarks</vt:lpstr>
      <vt:lpstr>Learning ϵ_agent </vt:lpstr>
      <vt:lpstr>Learning ϵ_agent </vt:lpstr>
      <vt:lpstr>Learning ϵ_agent </vt:lpstr>
      <vt:lpstr>Learning ϵ_agent </vt:lpstr>
      <vt:lpstr>Learning ϵ_agent </vt:lpstr>
      <vt:lpstr>Bayesian Updating</vt:lpstr>
      <vt:lpstr>Bayesian Updating</vt:lpstr>
      <vt:lpstr>Bayesian Updating</vt:lpstr>
      <vt:lpstr>Bayesian Updating</vt:lpstr>
      <vt:lpstr>Generating agent observations</vt:lpstr>
      <vt:lpstr>Generating agent observations</vt:lpstr>
      <vt:lpstr>K→∞</vt:lpstr>
      <vt:lpstr>TODOS</vt:lpstr>
      <vt:lpstr>Resources</vt:lpstr>
      <vt:lpstr>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Busy Bee ideas</dc:title>
  <dc:creator>Champlin, Loren M - (champlin)</dc:creator>
  <cp:lastModifiedBy>Champlin, Loren M - (champlin)</cp:lastModifiedBy>
  <cp:revision>46</cp:revision>
  <dcterms:created xsi:type="dcterms:W3CDTF">2023-06-23T04:14:03Z</dcterms:created>
  <dcterms:modified xsi:type="dcterms:W3CDTF">2023-09-02T23:35:37Z</dcterms:modified>
</cp:coreProperties>
</file>