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F220-CC04-6910-7ACE-C570134A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E2F34-4236-2386-DE0C-03D35EC8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EFD5-71A7-DF46-D76B-2E5EBD72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3B7A-D306-2B9A-68E8-7970095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AD10-9D8D-9909-9FB7-35EF39E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EE83-A1F9-7CED-521B-8B101C60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8F82-B3A1-F967-4534-5B52B171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F2BC-6EC2-7692-AEB8-A7601FAA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F9A5-F876-BD15-8B49-B77263D8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6FC3B-1FF0-C6BD-A578-274D8302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61B8E-F535-35DA-A135-0EB4F3B31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19EB-B3F6-63DB-7DFB-5CEB3E08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4762-095D-3F61-45E0-B050837A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CD4C-5F53-B2A0-4268-57125FE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ABF7-38D6-5B79-E103-93C5869D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5E17-818B-461F-C82C-0ED06400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0BE-B2E7-7E57-3521-45192808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4203-7852-FED6-D6A5-91E4A7E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F74E-4BE5-CD91-E336-B6E04D9D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E6F2-F65A-0361-A2F8-3DD4D04B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90B3-F89A-FC21-2852-B3F55FE0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9F6D-F049-F7F2-9106-4A73BDD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D620-80BD-199F-BEEF-D18BC62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08A-FC37-8688-C46D-3ECF82C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1968-45FF-6977-43CD-1C00D22F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2BA-6458-52DE-858A-8BC2BEFA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CD37-84AD-D79D-2DA1-9897A8AEC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7E1E-CD2B-B147-A362-B895D57C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FC3C-B28E-15C8-E8EB-299FB68A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C493-0066-B471-C6BB-83850D63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20A2-A4C8-D7DA-B03F-1F9A72D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9E32-AF71-A5CB-24F5-72AAD8C7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AC1A-7AD6-C762-2E83-8ABC9A56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11E06-0089-658D-6046-DBC96509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40EEF-5ED0-5147-0CD9-9EB43AE5B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37E30-0C5F-F698-9075-4EA639109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71EF-2FCE-AE65-44D3-9B660B4D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27BBF-5FDF-8357-FFCD-FE8441CD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7B44B-14A5-2990-41B0-2F7B7194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CFF4-4518-C817-EA5A-B9EAD93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BFD6C-1E3E-BEB5-6CF9-A76113C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CF86F-79F5-DB9A-4057-D93091E9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E123-4092-2B34-EAE3-50777D47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6CD46-75E1-0401-715A-CF0D925B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82C50-6898-7D53-B88E-11D0C68B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641C-90B0-4B00-9DD0-8D9CF562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1D7-15B6-6D65-74EB-B57813F8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907F-C63D-4F02-5524-39B991F0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5433-4B2E-B621-FE60-FD3BBEAFF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F222-299C-AC3B-D510-45B83E0C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E3368-8412-A0EF-1E5E-D128EC93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75351-B5A9-41A6-8621-DF68429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A7C5-8A64-38EC-3064-5121FC06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BF9E-9D6A-30A5-E0AB-23741C93A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36C11-A981-E64B-3EA3-33158CC3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FF05-2EFC-FEC6-D3CA-DE7CD92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100A7-4052-B847-C997-2ADE8F83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EFC2-EC0A-CAEB-4534-416A57A6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819B2-FD3D-631E-BF4A-69DC2FA0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8763-1350-FAC1-1ED5-25ADD581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7C82-DC0B-72F5-37D4-49B2EA504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179A-E86A-EF48-8C3E-7AEB49C8E1A9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FC95-A332-99D4-35F8-F766B4877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0146-BC47-DFAF-DEE2-EA2DD629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B07-8D12-780A-D3EE-7F9D85D96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Busy Bee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11910-1DF1-1697-0D7E-BB35039DF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Loren Rieffer-Champlin</a:t>
            </a:r>
          </a:p>
        </p:txBody>
      </p:sp>
    </p:spTree>
    <p:extLst>
      <p:ext uri="{BB962C8B-B14F-4D97-AF65-F5344CB8AC3E}">
        <p14:creationId xmlns:p14="http://schemas.microsoft.com/office/powerpoint/2010/main" val="190772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B0720-B58F-EC9F-B69A-BD1EFE8E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Triggers for state transitions. 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81E5-D3D2-108C-714B-681FAFC2E16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Progress -&gt; Progress:</a:t>
            </a:r>
          </a:p>
        </p:txBody>
      </p:sp>
      <p:pic>
        <p:nvPicPr>
          <p:cNvPr id="6" name="Picture 5" descr="A diagram of a triangle with red circles and a black line&#10;&#10;Description automatically generated">
            <a:extLst>
              <a:ext uri="{FF2B5EF4-FFF2-40B4-BE49-F238E27FC236}">
                <a16:creationId xmlns:a16="http://schemas.microsoft.com/office/drawing/2014/main" id="{DF8F088A-9780-FA68-A957-96B5E4BC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70070"/>
            <a:ext cx="6903720" cy="391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B0720-B58F-EC9F-B69A-BD1EFE8E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Triggers for state transitions. 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81E5-D3D2-108C-714B-681FAFC2E16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Progress -&gt; Backup:</a:t>
            </a:r>
          </a:p>
        </p:txBody>
      </p:sp>
      <p:pic>
        <p:nvPicPr>
          <p:cNvPr id="5" name="Picture 4" descr="A picture containing line, circle, screenshot, diagram&#10;&#10;Description automatically generated">
            <a:extLst>
              <a:ext uri="{FF2B5EF4-FFF2-40B4-BE49-F238E27FC236}">
                <a16:creationId xmlns:a16="http://schemas.microsoft.com/office/drawing/2014/main" id="{58D2BAF3-85D1-23D5-1AC0-5B54CA81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866" y="1908479"/>
            <a:ext cx="7772400" cy="372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3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2CFA-5BCE-47D2-2A25-F1576F7E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Trajectory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7CE1-3734-1D8C-82B3-ABE931A8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Question: How does experience affect obstacle trajectory predictions?</a:t>
            </a:r>
          </a:p>
        </p:txBody>
      </p:sp>
    </p:spTree>
    <p:extLst>
      <p:ext uri="{BB962C8B-B14F-4D97-AF65-F5344CB8AC3E}">
        <p14:creationId xmlns:p14="http://schemas.microsoft.com/office/powerpoint/2010/main" val="176016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09D6-3B1A-2B8F-E4FF-E6EE262C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704C-3EFD-37C7-1050-7B08A82F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ketch, drawing, line art, clipart&#10;&#10;Description automatically generated">
            <a:extLst>
              <a:ext uri="{FF2B5EF4-FFF2-40B4-BE49-F238E27FC236}">
                <a16:creationId xmlns:a16="http://schemas.microsoft.com/office/drawing/2014/main" id="{4B8AD4C1-0727-8848-A156-010DBD586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589" y="643466"/>
            <a:ext cx="7710822" cy="5571067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98C76AD0-9A5D-6094-D889-4B5EDB231759}"/>
              </a:ext>
            </a:extLst>
          </p:cNvPr>
          <p:cNvSpPr/>
          <p:nvPr/>
        </p:nvSpPr>
        <p:spPr>
          <a:xfrm>
            <a:off x="2169367" y="391886"/>
            <a:ext cx="7246776" cy="4223657"/>
          </a:xfrm>
          <a:custGeom>
            <a:avLst/>
            <a:gdLst>
              <a:gd name="connsiteX0" fmla="*/ 29547 w 7246776"/>
              <a:gd name="connsiteY0" fmla="*/ 4180114 h 4223657"/>
              <a:gd name="connsiteX1" fmla="*/ 29547 w 7246776"/>
              <a:gd name="connsiteY1" fmla="*/ 4180114 h 4223657"/>
              <a:gd name="connsiteX2" fmla="*/ 40433 w 7246776"/>
              <a:gd name="connsiteY2" fmla="*/ 4027714 h 4223657"/>
              <a:gd name="connsiteX3" fmla="*/ 116633 w 7246776"/>
              <a:gd name="connsiteY3" fmla="*/ 1796143 h 4223657"/>
              <a:gd name="connsiteX4" fmla="*/ 192833 w 7246776"/>
              <a:gd name="connsiteY4" fmla="*/ 1621971 h 4223657"/>
              <a:gd name="connsiteX5" fmla="*/ 356119 w 7246776"/>
              <a:gd name="connsiteY5" fmla="*/ 1328057 h 4223657"/>
              <a:gd name="connsiteX6" fmla="*/ 497633 w 7246776"/>
              <a:gd name="connsiteY6" fmla="*/ 1143000 h 4223657"/>
              <a:gd name="connsiteX7" fmla="*/ 595604 w 7246776"/>
              <a:gd name="connsiteY7" fmla="*/ 1045028 h 4223657"/>
              <a:gd name="connsiteX8" fmla="*/ 639147 w 7246776"/>
              <a:gd name="connsiteY8" fmla="*/ 979714 h 4223657"/>
              <a:gd name="connsiteX9" fmla="*/ 682690 w 7246776"/>
              <a:gd name="connsiteY9" fmla="*/ 957943 h 4223657"/>
              <a:gd name="connsiteX10" fmla="*/ 726233 w 7246776"/>
              <a:gd name="connsiteY10" fmla="*/ 947057 h 4223657"/>
              <a:gd name="connsiteX11" fmla="*/ 758890 w 7246776"/>
              <a:gd name="connsiteY11" fmla="*/ 936171 h 4223657"/>
              <a:gd name="connsiteX12" fmla="*/ 802433 w 7246776"/>
              <a:gd name="connsiteY12" fmla="*/ 892628 h 4223657"/>
              <a:gd name="connsiteX13" fmla="*/ 856862 w 7246776"/>
              <a:gd name="connsiteY13" fmla="*/ 870857 h 4223657"/>
              <a:gd name="connsiteX14" fmla="*/ 965719 w 7246776"/>
              <a:gd name="connsiteY14" fmla="*/ 849085 h 4223657"/>
              <a:gd name="connsiteX15" fmla="*/ 1041919 w 7246776"/>
              <a:gd name="connsiteY15" fmla="*/ 827314 h 4223657"/>
              <a:gd name="connsiteX16" fmla="*/ 1237862 w 7246776"/>
              <a:gd name="connsiteY16" fmla="*/ 805543 h 4223657"/>
              <a:gd name="connsiteX17" fmla="*/ 1346719 w 7246776"/>
              <a:gd name="connsiteY17" fmla="*/ 783771 h 4223657"/>
              <a:gd name="connsiteX18" fmla="*/ 1444690 w 7246776"/>
              <a:gd name="connsiteY18" fmla="*/ 772885 h 4223657"/>
              <a:gd name="connsiteX19" fmla="*/ 1673290 w 7246776"/>
              <a:gd name="connsiteY19" fmla="*/ 729343 h 4223657"/>
              <a:gd name="connsiteX20" fmla="*/ 1793033 w 7246776"/>
              <a:gd name="connsiteY20" fmla="*/ 707571 h 4223657"/>
              <a:gd name="connsiteX21" fmla="*/ 2021633 w 7246776"/>
              <a:gd name="connsiteY21" fmla="*/ 685800 h 4223657"/>
              <a:gd name="connsiteX22" fmla="*/ 2293776 w 7246776"/>
              <a:gd name="connsiteY22" fmla="*/ 674914 h 4223657"/>
              <a:gd name="connsiteX23" fmla="*/ 2391747 w 7246776"/>
              <a:gd name="connsiteY23" fmla="*/ 664028 h 4223657"/>
              <a:gd name="connsiteX24" fmla="*/ 2467947 w 7246776"/>
              <a:gd name="connsiteY24" fmla="*/ 642257 h 4223657"/>
              <a:gd name="connsiteX25" fmla="*/ 2522376 w 7246776"/>
              <a:gd name="connsiteY25" fmla="*/ 631371 h 4223657"/>
              <a:gd name="connsiteX26" fmla="*/ 2598576 w 7246776"/>
              <a:gd name="connsiteY26" fmla="*/ 631371 h 4223657"/>
              <a:gd name="connsiteX27" fmla="*/ 6767804 w 7246776"/>
              <a:gd name="connsiteY27" fmla="*/ 0 h 4223657"/>
              <a:gd name="connsiteX28" fmla="*/ 7246776 w 7246776"/>
              <a:gd name="connsiteY28" fmla="*/ 1143000 h 4223657"/>
              <a:gd name="connsiteX29" fmla="*/ 4383833 w 7246776"/>
              <a:gd name="connsiteY29" fmla="*/ 1371600 h 4223657"/>
              <a:gd name="connsiteX30" fmla="*/ 3088433 w 7246776"/>
              <a:gd name="connsiteY30" fmla="*/ 2188028 h 4223657"/>
              <a:gd name="connsiteX31" fmla="*/ 2261119 w 7246776"/>
              <a:gd name="connsiteY31" fmla="*/ 4223657 h 4223657"/>
              <a:gd name="connsiteX32" fmla="*/ 29547 w 7246776"/>
              <a:gd name="connsiteY32" fmla="*/ 4180114 h 422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246776" h="4223657">
                <a:moveTo>
                  <a:pt x="29547" y="4180114"/>
                </a:moveTo>
                <a:lnTo>
                  <a:pt x="29547" y="4180114"/>
                </a:lnTo>
                <a:cubicBezTo>
                  <a:pt x="33176" y="4129314"/>
                  <a:pt x="39661" y="4078638"/>
                  <a:pt x="40433" y="4027714"/>
                </a:cubicBezTo>
                <a:cubicBezTo>
                  <a:pt x="40773" y="4005246"/>
                  <a:pt x="-89835" y="2432753"/>
                  <a:pt x="116633" y="1796143"/>
                </a:cubicBezTo>
                <a:cubicBezTo>
                  <a:pt x="136183" y="1735864"/>
                  <a:pt x="165936" y="1679350"/>
                  <a:pt x="192833" y="1621971"/>
                </a:cubicBezTo>
                <a:cubicBezTo>
                  <a:pt x="245779" y="1509020"/>
                  <a:pt x="285376" y="1427098"/>
                  <a:pt x="356119" y="1328057"/>
                </a:cubicBezTo>
                <a:cubicBezTo>
                  <a:pt x="401255" y="1264867"/>
                  <a:pt x="442723" y="1197910"/>
                  <a:pt x="497633" y="1143000"/>
                </a:cubicBezTo>
                <a:cubicBezTo>
                  <a:pt x="530290" y="1110343"/>
                  <a:pt x="569985" y="1083455"/>
                  <a:pt x="595604" y="1045028"/>
                </a:cubicBezTo>
                <a:cubicBezTo>
                  <a:pt x="610118" y="1023257"/>
                  <a:pt x="615743" y="991416"/>
                  <a:pt x="639147" y="979714"/>
                </a:cubicBezTo>
                <a:cubicBezTo>
                  <a:pt x="653661" y="972457"/>
                  <a:pt x="667496" y="963641"/>
                  <a:pt x="682690" y="957943"/>
                </a:cubicBezTo>
                <a:cubicBezTo>
                  <a:pt x="696698" y="952690"/>
                  <a:pt x="711848" y="951167"/>
                  <a:pt x="726233" y="947057"/>
                </a:cubicBezTo>
                <a:cubicBezTo>
                  <a:pt x="737266" y="943905"/>
                  <a:pt x="748004" y="939800"/>
                  <a:pt x="758890" y="936171"/>
                </a:cubicBezTo>
                <a:cubicBezTo>
                  <a:pt x="773404" y="921657"/>
                  <a:pt x="783375" y="900251"/>
                  <a:pt x="802433" y="892628"/>
                </a:cubicBezTo>
                <a:cubicBezTo>
                  <a:pt x="820576" y="885371"/>
                  <a:pt x="838324" y="877036"/>
                  <a:pt x="856862" y="870857"/>
                </a:cubicBezTo>
                <a:cubicBezTo>
                  <a:pt x="902968" y="855488"/>
                  <a:pt x="913456" y="861146"/>
                  <a:pt x="965719" y="849085"/>
                </a:cubicBezTo>
                <a:cubicBezTo>
                  <a:pt x="991459" y="843145"/>
                  <a:pt x="1015834" y="831487"/>
                  <a:pt x="1041919" y="827314"/>
                </a:cubicBezTo>
                <a:cubicBezTo>
                  <a:pt x="1106810" y="816932"/>
                  <a:pt x="1173422" y="818431"/>
                  <a:pt x="1237862" y="805543"/>
                </a:cubicBezTo>
                <a:cubicBezTo>
                  <a:pt x="1274148" y="798286"/>
                  <a:pt x="1310168" y="789542"/>
                  <a:pt x="1346719" y="783771"/>
                </a:cubicBezTo>
                <a:cubicBezTo>
                  <a:pt x="1379175" y="778646"/>
                  <a:pt x="1412279" y="778287"/>
                  <a:pt x="1444690" y="772885"/>
                </a:cubicBezTo>
                <a:cubicBezTo>
                  <a:pt x="1521205" y="760133"/>
                  <a:pt x="1597049" y="743638"/>
                  <a:pt x="1673290" y="729343"/>
                </a:cubicBezTo>
                <a:cubicBezTo>
                  <a:pt x="1713164" y="721867"/>
                  <a:pt x="1752712" y="712051"/>
                  <a:pt x="1793033" y="707571"/>
                </a:cubicBezTo>
                <a:cubicBezTo>
                  <a:pt x="1871400" y="698863"/>
                  <a:pt x="1942076" y="690100"/>
                  <a:pt x="2021633" y="685800"/>
                </a:cubicBezTo>
                <a:cubicBezTo>
                  <a:pt x="2112288" y="680900"/>
                  <a:pt x="2203062" y="678543"/>
                  <a:pt x="2293776" y="674914"/>
                </a:cubicBezTo>
                <a:cubicBezTo>
                  <a:pt x="2326433" y="671285"/>
                  <a:pt x="2359271" y="669024"/>
                  <a:pt x="2391747" y="664028"/>
                </a:cubicBezTo>
                <a:cubicBezTo>
                  <a:pt x="2444699" y="655882"/>
                  <a:pt x="2422418" y="653639"/>
                  <a:pt x="2467947" y="642257"/>
                </a:cubicBezTo>
                <a:cubicBezTo>
                  <a:pt x="2485897" y="637769"/>
                  <a:pt x="2503938" y="632908"/>
                  <a:pt x="2522376" y="631371"/>
                </a:cubicBezTo>
                <a:cubicBezTo>
                  <a:pt x="2547688" y="629262"/>
                  <a:pt x="2573176" y="631371"/>
                  <a:pt x="2598576" y="631371"/>
                </a:cubicBezTo>
                <a:lnTo>
                  <a:pt x="6767804" y="0"/>
                </a:lnTo>
                <a:lnTo>
                  <a:pt x="7246776" y="1143000"/>
                </a:lnTo>
                <a:lnTo>
                  <a:pt x="4383833" y="1371600"/>
                </a:lnTo>
                <a:lnTo>
                  <a:pt x="3088433" y="2188028"/>
                </a:lnTo>
                <a:lnTo>
                  <a:pt x="2261119" y="4223657"/>
                </a:lnTo>
                <a:lnTo>
                  <a:pt x="29547" y="4180114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05374-5371-0332-11FE-777D7F1D5468}"/>
              </a:ext>
            </a:extLst>
          </p:cNvPr>
          <p:cNvSpPr txBox="1"/>
          <p:nvPr/>
        </p:nvSpPr>
        <p:spPr>
          <a:xfrm>
            <a:off x="3189515" y="458800"/>
            <a:ext cx="212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Finite-State 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E4620-9425-F31E-F631-CB7E17890B73}"/>
              </a:ext>
            </a:extLst>
          </p:cNvPr>
          <p:cNvSpPr txBox="1"/>
          <p:nvPr/>
        </p:nvSpPr>
        <p:spPr>
          <a:xfrm>
            <a:off x="2673027" y="34289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x_0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5C238-1F69-3DBE-3F73-1017BDEEBC1A}"/>
              </a:ext>
            </a:extLst>
          </p:cNvPr>
          <p:cNvSpPr txBox="1"/>
          <p:nvPr/>
        </p:nvSpPr>
        <p:spPr>
          <a:xfrm>
            <a:off x="3848684" y="295002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x_1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42013-12EA-7597-14F6-FDD89D9B631A}"/>
              </a:ext>
            </a:extLst>
          </p:cNvPr>
          <p:cNvSpPr txBox="1"/>
          <p:nvPr/>
        </p:nvSpPr>
        <p:spPr>
          <a:xfrm>
            <a:off x="4365172" y="356485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x_2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B0B8-B3C7-B70A-B60E-7E57404FDA21}"/>
              </a:ext>
            </a:extLst>
          </p:cNvPr>
          <p:cNvSpPr txBox="1"/>
          <p:nvPr/>
        </p:nvSpPr>
        <p:spPr>
          <a:xfrm>
            <a:off x="3189515" y="1943899"/>
            <a:ext cx="5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x_3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95F1E2-3C27-718E-0D1A-DCF8E15F15F7}"/>
              </a:ext>
            </a:extLst>
          </p:cNvPr>
          <p:cNvSpPr txBox="1"/>
          <p:nvPr/>
        </p:nvSpPr>
        <p:spPr>
          <a:xfrm>
            <a:off x="5410201" y="1759233"/>
            <a:ext cx="5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x_4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1AAB6-B7B3-9BC7-0638-1534510A4340}"/>
              </a:ext>
            </a:extLst>
          </p:cNvPr>
          <p:cNvSpPr txBox="1"/>
          <p:nvPr/>
        </p:nvSpPr>
        <p:spPr>
          <a:xfrm>
            <a:off x="4800212" y="1136033"/>
            <a:ext cx="5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x_5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7022B9-4814-1D05-F3E0-8908718C5E1A}"/>
              </a:ext>
            </a:extLst>
          </p:cNvPr>
          <p:cNvSpPr txBox="1"/>
          <p:nvPr/>
        </p:nvSpPr>
        <p:spPr>
          <a:xfrm>
            <a:off x="7108177" y="1212233"/>
            <a:ext cx="5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x_6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C91F23-C580-7A38-17F1-A9E8E103CBBD}"/>
              </a:ext>
            </a:extLst>
          </p:cNvPr>
          <p:cNvSpPr txBox="1"/>
          <p:nvPr/>
        </p:nvSpPr>
        <p:spPr>
          <a:xfrm>
            <a:off x="7249692" y="565902"/>
            <a:ext cx="51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x_7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153E9-742B-8D45-0F08-CD409F58B056}"/>
              </a:ext>
            </a:extLst>
          </p:cNvPr>
          <p:cNvSpPr txBox="1"/>
          <p:nvPr/>
        </p:nvSpPr>
        <p:spPr>
          <a:xfrm>
            <a:off x="7287099" y="4523210"/>
            <a:ext cx="21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Path Plan given state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BC0329-F5AD-E3E3-97B1-5FA4071B6C0E}"/>
              </a:ext>
            </a:extLst>
          </p:cNvPr>
          <p:cNvCxnSpPr/>
          <p:nvPr/>
        </p:nvCxnSpPr>
        <p:spPr>
          <a:xfrm flipV="1">
            <a:off x="8619255" y="3134694"/>
            <a:ext cx="307031" cy="117604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1CC164-20F8-0F1F-50C4-FDDE0459FA66}"/>
              </a:ext>
            </a:extLst>
          </p:cNvPr>
          <p:cNvCxnSpPr>
            <a:cxnSpLocks/>
          </p:cNvCxnSpPr>
          <p:nvPr/>
        </p:nvCxnSpPr>
        <p:spPr>
          <a:xfrm flipH="1" flipV="1">
            <a:off x="7507936" y="3201219"/>
            <a:ext cx="318894" cy="12832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16A418-7053-2EF8-B212-5E3E12B0F1B9}"/>
              </a:ext>
            </a:extLst>
          </p:cNvPr>
          <p:cNvCxnSpPr>
            <a:cxnSpLocks/>
          </p:cNvCxnSpPr>
          <p:nvPr/>
        </p:nvCxnSpPr>
        <p:spPr>
          <a:xfrm flipH="1" flipV="1">
            <a:off x="6494674" y="3934189"/>
            <a:ext cx="755018" cy="75891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3DD963-E1F6-B434-8F13-C4FAC093A1BB}"/>
              </a:ext>
            </a:extLst>
          </p:cNvPr>
          <p:cNvCxnSpPr>
            <a:cxnSpLocks/>
          </p:cNvCxnSpPr>
          <p:nvPr/>
        </p:nvCxnSpPr>
        <p:spPr>
          <a:xfrm flipH="1">
            <a:off x="5792755" y="4867123"/>
            <a:ext cx="1315422" cy="3515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0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6E926-6076-F984-4C0A-E1E8625A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 descr="A diagram of a diagram&#10;&#10;Description automatically generated with low confidence">
            <a:extLst>
              <a:ext uri="{FF2B5EF4-FFF2-40B4-BE49-F238E27FC236}">
                <a16:creationId xmlns:a16="http://schemas.microsoft.com/office/drawing/2014/main" id="{B8AC4E55-CE05-B97F-6BA3-FC87EB551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312" y="1845426"/>
            <a:ext cx="831832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9EA7-AE6B-6153-993E-EC376708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Repulsion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BD33-DCFE-078E-C0FE-460A9B0B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seem to assume,</a:t>
            </a:r>
          </a:p>
        </p:txBody>
      </p:sp>
      <p:pic>
        <p:nvPicPr>
          <p:cNvPr id="5" name="Picture 4" descr="A picture containing circle, drawing, sketch, clipart&#10;&#10;Description automatically generated">
            <a:extLst>
              <a:ext uri="{FF2B5EF4-FFF2-40B4-BE49-F238E27FC236}">
                <a16:creationId xmlns:a16="http://schemas.microsoft.com/office/drawing/2014/main" id="{D239DBFE-7066-F2BF-BCD5-2DAC7BA6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0" y="1638300"/>
            <a:ext cx="3797300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E4F1B-E7B9-FE6C-64F8-9DFE8A7B1DC4}"/>
              </a:ext>
            </a:extLst>
          </p:cNvPr>
          <p:cNvSpPr txBox="1"/>
          <p:nvPr/>
        </p:nvSpPr>
        <p:spPr>
          <a:xfrm>
            <a:off x="5974916" y="1573491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E1A8D-A615-1680-84B3-3CECD7713E6A}"/>
              </a:ext>
            </a:extLst>
          </p:cNvPr>
          <p:cNvSpPr txBox="1"/>
          <p:nvPr/>
        </p:nvSpPr>
        <p:spPr>
          <a:xfrm>
            <a:off x="5550569" y="4001294"/>
            <a:ext cx="77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Facing</a:t>
            </a:r>
          </a:p>
        </p:txBody>
      </p:sp>
    </p:spTree>
    <p:extLst>
      <p:ext uri="{BB962C8B-B14F-4D97-AF65-F5344CB8AC3E}">
        <p14:creationId xmlns:p14="http://schemas.microsoft.com/office/powerpoint/2010/main" val="304980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, design, illustration&#10;&#10;Description automatically generated">
            <a:extLst>
              <a:ext uri="{FF2B5EF4-FFF2-40B4-BE49-F238E27FC236}">
                <a16:creationId xmlns:a16="http://schemas.microsoft.com/office/drawing/2014/main" id="{17081CFE-68FA-EEB6-F9F4-9E33AF5A2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92" y="977113"/>
            <a:ext cx="7772400" cy="5880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59EA7-AE6B-6153-993E-EC376708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Repulsion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BD33-DCFE-078E-C0FE-460A9B0B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maybe more like,</a:t>
            </a:r>
          </a:p>
        </p:txBody>
      </p:sp>
    </p:spTree>
    <p:extLst>
      <p:ext uri="{BB962C8B-B14F-4D97-AF65-F5344CB8AC3E}">
        <p14:creationId xmlns:p14="http://schemas.microsoft.com/office/powerpoint/2010/main" val="147161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CEB6-471C-B4B2-F6FE-470D72D5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D803-B4CA-7E2F-84AB-B043124B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build an accurate symbolic model of the human’s behavior?</a:t>
            </a:r>
          </a:p>
          <a:p>
            <a:r>
              <a:rPr lang="en-US" dirty="0"/>
              <a:t>Can we use the symbolic model to evaluate the discrepancy between the human’s behavior and the intended behavior of the AI?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2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A4D6-8663-912A-6135-8F8ED161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model</a:t>
            </a:r>
          </a:p>
        </p:txBody>
      </p:sp>
      <p:pic>
        <p:nvPicPr>
          <p:cNvPr id="13" name="Content Placeholder 12" descr="A picture containing diagram, drawing, line art&#10;&#10;Description automatically generated">
            <a:extLst>
              <a:ext uri="{FF2B5EF4-FFF2-40B4-BE49-F238E27FC236}">
                <a16:creationId xmlns:a16="http://schemas.microsoft.com/office/drawing/2014/main" id="{ADF3DF14-61D0-D30B-791F-DCE1B5B3C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869" y="1825625"/>
            <a:ext cx="6584261" cy="4351338"/>
          </a:xfrm>
        </p:spPr>
      </p:pic>
    </p:spTree>
    <p:extLst>
      <p:ext uri="{BB962C8B-B14F-4D97-AF65-F5344CB8AC3E}">
        <p14:creationId xmlns:p14="http://schemas.microsoft.com/office/powerpoint/2010/main" val="353778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7898-4F0F-5C83-69B6-45B03DF4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Repulsion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7FD4-AE39-BB6F-321A-D6BEB276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velocity of the obstacles in the repulsive field by creating virtual copies of the obstacles that simulate a human estimate of where an obstacle will be when the bee intersects its path. </a:t>
            </a:r>
          </a:p>
        </p:txBody>
      </p:sp>
    </p:spTree>
    <p:extLst>
      <p:ext uri="{BB962C8B-B14F-4D97-AF65-F5344CB8AC3E}">
        <p14:creationId xmlns:p14="http://schemas.microsoft.com/office/powerpoint/2010/main" val="253052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B0720-B58F-EC9F-B69A-BD1EFE8E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Triggers for state transitions. 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81E5-D3D2-108C-714B-681FAFC2E16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Progress -&gt; Dodge:</a:t>
            </a:r>
          </a:p>
        </p:txBody>
      </p:sp>
      <p:pic>
        <p:nvPicPr>
          <p:cNvPr id="5" name="Picture 4" descr="A diagram of a threat control&#10;&#10;Description automatically generated">
            <a:extLst>
              <a:ext uri="{FF2B5EF4-FFF2-40B4-BE49-F238E27FC236}">
                <a16:creationId xmlns:a16="http://schemas.microsoft.com/office/drawing/2014/main" id="{884F154F-7890-9567-D124-35E66BB9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986" y="2145356"/>
            <a:ext cx="7772400" cy="38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4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21617</TotalTime>
  <Words>168</Words>
  <Application>Microsoft Macintosh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Busy Bee ideas</vt:lpstr>
      <vt:lpstr>PowerPoint Presentation</vt:lpstr>
      <vt:lpstr>EXAMPLE</vt:lpstr>
      <vt:lpstr>Repulsion Field</vt:lpstr>
      <vt:lpstr>Repulsion Field</vt:lpstr>
      <vt:lpstr>Research Questions</vt:lpstr>
      <vt:lpstr>Symbolic model</vt:lpstr>
      <vt:lpstr>Repulsion field</vt:lpstr>
      <vt:lpstr>Triggers for state transitions.  </vt:lpstr>
      <vt:lpstr>Triggers for state transitions.  </vt:lpstr>
      <vt:lpstr>Triggers for state transitions.  </vt:lpstr>
      <vt:lpstr>Obstacle Trajectory Predictions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Busy Bee ideas</dc:title>
  <dc:creator>Champlin, Loren M - (champlin)</dc:creator>
  <cp:lastModifiedBy>Champlin, Loren M - (champlin)</cp:lastModifiedBy>
  <cp:revision>7</cp:revision>
  <dcterms:created xsi:type="dcterms:W3CDTF">2023-06-23T04:14:03Z</dcterms:created>
  <dcterms:modified xsi:type="dcterms:W3CDTF">2023-07-26T17:13:31Z</dcterms:modified>
</cp:coreProperties>
</file>