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87" r:id="rId3"/>
    <p:sldId id="292" r:id="rId4"/>
    <p:sldId id="301" r:id="rId5"/>
    <p:sldId id="288" r:id="rId6"/>
    <p:sldId id="289" r:id="rId7"/>
    <p:sldId id="290" r:id="rId8"/>
    <p:sldId id="284" r:id="rId9"/>
    <p:sldId id="293" r:id="rId10"/>
    <p:sldId id="291" r:id="rId11"/>
    <p:sldId id="296" r:id="rId12"/>
    <p:sldId id="295" r:id="rId13"/>
    <p:sldId id="297" r:id="rId14"/>
    <p:sldId id="298" r:id="rId15"/>
    <p:sldId id="307" r:id="rId16"/>
    <p:sldId id="303" r:id="rId17"/>
    <p:sldId id="305" r:id="rId18"/>
    <p:sldId id="306" r:id="rId19"/>
    <p:sldId id="304" r:id="rId20"/>
    <p:sldId id="308" r:id="rId21"/>
    <p:sldId id="309" r:id="rId22"/>
    <p:sldId id="311" r:id="rId23"/>
    <p:sldId id="319" r:id="rId24"/>
    <p:sldId id="316" r:id="rId25"/>
    <p:sldId id="317" r:id="rId26"/>
    <p:sldId id="318" r:id="rId27"/>
    <p:sldId id="315" r:id="rId28"/>
    <p:sldId id="320" r:id="rId29"/>
    <p:sldId id="321" r:id="rId30"/>
    <p:sldId id="322" r:id="rId31"/>
    <p:sldId id="325" r:id="rId32"/>
    <p:sldId id="324" r:id="rId33"/>
    <p:sldId id="326" r:id="rId34"/>
    <p:sldId id="328" r:id="rId35"/>
    <p:sldId id="327" r:id="rId36"/>
    <p:sldId id="270" r:id="rId37"/>
    <p:sldId id="271" r:id="rId38"/>
    <p:sldId id="273" r:id="rId39"/>
    <p:sldId id="275" r:id="rId40"/>
    <p:sldId id="276" r:id="rId41"/>
    <p:sldId id="274" r:id="rId42"/>
    <p:sldId id="277" r:id="rId43"/>
    <p:sldId id="329" r:id="rId44"/>
    <p:sldId id="331" r:id="rId45"/>
    <p:sldId id="330" r:id="rId46"/>
    <p:sldId id="332" r:id="rId47"/>
    <p:sldId id="333" r:id="rId48"/>
    <p:sldId id="334" r:id="rId49"/>
    <p:sldId id="335" r:id="rId50"/>
    <p:sldId id="337" r:id="rId51"/>
    <p:sldId id="338" r:id="rId52"/>
    <p:sldId id="33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9300"/>
    <a:srgbClr val="FFA202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AB3D5-AD05-5F40-BE2C-8C0372DC20C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2451-BA95-2840-A385-5649D87B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2451-BA95-2840-A385-5649D87B2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583910/pdf/nihms-1528335.pdf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hysics.ucsd.edu/2018/Fall/physics210b/REFERENCES/conjugate_priors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Busy Bee ideas (6/1)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7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most likely plan for the agent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(i.e., the most optimal plan that adheres to the observations). But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unknown, we will assume it is a random variable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itself is a random variable.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agent,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most likely representing the human’s belief about the agent’s greediness/risk tolerance.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human,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human’s greediness/risk tolerance.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may be harder to learn because the instance in which the human is control is rare compared to when the agen</a:t>
                </a:r>
                <a:r>
                  <a:rPr lang="en-US" dirty="0">
                    <a:ea typeface="Cambria Math" panose="02040503050406030204" pitchFamily="18" charset="0"/>
                  </a:rPr>
                  <a:t>t is in control.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6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8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proceed.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7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  <a:p>
                <a:r>
                  <a:rPr lang="en-US" dirty="0"/>
                  <a:t>Step 2 can also be replaced with different prediction algorithms, and it doesn’t have to be the same algorithm as Step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5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5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4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This can be used to show how experience affects the human’s ability to anticipate agent behavior.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/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𝑐𝑜𝑠𝑡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blipFill>
                <a:blip r:embed="rId5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A15295-F25D-0819-85CC-BDF54D83BD77}"/>
              </a:ext>
            </a:extLst>
          </p:cNvPr>
          <p:cNvSpPr txBox="1"/>
          <p:nvPr/>
        </p:nvSpPr>
        <p:spPr>
          <a:xfrm>
            <a:off x="7383499" y="2573500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 is just for context!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/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blipFill>
                <a:blip r:embed="rId6"/>
                <a:stretch>
                  <a:fillRect l="-160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79403D-B50B-855D-97DF-52E77178E629}"/>
              </a:ext>
            </a:extLst>
          </p:cNvPr>
          <p:cNvSpPr txBox="1"/>
          <p:nvPr/>
        </p:nvSpPr>
        <p:spPr>
          <a:xfrm>
            <a:off x="5856514" y="5975409"/>
            <a:ext cx="25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Boltzmann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60578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A62EB-92E2-9C1E-D13A-3989D82C9DE5}"/>
              </a:ext>
            </a:extLst>
          </p:cNvPr>
          <p:cNvSpPr txBox="1"/>
          <p:nvPr/>
        </p:nvSpPr>
        <p:spPr>
          <a:xfrm>
            <a:off x="4696774" y="4650228"/>
            <a:ext cx="3125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so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30013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9508-37E9-EF46-1FBF-95D2E097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agent 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represents the human’s belief about the agent’s playing preferences, which controls how they generate trajectories (this is despite how the agent truly functions).</a:t>
                </a:r>
              </a:p>
              <a:p>
                <a:r>
                  <a:rPr lang="en-US" dirty="0"/>
                  <a:t>As the human realizes there might be more than one agent, their beliefs will actually contain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parameters, one for each agent they believe exists.   </a:t>
                </a:r>
              </a:p>
              <a:p>
                <a:r>
                  <a:rPr lang="en-US" dirty="0"/>
                  <a:t>Thus, we can use a modified Lognormal* mixture model to represent how the human is inferring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AE75E2-4908-6FA1-ED8A-B9B9A5FF1F3C}"/>
              </a:ext>
            </a:extLst>
          </p:cNvPr>
          <p:cNvSpPr txBox="1"/>
          <p:nvPr/>
        </p:nvSpPr>
        <p:spPr>
          <a:xfrm>
            <a:off x="1785257" y="5436960"/>
            <a:ext cx="750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Lognormal distribution has a support of (0,INF) and has the same conjugate priors as a normal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80044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7881FE-87B8-1551-976D-BC07DAC22C52}"/>
              </a:ext>
            </a:extLst>
          </p:cNvPr>
          <p:cNvGrpSpPr/>
          <p:nvPr/>
        </p:nvGrpSpPr>
        <p:grpSpPr>
          <a:xfrm>
            <a:off x="5623790" y="132219"/>
            <a:ext cx="6527800" cy="6471781"/>
            <a:chOff x="5231904" y="132219"/>
            <a:chExt cx="6527800" cy="6471781"/>
          </a:xfrm>
        </p:grpSpPr>
        <p:pic>
          <p:nvPicPr>
            <p:cNvPr id="5" name="Picture 4" descr="A diagram of a network&#10;&#10;Description automatically generated">
              <a:extLst>
                <a:ext uri="{FF2B5EF4-FFF2-40B4-BE49-F238E27FC236}">
                  <a16:creationId xmlns:a16="http://schemas.microsoft.com/office/drawing/2014/main" id="{EEBCFC4C-DC66-2AB7-F489-BA8511CF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254000"/>
              <a:ext cx="6527800" cy="635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/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/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0435" r="-26087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/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/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/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/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blipFill>
                  <a:blip r:embed="rId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/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/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/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/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/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blipFill>
                  <a:blip r:embed="rId13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/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/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4878" r="-4878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/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7500" r="-5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/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agents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games (human has played so far)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observations per game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shared hyperparameters between agents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prior probability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hyperparameter(s) for agent probabilities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agent’s preference parameter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en-US" dirty="0"/>
                  <a:t>Inverse-Gamma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Symmetric-Dirichlet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Categorical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Lognormal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(as defined in previous slides) </a:t>
                </a:r>
              </a:p>
              <a:p>
                <a:r>
                  <a:rPr lang="en-US" dirty="0"/>
                  <a:t>*Mean and variance of transformed normal distribution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blipFill>
                <a:blip r:embed="rId17"/>
                <a:stretch>
                  <a:fillRect l="-891" t="-440" b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858871B-2CAF-D588-4D89-B02C8174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4" y="-7343"/>
            <a:ext cx="7181992" cy="1325563"/>
          </a:xfrm>
        </p:spPr>
        <p:txBody>
          <a:bodyPr/>
          <a:lstStyle/>
          <a:p>
            <a:r>
              <a:rPr lang="en-US" dirty="0"/>
              <a:t>Generating agent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8362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current graph depicts a finite mixture model, but ideally it should be modified into an infinite mixture model to represent the human’s uncertainty on how many agents there. </a:t>
                </a:r>
              </a:p>
              <a:p>
                <a:r>
                  <a:rPr lang="en-US" dirty="0"/>
                  <a:t>This involves replacing the Dirichlet prior with a Dirichlet process prior and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4B2-4187-CEB4-40B8-5A9C596F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B6782-6C0E-11C4-0DE8-8D1910373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Modified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model into infinite mixture model.</a:t>
                </a:r>
              </a:p>
              <a:p>
                <a:r>
                  <a:rPr lang="en-US" dirty="0"/>
                  <a:t>Construct inference algorithm (e.g., </a:t>
                </a:r>
                <a:r>
                  <a:rPr lang="en-US" dirty="0" err="1"/>
                  <a:t>gibbs</a:t>
                </a:r>
                <a:r>
                  <a:rPr lang="en-US" dirty="0"/>
                  <a:t> sampling, EM,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B6782-6C0E-11C4-0DE8-8D1910373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05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D7D-7EBD-EA7E-5D0A-F25ED08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9829-F606-656A-382D-2951EA5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graphical model is a modification of the Bayesian Gaussian mixture model seen in </a:t>
            </a:r>
            <a:r>
              <a:rPr lang="en-US" dirty="0">
                <a:hlinkClick r:id="rId2"/>
              </a:rPr>
              <a:t>https://en.wikipedia.org/wiki/Mixture_model</a:t>
            </a:r>
            <a:endParaRPr lang="en-US" dirty="0"/>
          </a:p>
          <a:p>
            <a:r>
              <a:rPr lang="en-US" dirty="0"/>
              <a:t>This has a good explanation on how to formulate an infinite mixture model and how to do inference. </a:t>
            </a:r>
            <a:r>
              <a:rPr lang="en-US" dirty="0">
                <a:hlinkClick r:id="rId3"/>
              </a:rPr>
              <a:t>https://www.ncbi.nlm.nih.gov/pmc/articles/PMC6583910/pdf/nihms-1528335.pdf</a:t>
            </a:r>
            <a:endParaRPr lang="en-US" dirty="0"/>
          </a:p>
          <a:p>
            <a:r>
              <a:rPr lang="en-US" dirty="0"/>
              <a:t>This is just a good resource on conjugate priors (in particular </a:t>
            </a:r>
            <a:r>
              <a:rPr lang="en-US" dirty="0" err="1"/>
              <a:t>pg</a:t>
            </a:r>
            <a:r>
              <a:rPr lang="en-US" dirty="0"/>
              <a:t> 34-35, which shows the formulas for Lognormal conjugate priors). </a:t>
            </a:r>
            <a:r>
              <a:rPr lang="en-US" dirty="0">
                <a:hlinkClick r:id="rId4"/>
              </a:rPr>
              <a:t>https://courses.physics.ucsd.edu/2018/Fall/physics210b/REFERENCES/conjugate_priors</a:t>
            </a:r>
            <a:r>
              <a:rPr lang="en-US">
                <a:hlinkClick r:id="rId4"/>
              </a:rPr>
              <a:t>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7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"/>
            <a:ext cx="10515600" cy="1325563"/>
          </a:xfrm>
        </p:spPr>
        <p:txBody>
          <a:bodyPr/>
          <a:lstStyle/>
          <a:p>
            <a:r>
              <a:rPr lang="en-US" dirty="0"/>
              <a:t>Collision probabilities</a:t>
            </a:r>
          </a:p>
        </p:txBody>
      </p:sp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197F2138-AF9C-A896-3D97-2027F357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4" y="1038877"/>
            <a:ext cx="7772400" cy="44884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50F1A94-03B6-F0D3-2BDE-0F96842A74EE}"/>
              </a:ext>
            </a:extLst>
          </p:cNvPr>
          <p:cNvSpPr/>
          <p:nvPr/>
        </p:nvSpPr>
        <p:spPr>
          <a:xfrm>
            <a:off x="1511543" y="556860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6AFC3-0ED6-1E49-BC35-B34AB877F85C}"/>
              </a:ext>
            </a:extLst>
          </p:cNvPr>
          <p:cNvCxnSpPr/>
          <p:nvPr/>
        </p:nvCxnSpPr>
        <p:spPr>
          <a:xfrm>
            <a:off x="1970314" y="5693862"/>
            <a:ext cx="7097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/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1A492F-1AD9-89B0-CEC5-3D0C3D5147B3}"/>
              </a:ext>
            </a:extLst>
          </p:cNvPr>
          <p:cNvSpPr txBox="1"/>
          <p:nvPr/>
        </p:nvSpPr>
        <p:spPr>
          <a:xfrm>
            <a:off x="5906767" y="6054701"/>
            <a:ext cx="482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distance traveled per some time step 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9DF9B-1C67-14B7-B5E2-9E58699796A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93229" y="6008914"/>
            <a:ext cx="213538" cy="230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BC8BAC-3A95-7B03-F277-F7A1FFF11754}"/>
              </a:ext>
            </a:extLst>
          </p:cNvPr>
          <p:cNvSpPr txBox="1"/>
          <p:nvPr/>
        </p:nvSpPr>
        <p:spPr>
          <a:xfrm>
            <a:off x="6306683" y="156577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437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AB6CD01C-3CCB-12F0-F027-75D1CA1F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6" y="1515113"/>
            <a:ext cx="7772400" cy="446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/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BA82A4-2A1A-A912-CB4B-01BF2C05F6A3}"/>
              </a:ext>
            </a:extLst>
          </p:cNvPr>
          <p:cNvSpPr txBox="1"/>
          <p:nvPr/>
        </p:nvSpPr>
        <p:spPr>
          <a:xfrm>
            <a:off x="6207775" y="1710384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True Occupancy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D17A9-304A-3205-1DD7-37D11A33AFBA}"/>
              </a:ext>
            </a:extLst>
          </p:cNvPr>
          <p:cNvSpPr txBox="1"/>
          <p:nvPr/>
        </p:nvSpPr>
        <p:spPr>
          <a:xfrm>
            <a:off x="6958889" y="3321190"/>
            <a:ext cx="333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A202"/>
                </a:solidFill>
              </a:rPr>
              <a:t>Perceived 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85162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66324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/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there is only a single goal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/>
                  <a:t> denotes an optimal plan.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blipFill>
                <a:blip r:embed="rId3"/>
                <a:stretch>
                  <a:fillRect l="-1776" t="-46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247199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122211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moved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represents some % increase of uncertainty.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875259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EEF2-BB7F-DC1E-0649-4F385F27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99CF-A2EE-4B99-F85B-EF780CAF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policy and short-term planning</a:t>
            </a:r>
          </a:p>
          <a:p>
            <a:r>
              <a:rPr lang="en-US" dirty="0"/>
              <a:t>Global policy:</a:t>
            </a:r>
          </a:p>
          <a:p>
            <a:pPr lvl="1"/>
            <a:r>
              <a:rPr lang="en-US" dirty="0"/>
              <a:t>Anticipatory policies (Strategies)</a:t>
            </a:r>
          </a:p>
          <a:p>
            <a:pPr lvl="2"/>
            <a:r>
              <a:rPr lang="en-US" dirty="0"/>
              <a:t>More developed and utilized by experienced players</a:t>
            </a:r>
          </a:p>
          <a:p>
            <a:pPr lvl="1"/>
            <a:r>
              <a:rPr lang="en-US" dirty="0"/>
              <a:t>Emergency policies (Improvising)</a:t>
            </a:r>
          </a:p>
          <a:p>
            <a:pPr lvl="2"/>
            <a:r>
              <a:rPr lang="en-US" dirty="0"/>
              <a:t>More seen with less experienced players</a:t>
            </a:r>
          </a:p>
          <a:p>
            <a:r>
              <a:rPr lang="en-US" dirty="0"/>
              <a:t>Policy supersedes planning (i.e., I’ll terminate planning if I reach a state that dictates a different policy).</a:t>
            </a:r>
          </a:p>
        </p:txBody>
      </p:sp>
    </p:spTree>
    <p:extLst>
      <p:ext uri="{BB962C8B-B14F-4D97-AF65-F5344CB8AC3E}">
        <p14:creationId xmlns:p14="http://schemas.microsoft.com/office/powerpoint/2010/main" val="3068416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B9A-5DF8-81E3-D2C9-D7505F54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5779-7736-AD3A-6B43-549364C4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might employ different strategies for different AI.</a:t>
            </a:r>
          </a:p>
          <a:p>
            <a:r>
              <a:rPr lang="en-US" dirty="0"/>
              <a:t>This means there is likely a discovery period for the player to either learn a new AI’s behavior or recognize an old AI.</a:t>
            </a:r>
          </a:p>
        </p:txBody>
      </p:sp>
    </p:spTree>
    <p:extLst>
      <p:ext uri="{BB962C8B-B14F-4D97-AF65-F5344CB8AC3E}">
        <p14:creationId xmlns:p14="http://schemas.microsoft.com/office/powerpoint/2010/main" val="2370725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D97-6151-0730-90C9-7CC47E44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strategy.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9E53-CB27-4401-A2D7-121B8997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strategy is to let AI handle moving to the goal but take over when wasps are nearby. </a:t>
            </a:r>
          </a:p>
          <a:p>
            <a:pPr lvl="1"/>
            <a:r>
              <a:rPr lang="en-US" dirty="0"/>
              <a:t>A: Player takes over to more safely avoid wasps.</a:t>
            </a:r>
          </a:p>
          <a:p>
            <a:pPr lvl="1"/>
            <a:r>
              <a:rPr lang="en-US" dirty="0"/>
              <a:t>B: Player takes over to more efficiently reach goal.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2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2DC4-1E43-33EB-FF62-B4886541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example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5D97-ADF2-B013-9EFC-512C8F4C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in control and not threatened (no wasps within radius X), allow AI to proceed toward the goal.</a:t>
            </a:r>
          </a:p>
          <a:p>
            <a:r>
              <a:rPr lang="en-US" dirty="0"/>
              <a:t>If not in control and threatened, take over, create and execute short-term plan for (a) avoiding threats or (b) weaving through threats.</a:t>
            </a:r>
          </a:p>
          <a:p>
            <a:r>
              <a:rPr lang="en-US" dirty="0"/>
              <a:t>If in control and threatened, create and execute short-term plan for (a) avoiding threats or (b) weaving through threats.</a:t>
            </a:r>
          </a:p>
          <a:p>
            <a:r>
              <a:rPr lang="en-US" dirty="0"/>
              <a:t>If in control and not threatened, release control to 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56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EFC12-2C4D-91F8-2EC1-BB9522823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Is it a reward function?</a:t>
                </a: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feature (either raw or derived)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weight representing how much the player cares about that feature. </a:t>
                </a:r>
              </a:p>
              <a:p>
                <a:pPr lvl="1"/>
                <a:r>
                  <a:rPr lang="en-US" dirty="0"/>
                  <a:t>We can then try to see if there is a correlation between weights and contextual history, physiological data, etc. </a:t>
                </a:r>
              </a:p>
              <a:p>
                <a:pPr lvl="1"/>
                <a:r>
                  <a:rPr lang="en-US" dirty="0"/>
                  <a:t>We might even be able to define classifications for players based off of their weights and find correlation between the classifications and contextual history, physiological data,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EFC12-2C4D-91F8-2EC1-BB9522823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8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FC12-2C4D-91F8-2EC1-BB952282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it a policy/symbolic description?</a:t>
            </a:r>
          </a:p>
          <a:p>
            <a:pPr lvl="1"/>
            <a:r>
              <a:rPr lang="en-US" dirty="0"/>
              <a:t>Some description of what we expect the player to do when faced with particular states. </a:t>
            </a:r>
          </a:p>
          <a:p>
            <a:pPr lvl="1"/>
            <a:r>
              <a:rPr lang="en-US" dirty="0"/>
              <a:t>E.g., when wasps are X radius away, the player will do Y…etc. </a:t>
            </a:r>
          </a:p>
          <a:p>
            <a:pPr lvl="1"/>
            <a:r>
              <a:rPr lang="en-US" dirty="0"/>
              <a:t>Decision trees or graphs are suitable for modeling these. </a:t>
            </a:r>
          </a:p>
          <a:p>
            <a:pPr lvl="1"/>
            <a:r>
              <a:rPr lang="en-US" dirty="0"/>
              <a:t>This is along the lines of identifying strategies. </a:t>
            </a:r>
          </a:p>
          <a:p>
            <a:pPr lvl="1"/>
            <a:r>
              <a:rPr lang="en-US" dirty="0"/>
              <a:t>The strategies themselves can be used as classifications of players or may help us define classifications.</a:t>
            </a:r>
          </a:p>
          <a:p>
            <a:pPr lvl="1"/>
            <a:r>
              <a:rPr lang="en-US" dirty="0"/>
              <a:t>Again, we can try correlating output with contextual history, physiological data, etc.</a:t>
            </a:r>
          </a:p>
          <a:p>
            <a:pPr lvl="1"/>
            <a:r>
              <a:rPr lang="en-US" dirty="0"/>
              <a:t>Note: In IRL or related fields, we estimate a reward function and then an “optimal” policy based on that reward function. </a:t>
            </a:r>
          </a:p>
        </p:txBody>
      </p:sp>
    </p:spTree>
    <p:extLst>
      <p:ext uri="{BB962C8B-B14F-4D97-AF65-F5344CB8AC3E}">
        <p14:creationId xmlns:p14="http://schemas.microsoft.com/office/powerpoint/2010/main" val="664911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FC12-2C4D-91F8-2EC1-BB952282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a set of estimated parameters/posterior distributions of parameters?</a:t>
            </a:r>
          </a:p>
          <a:p>
            <a:pPr lvl="1"/>
            <a:r>
              <a:rPr lang="en-US" dirty="0"/>
              <a:t>Some parameters could help describe the player's values (like a reward function), while others might imply some of the player’s policies. </a:t>
            </a:r>
          </a:p>
          <a:p>
            <a:pPr lvl="1"/>
            <a:r>
              <a:rPr lang="en-US" dirty="0"/>
              <a:t>E.g., a risk threshold parameter that describes at what proximity wasps threaten them. </a:t>
            </a:r>
          </a:p>
          <a:p>
            <a:pPr lvl="1"/>
            <a:r>
              <a:rPr lang="en-US" dirty="0"/>
              <a:t>Same as other outputs (correlations and classifications).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2992840-5864-50CB-091F-C6540CC1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4112101"/>
            <a:ext cx="2893060" cy="69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/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error from attempting to match the observations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and a plan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blipFill>
                <a:blip r:embed="rId4"/>
                <a:stretch>
                  <a:fillRect l="-2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5E066-E9C5-C409-0490-9E6955E72AA2}"/>
              </a:ext>
            </a:extLst>
          </p:cNvPr>
          <p:cNvCxnSpPr/>
          <p:nvPr/>
        </p:nvCxnSpPr>
        <p:spPr>
          <a:xfrm flipH="1">
            <a:off x="5740084" y="4572000"/>
            <a:ext cx="355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FBE-BAD8-75F2-BB6C-74509894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Linearly-Solvable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1426-C04C-630D-7F24-322804C9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uncontrolled state transitions (passive dynamics or default policy) and controlled state transitions under some control (their version of an “action”).</a:t>
            </a:r>
          </a:p>
          <a:p>
            <a:r>
              <a:rPr lang="en-US" dirty="0"/>
              <a:t>A control is a real-valued vector that modifies the probability of state transitions. </a:t>
            </a:r>
          </a:p>
          <a:p>
            <a:pPr lvl="1"/>
            <a:r>
              <a:rPr lang="en-US" dirty="0"/>
              <a:t>E.g., without any control, P(A -&gt; B) = 0.5. With a control X, P(A -&gt; B) = 1. X represents an action that causes the system to transition from A to B with certainty. </a:t>
            </a:r>
          </a:p>
          <a:p>
            <a:r>
              <a:rPr lang="en-US" dirty="0"/>
              <a:t>The goal is a policy that selects the controls for each state that optimizes the return (i.e., an optimal policy).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32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FBE-BAD8-75F2-BB6C-74509894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Linearly-Solvable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1426-C04C-630D-7F24-322804C9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likely don’t have passive dynamics, so “default policy” is probably a good moniker for uncontrolled </a:t>
            </a:r>
            <a:r>
              <a:rPr lang="en-US"/>
              <a:t>state transitions.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2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3E60-D24B-90C7-6305-8EA2F0E7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Optimal Control (IRL for linearly-solvable 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742D-4B00-F7A0-3C74-5D0C90A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8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67552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/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can constrain a planner to generate plans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In other words, plans that incorporate the observations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blipFill>
                <a:blip r:embed="rId3"/>
                <a:stretch>
                  <a:fillRect l="-2331" t="-4505" r="-105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/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blipFill>
                <a:blip r:embed="rId4"/>
                <a:stretch>
                  <a:fillRect l="-32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</p:spTree>
    <p:extLst>
      <p:ext uri="{BB962C8B-B14F-4D97-AF65-F5344CB8AC3E}">
        <p14:creationId xmlns:p14="http://schemas.microsoft.com/office/powerpoint/2010/main" val="43605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CBFB-F6B9-E878-1FCB-857A32CC2C38}"/>
              </a:ext>
            </a:extLst>
          </p:cNvPr>
          <p:cNvSpPr txBox="1"/>
          <p:nvPr/>
        </p:nvSpPr>
        <p:spPr>
          <a:xfrm>
            <a:off x="2379946" y="5473874"/>
            <a:ext cx="758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call it “greed”, but it can also be somewhat re-interpreted as risk tolerance. The greater it is, the more willing I am to risk collision to reduce my distance from the goal.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66476-FC3F-0990-5E97-A68B8FB413F0}"/>
              </a:ext>
            </a:extLst>
          </p:cNvPr>
          <p:cNvCxnSpPr/>
          <p:nvPr/>
        </p:nvCxnSpPr>
        <p:spPr>
          <a:xfrm flipV="1">
            <a:off x="2870461" y="3429000"/>
            <a:ext cx="887347" cy="1969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61913</TotalTime>
  <Words>2626</Words>
  <Application>Microsoft Macintosh PowerPoint</Application>
  <PresentationFormat>Widescreen</PresentationFormat>
  <Paragraphs>253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Busy Bee ideas (6/1)</vt:lpstr>
      <vt:lpstr>Likelihood of path</vt:lpstr>
      <vt:lpstr>Likelihood of path</vt:lpstr>
      <vt:lpstr>Likelihood of path</vt:lpstr>
      <vt:lpstr>Likelihood of path</vt:lpstr>
      <vt:lpstr>Likelihood of path</vt:lpstr>
      <vt:lpstr>Likelihood of path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Takeover Process</vt:lpstr>
      <vt:lpstr>Takeover Process</vt:lpstr>
      <vt:lpstr>Takeover Process</vt:lpstr>
      <vt:lpstr>Takeover Process</vt:lpstr>
      <vt:lpstr>Takeover Process Remarks</vt:lpstr>
      <vt:lpstr>Takeover Process Remarks</vt:lpstr>
      <vt:lpstr>Takeover Process Remarks</vt:lpstr>
      <vt:lpstr>Learning ϵ_agent </vt:lpstr>
      <vt:lpstr>Learning ϵ_agent </vt:lpstr>
      <vt:lpstr>Learning ϵ_agent </vt:lpstr>
      <vt:lpstr>Learning ϵ_agent </vt:lpstr>
      <vt:lpstr>Learning ϵ_agent </vt:lpstr>
      <vt:lpstr>Bayesian Updating</vt:lpstr>
      <vt:lpstr>Bayesian Updating</vt:lpstr>
      <vt:lpstr>Bayesian Updating</vt:lpstr>
      <vt:lpstr>Bayesian Updating</vt:lpstr>
      <vt:lpstr>Generating agent observations</vt:lpstr>
      <vt:lpstr>Generating agent observations</vt:lpstr>
      <vt:lpstr>K→∞</vt:lpstr>
      <vt:lpstr>TODOS</vt:lpstr>
      <vt:lpstr>Resources</vt:lpstr>
      <vt:lpstr>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Two-level decision making</vt:lpstr>
      <vt:lpstr>Strategies</vt:lpstr>
      <vt:lpstr>Example of strategy.</vt:lpstr>
      <vt:lpstr>Policies for example strategy</vt:lpstr>
      <vt:lpstr>What does our output look like?</vt:lpstr>
      <vt:lpstr>What does our output look like?</vt:lpstr>
      <vt:lpstr>What does our output look like?</vt:lpstr>
      <vt:lpstr>Linearly-Solvable MDP</vt:lpstr>
      <vt:lpstr>Linearly-Solvable MDP</vt:lpstr>
      <vt:lpstr>Inverse Optimal Control (IRL for linearly-solvable MDP)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53</cp:revision>
  <dcterms:created xsi:type="dcterms:W3CDTF">2023-06-23T04:14:03Z</dcterms:created>
  <dcterms:modified xsi:type="dcterms:W3CDTF">2023-11-14T22:15:14Z</dcterms:modified>
</cp:coreProperties>
</file>