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2"/>
  </p:notesMasterIdLst>
  <p:sldIdLst>
    <p:sldId id="256" r:id="rId2"/>
    <p:sldId id="379" r:id="rId3"/>
    <p:sldId id="399" r:id="rId4"/>
    <p:sldId id="387" r:id="rId5"/>
    <p:sldId id="401" r:id="rId6"/>
    <p:sldId id="400" r:id="rId7"/>
    <p:sldId id="386" r:id="rId8"/>
    <p:sldId id="380" r:id="rId9"/>
    <p:sldId id="388" r:id="rId10"/>
    <p:sldId id="384" r:id="rId11"/>
    <p:sldId id="381" r:id="rId12"/>
    <p:sldId id="382" r:id="rId13"/>
    <p:sldId id="389" r:id="rId14"/>
    <p:sldId id="390" r:id="rId15"/>
    <p:sldId id="391" r:id="rId16"/>
    <p:sldId id="392" r:id="rId17"/>
    <p:sldId id="433" r:id="rId18"/>
    <p:sldId id="393" r:id="rId19"/>
    <p:sldId id="362" r:id="rId20"/>
    <p:sldId id="364" r:id="rId21"/>
    <p:sldId id="365" r:id="rId22"/>
    <p:sldId id="366" r:id="rId23"/>
    <p:sldId id="363" r:id="rId24"/>
    <p:sldId id="367" r:id="rId25"/>
    <p:sldId id="368" r:id="rId26"/>
    <p:sldId id="369" r:id="rId27"/>
    <p:sldId id="370" r:id="rId28"/>
    <p:sldId id="372" r:id="rId29"/>
    <p:sldId id="375" r:id="rId30"/>
    <p:sldId id="376" r:id="rId31"/>
    <p:sldId id="394" r:id="rId32"/>
    <p:sldId id="374" r:id="rId33"/>
    <p:sldId id="377" r:id="rId34"/>
    <p:sldId id="346" r:id="rId35"/>
    <p:sldId id="353" r:id="rId36"/>
    <p:sldId id="354" r:id="rId37"/>
    <p:sldId id="409" r:id="rId38"/>
    <p:sldId id="356" r:id="rId39"/>
    <p:sldId id="352" r:id="rId40"/>
    <p:sldId id="424" r:id="rId41"/>
    <p:sldId id="415" r:id="rId42"/>
    <p:sldId id="416" r:id="rId43"/>
    <p:sldId id="417" r:id="rId44"/>
    <p:sldId id="406" r:id="rId45"/>
    <p:sldId id="407" r:id="rId46"/>
    <p:sldId id="408" r:id="rId47"/>
    <p:sldId id="347" r:id="rId48"/>
    <p:sldId id="348" r:id="rId49"/>
    <p:sldId id="349" r:id="rId50"/>
    <p:sldId id="350" r:id="rId51"/>
    <p:sldId id="351" r:id="rId52"/>
    <p:sldId id="410" r:id="rId53"/>
    <p:sldId id="411" r:id="rId54"/>
    <p:sldId id="402" r:id="rId55"/>
    <p:sldId id="420" r:id="rId56"/>
    <p:sldId id="422" r:id="rId57"/>
    <p:sldId id="428" r:id="rId58"/>
    <p:sldId id="421" r:id="rId59"/>
    <p:sldId id="430" r:id="rId60"/>
    <p:sldId id="431" r:id="rId61"/>
    <p:sldId id="423" r:id="rId62"/>
    <p:sldId id="426" r:id="rId63"/>
    <p:sldId id="427" r:id="rId64"/>
    <p:sldId id="434" r:id="rId65"/>
    <p:sldId id="440" r:id="rId66"/>
    <p:sldId id="432" r:id="rId67"/>
    <p:sldId id="441" r:id="rId68"/>
    <p:sldId id="450" r:id="rId69"/>
    <p:sldId id="451" r:id="rId70"/>
    <p:sldId id="435" r:id="rId71"/>
    <p:sldId id="452" r:id="rId72"/>
    <p:sldId id="453" r:id="rId73"/>
    <p:sldId id="442" r:id="rId74"/>
    <p:sldId id="454" r:id="rId75"/>
    <p:sldId id="455" r:id="rId76"/>
    <p:sldId id="444" r:id="rId77"/>
    <p:sldId id="446" r:id="rId78"/>
    <p:sldId id="447" r:id="rId79"/>
    <p:sldId id="456" r:id="rId80"/>
    <p:sldId id="445" r:id="rId8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7F5650-6B6F-3D42-9402-6731370CA2D4}" type="datetimeFigureOut">
              <a:rPr lang="en-US" smtClean="0"/>
              <a:t>2/6/24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9D9F5-86DA-A04B-BDC1-E047733BF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9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9D9F5-86DA-A04B-BDC1-E047733BF9F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90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72272-690A-640C-5A6D-53565D25E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7C21C6-DFEB-1C54-F7B9-A968BB2E3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242BF-20E8-DA70-8864-7ED299FEB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8CC9-0204-D843-8CC7-FA129E91F094}" type="datetimeFigureOut">
              <a:rPr lang="en-US" smtClean="0"/>
              <a:t>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98EAC-C9C6-EEC4-472A-4A5DFFB23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6E951-1772-8733-2FF7-8D739FFAA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8815-4257-8441-B7F2-71A2FC957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04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DFC28-27D2-D4CF-FAD2-11D7755BF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C57328-DB75-60CE-87EB-EFE2E1EBC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75FA8-2CEF-1766-6A77-4B9C851C8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8CC9-0204-D843-8CC7-FA129E91F094}" type="datetimeFigureOut">
              <a:rPr lang="en-US" smtClean="0"/>
              <a:t>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A7793-0C06-4BD5-27FD-B65B8DA7D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DE0D8-2E9D-A79E-2546-CFB0913E5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8815-4257-8441-B7F2-71A2FC957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38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55E84C-59EB-7508-BE51-AAFF902426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515878-107A-DB51-E985-5223E1649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DCDD3-66C8-64F8-50F5-B57429AB8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8CC9-0204-D843-8CC7-FA129E91F094}" type="datetimeFigureOut">
              <a:rPr lang="en-US" smtClean="0"/>
              <a:t>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934AC-FA44-1880-4C97-AF90EC821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47C58-7DBF-918E-61A4-EA750AA75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8815-4257-8441-B7F2-71A2FC957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9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7FF39-B7F7-D3AD-FBDD-A32997D60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15255-82CD-A236-9706-5298693E0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79966-8528-3557-6F7A-92FBF7427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8CC9-0204-D843-8CC7-FA129E91F094}" type="datetimeFigureOut">
              <a:rPr lang="en-US" smtClean="0"/>
              <a:t>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95FCF-5351-FD96-AF3B-457195814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A0DE2-C43D-CDC2-C77D-A16C94510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8815-4257-8441-B7F2-71A2FC957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18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13A16-C78F-BE9F-9AED-98A047AE1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B4FCF-6D3D-9866-5CA8-BF15407BE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82D23-E9AC-7647-6C6B-6FCA7CF33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8CC9-0204-D843-8CC7-FA129E91F094}" type="datetimeFigureOut">
              <a:rPr lang="en-US" smtClean="0"/>
              <a:t>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1F5D4-0D55-2B46-B748-AF943D65D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A137E-4EC7-FBAA-23E0-B50BDAAA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8815-4257-8441-B7F2-71A2FC957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4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4F9E6-964C-764F-F3CC-80F073B54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FEB9A-8BBE-E0ED-4DC9-5BE8533397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6C7445-C9F2-1588-214E-75EB31DEC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99398-7B67-754C-204E-0A89CEF14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8CC9-0204-D843-8CC7-FA129E91F094}" type="datetimeFigureOut">
              <a:rPr lang="en-US" smtClean="0"/>
              <a:t>2/4/24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0B904-F424-8F92-A0DE-20124BA7C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15A06-E7EA-1F8E-7C5A-DD7E0D133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8815-4257-8441-B7F2-71A2FC957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8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1B791-3590-B35C-93CA-61DCF6B2B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3105D-6150-AA16-6F86-F5B0A0C79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18448-72B1-955F-81C8-91249AC5E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EEA8CA-BE5D-CA8F-E9E9-66A5539015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C70DBE-9174-E800-4778-765EBA938C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DDDB02-F1B2-82A7-CDD5-0D3920E8E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8CC9-0204-D843-8CC7-FA129E91F094}" type="datetimeFigureOut">
              <a:rPr lang="en-US" smtClean="0"/>
              <a:t>2/4/24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AA734C-266F-D32D-9065-D05E0912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447B6F-A6B6-5C1F-516A-70962E114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8815-4257-8441-B7F2-71A2FC957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474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56938-8D96-24A5-43AB-DDCBD88CE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1DD6FC-26EA-0FE6-29C4-ED5C483CD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8CC9-0204-D843-8CC7-FA129E91F094}" type="datetimeFigureOut">
              <a:rPr lang="en-US" smtClean="0"/>
              <a:t>2/4/24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EF140F-C54E-A1B2-D381-A782F176E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90981-7116-3ED4-65AF-15D4DD368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8815-4257-8441-B7F2-71A2FC957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05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7857B2-DF89-E02F-80BD-449F68153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8CC9-0204-D843-8CC7-FA129E91F094}" type="datetimeFigureOut">
              <a:rPr lang="en-US" smtClean="0"/>
              <a:t>2/4/24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CD00B9-AF2A-1CAB-6705-47B548C33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50533-1B2A-4B48-BB4F-895894F48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8815-4257-8441-B7F2-71A2FC957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91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DE324-97B9-B8B0-48F1-796ACCB27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435AB-6589-4E7A-7EDB-7373899B3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56E04-C803-66EB-CAA0-382D9D796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FDECA-4FDD-C8A7-0CF3-272C18C23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8CC9-0204-D843-8CC7-FA129E91F094}" type="datetimeFigureOut">
              <a:rPr lang="en-US" smtClean="0"/>
              <a:t>2/4/24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E8423-CBF9-D258-7B6E-6B663DC6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F1717-ADBA-BAA4-85BB-87C20DE8F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8815-4257-8441-B7F2-71A2FC957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33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1C5A-7AED-AB6D-0285-C88902182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1A2BF7-7CAE-BB70-C911-36E5D32818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1B692-A994-7ED7-DBFF-6EA47EDA6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B607D6-BEA0-98D5-0DA6-98998BA44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8CC9-0204-D843-8CC7-FA129E91F094}" type="datetimeFigureOut">
              <a:rPr lang="en-US" smtClean="0"/>
              <a:t>2/4/24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50900-94AC-3A42-4DCB-344A9188B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660E6-2814-BC89-8ED6-BEEFC97D4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8815-4257-8441-B7F2-71A2FC957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9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1E17C7-0B55-3CA8-2A92-AD281BDF3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81989-8A33-2138-84C2-D66FC925B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B9BD4-D6CC-48E8-A81E-07EA16768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08CC9-0204-D843-8CC7-FA129E91F094}" type="datetimeFigureOut">
              <a:rPr lang="en-US" smtClean="0"/>
              <a:t>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928DF-216E-195E-C503-DD92AFF43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AF5BE-DDB5-5F71-65E9-DDEBD150ED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28815-4257-8441-B7F2-71A2FC957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35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470B5-B0E6-FAD3-015D-C96E772BC4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Inverse Reinforcement learning for a LMDP sequence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92AD47-C4D0-D0A5-90F6-D5EB7EF646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623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5F47A-CA16-CB85-5CC7-424C7A5EC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E25B18-EE6F-3551-012E-B8F1245CAE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23" t="25771" r="26643" b="26104"/>
          <a:stretch/>
        </p:blipFill>
        <p:spPr>
          <a:xfrm>
            <a:off x="3569588" y="1233796"/>
            <a:ext cx="4693284" cy="41286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C61390E-F7C4-FDB5-66C8-33850C6756A5}"/>
              </a:ext>
            </a:extLst>
          </p:cNvPr>
          <p:cNvSpPr/>
          <p:nvPr/>
        </p:nvSpPr>
        <p:spPr>
          <a:xfrm>
            <a:off x="3530582" y="1233798"/>
            <a:ext cx="4732290" cy="4128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A7085A2-786E-0BB7-BC4E-5711EB06EDFC}"/>
              </a:ext>
            </a:extLst>
          </p:cNvPr>
          <p:cNvSpPr/>
          <p:nvPr/>
        </p:nvSpPr>
        <p:spPr>
          <a:xfrm>
            <a:off x="963323" y="3265979"/>
            <a:ext cx="217953" cy="21082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0477FB0-081D-C39B-0E9D-88D2B870DBF6}"/>
              </a:ext>
            </a:extLst>
          </p:cNvPr>
          <p:cNvSpPr/>
          <p:nvPr/>
        </p:nvSpPr>
        <p:spPr>
          <a:xfrm>
            <a:off x="5815242" y="3215346"/>
            <a:ext cx="217953" cy="2108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5CA95D-1A02-EB8D-07A2-5EDD7EBAB730}"/>
              </a:ext>
            </a:extLst>
          </p:cNvPr>
          <p:cNvSpPr txBox="1"/>
          <p:nvPr/>
        </p:nvSpPr>
        <p:spPr>
          <a:xfrm>
            <a:off x="5788501" y="536239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7A2D8B-681F-0845-AED6-96738BCE6879}"/>
              </a:ext>
            </a:extLst>
          </p:cNvPr>
          <p:cNvSpPr txBox="1"/>
          <p:nvPr/>
        </p:nvSpPr>
        <p:spPr>
          <a:xfrm>
            <a:off x="3259876" y="309154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A945CC-2AB8-3635-BBF3-E7130889DCDD}"/>
              </a:ext>
            </a:extLst>
          </p:cNvPr>
          <p:cNvSpPr txBox="1"/>
          <p:nvPr/>
        </p:nvSpPr>
        <p:spPr>
          <a:xfrm>
            <a:off x="6310990" y="53623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F0F614-1566-C461-10EF-2340FABA38BA}"/>
              </a:ext>
            </a:extLst>
          </p:cNvPr>
          <p:cNvSpPr txBox="1"/>
          <p:nvPr/>
        </p:nvSpPr>
        <p:spPr>
          <a:xfrm>
            <a:off x="6857786" y="53623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0055B9-657B-2E9B-2962-07C416C99755}"/>
              </a:ext>
            </a:extLst>
          </p:cNvPr>
          <p:cNvSpPr txBox="1"/>
          <p:nvPr/>
        </p:nvSpPr>
        <p:spPr>
          <a:xfrm>
            <a:off x="7404582" y="53761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E4623C-A0B9-8C7D-E0BE-6161714F4EA1}"/>
              </a:ext>
            </a:extLst>
          </p:cNvPr>
          <p:cNvSpPr txBox="1"/>
          <p:nvPr/>
        </p:nvSpPr>
        <p:spPr>
          <a:xfrm>
            <a:off x="7866336" y="53741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2AC702-63DB-1B6C-5E7F-A242A38863BB}"/>
              </a:ext>
            </a:extLst>
          </p:cNvPr>
          <p:cNvSpPr txBox="1"/>
          <p:nvPr/>
        </p:nvSpPr>
        <p:spPr>
          <a:xfrm>
            <a:off x="3696743" y="535067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F99197-2872-0BB5-851A-EF81EAACBED0}"/>
              </a:ext>
            </a:extLst>
          </p:cNvPr>
          <p:cNvSpPr txBox="1"/>
          <p:nvPr/>
        </p:nvSpPr>
        <p:spPr>
          <a:xfrm>
            <a:off x="4243539" y="535067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D99EF5-B0AF-00B9-164D-678BFAB63865}"/>
              </a:ext>
            </a:extLst>
          </p:cNvPr>
          <p:cNvSpPr txBox="1"/>
          <p:nvPr/>
        </p:nvSpPr>
        <p:spPr>
          <a:xfrm>
            <a:off x="4790335" y="536444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472516-2F2A-0848-5E92-1F55597A4F05}"/>
              </a:ext>
            </a:extLst>
          </p:cNvPr>
          <p:cNvSpPr txBox="1"/>
          <p:nvPr/>
        </p:nvSpPr>
        <p:spPr>
          <a:xfrm>
            <a:off x="5252089" y="536239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D1CE2A-8BCF-B72D-D0C3-DD2686161970}"/>
              </a:ext>
            </a:extLst>
          </p:cNvPr>
          <p:cNvSpPr txBox="1"/>
          <p:nvPr/>
        </p:nvSpPr>
        <p:spPr>
          <a:xfrm>
            <a:off x="4591774" y="280712"/>
            <a:ext cx="234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LMDP sequence model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E41C00-1DC4-BAE0-9A16-C7284985474D}"/>
              </a:ext>
            </a:extLst>
          </p:cNvPr>
          <p:cNvSpPr txBox="1"/>
          <p:nvPr/>
        </p:nvSpPr>
        <p:spPr>
          <a:xfrm>
            <a:off x="3254314" y="26423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5EE493-CC2A-0518-931F-EDDB5E35D511}"/>
              </a:ext>
            </a:extLst>
          </p:cNvPr>
          <p:cNvSpPr txBox="1"/>
          <p:nvPr/>
        </p:nvSpPr>
        <p:spPr>
          <a:xfrm>
            <a:off x="3244562" y="21931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0A57BE-F36D-E3E2-9F88-D266FFD7CFEB}"/>
              </a:ext>
            </a:extLst>
          </p:cNvPr>
          <p:cNvSpPr txBox="1"/>
          <p:nvPr/>
        </p:nvSpPr>
        <p:spPr>
          <a:xfrm>
            <a:off x="3244562" y="17933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EA090A-0B93-BB56-84AF-6C0FE595EC79}"/>
              </a:ext>
            </a:extLst>
          </p:cNvPr>
          <p:cNvSpPr txBox="1"/>
          <p:nvPr/>
        </p:nvSpPr>
        <p:spPr>
          <a:xfrm>
            <a:off x="3247443" y="13062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B0D86C-319B-D0D4-5ACD-D3EA5EB2D2DD}"/>
              </a:ext>
            </a:extLst>
          </p:cNvPr>
          <p:cNvSpPr txBox="1"/>
          <p:nvPr/>
        </p:nvSpPr>
        <p:spPr>
          <a:xfrm>
            <a:off x="3207423" y="488145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15474F-A411-515F-A39C-D2D206ECD90C}"/>
              </a:ext>
            </a:extLst>
          </p:cNvPr>
          <p:cNvSpPr txBox="1"/>
          <p:nvPr/>
        </p:nvSpPr>
        <p:spPr>
          <a:xfrm>
            <a:off x="3197671" y="443225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3BC132-D665-D06A-4D1B-189BDC6DF01E}"/>
              </a:ext>
            </a:extLst>
          </p:cNvPr>
          <p:cNvSpPr txBox="1"/>
          <p:nvPr/>
        </p:nvSpPr>
        <p:spPr>
          <a:xfrm>
            <a:off x="3197671" y="403244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8FADA96-4393-B2DD-65CE-0479A4D283D6}"/>
              </a:ext>
            </a:extLst>
          </p:cNvPr>
          <p:cNvSpPr txBox="1"/>
          <p:nvPr/>
        </p:nvSpPr>
        <p:spPr>
          <a:xfrm>
            <a:off x="3188829" y="354532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0AC2FD1-27A3-94B9-7E45-7A15FBDD8643}"/>
              </a:ext>
            </a:extLst>
          </p:cNvPr>
          <p:cNvSpPr/>
          <p:nvPr/>
        </p:nvSpPr>
        <p:spPr>
          <a:xfrm>
            <a:off x="3734822" y="3636201"/>
            <a:ext cx="187569" cy="1875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36E8BF-451B-0FE5-0E60-AC64929950D5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3922391" y="3729986"/>
            <a:ext cx="4208844" cy="1313988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3ADA225C-602E-BDAA-6F42-97C1A674302C}"/>
              </a:ext>
            </a:extLst>
          </p:cNvPr>
          <p:cNvSpPr/>
          <p:nvPr/>
        </p:nvSpPr>
        <p:spPr>
          <a:xfrm>
            <a:off x="3022707" y="5665486"/>
            <a:ext cx="187569" cy="1875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C76448-C460-5125-6F91-BB559CFC1D30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3210276" y="1116001"/>
            <a:ext cx="3557974" cy="464327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 40">
            <a:extLst>
              <a:ext uri="{FF2B5EF4-FFF2-40B4-BE49-F238E27FC236}">
                <a16:creationId xmlns:a16="http://schemas.microsoft.com/office/drawing/2014/main" id="{D36CCAF5-74CA-C051-248F-53058FF578F7}"/>
              </a:ext>
            </a:extLst>
          </p:cNvPr>
          <p:cNvSpPr/>
          <p:nvPr/>
        </p:nvSpPr>
        <p:spPr>
          <a:xfrm rot="17888830">
            <a:off x="4073215" y="2471213"/>
            <a:ext cx="1477108" cy="852270"/>
          </a:xfrm>
          <a:custGeom>
            <a:avLst/>
            <a:gdLst>
              <a:gd name="connsiteX0" fmla="*/ 0 w 1477108"/>
              <a:gd name="connsiteY0" fmla="*/ 668447 h 852270"/>
              <a:gd name="connsiteX1" fmla="*/ 410308 w 1477108"/>
              <a:gd name="connsiteY1" fmla="*/ 691893 h 852270"/>
              <a:gd name="connsiteX2" fmla="*/ 797169 w 1477108"/>
              <a:gd name="connsiteY2" fmla="*/ 232 h 852270"/>
              <a:gd name="connsiteX3" fmla="*/ 1078523 w 1477108"/>
              <a:gd name="connsiteY3" fmla="*/ 773955 h 852270"/>
              <a:gd name="connsiteX4" fmla="*/ 1477108 w 1477108"/>
              <a:gd name="connsiteY4" fmla="*/ 832570 h 852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7108" h="852270">
                <a:moveTo>
                  <a:pt x="0" y="668447"/>
                </a:moveTo>
                <a:cubicBezTo>
                  <a:pt x="138723" y="735854"/>
                  <a:pt x="277446" y="803262"/>
                  <a:pt x="410308" y="691893"/>
                </a:cubicBezTo>
                <a:cubicBezTo>
                  <a:pt x="543170" y="580524"/>
                  <a:pt x="685800" y="-13445"/>
                  <a:pt x="797169" y="232"/>
                </a:cubicBezTo>
                <a:cubicBezTo>
                  <a:pt x="908538" y="13909"/>
                  <a:pt x="965200" y="635232"/>
                  <a:pt x="1078523" y="773955"/>
                </a:cubicBezTo>
                <a:cubicBezTo>
                  <a:pt x="1191846" y="912678"/>
                  <a:pt x="1406770" y="822801"/>
                  <a:pt x="1477108" y="83257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657AA1C5-0AD8-43B4-B82B-3F33A54239AC}"/>
              </a:ext>
            </a:extLst>
          </p:cNvPr>
          <p:cNvSpPr/>
          <p:nvPr/>
        </p:nvSpPr>
        <p:spPr>
          <a:xfrm rot="847128">
            <a:off x="5503669" y="3609801"/>
            <a:ext cx="1477108" cy="852270"/>
          </a:xfrm>
          <a:custGeom>
            <a:avLst/>
            <a:gdLst>
              <a:gd name="connsiteX0" fmla="*/ 0 w 1477108"/>
              <a:gd name="connsiteY0" fmla="*/ 668447 h 852270"/>
              <a:gd name="connsiteX1" fmla="*/ 410308 w 1477108"/>
              <a:gd name="connsiteY1" fmla="*/ 691893 h 852270"/>
              <a:gd name="connsiteX2" fmla="*/ 797169 w 1477108"/>
              <a:gd name="connsiteY2" fmla="*/ 232 h 852270"/>
              <a:gd name="connsiteX3" fmla="*/ 1078523 w 1477108"/>
              <a:gd name="connsiteY3" fmla="*/ 773955 h 852270"/>
              <a:gd name="connsiteX4" fmla="*/ 1477108 w 1477108"/>
              <a:gd name="connsiteY4" fmla="*/ 832570 h 852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7108" h="852270">
                <a:moveTo>
                  <a:pt x="0" y="668447"/>
                </a:moveTo>
                <a:cubicBezTo>
                  <a:pt x="138723" y="735854"/>
                  <a:pt x="277446" y="803262"/>
                  <a:pt x="410308" y="691893"/>
                </a:cubicBezTo>
                <a:cubicBezTo>
                  <a:pt x="543170" y="580524"/>
                  <a:pt x="685800" y="-13445"/>
                  <a:pt x="797169" y="232"/>
                </a:cubicBezTo>
                <a:cubicBezTo>
                  <a:pt x="908538" y="13909"/>
                  <a:pt x="965200" y="635232"/>
                  <a:pt x="1078523" y="773955"/>
                </a:cubicBezTo>
                <a:cubicBezTo>
                  <a:pt x="1191846" y="912678"/>
                  <a:pt x="1406770" y="822801"/>
                  <a:pt x="1477108" y="83257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C738272-91D8-365E-B76E-CDB8F02997E2}"/>
              </a:ext>
            </a:extLst>
          </p:cNvPr>
          <p:cNvSpPr/>
          <p:nvPr/>
        </p:nvSpPr>
        <p:spPr>
          <a:xfrm>
            <a:off x="3691813" y="3200736"/>
            <a:ext cx="217953" cy="210825"/>
          </a:xfrm>
          <a:prstGeom prst="ellips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F43834-7991-1C6F-C7E6-7D8382990133}"/>
              </a:ext>
            </a:extLst>
          </p:cNvPr>
          <p:cNvSpPr txBox="1"/>
          <p:nvPr/>
        </p:nvSpPr>
        <p:spPr>
          <a:xfrm>
            <a:off x="1032025" y="1786212"/>
            <a:ext cx="20328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closest grid space to the goal is marked (a pseudo-goal).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E3E46B-F4A1-A7ED-C61D-78CB94564600}"/>
              </a:ext>
            </a:extLst>
          </p:cNvPr>
          <p:cNvCxnSpPr>
            <a:cxnSpLocks/>
          </p:cNvCxnSpPr>
          <p:nvPr/>
        </p:nvCxnSpPr>
        <p:spPr>
          <a:xfrm>
            <a:off x="2669472" y="2642348"/>
            <a:ext cx="1022341" cy="5729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529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CC048-952C-D3E4-2EE1-563E4A8C1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4A5092-49A3-AFA2-CEA6-B55D9B9AEC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23" t="25771" r="26643" b="26104"/>
          <a:stretch/>
        </p:blipFill>
        <p:spPr>
          <a:xfrm>
            <a:off x="3569588" y="1233796"/>
            <a:ext cx="4693284" cy="41286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2AEA7B5-F306-7E1E-6F20-F5855BBB31AF}"/>
              </a:ext>
            </a:extLst>
          </p:cNvPr>
          <p:cNvSpPr/>
          <p:nvPr/>
        </p:nvSpPr>
        <p:spPr>
          <a:xfrm>
            <a:off x="3530582" y="1233798"/>
            <a:ext cx="4732290" cy="4128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294B4E6-4294-C152-7A66-BF1B4CB9355E}"/>
              </a:ext>
            </a:extLst>
          </p:cNvPr>
          <p:cNvSpPr/>
          <p:nvPr/>
        </p:nvSpPr>
        <p:spPr>
          <a:xfrm>
            <a:off x="963323" y="3265979"/>
            <a:ext cx="217953" cy="21082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C35FC75-9FD1-D0DA-C41E-A51339812A1E}"/>
              </a:ext>
            </a:extLst>
          </p:cNvPr>
          <p:cNvSpPr/>
          <p:nvPr/>
        </p:nvSpPr>
        <p:spPr>
          <a:xfrm>
            <a:off x="5815242" y="3215346"/>
            <a:ext cx="217953" cy="2108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A579C1-8C78-9F82-4E3C-5B8DD0995E47}"/>
              </a:ext>
            </a:extLst>
          </p:cNvPr>
          <p:cNvSpPr txBox="1"/>
          <p:nvPr/>
        </p:nvSpPr>
        <p:spPr>
          <a:xfrm>
            <a:off x="5788501" y="536239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2010B0-4BF3-312B-7DEA-B63B043916D2}"/>
              </a:ext>
            </a:extLst>
          </p:cNvPr>
          <p:cNvSpPr txBox="1"/>
          <p:nvPr/>
        </p:nvSpPr>
        <p:spPr>
          <a:xfrm>
            <a:off x="3259876" y="309154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CB545F-D611-9458-981F-437A1422815F}"/>
              </a:ext>
            </a:extLst>
          </p:cNvPr>
          <p:cNvSpPr txBox="1"/>
          <p:nvPr/>
        </p:nvSpPr>
        <p:spPr>
          <a:xfrm>
            <a:off x="6310990" y="53623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88E775-7B60-4CA9-1C21-C984EEE08033}"/>
              </a:ext>
            </a:extLst>
          </p:cNvPr>
          <p:cNvSpPr txBox="1"/>
          <p:nvPr/>
        </p:nvSpPr>
        <p:spPr>
          <a:xfrm>
            <a:off x="6857786" y="53623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0E53C3-1117-DF52-51CC-4201E5E3919A}"/>
              </a:ext>
            </a:extLst>
          </p:cNvPr>
          <p:cNvSpPr txBox="1"/>
          <p:nvPr/>
        </p:nvSpPr>
        <p:spPr>
          <a:xfrm>
            <a:off x="7404582" y="53761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1856B4-02F0-C6AC-F4DA-F913D675812C}"/>
              </a:ext>
            </a:extLst>
          </p:cNvPr>
          <p:cNvSpPr txBox="1"/>
          <p:nvPr/>
        </p:nvSpPr>
        <p:spPr>
          <a:xfrm>
            <a:off x="7866336" y="53741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A15B2F-5920-1ABA-F6B5-F1BFC0852290}"/>
              </a:ext>
            </a:extLst>
          </p:cNvPr>
          <p:cNvSpPr txBox="1"/>
          <p:nvPr/>
        </p:nvSpPr>
        <p:spPr>
          <a:xfrm>
            <a:off x="3696743" y="535067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CEF76C-4AA6-4DD2-29E8-67AEFFE9B071}"/>
              </a:ext>
            </a:extLst>
          </p:cNvPr>
          <p:cNvSpPr txBox="1"/>
          <p:nvPr/>
        </p:nvSpPr>
        <p:spPr>
          <a:xfrm>
            <a:off x="4243539" y="535067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6A8793-E5E4-B149-FF97-953EA4B12068}"/>
              </a:ext>
            </a:extLst>
          </p:cNvPr>
          <p:cNvSpPr txBox="1"/>
          <p:nvPr/>
        </p:nvSpPr>
        <p:spPr>
          <a:xfrm>
            <a:off x="4790335" y="536444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3AD12E-B51C-9726-096A-6CCF4949FB1A}"/>
              </a:ext>
            </a:extLst>
          </p:cNvPr>
          <p:cNvSpPr txBox="1"/>
          <p:nvPr/>
        </p:nvSpPr>
        <p:spPr>
          <a:xfrm>
            <a:off x="5252089" y="536239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E8E7C3-1E4D-8143-3E5C-B232DEBD9639}"/>
              </a:ext>
            </a:extLst>
          </p:cNvPr>
          <p:cNvSpPr txBox="1"/>
          <p:nvPr/>
        </p:nvSpPr>
        <p:spPr>
          <a:xfrm>
            <a:off x="4591774" y="280712"/>
            <a:ext cx="234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LMDP sequence model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0FBEEB-9A2E-150D-B2ED-13A754470AC6}"/>
              </a:ext>
            </a:extLst>
          </p:cNvPr>
          <p:cNvSpPr txBox="1"/>
          <p:nvPr/>
        </p:nvSpPr>
        <p:spPr>
          <a:xfrm>
            <a:off x="3254314" y="26423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F1C1C5-C828-7A55-5943-0C635B5EC07A}"/>
              </a:ext>
            </a:extLst>
          </p:cNvPr>
          <p:cNvSpPr txBox="1"/>
          <p:nvPr/>
        </p:nvSpPr>
        <p:spPr>
          <a:xfrm>
            <a:off x="3244562" y="21931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679CCC-9B50-0189-61F6-9CBDF5ECD3F8}"/>
              </a:ext>
            </a:extLst>
          </p:cNvPr>
          <p:cNvSpPr txBox="1"/>
          <p:nvPr/>
        </p:nvSpPr>
        <p:spPr>
          <a:xfrm>
            <a:off x="3244562" y="17933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78EB52-81C9-4320-CEA8-C1724BDFADAA}"/>
              </a:ext>
            </a:extLst>
          </p:cNvPr>
          <p:cNvSpPr txBox="1"/>
          <p:nvPr/>
        </p:nvSpPr>
        <p:spPr>
          <a:xfrm>
            <a:off x="3247443" y="13062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DDAD33-881F-175C-386A-0B19D2A2FEE9}"/>
              </a:ext>
            </a:extLst>
          </p:cNvPr>
          <p:cNvSpPr txBox="1"/>
          <p:nvPr/>
        </p:nvSpPr>
        <p:spPr>
          <a:xfrm>
            <a:off x="3207423" y="488145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79B920-BDAB-93C7-D728-F2AD2715BA0A}"/>
              </a:ext>
            </a:extLst>
          </p:cNvPr>
          <p:cNvSpPr txBox="1"/>
          <p:nvPr/>
        </p:nvSpPr>
        <p:spPr>
          <a:xfrm>
            <a:off x="3197671" y="443225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328E55-917F-9879-F29C-369BA51C8723}"/>
              </a:ext>
            </a:extLst>
          </p:cNvPr>
          <p:cNvSpPr txBox="1"/>
          <p:nvPr/>
        </p:nvSpPr>
        <p:spPr>
          <a:xfrm>
            <a:off x="3197671" y="403244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1390B5-B532-6C28-DAFE-F2A055C4AFBB}"/>
              </a:ext>
            </a:extLst>
          </p:cNvPr>
          <p:cNvSpPr txBox="1"/>
          <p:nvPr/>
        </p:nvSpPr>
        <p:spPr>
          <a:xfrm>
            <a:off x="3188829" y="354532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DDD9A9C-27CC-08E1-5B05-9E486BDABBC8}"/>
              </a:ext>
            </a:extLst>
          </p:cNvPr>
          <p:cNvSpPr/>
          <p:nvPr/>
        </p:nvSpPr>
        <p:spPr>
          <a:xfrm>
            <a:off x="3734822" y="3636201"/>
            <a:ext cx="187569" cy="1875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5E51DC-BBEE-D8A7-8AA2-AAFAF8D8CAF5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3922391" y="3729986"/>
            <a:ext cx="4208844" cy="1313988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A9147FB-E688-5908-DF95-5B8637E68F10}"/>
              </a:ext>
            </a:extLst>
          </p:cNvPr>
          <p:cNvSpPr/>
          <p:nvPr/>
        </p:nvSpPr>
        <p:spPr>
          <a:xfrm>
            <a:off x="3022707" y="5665486"/>
            <a:ext cx="187569" cy="1875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6C47942-8A34-7C6B-AF30-F6D398B40E74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3210276" y="1116001"/>
            <a:ext cx="3557974" cy="464327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 40">
            <a:extLst>
              <a:ext uri="{FF2B5EF4-FFF2-40B4-BE49-F238E27FC236}">
                <a16:creationId xmlns:a16="http://schemas.microsoft.com/office/drawing/2014/main" id="{8B20282E-DB0F-8EDD-4F0D-0D791320624B}"/>
              </a:ext>
            </a:extLst>
          </p:cNvPr>
          <p:cNvSpPr/>
          <p:nvPr/>
        </p:nvSpPr>
        <p:spPr>
          <a:xfrm rot="17888830">
            <a:off x="4073215" y="2471213"/>
            <a:ext cx="1477108" cy="852270"/>
          </a:xfrm>
          <a:custGeom>
            <a:avLst/>
            <a:gdLst>
              <a:gd name="connsiteX0" fmla="*/ 0 w 1477108"/>
              <a:gd name="connsiteY0" fmla="*/ 668447 h 852270"/>
              <a:gd name="connsiteX1" fmla="*/ 410308 w 1477108"/>
              <a:gd name="connsiteY1" fmla="*/ 691893 h 852270"/>
              <a:gd name="connsiteX2" fmla="*/ 797169 w 1477108"/>
              <a:gd name="connsiteY2" fmla="*/ 232 h 852270"/>
              <a:gd name="connsiteX3" fmla="*/ 1078523 w 1477108"/>
              <a:gd name="connsiteY3" fmla="*/ 773955 h 852270"/>
              <a:gd name="connsiteX4" fmla="*/ 1477108 w 1477108"/>
              <a:gd name="connsiteY4" fmla="*/ 832570 h 852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7108" h="852270">
                <a:moveTo>
                  <a:pt x="0" y="668447"/>
                </a:moveTo>
                <a:cubicBezTo>
                  <a:pt x="138723" y="735854"/>
                  <a:pt x="277446" y="803262"/>
                  <a:pt x="410308" y="691893"/>
                </a:cubicBezTo>
                <a:cubicBezTo>
                  <a:pt x="543170" y="580524"/>
                  <a:pt x="685800" y="-13445"/>
                  <a:pt x="797169" y="232"/>
                </a:cubicBezTo>
                <a:cubicBezTo>
                  <a:pt x="908538" y="13909"/>
                  <a:pt x="965200" y="635232"/>
                  <a:pt x="1078523" y="773955"/>
                </a:cubicBezTo>
                <a:cubicBezTo>
                  <a:pt x="1191846" y="912678"/>
                  <a:pt x="1406770" y="822801"/>
                  <a:pt x="1477108" y="83257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14012DAE-B06D-581D-F67F-DAAA16EE06FE}"/>
              </a:ext>
            </a:extLst>
          </p:cNvPr>
          <p:cNvSpPr/>
          <p:nvPr/>
        </p:nvSpPr>
        <p:spPr>
          <a:xfrm rot="847128">
            <a:off x="5503669" y="3609801"/>
            <a:ext cx="1477108" cy="852270"/>
          </a:xfrm>
          <a:custGeom>
            <a:avLst/>
            <a:gdLst>
              <a:gd name="connsiteX0" fmla="*/ 0 w 1477108"/>
              <a:gd name="connsiteY0" fmla="*/ 668447 h 852270"/>
              <a:gd name="connsiteX1" fmla="*/ 410308 w 1477108"/>
              <a:gd name="connsiteY1" fmla="*/ 691893 h 852270"/>
              <a:gd name="connsiteX2" fmla="*/ 797169 w 1477108"/>
              <a:gd name="connsiteY2" fmla="*/ 232 h 852270"/>
              <a:gd name="connsiteX3" fmla="*/ 1078523 w 1477108"/>
              <a:gd name="connsiteY3" fmla="*/ 773955 h 852270"/>
              <a:gd name="connsiteX4" fmla="*/ 1477108 w 1477108"/>
              <a:gd name="connsiteY4" fmla="*/ 832570 h 852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7108" h="852270">
                <a:moveTo>
                  <a:pt x="0" y="668447"/>
                </a:moveTo>
                <a:cubicBezTo>
                  <a:pt x="138723" y="735854"/>
                  <a:pt x="277446" y="803262"/>
                  <a:pt x="410308" y="691893"/>
                </a:cubicBezTo>
                <a:cubicBezTo>
                  <a:pt x="543170" y="580524"/>
                  <a:pt x="685800" y="-13445"/>
                  <a:pt x="797169" y="232"/>
                </a:cubicBezTo>
                <a:cubicBezTo>
                  <a:pt x="908538" y="13909"/>
                  <a:pt x="965200" y="635232"/>
                  <a:pt x="1078523" y="773955"/>
                </a:cubicBezTo>
                <a:cubicBezTo>
                  <a:pt x="1191846" y="912678"/>
                  <a:pt x="1406770" y="822801"/>
                  <a:pt x="1477108" y="83257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048C0A1-9FC0-81CC-BF60-5FD56E4CEF85}"/>
              </a:ext>
            </a:extLst>
          </p:cNvPr>
          <p:cNvSpPr/>
          <p:nvPr/>
        </p:nvSpPr>
        <p:spPr>
          <a:xfrm>
            <a:off x="3691813" y="3200736"/>
            <a:ext cx="217953" cy="210825"/>
          </a:xfrm>
          <a:prstGeom prst="ellips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395216-646F-B3DF-8BEC-4D72EDC834B5}"/>
              </a:ext>
            </a:extLst>
          </p:cNvPr>
          <p:cNvSpPr txBox="1"/>
          <p:nvPr/>
        </p:nvSpPr>
        <p:spPr>
          <a:xfrm>
            <a:off x="210042" y="4306191"/>
            <a:ext cx="2032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current positions of the wasps are frozen.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A57EF1-960D-48AD-6800-68EBB51C7361}"/>
              </a:ext>
            </a:extLst>
          </p:cNvPr>
          <p:cNvCxnSpPr>
            <a:cxnSpLocks/>
          </p:cNvCxnSpPr>
          <p:nvPr/>
        </p:nvCxnSpPr>
        <p:spPr>
          <a:xfrm flipV="1">
            <a:off x="2059920" y="3729985"/>
            <a:ext cx="1599026" cy="6717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3EE9E1-280C-7A5C-97E8-3FA6EE8004AB}"/>
              </a:ext>
            </a:extLst>
          </p:cNvPr>
          <p:cNvCxnSpPr>
            <a:cxnSpLocks/>
          </p:cNvCxnSpPr>
          <p:nvPr/>
        </p:nvCxnSpPr>
        <p:spPr>
          <a:xfrm>
            <a:off x="2163212" y="4718807"/>
            <a:ext cx="865882" cy="8833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278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51489-3BBD-00B8-A254-7F6796F941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9C2F38-9348-0DB9-D1E5-A3061F9893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23" t="25771" r="26643" b="26104"/>
          <a:stretch/>
        </p:blipFill>
        <p:spPr>
          <a:xfrm>
            <a:off x="3569588" y="1233796"/>
            <a:ext cx="4693284" cy="41286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08A9C63-410E-654C-AB1B-ADF8EC88562A}"/>
              </a:ext>
            </a:extLst>
          </p:cNvPr>
          <p:cNvSpPr/>
          <p:nvPr/>
        </p:nvSpPr>
        <p:spPr>
          <a:xfrm>
            <a:off x="3530582" y="1233798"/>
            <a:ext cx="4732290" cy="4128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321EF01-1A41-8F0A-6891-D7939CC88F89}"/>
              </a:ext>
            </a:extLst>
          </p:cNvPr>
          <p:cNvSpPr/>
          <p:nvPr/>
        </p:nvSpPr>
        <p:spPr>
          <a:xfrm>
            <a:off x="963323" y="3265979"/>
            <a:ext cx="217953" cy="21082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5DDF76D-232A-CE8C-C046-E82E238A8077}"/>
              </a:ext>
            </a:extLst>
          </p:cNvPr>
          <p:cNvSpPr/>
          <p:nvPr/>
        </p:nvSpPr>
        <p:spPr>
          <a:xfrm>
            <a:off x="5815242" y="3215346"/>
            <a:ext cx="217953" cy="2108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00BAE1-70F1-114D-7B94-A22C07799164}"/>
              </a:ext>
            </a:extLst>
          </p:cNvPr>
          <p:cNvSpPr txBox="1"/>
          <p:nvPr/>
        </p:nvSpPr>
        <p:spPr>
          <a:xfrm>
            <a:off x="5788501" y="536239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113462-BD6F-08B1-F177-B8F2F6A47A45}"/>
              </a:ext>
            </a:extLst>
          </p:cNvPr>
          <p:cNvSpPr txBox="1"/>
          <p:nvPr/>
        </p:nvSpPr>
        <p:spPr>
          <a:xfrm>
            <a:off x="3259876" y="309154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AE2947-E05C-3606-7CF8-D9EEDC193C1E}"/>
              </a:ext>
            </a:extLst>
          </p:cNvPr>
          <p:cNvSpPr txBox="1"/>
          <p:nvPr/>
        </p:nvSpPr>
        <p:spPr>
          <a:xfrm>
            <a:off x="6310990" y="53623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76881F-8EA5-7DE3-E26F-485BC853685E}"/>
              </a:ext>
            </a:extLst>
          </p:cNvPr>
          <p:cNvSpPr txBox="1"/>
          <p:nvPr/>
        </p:nvSpPr>
        <p:spPr>
          <a:xfrm>
            <a:off x="6857786" y="53623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F8B60C-D829-E392-1227-46AF6F5634F0}"/>
              </a:ext>
            </a:extLst>
          </p:cNvPr>
          <p:cNvSpPr txBox="1"/>
          <p:nvPr/>
        </p:nvSpPr>
        <p:spPr>
          <a:xfrm>
            <a:off x="7404582" y="53761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F74C38-3F44-228C-F468-E2E1712CE2C3}"/>
              </a:ext>
            </a:extLst>
          </p:cNvPr>
          <p:cNvSpPr txBox="1"/>
          <p:nvPr/>
        </p:nvSpPr>
        <p:spPr>
          <a:xfrm>
            <a:off x="7866336" y="53741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2B3AC3-8248-BCEE-B35A-47AC5D6316A9}"/>
              </a:ext>
            </a:extLst>
          </p:cNvPr>
          <p:cNvSpPr txBox="1"/>
          <p:nvPr/>
        </p:nvSpPr>
        <p:spPr>
          <a:xfrm>
            <a:off x="3696743" y="535067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78C900-F49E-503E-7F82-E4279A044867}"/>
              </a:ext>
            </a:extLst>
          </p:cNvPr>
          <p:cNvSpPr txBox="1"/>
          <p:nvPr/>
        </p:nvSpPr>
        <p:spPr>
          <a:xfrm>
            <a:off x="4243539" y="535067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BA10B3-7100-0D21-B719-08FC3B11CDB6}"/>
              </a:ext>
            </a:extLst>
          </p:cNvPr>
          <p:cNvSpPr txBox="1"/>
          <p:nvPr/>
        </p:nvSpPr>
        <p:spPr>
          <a:xfrm>
            <a:off x="4790335" y="536444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D8CE55-9086-B2B8-C2B9-1213B155A3CF}"/>
              </a:ext>
            </a:extLst>
          </p:cNvPr>
          <p:cNvSpPr txBox="1"/>
          <p:nvPr/>
        </p:nvSpPr>
        <p:spPr>
          <a:xfrm>
            <a:off x="5252089" y="536239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B32DDE-3323-178E-49A2-CF6AE6BE246D}"/>
              </a:ext>
            </a:extLst>
          </p:cNvPr>
          <p:cNvSpPr txBox="1"/>
          <p:nvPr/>
        </p:nvSpPr>
        <p:spPr>
          <a:xfrm>
            <a:off x="4591774" y="280712"/>
            <a:ext cx="234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LMDP sequence model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13ED65-5845-678D-ECFC-8D0CE4903BB6}"/>
              </a:ext>
            </a:extLst>
          </p:cNvPr>
          <p:cNvSpPr txBox="1"/>
          <p:nvPr/>
        </p:nvSpPr>
        <p:spPr>
          <a:xfrm>
            <a:off x="3254314" y="26423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BC4E66-F921-2704-12D3-787B4A1ACB56}"/>
              </a:ext>
            </a:extLst>
          </p:cNvPr>
          <p:cNvSpPr txBox="1"/>
          <p:nvPr/>
        </p:nvSpPr>
        <p:spPr>
          <a:xfrm>
            <a:off x="3244562" y="21931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42BF9E-27A8-4DC0-920B-2E2AF7E0ECB1}"/>
              </a:ext>
            </a:extLst>
          </p:cNvPr>
          <p:cNvSpPr txBox="1"/>
          <p:nvPr/>
        </p:nvSpPr>
        <p:spPr>
          <a:xfrm>
            <a:off x="3244562" y="17933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9C86E8-CEFF-61FF-0938-5583AB35928C}"/>
              </a:ext>
            </a:extLst>
          </p:cNvPr>
          <p:cNvSpPr txBox="1"/>
          <p:nvPr/>
        </p:nvSpPr>
        <p:spPr>
          <a:xfrm>
            <a:off x="3247443" y="13062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F857D8-8C42-C9D2-BFE4-298686E4DB29}"/>
              </a:ext>
            </a:extLst>
          </p:cNvPr>
          <p:cNvSpPr txBox="1"/>
          <p:nvPr/>
        </p:nvSpPr>
        <p:spPr>
          <a:xfrm>
            <a:off x="3207423" y="488145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5378E4-FCCC-7696-9C47-B0C02A183887}"/>
              </a:ext>
            </a:extLst>
          </p:cNvPr>
          <p:cNvSpPr txBox="1"/>
          <p:nvPr/>
        </p:nvSpPr>
        <p:spPr>
          <a:xfrm>
            <a:off x="3197671" y="443225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A9F1A9-2AE8-481F-6B07-19603F8C4519}"/>
              </a:ext>
            </a:extLst>
          </p:cNvPr>
          <p:cNvSpPr txBox="1"/>
          <p:nvPr/>
        </p:nvSpPr>
        <p:spPr>
          <a:xfrm>
            <a:off x="3197671" y="403244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ACEFDE8-8BDD-527B-33D5-1D0E3A2FFE3C}"/>
              </a:ext>
            </a:extLst>
          </p:cNvPr>
          <p:cNvSpPr txBox="1"/>
          <p:nvPr/>
        </p:nvSpPr>
        <p:spPr>
          <a:xfrm>
            <a:off x="3188829" y="354532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6C331B2-02F5-2163-B3B7-39DF6AE5AC6C}"/>
              </a:ext>
            </a:extLst>
          </p:cNvPr>
          <p:cNvSpPr/>
          <p:nvPr/>
        </p:nvSpPr>
        <p:spPr>
          <a:xfrm>
            <a:off x="3734822" y="3636201"/>
            <a:ext cx="187569" cy="1875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E5EADB-91AE-007D-96F4-F5DB38B3A2A7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3922391" y="3729986"/>
            <a:ext cx="4208844" cy="1313988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CC023274-C7A9-03A9-E809-E92B2F7397B8}"/>
              </a:ext>
            </a:extLst>
          </p:cNvPr>
          <p:cNvSpPr/>
          <p:nvPr/>
        </p:nvSpPr>
        <p:spPr>
          <a:xfrm>
            <a:off x="3022707" y="5665486"/>
            <a:ext cx="187569" cy="1875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F1A1FCB-868E-851D-D611-60CE1209996D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3210276" y="1116001"/>
            <a:ext cx="3557974" cy="464327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 40">
            <a:extLst>
              <a:ext uri="{FF2B5EF4-FFF2-40B4-BE49-F238E27FC236}">
                <a16:creationId xmlns:a16="http://schemas.microsoft.com/office/drawing/2014/main" id="{D11F2EFA-3201-B88C-5AF1-618BAFDD4753}"/>
              </a:ext>
            </a:extLst>
          </p:cNvPr>
          <p:cNvSpPr/>
          <p:nvPr/>
        </p:nvSpPr>
        <p:spPr>
          <a:xfrm rot="17888830">
            <a:off x="4073215" y="2471213"/>
            <a:ext cx="1477108" cy="852270"/>
          </a:xfrm>
          <a:custGeom>
            <a:avLst/>
            <a:gdLst>
              <a:gd name="connsiteX0" fmla="*/ 0 w 1477108"/>
              <a:gd name="connsiteY0" fmla="*/ 668447 h 852270"/>
              <a:gd name="connsiteX1" fmla="*/ 410308 w 1477108"/>
              <a:gd name="connsiteY1" fmla="*/ 691893 h 852270"/>
              <a:gd name="connsiteX2" fmla="*/ 797169 w 1477108"/>
              <a:gd name="connsiteY2" fmla="*/ 232 h 852270"/>
              <a:gd name="connsiteX3" fmla="*/ 1078523 w 1477108"/>
              <a:gd name="connsiteY3" fmla="*/ 773955 h 852270"/>
              <a:gd name="connsiteX4" fmla="*/ 1477108 w 1477108"/>
              <a:gd name="connsiteY4" fmla="*/ 832570 h 852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7108" h="852270">
                <a:moveTo>
                  <a:pt x="0" y="668447"/>
                </a:moveTo>
                <a:cubicBezTo>
                  <a:pt x="138723" y="735854"/>
                  <a:pt x="277446" y="803262"/>
                  <a:pt x="410308" y="691893"/>
                </a:cubicBezTo>
                <a:cubicBezTo>
                  <a:pt x="543170" y="580524"/>
                  <a:pt x="685800" y="-13445"/>
                  <a:pt x="797169" y="232"/>
                </a:cubicBezTo>
                <a:cubicBezTo>
                  <a:pt x="908538" y="13909"/>
                  <a:pt x="965200" y="635232"/>
                  <a:pt x="1078523" y="773955"/>
                </a:cubicBezTo>
                <a:cubicBezTo>
                  <a:pt x="1191846" y="912678"/>
                  <a:pt x="1406770" y="822801"/>
                  <a:pt x="1477108" y="83257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739756EC-856C-0DB8-DE8F-FD5462DC9081}"/>
              </a:ext>
            </a:extLst>
          </p:cNvPr>
          <p:cNvSpPr/>
          <p:nvPr/>
        </p:nvSpPr>
        <p:spPr>
          <a:xfrm rot="847128">
            <a:off x="5503669" y="3609801"/>
            <a:ext cx="1477108" cy="852270"/>
          </a:xfrm>
          <a:custGeom>
            <a:avLst/>
            <a:gdLst>
              <a:gd name="connsiteX0" fmla="*/ 0 w 1477108"/>
              <a:gd name="connsiteY0" fmla="*/ 668447 h 852270"/>
              <a:gd name="connsiteX1" fmla="*/ 410308 w 1477108"/>
              <a:gd name="connsiteY1" fmla="*/ 691893 h 852270"/>
              <a:gd name="connsiteX2" fmla="*/ 797169 w 1477108"/>
              <a:gd name="connsiteY2" fmla="*/ 232 h 852270"/>
              <a:gd name="connsiteX3" fmla="*/ 1078523 w 1477108"/>
              <a:gd name="connsiteY3" fmla="*/ 773955 h 852270"/>
              <a:gd name="connsiteX4" fmla="*/ 1477108 w 1477108"/>
              <a:gd name="connsiteY4" fmla="*/ 832570 h 852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7108" h="852270">
                <a:moveTo>
                  <a:pt x="0" y="668447"/>
                </a:moveTo>
                <a:cubicBezTo>
                  <a:pt x="138723" y="735854"/>
                  <a:pt x="277446" y="803262"/>
                  <a:pt x="410308" y="691893"/>
                </a:cubicBezTo>
                <a:cubicBezTo>
                  <a:pt x="543170" y="580524"/>
                  <a:pt x="685800" y="-13445"/>
                  <a:pt x="797169" y="232"/>
                </a:cubicBezTo>
                <a:cubicBezTo>
                  <a:pt x="908538" y="13909"/>
                  <a:pt x="965200" y="635232"/>
                  <a:pt x="1078523" y="773955"/>
                </a:cubicBezTo>
                <a:cubicBezTo>
                  <a:pt x="1191846" y="912678"/>
                  <a:pt x="1406770" y="822801"/>
                  <a:pt x="1477108" y="83257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51EB6A1-74ED-CE6D-AD9C-3498CE1D98D4}"/>
              </a:ext>
            </a:extLst>
          </p:cNvPr>
          <p:cNvSpPr/>
          <p:nvPr/>
        </p:nvSpPr>
        <p:spPr>
          <a:xfrm>
            <a:off x="3691813" y="3200736"/>
            <a:ext cx="217953" cy="210825"/>
          </a:xfrm>
          <a:prstGeom prst="ellips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E7C824-81F5-9509-1D3D-CD5D41C50ACB}"/>
              </a:ext>
            </a:extLst>
          </p:cNvPr>
          <p:cNvSpPr txBox="1"/>
          <p:nvPr/>
        </p:nvSpPr>
        <p:spPr>
          <a:xfrm>
            <a:off x="6646204" y="2019680"/>
            <a:ext cx="20328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However, their positional distribution is projected across the grid.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6943014-F237-8034-9F93-EA2537BC8A74}"/>
              </a:ext>
            </a:extLst>
          </p:cNvPr>
          <p:cNvCxnSpPr>
            <a:cxnSpLocks/>
          </p:cNvCxnSpPr>
          <p:nvPr/>
        </p:nvCxnSpPr>
        <p:spPr>
          <a:xfrm flipH="1">
            <a:off x="5556372" y="2713693"/>
            <a:ext cx="9054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B6470D2-94A5-8E1B-D98A-59C15B1D65C1}"/>
              </a:ext>
            </a:extLst>
          </p:cNvPr>
          <p:cNvCxnSpPr>
            <a:cxnSpLocks/>
          </p:cNvCxnSpPr>
          <p:nvPr/>
        </p:nvCxnSpPr>
        <p:spPr>
          <a:xfrm flipH="1">
            <a:off x="6653475" y="3523341"/>
            <a:ext cx="789737" cy="5125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529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BDCD3-1158-73D7-E7FB-A69715DD2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AEE5DD-3D97-BB2E-7881-781096866F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23" t="25771" r="26643" b="26104"/>
          <a:stretch/>
        </p:blipFill>
        <p:spPr>
          <a:xfrm>
            <a:off x="3569588" y="1233796"/>
            <a:ext cx="4693284" cy="41286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6A5D5B3-05DF-F554-2E66-A34B2FD8C7F1}"/>
              </a:ext>
            </a:extLst>
          </p:cNvPr>
          <p:cNvSpPr/>
          <p:nvPr/>
        </p:nvSpPr>
        <p:spPr>
          <a:xfrm>
            <a:off x="3530582" y="1233798"/>
            <a:ext cx="4732290" cy="4128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251D508-9488-63DD-1F9D-59520FC3E311}"/>
              </a:ext>
            </a:extLst>
          </p:cNvPr>
          <p:cNvSpPr/>
          <p:nvPr/>
        </p:nvSpPr>
        <p:spPr>
          <a:xfrm>
            <a:off x="963323" y="3265979"/>
            <a:ext cx="217953" cy="21082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BE02A76-CD12-642B-4895-F900AAF8A2A7}"/>
              </a:ext>
            </a:extLst>
          </p:cNvPr>
          <p:cNvSpPr/>
          <p:nvPr/>
        </p:nvSpPr>
        <p:spPr>
          <a:xfrm>
            <a:off x="5815242" y="3215346"/>
            <a:ext cx="217953" cy="2108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6BF26E-410A-D894-9992-2F0736D206B1}"/>
              </a:ext>
            </a:extLst>
          </p:cNvPr>
          <p:cNvSpPr txBox="1"/>
          <p:nvPr/>
        </p:nvSpPr>
        <p:spPr>
          <a:xfrm>
            <a:off x="5788501" y="536239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DAB370-CBDA-DCF2-89FD-FB0BA162C1DC}"/>
              </a:ext>
            </a:extLst>
          </p:cNvPr>
          <p:cNvSpPr txBox="1"/>
          <p:nvPr/>
        </p:nvSpPr>
        <p:spPr>
          <a:xfrm>
            <a:off x="3259876" y="309154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5D2EAF-072B-2656-01EF-09FC24192C9C}"/>
              </a:ext>
            </a:extLst>
          </p:cNvPr>
          <p:cNvSpPr txBox="1"/>
          <p:nvPr/>
        </p:nvSpPr>
        <p:spPr>
          <a:xfrm>
            <a:off x="6310990" y="53623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F34509-6E8A-A01D-325B-DFD527FBB9C8}"/>
              </a:ext>
            </a:extLst>
          </p:cNvPr>
          <p:cNvSpPr txBox="1"/>
          <p:nvPr/>
        </p:nvSpPr>
        <p:spPr>
          <a:xfrm>
            <a:off x="6857786" y="53623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F80683-4353-F169-71AB-CCB24392AB63}"/>
              </a:ext>
            </a:extLst>
          </p:cNvPr>
          <p:cNvSpPr txBox="1"/>
          <p:nvPr/>
        </p:nvSpPr>
        <p:spPr>
          <a:xfrm>
            <a:off x="7404582" y="53761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708581-DD1C-EFC7-8E2D-2C46E02D04A8}"/>
              </a:ext>
            </a:extLst>
          </p:cNvPr>
          <p:cNvSpPr txBox="1"/>
          <p:nvPr/>
        </p:nvSpPr>
        <p:spPr>
          <a:xfrm>
            <a:off x="7866336" y="53741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DC8590-86EF-881B-BEE7-9E0ED1CBCE12}"/>
              </a:ext>
            </a:extLst>
          </p:cNvPr>
          <p:cNvSpPr txBox="1"/>
          <p:nvPr/>
        </p:nvSpPr>
        <p:spPr>
          <a:xfrm>
            <a:off x="3696743" y="535067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11B05F-473A-EA8D-9FCE-49EE43909E4F}"/>
              </a:ext>
            </a:extLst>
          </p:cNvPr>
          <p:cNvSpPr txBox="1"/>
          <p:nvPr/>
        </p:nvSpPr>
        <p:spPr>
          <a:xfrm>
            <a:off x="4243539" y="535067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F334DA-E77A-87EB-3BF9-E0EAD72D155D}"/>
              </a:ext>
            </a:extLst>
          </p:cNvPr>
          <p:cNvSpPr txBox="1"/>
          <p:nvPr/>
        </p:nvSpPr>
        <p:spPr>
          <a:xfrm>
            <a:off x="4790335" y="536444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F0E7AA-0B63-894B-2E2A-883D28292A57}"/>
              </a:ext>
            </a:extLst>
          </p:cNvPr>
          <p:cNvSpPr txBox="1"/>
          <p:nvPr/>
        </p:nvSpPr>
        <p:spPr>
          <a:xfrm>
            <a:off x="5252089" y="536239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04E42A-EAA9-8A27-ABEA-F608A81BEC00}"/>
              </a:ext>
            </a:extLst>
          </p:cNvPr>
          <p:cNvSpPr txBox="1"/>
          <p:nvPr/>
        </p:nvSpPr>
        <p:spPr>
          <a:xfrm>
            <a:off x="4591774" y="280712"/>
            <a:ext cx="234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LMDP sequence model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B696B5-156C-B58A-20D1-90CA2F231196}"/>
              </a:ext>
            </a:extLst>
          </p:cNvPr>
          <p:cNvSpPr txBox="1"/>
          <p:nvPr/>
        </p:nvSpPr>
        <p:spPr>
          <a:xfrm>
            <a:off x="3254314" y="26423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D93478-5992-DB24-3EB9-F4FCE0B69653}"/>
              </a:ext>
            </a:extLst>
          </p:cNvPr>
          <p:cNvSpPr txBox="1"/>
          <p:nvPr/>
        </p:nvSpPr>
        <p:spPr>
          <a:xfrm>
            <a:off x="3244562" y="21931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09AD8C-63EF-C343-089E-B3BA61F6C73F}"/>
              </a:ext>
            </a:extLst>
          </p:cNvPr>
          <p:cNvSpPr txBox="1"/>
          <p:nvPr/>
        </p:nvSpPr>
        <p:spPr>
          <a:xfrm>
            <a:off x="3244562" y="17933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ED610B-6D39-E38D-3947-3E6D49B41502}"/>
              </a:ext>
            </a:extLst>
          </p:cNvPr>
          <p:cNvSpPr txBox="1"/>
          <p:nvPr/>
        </p:nvSpPr>
        <p:spPr>
          <a:xfrm>
            <a:off x="3247443" y="13062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A730C2-CBED-56AB-B96F-565EEF75889A}"/>
              </a:ext>
            </a:extLst>
          </p:cNvPr>
          <p:cNvSpPr txBox="1"/>
          <p:nvPr/>
        </p:nvSpPr>
        <p:spPr>
          <a:xfrm>
            <a:off x="3207423" y="488145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CD3812E-A288-2101-BA92-1B15EFFEDC31}"/>
              </a:ext>
            </a:extLst>
          </p:cNvPr>
          <p:cNvSpPr txBox="1"/>
          <p:nvPr/>
        </p:nvSpPr>
        <p:spPr>
          <a:xfrm>
            <a:off x="3197671" y="443225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0618C7-F538-2153-D4F7-83DB9FFFC7DA}"/>
              </a:ext>
            </a:extLst>
          </p:cNvPr>
          <p:cNvSpPr txBox="1"/>
          <p:nvPr/>
        </p:nvSpPr>
        <p:spPr>
          <a:xfrm>
            <a:off x="3197671" y="403244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121C49-71CD-FEBC-6354-99334900CC38}"/>
              </a:ext>
            </a:extLst>
          </p:cNvPr>
          <p:cNvSpPr txBox="1"/>
          <p:nvPr/>
        </p:nvSpPr>
        <p:spPr>
          <a:xfrm>
            <a:off x="3188829" y="354532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A5521A8-6B2C-3BFA-2479-8CEDBE6D54C9}"/>
              </a:ext>
            </a:extLst>
          </p:cNvPr>
          <p:cNvSpPr/>
          <p:nvPr/>
        </p:nvSpPr>
        <p:spPr>
          <a:xfrm>
            <a:off x="3734822" y="3636201"/>
            <a:ext cx="187569" cy="1875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6D8CFF-BCB1-CE62-F308-699CA1ED0774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3922391" y="3729986"/>
            <a:ext cx="4208844" cy="1313988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03073DDF-257C-4056-6031-E9B0E142DBB6}"/>
              </a:ext>
            </a:extLst>
          </p:cNvPr>
          <p:cNvSpPr/>
          <p:nvPr/>
        </p:nvSpPr>
        <p:spPr>
          <a:xfrm>
            <a:off x="3022707" y="5665486"/>
            <a:ext cx="187569" cy="1875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DF3151-A94D-CDF4-1EBB-01F934B35986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3210276" y="1116001"/>
            <a:ext cx="3557974" cy="464327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 40">
            <a:extLst>
              <a:ext uri="{FF2B5EF4-FFF2-40B4-BE49-F238E27FC236}">
                <a16:creationId xmlns:a16="http://schemas.microsoft.com/office/drawing/2014/main" id="{E47DD8A8-4BF7-DC23-8020-204A6C5CCA65}"/>
              </a:ext>
            </a:extLst>
          </p:cNvPr>
          <p:cNvSpPr/>
          <p:nvPr/>
        </p:nvSpPr>
        <p:spPr>
          <a:xfrm rot="17888830">
            <a:off x="4073215" y="2471213"/>
            <a:ext cx="1477108" cy="852270"/>
          </a:xfrm>
          <a:custGeom>
            <a:avLst/>
            <a:gdLst>
              <a:gd name="connsiteX0" fmla="*/ 0 w 1477108"/>
              <a:gd name="connsiteY0" fmla="*/ 668447 h 852270"/>
              <a:gd name="connsiteX1" fmla="*/ 410308 w 1477108"/>
              <a:gd name="connsiteY1" fmla="*/ 691893 h 852270"/>
              <a:gd name="connsiteX2" fmla="*/ 797169 w 1477108"/>
              <a:gd name="connsiteY2" fmla="*/ 232 h 852270"/>
              <a:gd name="connsiteX3" fmla="*/ 1078523 w 1477108"/>
              <a:gd name="connsiteY3" fmla="*/ 773955 h 852270"/>
              <a:gd name="connsiteX4" fmla="*/ 1477108 w 1477108"/>
              <a:gd name="connsiteY4" fmla="*/ 832570 h 852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7108" h="852270">
                <a:moveTo>
                  <a:pt x="0" y="668447"/>
                </a:moveTo>
                <a:cubicBezTo>
                  <a:pt x="138723" y="735854"/>
                  <a:pt x="277446" y="803262"/>
                  <a:pt x="410308" y="691893"/>
                </a:cubicBezTo>
                <a:cubicBezTo>
                  <a:pt x="543170" y="580524"/>
                  <a:pt x="685800" y="-13445"/>
                  <a:pt x="797169" y="232"/>
                </a:cubicBezTo>
                <a:cubicBezTo>
                  <a:pt x="908538" y="13909"/>
                  <a:pt x="965200" y="635232"/>
                  <a:pt x="1078523" y="773955"/>
                </a:cubicBezTo>
                <a:cubicBezTo>
                  <a:pt x="1191846" y="912678"/>
                  <a:pt x="1406770" y="822801"/>
                  <a:pt x="1477108" y="83257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45F7A1BC-C8DD-EEF9-1138-D16E39FA6740}"/>
              </a:ext>
            </a:extLst>
          </p:cNvPr>
          <p:cNvSpPr/>
          <p:nvPr/>
        </p:nvSpPr>
        <p:spPr>
          <a:xfrm rot="847128">
            <a:off x="5503669" y="3609801"/>
            <a:ext cx="1477108" cy="852270"/>
          </a:xfrm>
          <a:custGeom>
            <a:avLst/>
            <a:gdLst>
              <a:gd name="connsiteX0" fmla="*/ 0 w 1477108"/>
              <a:gd name="connsiteY0" fmla="*/ 668447 h 852270"/>
              <a:gd name="connsiteX1" fmla="*/ 410308 w 1477108"/>
              <a:gd name="connsiteY1" fmla="*/ 691893 h 852270"/>
              <a:gd name="connsiteX2" fmla="*/ 797169 w 1477108"/>
              <a:gd name="connsiteY2" fmla="*/ 232 h 852270"/>
              <a:gd name="connsiteX3" fmla="*/ 1078523 w 1477108"/>
              <a:gd name="connsiteY3" fmla="*/ 773955 h 852270"/>
              <a:gd name="connsiteX4" fmla="*/ 1477108 w 1477108"/>
              <a:gd name="connsiteY4" fmla="*/ 832570 h 852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7108" h="852270">
                <a:moveTo>
                  <a:pt x="0" y="668447"/>
                </a:moveTo>
                <a:cubicBezTo>
                  <a:pt x="138723" y="735854"/>
                  <a:pt x="277446" y="803262"/>
                  <a:pt x="410308" y="691893"/>
                </a:cubicBezTo>
                <a:cubicBezTo>
                  <a:pt x="543170" y="580524"/>
                  <a:pt x="685800" y="-13445"/>
                  <a:pt x="797169" y="232"/>
                </a:cubicBezTo>
                <a:cubicBezTo>
                  <a:pt x="908538" y="13909"/>
                  <a:pt x="965200" y="635232"/>
                  <a:pt x="1078523" y="773955"/>
                </a:cubicBezTo>
                <a:cubicBezTo>
                  <a:pt x="1191846" y="912678"/>
                  <a:pt x="1406770" y="822801"/>
                  <a:pt x="1477108" y="83257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2CFB6FE-7513-F959-79B1-C01BF743FC15}"/>
              </a:ext>
            </a:extLst>
          </p:cNvPr>
          <p:cNvSpPr/>
          <p:nvPr/>
        </p:nvSpPr>
        <p:spPr>
          <a:xfrm>
            <a:off x="3691813" y="3200736"/>
            <a:ext cx="217953" cy="210825"/>
          </a:xfrm>
          <a:prstGeom prst="ellips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C8DD49-2D9B-31EA-287C-7EA7685F4925}"/>
              </a:ext>
            </a:extLst>
          </p:cNvPr>
          <p:cNvSpPr txBox="1"/>
          <p:nvPr/>
        </p:nvSpPr>
        <p:spPr>
          <a:xfrm>
            <a:off x="8622184" y="1608675"/>
            <a:ext cx="267886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controller then “solves” this frozen planning space as an LMDP. </a:t>
            </a:r>
          </a:p>
          <a:p>
            <a:endParaRPr lang="en-US" dirty="0"/>
          </a:p>
          <a:p>
            <a:r>
              <a:rPr lang="en-US" dirty="0"/>
              <a:t>The objective of the controller is to minimize the distance from the pseudo-goal within a certain amount of time steps while avoiding spots with high collision probabilities. </a:t>
            </a:r>
          </a:p>
        </p:txBody>
      </p:sp>
    </p:spTree>
    <p:extLst>
      <p:ext uri="{BB962C8B-B14F-4D97-AF65-F5344CB8AC3E}">
        <p14:creationId xmlns:p14="http://schemas.microsoft.com/office/powerpoint/2010/main" val="1304664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4A5C7C-9A4A-FA25-4C80-B53627B9C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20B6ED-5019-DE82-E4A4-2778F670AD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23" t="25771" r="26643" b="26104"/>
          <a:stretch/>
        </p:blipFill>
        <p:spPr>
          <a:xfrm>
            <a:off x="3569588" y="1233796"/>
            <a:ext cx="4693284" cy="41286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4E822F-A75C-43FA-A239-F75C19297FE3}"/>
              </a:ext>
            </a:extLst>
          </p:cNvPr>
          <p:cNvSpPr/>
          <p:nvPr/>
        </p:nvSpPr>
        <p:spPr>
          <a:xfrm>
            <a:off x="3530582" y="1233798"/>
            <a:ext cx="4732290" cy="4128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0CF5AC1-7CFC-BD76-C0C1-0AC4E3B9DE5F}"/>
              </a:ext>
            </a:extLst>
          </p:cNvPr>
          <p:cNvSpPr/>
          <p:nvPr/>
        </p:nvSpPr>
        <p:spPr>
          <a:xfrm>
            <a:off x="963323" y="3265979"/>
            <a:ext cx="217953" cy="21082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4B575E-14BB-7BC9-511C-70DEFD6BE3B8}"/>
              </a:ext>
            </a:extLst>
          </p:cNvPr>
          <p:cNvSpPr/>
          <p:nvPr/>
        </p:nvSpPr>
        <p:spPr>
          <a:xfrm>
            <a:off x="5815242" y="3215346"/>
            <a:ext cx="217953" cy="2108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E848B4-58C1-B84A-94E8-6DE986C86516}"/>
              </a:ext>
            </a:extLst>
          </p:cNvPr>
          <p:cNvSpPr txBox="1"/>
          <p:nvPr/>
        </p:nvSpPr>
        <p:spPr>
          <a:xfrm>
            <a:off x="5788501" y="536239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6A1506-2553-7785-FC8F-2F0F08B0F6E9}"/>
              </a:ext>
            </a:extLst>
          </p:cNvPr>
          <p:cNvSpPr txBox="1"/>
          <p:nvPr/>
        </p:nvSpPr>
        <p:spPr>
          <a:xfrm>
            <a:off x="3259876" y="309154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2A43E2-3152-AC0C-91FE-B49BA7AFC063}"/>
              </a:ext>
            </a:extLst>
          </p:cNvPr>
          <p:cNvSpPr txBox="1"/>
          <p:nvPr/>
        </p:nvSpPr>
        <p:spPr>
          <a:xfrm>
            <a:off x="6310990" y="53623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34E7B0-EEF4-3877-2B74-9C6E6B5C948E}"/>
              </a:ext>
            </a:extLst>
          </p:cNvPr>
          <p:cNvSpPr txBox="1"/>
          <p:nvPr/>
        </p:nvSpPr>
        <p:spPr>
          <a:xfrm>
            <a:off x="6857786" y="53623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B1743E-2E27-7062-49D5-4645661CA44E}"/>
              </a:ext>
            </a:extLst>
          </p:cNvPr>
          <p:cNvSpPr txBox="1"/>
          <p:nvPr/>
        </p:nvSpPr>
        <p:spPr>
          <a:xfrm>
            <a:off x="7404582" y="53761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FA147E-4051-6451-4B6B-C2D020D5FE82}"/>
              </a:ext>
            </a:extLst>
          </p:cNvPr>
          <p:cNvSpPr txBox="1"/>
          <p:nvPr/>
        </p:nvSpPr>
        <p:spPr>
          <a:xfrm>
            <a:off x="7866336" y="53741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988D16-39DE-1063-BF9D-9F07D4EF858C}"/>
              </a:ext>
            </a:extLst>
          </p:cNvPr>
          <p:cNvSpPr txBox="1"/>
          <p:nvPr/>
        </p:nvSpPr>
        <p:spPr>
          <a:xfrm>
            <a:off x="3696743" y="535067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36748D-9AF1-A56A-8753-8EC6B70922DA}"/>
              </a:ext>
            </a:extLst>
          </p:cNvPr>
          <p:cNvSpPr txBox="1"/>
          <p:nvPr/>
        </p:nvSpPr>
        <p:spPr>
          <a:xfrm>
            <a:off x="4243539" y="535067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37EC39-78DF-2BF3-58BA-5E5720B143C0}"/>
              </a:ext>
            </a:extLst>
          </p:cNvPr>
          <p:cNvSpPr txBox="1"/>
          <p:nvPr/>
        </p:nvSpPr>
        <p:spPr>
          <a:xfrm>
            <a:off x="4790335" y="536444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615AC1-5A32-3E3C-48C4-08425F2800F1}"/>
              </a:ext>
            </a:extLst>
          </p:cNvPr>
          <p:cNvSpPr txBox="1"/>
          <p:nvPr/>
        </p:nvSpPr>
        <p:spPr>
          <a:xfrm>
            <a:off x="5252089" y="536239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579042-835F-0817-71CC-C45120B7F1EC}"/>
              </a:ext>
            </a:extLst>
          </p:cNvPr>
          <p:cNvSpPr txBox="1"/>
          <p:nvPr/>
        </p:nvSpPr>
        <p:spPr>
          <a:xfrm>
            <a:off x="4591774" y="280712"/>
            <a:ext cx="234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LMDP sequence model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307A9E-1067-121E-7FA8-4A2DE3DF81E1}"/>
              </a:ext>
            </a:extLst>
          </p:cNvPr>
          <p:cNvSpPr txBox="1"/>
          <p:nvPr/>
        </p:nvSpPr>
        <p:spPr>
          <a:xfrm>
            <a:off x="3254314" y="26423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E84AF2-63C5-0F30-F296-EC369A9BCB9E}"/>
              </a:ext>
            </a:extLst>
          </p:cNvPr>
          <p:cNvSpPr txBox="1"/>
          <p:nvPr/>
        </p:nvSpPr>
        <p:spPr>
          <a:xfrm>
            <a:off x="3244562" y="21931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053415-1579-BFFE-5E98-681BAABE9B5A}"/>
              </a:ext>
            </a:extLst>
          </p:cNvPr>
          <p:cNvSpPr txBox="1"/>
          <p:nvPr/>
        </p:nvSpPr>
        <p:spPr>
          <a:xfrm>
            <a:off x="3244562" y="17933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5A71B2-806C-31FA-97FC-F9D751AE2811}"/>
              </a:ext>
            </a:extLst>
          </p:cNvPr>
          <p:cNvSpPr txBox="1"/>
          <p:nvPr/>
        </p:nvSpPr>
        <p:spPr>
          <a:xfrm>
            <a:off x="3247443" y="13062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41EC7CD-FEEF-C38B-0268-73E60137418D}"/>
              </a:ext>
            </a:extLst>
          </p:cNvPr>
          <p:cNvSpPr txBox="1"/>
          <p:nvPr/>
        </p:nvSpPr>
        <p:spPr>
          <a:xfrm>
            <a:off x="3207423" y="488145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466EAB-D26E-D0D2-57DA-FF05C314FFEF}"/>
              </a:ext>
            </a:extLst>
          </p:cNvPr>
          <p:cNvSpPr txBox="1"/>
          <p:nvPr/>
        </p:nvSpPr>
        <p:spPr>
          <a:xfrm>
            <a:off x="3197671" y="443225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1D43DC9-E9C2-1095-A40C-DC2912446D39}"/>
              </a:ext>
            </a:extLst>
          </p:cNvPr>
          <p:cNvSpPr txBox="1"/>
          <p:nvPr/>
        </p:nvSpPr>
        <p:spPr>
          <a:xfrm>
            <a:off x="3197671" y="403244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3ECABE-4037-4100-A2F8-3713AB2F4455}"/>
              </a:ext>
            </a:extLst>
          </p:cNvPr>
          <p:cNvSpPr txBox="1"/>
          <p:nvPr/>
        </p:nvSpPr>
        <p:spPr>
          <a:xfrm>
            <a:off x="3188829" y="354532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9AB6429-2BC2-854F-AEDD-F4F8152AE3E3}"/>
              </a:ext>
            </a:extLst>
          </p:cNvPr>
          <p:cNvSpPr/>
          <p:nvPr/>
        </p:nvSpPr>
        <p:spPr>
          <a:xfrm>
            <a:off x="3734822" y="3636201"/>
            <a:ext cx="187569" cy="1875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05125C-6005-9DBD-25B0-6720F9168A3D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3922391" y="3729986"/>
            <a:ext cx="4208844" cy="1313988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0F8965CD-6E97-BF3A-EFD8-798DDE415F5C}"/>
              </a:ext>
            </a:extLst>
          </p:cNvPr>
          <p:cNvSpPr/>
          <p:nvPr/>
        </p:nvSpPr>
        <p:spPr>
          <a:xfrm>
            <a:off x="3022707" y="5665486"/>
            <a:ext cx="187569" cy="1875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B04D628-DA74-70F6-5648-47DC1FADE3CB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3210276" y="1116001"/>
            <a:ext cx="3557974" cy="464327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 40">
            <a:extLst>
              <a:ext uri="{FF2B5EF4-FFF2-40B4-BE49-F238E27FC236}">
                <a16:creationId xmlns:a16="http://schemas.microsoft.com/office/drawing/2014/main" id="{BF5CFEB1-5522-A0A6-DF40-752062C61B8E}"/>
              </a:ext>
            </a:extLst>
          </p:cNvPr>
          <p:cNvSpPr/>
          <p:nvPr/>
        </p:nvSpPr>
        <p:spPr>
          <a:xfrm rot="17888830">
            <a:off x="4073215" y="2471213"/>
            <a:ext cx="1477108" cy="852270"/>
          </a:xfrm>
          <a:custGeom>
            <a:avLst/>
            <a:gdLst>
              <a:gd name="connsiteX0" fmla="*/ 0 w 1477108"/>
              <a:gd name="connsiteY0" fmla="*/ 668447 h 852270"/>
              <a:gd name="connsiteX1" fmla="*/ 410308 w 1477108"/>
              <a:gd name="connsiteY1" fmla="*/ 691893 h 852270"/>
              <a:gd name="connsiteX2" fmla="*/ 797169 w 1477108"/>
              <a:gd name="connsiteY2" fmla="*/ 232 h 852270"/>
              <a:gd name="connsiteX3" fmla="*/ 1078523 w 1477108"/>
              <a:gd name="connsiteY3" fmla="*/ 773955 h 852270"/>
              <a:gd name="connsiteX4" fmla="*/ 1477108 w 1477108"/>
              <a:gd name="connsiteY4" fmla="*/ 832570 h 852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7108" h="852270">
                <a:moveTo>
                  <a:pt x="0" y="668447"/>
                </a:moveTo>
                <a:cubicBezTo>
                  <a:pt x="138723" y="735854"/>
                  <a:pt x="277446" y="803262"/>
                  <a:pt x="410308" y="691893"/>
                </a:cubicBezTo>
                <a:cubicBezTo>
                  <a:pt x="543170" y="580524"/>
                  <a:pt x="685800" y="-13445"/>
                  <a:pt x="797169" y="232"/>
                </a:cubicBezTo>
                <a:cubicBezTo>
                  <a:pt x="908538" y="13909"/>
                  <a:pt x="965200" y="635232"/>
                  <a:pt x="1078523" y="773955"/>
                </a:cubicBezTo>
                <a:cubicBezTo>
                  <a:pt x="1191846" y="912678"/>
                  <a:pt x="1406770" y="822801"/>
                  <a:pt x="1477108" y="83257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CE439BC5-15C1-33FC-4F22-CE52CB246CC5}"/>
              </a:ext>
            </a:extLst>
          </p:cNvPr>
          <p:cNvSpPr/>
          <p:nvPr/>
        </p:nvSpPr>
        <p:spPr>
          <a:xfrm rot="847128">
            <a:off x="5503669" y="3609801"/>
            <a:ext cx="1477108" cy="852270"/>
          </a:xfrm>
          <a:custGeom>
            <a:avLst/>
            <a:gdLst>
              <a:gd name="connsiteX0" fmla="*/ 0 w 1477108"/>
              <a:gd name="connsiteY0" fmla="*/ 668447 h 852270"/>
              <a:gd name="connsiteX1" fmla="*/ 410308 w 1477108"/>
              <a:gd name="connsiteY1" fmla="*/ 691893 h 852270"/>
              <a:gd name="connsiteX2" fmla="*/ 797169 w 1477108"/>
              <a:gd name="connsiteY2" fmla="*/ 232 h 852270"/>
              <a:gd name="connsiteX3" fmla="*/ 1078523 w 1477108"/>
              <a:gd name="connsiteY3" fmla="*/ 773955 h 852270"/>
              <a:gd name="connsiteX4" fmla="*/ 1477108 w 1477108"/>
              <a:gd name="connsiteY4" fmla="*/ 832570 h 852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7108" h="852270">
                <a:moveTo>
                  <a:pt x="0" y="668447"/>
                </a:moveTo>
                <a:cubicBezTo>
                  <a:pt x="138723" y="735854"/>
                  <a:pt x="277446" y="803262"/>
                  <a:pt x="410308" y="691893"/>
                </a:cubicBezTo>
                <a:cubicBezTo>
                  <a:pt x="543170" y="580524"/>
                  <a:pt x="685800" y="-13445"/>
                  <a:pt x="797169" y="232"/>
                </a:cubicBezTo>
                <a:cubicBezTo>
                  <a:pt x="908538" y="13909"/>
                  <a:pt x="965200" y="635232"/>
                  <a:pt x="1078523" y="773955"/>
                </a:cubicBezTo>
                <a:cubicBezTo>
                  <a:pt x="1191846" y="912678"/>
                  <a:pt x="1406770" y="822801"/>
                  <a:pt x="1477108" y="83257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6ED8964-4607-AFED-8A8E-14B24C88EB74}"/>
              </a:ext>
            </a:extLst>
          </p:cNvPr>
          <p:cNvSpPr/>
          <p:nvPr/>
        </p:nvSpPr>
        <p:spPr>
          <a:xfrm>
            <a:off x="3691813" y="3200736"/>
            <a:ext cx="217953" cy="210825"/>
          </a:xfrm>
          <a:prstGeom prst="ellips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E6510E72-9EAA-D612-9E3B-710005B89C86}"/>
              </a:ext>
            </a:extLst>
          </p:cNvPr>
          <p:cNvSpPr/>
          <p:nvPr/>
        </p:nvSpPr>
        <p:spPr>
          <a:xfrm>
            <a:off x="4443046" y="2847540"/>
            <a:ext cx="1418492" cy="508176"/>
          </a:xfrm>
          <a:custGeom>
            <a:avLst/>
            <a:gdLst>
              <a:gd name="connsiteX0" fmla="*/ 1418492 w 1418492"/>
              <a:gd name="connsiteY0" fmla="*/ 458368 h 508176"/>
              <a:gd name="connsiteX1" fmla="*/ 996462 w 1418492"/>
              <a:gd name="connsiteY1" fmla="*/ 470091 h 508176"/>
              <a:gd name="connsiteX2" fmla="*/ 984739 w 1418492"/>
              <a:gd name="connsiteY2" fmla="*/ 36337 h 508176"/>
              <a:gd name="connsiteX3" fmla="*/ 515816 w 1418492"/>
              <a:gd name="connsiteY3" fmla="*/ 24614 h 508176"/>
              <a:gd name="connsiteX4" fmla="*/ 0 w 1418492"/>
              <a:gd name="connsiteY4" fmla="*/ 36337 h 508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8492" h="508176">
                <a:moveTo>
                  <a:pt x="1418492" y="458368"/>
                </a:moveTo>
                <a:cubicBezTo>
                  <a:pt x="1243623" y="499398"/>
                  <a:pt x="1068754" y="540429"/>
                  <a:pt x="996462" y="470091"/>
                </a:cubicBezTo>
                <a:cubicBezTo>
                  <a:pt x="924170" y="399753"/>
                  <a:pt x="1064847" y="110583"/>
                  <a:pt x="984739" y="36337"/>
                </a:cubicBezTo>
                <a:cubicBezTo>
                  <a:pt x="904631" y="-37909"/>
                  <a:pt x="679939" y="24614"/>
                  <a:pt x="515816" y="24614"/>
                </a:cubicBezTo>
                <a:cubicBezTo>
                  <a:pt x="351693" y="24614"/>
                  <a:pt x="175846" y="30475"/>
                  <a:pt x="0" y="36337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277941-A7F8-6468-BF2C-DA4A5A735908}"/>
              </a:ext>
            </a:extLst>
          </p:cNvPr>
          <p:cNvSpPr txBox="1"/>
          <p:nvPr/>
        </p:nvSpPr>
        <p:spPr>
          <a:xfrm>
            <a:off x="8622184" y="1608675"/>
            <a:ext cx="267886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controller then “solves” this frozen planning space as an LMDP. </a:t>
            </a:r>
          </a:p>
          <a:p>
            <a:endParaRPr lang="en-US" dirty="0"/>
          </a:p>
          <a:p>
            <a:r>
              <a:rPr lang="en-US" dirty="0"/>
              <a:t>The objective of the controller is to minimize the distance from the pseudo-goal within a certain amount of time steps while avoiding spots with high collision probabilities.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A2A765-BE25-FAA9-04E5-468501D6CF46}"/>
              </a:ext>
            </a:extLst>
          </p:cNvPr>
          <p:cNvSpPr/>
          <p:nvPr/>
        </p:nvSpPr>
        <p:spPr>
          <a:xfrm>
            <a:off x="5659727" y="3075806"/>
            <a:ext cx="522117" cy="44175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20DB78-63B6-35BC-F5CB-C142B983D544}"/>
              </a:ext>
            </a:extLst>
          </p:cNvPr>
          <p:cNvSpPr/>
          <p:nvPr/>
        </p:nvSpPr>
        <p:spPr>
          <a:xfrm>
            <a:off x="5144476" y="3084443"/>
            <a:ext cx="522117" cy="44175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5CE52E-AC9A-9A74-F1DA-BA8E49BD6DD9}"/>
              </a:ext>
            </a:extLst>
          </p:cNvPr>
          <p:cNvSpPr/>
          <p:nvPr/>
        </p:nvSpPr>
        <p:spPr>
          <a:xfrm>
            <a:off x="5132071" y="2651138"/>
            <a:ext cx="522117" cy="44175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4986DB-1ED9-0B96-6553-E72BDC42EC22}"/>
              </a:ext>
            </a:extLst>
          </p:cNvPr>
          <p:cNvSpPr/>
          <p:nvPr/>
        </p:nvSpPr>
        <p:spPr>
          <a:xfrm>
            <a:off x="4640436" y="2628698"/>
            <a:ext cx="522117" cy="44175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E11A168-AB5A-1D03-D980-092CD5B3D457}"/>
              </a:ext>
            </a:extLst>
          </p:cNvPr>
          <p:cNvSpPr/>
          <p:nvPr/>
        </p:nvSpPr>
        <p:spPr>
          <a:xfrm>
            <a:off x="4123194" y="2629067"/>
            <a:ext cx="522117" cy="44175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15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19C85D-56C3-6FA2-C32A-863AE2D30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9325FE-0DF0-5269-B515-47340505AC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23" t="25771" r="26643" b="26104"/>
          <a:stretch/>
        </p:blipFill>
        <p:spPr>
          <a:xfrm>
            <a:off x="3569588" y="1233796"/>
            <a:ext cx="4693284" cy="41286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BB64FFA-8E25-A103-0858-104693A76DC4}"/>
              </a:ext>
            </a:extLst>
          </p:cNvPr>
          <p:cNvSpPr/>
          <p:nvPr/>
        </p:nvSpPr>
        <p:spPr>
          <a:xfrm>
            <a:off x="3530582" y="1233798"/>
            <a:ext cx="4732290" cy="4128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8C4470-A2CE-7A38-19C6-B8F0522E52A0}"/>
              </a:ext>
            </a:extLst>
          </p:cNvPr>
          <p:cNvSpPr/>
          <p:nvPr/>
        </p:nvSpPr>
        <p:spPr>
          <a:xfrm>
            <a:off x="963323" y="3265979"/>
            <a:ext cx="217953" cy="21082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D9CA914-99A9-663A-BEAF-CF4882669032}"/>
              </a:ext>
            </a:extLst>
          </p:cNvPr>
          <p:cNvSpPr/>
          <p:nvPr/>
        </p:nvSpPr>
        <p:spPr>
          <a:xfrm>
            <a:off x="5815242" y="3215346"/>
            <a:ext cx="217953" cy="2108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0519EA-DCD7-E921-FB44-B17CCC43C923}"/>
              </a:ext>
            </a:extLst>
          </p:cNvPr>
          <p:cNvSpPr txBox="1"/>
          <p:nvPr/>
        </p:nvSpPr>
        <p:spPr>
          <a:xfrm>
            <a:off x="5788501" y="536239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CBF42B-3B92-2F11-AA3B-FF26A39C2DEC}"/>
              </a:ext>
            </a:extLst>
          </p:cNvPr>
          <p:cNvSpPr txBox="1"/>
          <p:nvPr/>
        </p:nvSpPr>
        <p:spPr>
          <a:xfrm>
            <a:off x="3259876" y="309154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F5B5DC-95AF-8276-098D-B1F514226586}"/>
              </a:ext>
            </a:extLst>
          </p:cNvPr>
          <p:cNvSpPr txBox="1"/>
          <p:nvPr/>
        </p:nvSpPr>
        <p:spPr>
          <a:xfrm>
            <a:off x="6310990" y="53623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26EA81-747D-5989-D376-361530CC7595}"/>
              </a:ext>
            </a:extLst>
          </p:cNvPr>
          <p:cNvSpPr txBox="1"/>
          <p:nvPr/>
        </p:nvSpPr>
        <p:spPr>
          <a:xfrm>
            <a:off x="6857786" y="53623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CF47C0-74CD-7FA9-5537-F1DA645D434F}"/>
              </a:ext>
            </a:extLst>
          </p:cNvPr>
          <p:cNvSpPr txBox="1"/>
          <p:nvPr/>
        </p:nvSpPr>
        <p:spPr>
          <a:xfrm>
            <a:off x="7404582" y="53761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8CBEF5-6DBD-BDC5-F664-4ED29CA82EF1}"/>
              </a:ext>
            </a:extLst>
          </p:cNvPr>
          <p:cNvSpPr txBox="1"/>
          <p:nvPr/>
        </p:nvSpPr>
        <p:spPr>
          <a:xfrm>
            <a:off x="7866336" y="53741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114BF2-F784-D46B-39C0-CAB7A93C7A24}"/>
              </a:ext>
            </a:extLst>
          </p:cNvPr>
          <p:cNvSpPr txBox="1"/>
          <p:nvPr/>
        </p:nvSpPr>
        <p:spPr>
          <a:xfrm>
            <a:off x="3696743" y="535067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22B426-1A19-3F4B-E218-A557F22FB201}"/>
              </a:ext>
            </a:extLst>
          </p:cNvPr>
          <p:cNvSpPr txBox="1"/>
          <p:nvPr/>
        </p:nvSpPr>
        <p:spPr>
          <a:xfrm>
            <a:off x="4243539" y="535067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7B6B23-1A5A-A4C5-20AD-E1D9F03E66CA}"/>
              </a:ext>
            </a:extLst>
          </p:cNvPr>
          <p:cNvSpPr txBox="1"/>
          <p:nvPr/>
        </p:nvSpPr>
        <p:spPr>
          <a:xfrm>
            <a:off x="4790335" y="536444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B2958B-F08A-E45E-E7CA-D6631A267419}"/>
              </a:ext>
            </a:extLst>
          </p:cNvPr>
          <p:cNvSpPr txBox="1"/>
          <p:nvPr/>
        </p:nvSpPr>
        <p:spPr>
          <a:xfrm>
            <a:off x="5252089" y="536239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50C3E3-8A41-2EBD-D519-813B11EF3F71}"/>
              </a:ext>
            </a:extLst>
          </p:cNvPr>
          <p:cNvSpPr txBox="1"/>
          <p:nvPr/>
        </p:nvSpPr>
        <p:spPr>
          <a:xfrm>
            <a:off x="4591774" y="280712"/>
            <a:ext cx="234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LMDP sequence model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FDBABD-A496-F11A-6B6D-C296F75C9916}"/>
              </a:ext>
            </a:extLst>
          </p:cNvPr>
          <p:cNvSpPr txBox="1"/>
          <p:nvPr/>
        </p:nvSpPr>
        <p:spPr>
          <a:xfrm>
            <a:off x="3254314" y="26423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BCF9A0-BEBF-B488-6569-0D12AB86108F}"/>
              </a:ext>
            </a:extLst>
          </p:cNvPr>
          <p:cNvSpPr txBox="1"/>
          <p:nvPr/>
        </p:nvSpPr>
        <p:spPr>
          <a:xfrm>
            <a:off x="3244562" y="21931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867A598-8DDB-4FB9-373D-E45F1A9643A7}"/>
              </a:ext>
            </a:extLst>
          </p:cNvPr>
          <p:cNvSpPr txBox="1"/>
          <p:nvPr/>
        </p:nvSpPr>
        <p:spPr>
          <a:xfrm>
            <a:off x="3244562" y="17933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98DAE3-9D6F-4FBF-9F76-E991309B38C9}"/>
              </a:ext>
            </a:extLst>
          </p:cNvPr>
          <p:cNvSpPr txBox="1"/>
          <p:nvPr/>
        </p:nvSpPr>
        <p:spPr>
          <a:xfrm>
            <a:off x="3247443" y="13062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8233AA-F5C3-A96A-AAD1-967D5652EB8D}"/>
              </a:ext>
            </a:extLst>
          </p:cNvPr>
          <p:cNvSpPr txBox="1"/>
          <p:nvPr/>
        </p:nvSpPr>
        <p:spPr>
          <a:xfrm>
            <a:off x="3207423" y="488145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6829CD-2762-A169-F407-88E4DF07C7A5}"/>
              </a:ext>
            </a:extLst>
          </p:cNvPr>
          <p:cNvSpPr txBox="1"/>
          <p:nvPr/>
        </p:nvSpPr>
        <p:spPr>
          <a:xfrm>
            <a:off x="3197671" y="443225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419175-B3B3-79F8-D55C-D74BB3CBE37F}"/>
              </a:ext>
            </a:extLst>
          </p:cNvPr>
          <p:cNvSpPr txBox="1"/>
          <p:nvPr/>
        </p:nvSpPr>
        <p:spPr>
          <a:xfrm>
            <a:off x="3197671" y="403244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AF9CDB9-C253-F6A0-902D-7ECAA8518B92}"/>
              </a:ext>
            </a:extLst>
          </p:cNvPr>
          <p:cNvSpPr txBox="1"/>
          <p:nvPr/>
        </p:nvSpPr>
        <p:spPr>
          <a:xfrm>
            <a:off x="3188829" y="354532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5803E0D-EB35-A0FC-A828-3A440EAC4E89}"/>
              </a:ext>
            </a:extLst>
          </p:cNvPr>
          <p:cNvSpPr/>
          <p:nvPr/>
        </p:nvSpPr>
        <p:spPr>
          <a:xfrm>
            <a:off x="3734822" y="3636201"/>
            <a:ext cx="187569" cy="1875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B3A446D-D2C6-8A31-DF94-1FAD836110EC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3922391" y="3729986"/>
            <a:ext cx="4208844" cy="1313988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77A112C-1AF1-93B5-D80F-9FEE358041F6}"/>
              </a:ext>
            </a:extLst>
          </p:cNvPr>
          <p:cNvSpPr/>
          <p:nvPr/>
        </p:nvSpPr>
        <p:spPr>
          <a:xfrm>
            <a:off x="3022707" y="5665486"/>
            <a:ext cx="187569" cy="1875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E7B968-0A5A-3FCE-32AF-4122CFB707C6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3210276" y="1116001"/>
            <a:ext cx="3557974" cy="464327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 40">
            <a:extLst>
              <a:ext uri="{FF2B5EF4-FFF2-40B4-BE49-F238E27FC236}">
                <a16:creationId xmlns:a16="http://schemas.microsoft.com/office/drawing/2014/main" id="{71C6D81F-5B1F-06B6-D80B-43F226800EAF}"/>
              </a:ext>
            </a:extLst>
          </p:cNvPr>
          <p:cNvSpPr/>
          <p:nvPr/>
        </p:nvSpPr>
        <p:spPr>
          <a:xfrm rot="17888830">
            <a:off x="4073215" y="2471213"/>
            <a:ext cx="1477108" cy="852270"/>
          </a:xfrm>
          <a:custGeom>
            <a:avLst/>
            <a:gdLst>
              <a:gd name="connsiteX0" fmla="*/ 0 w 1477108"/>
              <a:gd name="connsiteY0" fmla="*/ 668447 h 852270"/>
              <a:gd name="connsiteX1" fmla="*/ 410308 w 1477108"/>
              <a:gd name="connsiteY1" fmla="*/ 691893 h 852270"/>
              <a:gd name="connsiteX2" fmla="*/ 797169 w 1477108"/>
              <a:gd name="connsiteY2" fmla="*/ 232 h 852270"/>
              <a:gd name="connsiteX3" fmla="*/ 1078523 w 1477108"/>
              <a:gd name="connsiteY3" fmla="*/ 773955 h 852270"/>
              <a:gd name="connsiteX4" fmla="*/ 1477108 w 1477108"/>
              <a:gd name="connsiteY4" fmla="*/ 832570 h 852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7108" h="852270">
                <a:moveTo>
                  <a:pt x="0" y="668447"/>
                </a:moveTo>
                <a:cubicBezTo>
                  <a:pt x="138723" y="735854"/>
                  <a:pt x="277446" y="803262"/>
                  <a:pt x="410308" y="691893"/>
                </a:cubicBezTo>
                <a:cubicBezTo>
                  <a:pt x="543170" y="580524"/>
                  <a:pt x="685800" y="-13445"/>
                  <a:pt x="797169" y="232"/>
                </a:cubicBezTo>
                <a:cubicBezTo>
                  <a:pt x="908538" y="13909"/>
                  <a:pt x="965200" y="635232"/>
                  <a:pt x="1078523" y="773955"/>
                </a:cubicBezTo>
                <a:cubicBezTo>
                  <a:pt x="1191846" y="912678"/>
                  <a:pt x="1406770" y="822801"/>
                  <a:pt x="1477108" y="83257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0AF358D1-FC28-441D-29F8-FE236B0F066F}"/>
              </a:ext>
            </a:extLst>
          </p:cNvPr>
          <p:cNvSpPr/>
          <p:nvPr/>
        </p:nvSpPr>
        <p:spPr>
          <a:xfrm rot="847128">
            <a:off x="5503669" y="3609801"/>
            <a:ext cx="1477108" cy="852270"/>
          </a:xfrm>
          <a:custGeom>
            <a:avLst/>
            <a:gdLst>
              <a:gd name="connsiteX0" fmla="*/ 0 w 1477108"/>
              <a:gd name="connsiteY0" fmla="*/ 668447 h 852270"/>
              <a:gd name="connsiteX1" fmla="*/ 410308 w 1477108"/>
              <a:gd name="connsiteY1" fmla="*/ 691893 h 852270"/>
              <a:gd name="connsiteX2" fmla="*/ 797169 w 1477108"/>
              <a:gd name="connsiteY2" fmla="*/ 232 h 852270"/>
              <a:gd name="connsiteX3" fmla="*/ 1078523 w 1477108"/>
              <a:gd name="connsiteY3" fmla="*/ 773955 h 852270"/>
              <a:gd name="connsiteX4" fmla="*/ 1477108 w 1477108"/>
              <a:gd name="connsiteY4" fmla="*/ 832570 h 852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7108" h="852270">
                <a:moveTo>
                  <a:pt x="0" y="668447"/>
                </a:moveTo>
                <a:cubicBezTo>
                  <a:pt x="138723" y="735854"/>
                  <a:pt x="277446" y="803262"/>
                  <a:pt x="410308" y="691893"/>
                </a:cubicBezTo>
                <a:cubicBezTo>
                  <a:pt x="543170" y="580524"/>
                  <a:pt x="685800" y="-13445"/>
                  <a:pt x="797169" y="232"/>
                </a:cubicBezTo>
                <a:cubicBezTo>
                  <a:pt x="908538" y="13909"/>
                  <a:pt x="965200" y="635232"/>
                  <a:pt x="1078523" y="773955"/>
                </a:cubicBezTo>
                <a:cubicBezTo>
                  <a:pt x="1191846" y="912678"/>
                  <a:pt x="1406770" y="822801"/>
                  <a:pt x="1477108" y="83257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DAC5685-AF94-8D9B-654B-17DCF68B879B}"/>
              </a:ext>
            </a:extLst>
          </p:cNvPr>
          <p:cNvSpPr/>
          <p:nvPr/>
        </p:nvSpPr>
        <p:spPr>
          <a:xfrm>
            <a:off x="3691813" y="3200736"/>
            <a:ext cx="217953" cy="210825"/>
          </a:xfrm>
          <a:prstGeom prst="ellips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0819BECA-AC17-3E9B-1894-5318B15B10E4}"/>
              </a:ext>
            </a:extLst>
          </p:cNvPr>
          <p:cNvSpPr/>
          <p:nvPr/>
        </p:nvSpPr>
        <p:spPr>
          <a:xfrm>
            <a:off x="4443046" y="2847540"/>
            <a:ext cx="1418492" cy="508176"/>
          </a:xfrm>
          <a:custGeom>
            <a:avLst/>
            <a:gdLst>
              <a:gd name="connsiteX0" fmla="*/ 1418492 w 1418492"/>
              <a:gd name="connsiteY0" fmla="*/ 458368 h 508176"/>
              <a:gd name="connsiteX1" fmla="*/ 996462 w 1418492"/>
              <a:gd name="connsiteY1" fmla="*/ 470091 h 508176"/>
              <a:gd name="connsiteX2" fmla="*/ 984739 w 1418492"/>
              <a:gd name="connsiteY2" fmla="*/ 36337 h 508176"/>
              <a:gd name="connsiteX3" fmla="*/ 515816 w 1418492"/>
              <a:gd name="connsiteY3" fmla="*/ 24614 h 508176"/>
              <a:gd name="connsiteX4" fmla="*/ 0 w 1418492"/>
              <a:gd name="connsiteY4" fmla="*/ 36337 h 508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8492" h="508176">
                <a:moveTo>
                  <a:pt x="1418492" y="458368"/>
                </a:moveTo>
                <a:cubicBezTo>
                  <a:pt x="1243623" y="499398"/>
                  <a:pt x="1068754" y="540429"/>
                  <a:pt x="996462" y="470091"/>
                </a:cubicBezTo>
                <a:cubicBezTo>
                  <a:pt x="924170" y="399753"/>
                  <a:pt x="1064847" y="110583"/>
                  <a:pt x="984739" y="36337"/>
                </a:cubicBezTo>
                <a:cubicBezTo>
                  <a:pt x="904631" y="-37909"/>
                  <a:pt x="679939" y="24614"/>
                  <a:pt x="515816" y="24614"/>
                </a:cubicBezTo>
                <a:cubicBezTo>
                  <a:pt x="351693" y="24614"/>
                  <a:pt x="175846" y="30475"/>
                  <a:pt x="0" y="36337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1640E4-C160-0DB2-5586-10A743584A0C}"/>
              </a:ext>
            </a:extLst>
          </p:cNvPr>
          <p:cNvSpPr txBox="1"/>
          <p:nvPr/>
        </p:nvSpPr>
        <p:spPr>
          <a:xfrm>
            <a:off x="8622184" y="1608675"/>
            <a:ext cx="26788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time step represents some time length (e.g., 1/8</a:t>
            </a:r>
            <a:r>
              <a:rPr lang="en-US" baseline="30000" dirty="0"/>
              <a:t>th</a:t>
            </a:r>
            <a:r>
              <a:rPr lang="en-US" dirty="0"/>
              <a:t> of a second) and the the number of time steps the controller takes determines the size of the planning space.</a:t>
            </a:r>
          </a:p>
          <a:p>
            <a:endParaRPr lang="en-US" dirty="0"/>
          </a:p>
          <a:p>
            <a:r>
              <a:rPr lang="en-US" dirty="0"/>
              <a:t>The grid on the left is sized for 4 time steps (or ½ of a second at 1/8</a:t>
            </a:r>
            <a:r>
              <a:rPr lang="en-US" baseline="30000" dirty="0"/>
              <a:t>th</a:t>
            </a:r>
            <a:r>
              <a:rPr lang="en-US" dirty="0"/>
              <a:t> of a second per time step).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5A6C64-8B7D-6310-C03D-229020AD490C}"/>
              </a:ext>
            </a:extLst>
          </p:cNvPr>
          <p:cNvSpPr/>
          <p:nvPr/>
        </p:nvSpPr>
        <p:spPr>
          <a:xfrm>
            <a:off x="5659727" y="3075806"/>
            <a:ext cx="522117" cy="44175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F9BE48-CDDD-4978-6107-5AC4C4C3338E}"/>
              </a:ext>
            </a:extLst>
          </p:cNvPr>
          <p:cNvSpPr/>
          <p:nvPr/>
        </p:nvSpPr>
        <p:spPr>
          <a:xfrm>
            <a:off x="5144476" y="3084443"/>
            <a:ext cx="522117" cy="44175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6414E1-1681-8DFE-A5C4-1693E9170BC0}"/>
              </a:ext>
            </a:extLst>
          </p:cNvPr>
          <p:cNvSpPr/>
          <p:nvPr/>
        </p:nvSpPr>
        <p:spPr>
          <a:xfrm>
            <a:off x="5132071" y="2651138"/>
            <a:ext cx="522117" cy="44175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99F4EC-E333-E4E0-8E34-55584FCF447F}"/>
              </a:ext>
            </a:extLst>
          </p:cNvPr>
          <p:cNvSpPr/>
          <p:nvPr/>
        </p:nvSpPr>
        <p:spPr>
          <a:xfrm>
            <a:off x="4640436" y="2628698"/>
            <a:ext cx="522117" cy="44175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AB785AD-37A7-37B5-7940-741757F578AB}"/>
              </a:ext>
            </a:extLst>
          </p:cNvPr>
          <p:cNvSpPr/>
          <p:nvPr/>
        </p:nvSpPr>
        <p:spPr>
          <a:xfrm>
            <a:off x="4123194" y="2629067"/>
            <a:ext cx="522117" cy="44175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83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80A67-2E75-A429-68F0-63D69076C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116DAF-9ECA-3680-112D-8602B872A4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23" t="25771" r="26643" b="26104"/>
          <a:stretch/>
        </p:blipFill>
        <p:spPr>
          <a:xfrm>
            <a:off x="3569588" y="1233796"/>
            <a:ext cx="4693284" cy="41286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B9B06C4-E5F0-CB0D-CEE0-25FBFA8583B1}"/>
              </a:ext>
            </a:extLst>
          </p:cNvPr>
          <p:cNvSpPr/>
          <p:nvPr/>
        </p:nvSpPr>
        <p:spPr>
          <a:xfrm>
            <a:off x="3530582" y="1233798"/>
            <a:ext cx="4732290" cy="4128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D511C51-A42A-B30A-7A41-AA762110EEC8}"/>
              </a:ext>
            </a:extLst>
          </p:cNvPr>
          <p:cNvSpPr/>
          <p:nvPr/>
        </p:nvSpPr>
        <p:spPr>
          <a:xfrm>
            <a:off x="963323" y="3265979"/>
            <a:ext cx="217953" cy="21082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FDF2ED1-820E-2726-6057-41F6DFF31FD8}"/>
              </a:ext>
            </a:extLst>
          </p:cNvPr>
          <p:cNvSpPr/>
          <p:nvPr/>
        </p:nvSpPr>
        <p:spPr>
          <a:xfrm>
            <a:off x="4397804" y="2791935"/>
            <a:ext cx="217953" cy="2108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5BA3A7-F60E-4180-85DE-28FC81283321}"/>
              </a:ext>
            </a:extLst>
          </p:cNvPr>
          <p:cNvSpPr txBox="1"/>
          <p:nvPr/>
        </p:nvSpPr>
        <p:spPr>
          <a:xfrm>
            <a:off x="5788501" y="536239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36B159-4FF9-CCB4-04BF-0CA3F6B54B0E}"/>
              </a:ext>
            </a:extLst>
          </p:cNvPr>
          <p:cNvSpPr txBox="1"/>
          <p:nvPr/>
        </p:nvSpPr>
        <p:spPr>
          <a:xfrm>
            <a:off x="3259876" y="309154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9D8BE5-BB5E-7CBB-9646-BAE62A902640}"/>
              </a:ext>
            </a:extLst>
          </p:cNvPr>
          <p:cNvSpPr txBox="1"/>
          <p:nvPr/>
        </p:nvSpPr>
        <p:spPr>
          <a:xfrm>
            <a:off x="6310990" y="53623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EBA6AF-74BD-C966-C3D8-FB2BFD982B1F}"/>
              </a:ext>
            </a:extLst>
          </p:cNvPr>
          <p:cNvSpPr txBox="1"/>
          <p:nvPr/>
        </p:nvSpPr>
        <p:spPr>
          <a:xfrm>
            <a:off x="6857786" y="53623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698DC4-3E5E-A8EC-3792-22B0628ABD61}"/>
              </a:ext>
            </a:extLst>
          </p:cNvPr>
          <p:cNvSpPr txBox="1"/>
          <p:nvPr/>
        </p:nvSpPr>
        <p:spPr>
          <a:xfrm>
            <a:off x="7404582" y="53761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19F766-1C29-23FE-4730-B1C9238B4804}"/>
              </a:ext>
            </a:extLst>
          </p:cNvPr>
          <p:cNvSpPr txBox="1"/>
          <p:nvPr/>
        </p:nvSpPr>
        <p:spPr>
          <a:xfrm>
            <a:off x="7866336" y="53741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AE944C-FC69-EF4E-838F-4089EEAE2669}"/>
              </a:ext>
            </a:extLst>
          </p:cNvPr>
          <p:cNvSpPr txBox="1"/>
          <p:nvPr/>
        </p:nvSpPr>
        <p:spPr>
          <a:xfrm>
            <a:off x="3696743" y="535067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7DE90-748F-044B-DCEC-0DEE660B7792}"/>
              </a:ext>
            </a:extLst>
          </p:cNvPr>
          <p:cNvSpPr txBox="1"/>
          <p:nvPr/>
        </p:nvSpPr>
        <p:spPr>
          <a:xfrm>
            <a:off x="4243539" y="535067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596831-7845-EAF6-9E4E-15C895A6992C}"/>
              </a:ext>
            </a:extLst>
          </p:cNvPr>
          <p:cNvSpPr txBox="1"/>
          <p:nvPr/>
        </p:nvSpPr>
        <p:spPr>
          <a:xfrm>
            <a:off x="4790335" y="536444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9B9ED7-1479-C2E5-1DDA-81481801F45E}"/>
              </a:ext>
            </a:extLst>
          </p:cNvPr>
          <p:cNvSpPr txBox="1"/>
          <p:nvPr/>
        </p:nvSpPr>
        <p:spPr>
          <a:xfrm>
            <a:off x="5252089" y="536239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42D4AF-5DAE-BB34-1B4A-FF5BD2F5A06E}"/>
              </a:ext>
            </a:extLst>
          </p:cNvPr>
          <p:cNvSpPr txBox="1"/>
          <p:nvPr/>
        </p:nvSpPr>
        <p:spPr>
          <a:xfrm>
            <a:off x="4591774" y="280712"/>
            <a:ext cx="234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LMDP sequence model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76A1E8-7AAF-C829-66E4-4BFCCE9AB038}"/>
              </a:ext>
            </a:extLst>
          </p:cNvPr>
          <p:cNvSpPr txBox="1"/>
          <p:nvPr/>
        </p:nvSpPr>
        <p:spPr>
          <a:xfrm>
            <a:off x="3254314" y="26423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154105-ADAC-F065-0575-8FC61A6FF123}"/>
              </a:ext>
            </a:extLst>
          </p:cNvPr>
          <p:cNvSpPr txBox="1"/>
          <p:nvPr/>
        </p:nvSpPr>
        <p:spPr>
          <a:xfrm>
            <a:off x="3244562" y="21931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764C72-D4B2-F62B-0DB2-A1A2452DCC13}"/>
              </a:ext>
            </a:extLst>
          </p:cNvPr>
          <p:cNvSpPr txBox="1"/>
          <p:nvPr/>
        </p:nvSpPr>
        <p:spPr>
          <a:xfrm>
            <a:off x="3244562" y="17933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BA6CCA-3B6E-8F74-779F-EF6D6ABE43C7}"/>
              </a:ext>
            </a:extLst>
          </p:cNvPr>
          <p:cNvSpPr txBox="1"/>
          <p:nvPr/>
        </p:nvSpPr>
        <p:spPr>
          <a:xfrm>
            <a:off x="3247443" y="13062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0A86DA-ADCE-7DA2-30C1-C2CB31AB805F}"/>
              </a:ext>
            </a:extLst>
          </p:cNvPr>
          <p:cNvSpPr txBox="1"/>
          <p:nvPr/>
        </p:nvSpPr>
        <p:spPr>
          <a:xfrm>
            <a:off x="3207423" y="488145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F25BFB-8E16-0E92-DA49-4F10ADEA217D}"/>
              </a:ext>
            </a:extLst>
          </p:cNvPr>
          <p:cNvSpPr txBox="1"/>
          <p:nvPr/>
        </p:nvSpPr>
        <p:spPr>
          <a:xfrm>
            <a:off x="3197671" y="443225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DBAD70-6C7F-B64F-AB4F-03EAB81F323B}"/>
              </a:ext>
            </a:extLst>
          </p:cNvPr>
          <p:cNvSpPr txBox="1"/>
          <p:nvPr/>
        </p:nvSpPr>
        <p:spPr>
          <a:xfrm>
            <a:off x="3197671" y="403244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4003A7-2FC7-ED59-0541-7C67E845DBD8}"/>
              </a:ext>
            </a:extLst>
          </p:cNvPr>
          <p:cNvSpPr txBox="1"/>
          <p:nvPr/>
        </p:nvSpPr>
        <p:spPr>
          <a:xfrm>
            <a:off x="3188829" y="354532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C028E38-443F-F111-4447-972AC82D90E3}"/>
              </a:ext>
            </a:extLst>
          </p:cNvPr>
          <p:cNvSpPr/>
          <p:nvPr/>
        </p:nvSpPr>
        <p:spPr>
          <a:xfrm>
            <a:off x="5835162" y="4326005"/>
            <a:ext cx="187569" cy="1875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6281BA-3EAE-F2F1-F1E8-6BBB71077BFF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6022731" y="4419790"/>
            <a:ext cx="2145291" cy="77720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2BF6E364-9254-D8BB-069E-BEC4B37D2CCB}"/>
              </a:ext>
            </a:extLst>
          </p:cNvPr>
          <p:cNvSpPr/>
          <p:nvPr/>
        </p:nvSpPr>
        <p:spPr>
          <a:xfrm>
            <a:off x="4232925" y="4118040"/>
            <a:ext cx="187569" cy="1875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C08D46-9275-2CE1-CA20-9B03EA733BAF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4420494" y="1249139"/>
            <a:ext cx="2349306" cy="2962686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 40">
            <a:extLst>
              <a:ext uri="{FF2B5EF4-FFF2-40B4-BE49-F238E27FC236}">
                <a16:creationId xmlns:a16="http://schemas.microsoft.com/office/drawing/2014/main" id="{F240F1A6-5F40-D912-40AE-1A3AE0F54AD7}"/>
              </a:ext>
            </a:extLst>
          </p:cNvPr>
          <p:cNvSpPr/>
          <p:nvPr/>
        </p:nvSpPr>
        <p:spPr>
          <a:xfrm rot="17888830">
            <a:off x="4511148" y="1992149"/>
            <a:ext cx="1477108" cy="852270"/>
          </a:xfrm>
          <a:custGeom>
            <a:avLst/>
            <a:gdLst>
              <a:gd name="connsiteX0" fmla="*/ 0 w 1477108"/>
              <a:gd name="connsiteY0" fmla="*/ 668447 h 852270"/>
              <a:gd name="connsiteX1" fmla="*/ 410308 w 1477108"/>
              <a:gd name="connsiteY1" fmla="*/ 691893 h 852270"/>
              <a:gd name="connsiteX2" fmla="*/ 797169 w 1477108"/>
              <a:gd name="connsiteY2" fmla="*/ 232 h 852270"/>
              <a:gd name="connsiteX3" fmla="*/ 1078523 w 1477108"/>
              <a:gd name="connsiteY3" fmla="*/ 773955 h 852270"/>
              <a:gd name="connsiteX4" fmla="*/ 1477108 w 1477108"/>
              <a:gd name="connsiteY4" fmla="*/ 832570 h 852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7108" h="852270">
                <a:moveTo>
                  <a:pt x="0" y="668447"/>
                </a:moveTo>
                <a:cubicBezTo>
                  <a:pt x="138723" y="735854"/>
                  <a:pt x="277446" y="803262"/>
                  <a:pt x="410308" y="691893"/>
                </a:cubicBezTo>
                <a:cubicBezTo>
                  <a:pt x="543170" y="580524"/>
                  <a:pt x="685800" y="-13445"/>
                  <a:pt x="797169" y="232"/>
                </a:cubicBezTo>
                <a:cubicBezTo>
                  <a:pt x="908538" y="13909"/>
                  <a:pt x="965200" y="635232"/>
                  <a:pt x="1078523" y="773955"/>
                </a:cubicBezTo>
                <a:cubicBezTo>
                  <a:pt x="1191846" y="912678"/>
                  <a:pt x="1406770" y="822801"/>
                  <a:pt x="1477108" y="83257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B2820F03-6091-087A-A10B-49C024284BAF}"/>
              </a:ext>
            </a:extLst>
          </p:cNvPr>
          <p:cNvSpPr/>
          <p:nvPr/>
        </p:nvSpPr>
        <p:spPr>
          <a:xfrm rot="847128">
            <a:off x="6356823" y="3964493"/>
            <a:ext cx="1477108" cy="852270"/>
          </a:xfrm>
          <a:custGeom>
            <a:avLst/>
            <a:gdLst>
              <a:gd name="connsiteX0" fmla="*/ 0 w 1477108"/>
              <a:gd name="connsiteY0" fmla="*/ 668447 h 852270"/>
              <a:gd name="connsiteX1" fmla="*/ 410308 w 1477108"/>
              <a:gd name="connsiteY1" fmla="*/ 691893 h 852270"/>
              <a:gd name="connsiteX2" fmla="*/ 797169 w 1477108"/>
              <a:gd name="connsiteY2" fmla="*/ 232 h 852270"/>
              <a:gd name="connsiteX3" fmla="*/ 1078523 w 1477108"/>
              <a:gd name="connsiteY3" fmla="*/ 773955 h 852270"/>
              <a:gd name="connsiteX4" fmla="*/ 1477108 w 1477108"/>
              <a:gd name="connsiteY4" fmla="*/ 832570 h 852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7108" h="852270">
                <a:moveTo>
                  <a:pt x="0" y="668447"/>
                </a:moveTo>
                <a:cubicBezTo>
                  <a:pt x="138723" y="735854"/>
                  <a:pt x="277446" y="803262"/>
                  <a:pt x="410308" y="691893"/>
                </a:cubicBezTo>
                <a:cubicBezTo>
                  <a:pt x="543170" y="580524"/>
                  <a:pt x="685800" y="-13445"/>
                  <a:pt x="797169" y="232"/>
                </a:cubicBezTo>
                <a:cubicBezTo>
                  <a:pt x="908538" y="13909"/>
                  <a:pt x="965200" y="635232"/>
                  <a:pt x="1078523" y="773955"/>
                </a:cubicBezTo>
                <a:cubicBezTo>
                  <a:pt x="1191846" y="912678"/>
                  <a:pt x="1406770" y="822801"/>
                  <a:pt x="1477108" y="83257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4DE8E49-EF7D-F796-32FC-6B8CF0468C27}"/>
              </a:ext>
            </a:extLst>
          </p:cNvPr>
          <p:cNvSpPr/>
          <p:nvPr/>
        </p:nvSpPr>
        <p:spPr>
          <a:xfrm>
            <a:off x="3691813" y="3200736"/>
            <a:ext cx="217953" cy="210825"/>
          </a:xfrm>
          <a:prstGeom prst="ellips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1A278B1-0DA0-AA53-0D78-4141690C46D3}"/>
              </a:ext>
            </a:extLst>
          </p:cNvPr>
          <p:cNvSpPr/>
          <p:nvPr/>
        </p:nvSpPr>
        <p:spPr>
          <a:xfrm>
            <a:off x="4443046" y="2847540"/>
            <a:ext cx="1418492" cy="508176"/>
          </a:xfrm>
          <a:custGeom>
            <a:avLst/>
            <a:gdLst>
              <a:gd name="connsiteX0" fmla="*/ 1418492 w 1418492"/>
              <a:gd name="connsiteY0" fmla="*/ 458368 h 508176"/>
              <a:gd name="connsiteX1" fmla="*/ 996462 w 1418492"/>
              <a:gd name="connsiteY1" fmla="*/ 470091 h 508176"/>
              <a:gd name="connsiteX2" fmla="*/ 984739 w 1418492"/>
              <a:gd name="connsiteY2" fmla="*/ 36337 h 508176"/>
              <a:gd name="connsiteX3" fmla="*/ 515816 w 1418492"/>
              <a:gd name="connsiteY3" fmla="*/ 24614 h 508176"/>
              <a:gd name="connsiteX4" fmla="*/ 0 w 1418492"/>
              <a:gd name="connsiteY4" fmla="*/ 36337 h 508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8492" h="508176">
                <a:moveTo>
                  <a:pt x="1418492" y="458368"/>
                </a:moveTo>
                <a:cubicBezTo>
                  <a:pt x="1243623" y="499398"/>
                  <a:pt x="1068754" y="540429"/>
                  <a:pt x="996462" y="470091"/>
                </a:cubicBezTo>
                <a:cubicBezTo>
                  <a:pt x="924170" y="399753"/>
                  <a:pt x="1064847" y="110583"/>
                  <a:pt x="984739" y="36337"/>
                </a:cubicBezTo>
                <a:cubicBezTo>
                  <a:pt x="904631" y="-37909"/>
                  <a:pt x="679939" y="24614"/>
                  <a:pt x="515816" y="24614"/>
                </a:cubicBezTo>
                <a:cubicBezTo>
                  <a:pt x="351693" y="24614"/>
                  <a:pt x="175846" y="30475"/>
                  <a:pt x="0" y="36337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364C5B-7D48-A8BE-5F79-4BE82ED9B39E}"/>
              </a:ext>
            </a:extLst>
          </p:cNvPr>
          <p:cNvSpPr txBox="1"/>
          <p:nvPr/>
        </p:nvSpPr>
        <p:spPr>
          <a:xfrm>
            <a:off x="8604625" y="2042183"/>
            <a:ext cx="26555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controller executes its planned trajectory and updates the positions of the wasps.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07565F-3272-59A6-B23A-04170EE91285}"/>
              </a:ext>
            </a:extLst>
          </p:cNvPr>
          <p:cNvSpPr/>
          <p:nvPr/>
        </p:nvSpPr>
        <p:spPr>
          <a:xfrm>
            <a:off x="5659727" y="3075806"/>
            <a:ext cx="522117" cy="44175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B98C39-73E2-EE48-85E8-A28CAD86D858}"/>
              </a:ext>
            </a:extLst>
          </p:cNvPr>
          <p:cNvSpPr/>
          <p:nvPr/>
        </p:nvSpPr>
        <p:spPr>
          <a:xfrm>
            <a:off x="5144476" y="3084443"/>
            <a:ext cx="522117" cy="44175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ACC402-471E-DD52-9BE4-2F40677E7E82}"/>
              </a:ext>
            </a:extLst>
          </p:cNvPr>
          <p:cNvSpPr/>
          <p:nvPr/>
        </p:nvSpPr>
        <p:spPr>
          <a:xfrm>
            <a:off x="5132071" y="2651138"/>
            <a:ext cx="522117" cy="44175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2871C3-FECC-FDF0-F952-C0ED9024B5DB}"/>
              </a:ext>
            </a:extLst>
          </p:cNvPr>
          <p:cNvSpPr/>
          <p:nvPr/>
        </p:nvSpPr>
        <p:spPr>
          <a:xfrm>
            <a:off x="4640436" y="2628698"/>
            <a:ext cx="522117" cy="44175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1F90E08-3717-03C8-ECB3-9A3D7E711F3F}"/>
              </a:ext>
            </a:extLst>
          </p:cNvPr>
          <p:cNvSpPr/>
          <p:nvPr/>
        </p:nvSpPr>
        <p:spPr>
          <a:xfrm>
            <a:off x="4123194" y="2629067"/>
            <a:ext cx="522117" cy="44175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27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62D42C-6137-9B25-0B75-B1BA301BD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25EA62-94A8-FF5D-BCE5-82CC353664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23" t="25771" r="26643" b="26104"/>
          <a:stretch/>
        </p:blipFill>
        <p:spPr>
          <a:xfrm>
            <a:off x="3569588" y="1233796"/>
            <a:ext cx="4693284" cy="41286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71FC23C-9619-EABF-A9EC-67355CD1DAB6}"/>
              </a:ext>
            </a:extLst>
          </p:cNvPr>
          <p:cNvSpPr/>
          <p:nvPr/>
        </p:nvSpPr>
        <p:spPr>
          <a:xfrm>
            <a:off x="3530582" y="1233798"/>
            <a:ext cx="4732290" cy="4128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6904B76-9BCC-AC7D-6BB0-33DC88F98EE5}"/>
              </a:ext>
            </a:extLst>
          </p:cNvPr>
          <p:cNvSpPr/>
          <p:nvPr/>
        </p:nvSpPr>
        <p:spPr>
          <a:xfrm>
            <a:off x="963323" y="3265979"/>
            <a:ext cx="217953" cy="21082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0C5C916-F501-81FC-6DAF-FDC48B114C01}"/>
              </a:ext>
            </a:extLst>
          </p:cNvPr>
          <p:cNvSpPr/>
          <p:nvPr/>
        </p:nvSpPr>
        <p:spPr>
          <a:xfrm>
            <a:off x="4397804" y="2791935"/>
            <a:ext cx="217953" cy="2108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B6E51B-5471-F66C-EA67-5B49568AE38D}"/>
              </a:ext>
            </a:extLst>
          </p:cNvPr>
          <p:cNvSpPr txBox="1"/>
          <p:nvPr/>
        </p:nvSpPr>
        <p:spPr>
          <a:xfrm>
            <a:off x="5788501" y="536239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4F0B79-2859-B0DE-D02C-948C92ABA462}"/>
              </a:ext>
            </a:extLst>
          </p:cNvPr>
          <p:cNvSpPr txBox="1"/>
          <p:nvPr/>
        </p:nvSpPr>
        <p:spPr>
          <a:xfrm>
            <a:off x="3259876" y="309154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7A3916-FA3E-26C0-9D2A-1B940F22C3EF}"/>
              </a:ext>
            </a:extLst>
          </p:cNvPr>
          <p:cNvSpPr txBox="1"/>
          <p:nvPr/>
        </p:nvSpPr>
        <p:spPr>
          <a:xfrm>
            <a:off x="6310990" y="53623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383354-C83C-37F2-E6E7-7D14483CB9DC}"/>
              </a:ext>
            </a:extLst>
          </p:cNvPr>
          <p:cNvSpPr txBox="1"/>
          <p:nvPr/>
        </p:nvSpPr>
        <p:spPr>
          <a:xfrm>
            <a:off x="6857786" y="53623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41DEC3-48A1-EB63-77CA-CA99D56E949A}"/>
              </a:ext>
            </a:extLst>
          </p:cNvPr>
          <p:cNvSpPr txBox="1"/>
          <p:nvPr/>
        </p:nvSpPr>
        <p:spPr>
          <a:xfrm>
            <a:off x="7404582" y="53761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D15DEE-BC82-1308-31FC-5A1E03E391E6}"/>
              </a:ext>
            </a:extLst>
          </p:cNvPr>
          <p:cNvSpPr txBox="1"/>
          <p:nvPr/>
        </p:nvSpPr>
        <p:spPr>
          <a:xfrm>
            <a:off x="7866336" y="53741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E19F1C-D465-FF46-32CB-383D1864B1A3}"/>
              </a:ext>
            </a:extLst>
          </p:cNvPr>
          <p:cNvSpPr txBox="1"/>
          <p:nvPr/>
        </p:nvSpPr>
        <p:spPr>
          <a:xfrm>
            <a:off x="3696743" y="535067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66CD44-465E-9333-3EA5-F5C1E34B6288}"/>
              </a:ext>
            </a:extLst>
          </p:cNvPr>
          <p:cNvSpPr txBox="1"/>
          <p:nvPr/>
        </p:nvSpPr>
        <p:spPr>
          <a:xfrm>
            <a:off x="4243539" y="535067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B5E210-437C-691A-E149-03ED8C046A59}"/>
              </a:ext>
            </a:extLst>
          </p:cNvPr>
          <p:cNvSpPr txBox="1"/>
          <p:nvPr/>
        </p:nvSpPr>
        <p:spPr>
          <a:xfrm>
            <a:off x="4790335" y="536444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A18554-2565-26B1-07E5-91077E4006AE}"/>
              </a:ext>
            </a:extLst>
          </p:cNvPr>
          <p:cNvSpPr txBox="1"/>
          <p:nvPr/>
        </p:nvSpPr>
        <p:spPr>
          <a:xfrm>
            <a:off x="5252089" y="536239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55AC21-F107-97A1-62EA-250B811ACFDD}"/>
              </a:ext>
            </a:extLst>
          </p:cNvPr>
          <p:cNvSpPr txBox="1"/>
          <p:nvPr/>
        </p:nvSpPr>
        <p:spPr>
          <a:xfrm>
            <a:off x="4591774" y="280712"/>
            <a:ext cx="234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LMDP sequence model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C753A8-CDC9-81D5-5551-F0145CB6B86E}"/>
              </a:ext>
            </a:extLst>
          </p:cNvPr>
          <p:cNvSpPr txBox="1"/>
          <p:nvPr/>
        </p:nvSpPr>
        <p:spPr>
          <a:xfrm>
            <a:off x="3254314" y="26423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8AD7F8-9B82-E664-2EB0-BE37BB8DA846}"/>
              </a:ext>
            </a:extLst>
          </p:cNvPr>
          <p:cNvSpPr txBox="1"/>
          <p:nvPr/>
        </p:nvSpPr>
        <p:spPr>
          <a:xfrm>
            <a:off x="3244562" y="21931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015D68-0F91-7223-1222-51F292A2C5D9}"/>
              </a:ext>
            </a:extLst>
          </p:cNvPr>
          <p:cNvSpPr txBox="1"/>
          <p:nvPr/>
        </p:nvSpPr>
        <p:spPr>
          <a:xfrm>
            <a:off x="3244562" y="17933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7D94FE-9D89-81B1-24AC-5A0BB1F1B389}"/>
              </a:ext>
            </a:extLst>
          </p:cNvPr>
          <p:cNvSpPr txBox="1"/>
          <p:nvPr/>
        </p:nvSpPr>
        <p:spPr>
          <a:xfrm>
            <a:off x="3247443" y="13062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CB9183-F1E1-E14F-5B50-A086ACE429A5}"/>
              </a:ext>
            </a:extLst>
          </p:cNvPr>
          <p:cNvSpPr txBox="1"/>
          <p:nvPr/>
        </p:nvSpPr>
        <p:spPr>
          <a:xfrm>
            <a:off x="3207423" y="488145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68FD0C-4B9A-0B59-E3ED-5AD09103397E}"/>
              </a:ext>
            </a:extLst>
          </p:cNvPr>
          <p:cNvSpPr txBox="1"/>
          <p:nvPr/>
        </p:nvSpPr>
        <p:spPr>
          <a:xfrm>
            <a:off x="3197671" y="443225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54A738-67C7-3824-8D20-98473B40680C}"/>
              </a:ext>
            </a:extLst>
          </p:cNvPr>
          <p:cNvSpPr txBox="1"/>
          <p:nvPr/>
        </p:nvSpPr>
        <p:spPr>
          <a:xfrm>
            <a:off x="3197671" y="403244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F27BCE-10CB-7B7C-61BF-77D5F7033DBD}"/>
              </a:ext>
            </a:extLst>
          </p:cNvPr>
          <p:cNvSpPr txBox="1"/>
          <p:nvPr/>
        </p:nvSpPr>
        <p:spPr>
          <a:xfrm>
            <a:off x="3188829" y="354532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E94B041-DB1E-4899-2070-DB0E60E751EA}"/>
              </a:ext>
            </a:extLst>
          </p:cNvPr>
          <p:cNvSpPr/>
          <p:nvPr/>
        </p:nvSpPr>
        <p:spPr>
          <a:xfrm>
            <a:off x="5835162" y="4326005"/>
            <a:ext cx="187569" cy="1875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B3DC5C-CFEB-BBD9-DE2F-04B6FFC09C56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6022731" y="4419790"/>
            <a:ext cx="2145291" cy="77720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F451D648-23E5-DC47-26C2-D697E5F9B456}"/>
              </a:ext>
            </a:extLst>
          </p:cNvPr>
          <p:cNvSpPr/>
          <p:nvPr/>
        </p:nvSpPr>
        <p:spPr>
          <a:xfrm>
            <a:off x="4232925" y="4118040"/>
            <a:ext cx="187569" cy="1875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EDA9B7-DBA4-BBC3-EC45-DBA72DB42736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4420494" y="1249139"/>
            <a:ext cx="2349306" cy="2962686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 40">
            <a:extLst>
              <a:ext uri="{FF2B5EF4-FFF2-40B4-BE49-F238E27FC236}">
                <a16:creationId xmlns:a16="http://schemas.microsoft.com/office/drawing/2014/main" id="{8A729332-D723-C00A-9068-C775C60386E4}"/>
              </a:ext>
            </a:extLst>
          </p:cNvPr>
          <p:cNvSpPr/>
          <p:nvPr/>
        </p:nvSpPr>
        <p:spPr>
          <a:xfrm rot="17888830">
            <a:off x="4511148" y="1992149"/>
            <a:ext cx="1477108" cy="852270"/>
          </a:xfrm>
          <a:custGeom>
            <a:avLst/>
            <a:gdLst>
              <a:gd name="connsiteX0" fmla="*/ 0 w 1477108"/>
              <a:gd name="connsiteY0" fmla="*/ 668447 h 852270"/>
              <a:gd name="connsiteX1" fmla="*/ 410308 w 1477108"/>
              <a:gd name="connsiteY1" fmla="*/ 691893 h 852270"/>
              <a:gd name="connsiteX2" fmla="*/ 797169 w 1477108"/>
              <a:gd name="connsiteY2" fmla="*/ 232 h 852270"/>
              <a:gd name="connsiteX3" fmla="*/ 1078523 w 1477108"/>
              <a:gd name="connsiteY3" fmla="*/ 773955 h 852270"/>
              <a:gd name="connsiteX4" fmla="*/ 1477108 w 1477108"/>
              <a:gd name="connsiteY4" fmla="*/ 832570 h 852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7108" h="852270">
                <a:moveTo>
                  <a:pt x="0" y="668447"/>
                </a:moveTo>
                <a:cubicBezTo>
                  <a:pt x="138723" y="735854"/>
                  <a:pt x="277446" y="803262"/>
                  <a:pt x="410308" y="691893"/>
                </a:cubicBezTo>
                <a:cubicBezTo>
                  <a:pt x="543170" y="580524"/>
                  <a:pt x="685800" y="-13445"/>
                  <a:pt x="797169" y="232"/>
                </a:cubicBezTo>
                <a:cubicBezTo>
                  <a:pt x="908538" y="13909"/>
                  <a:pt x="965200" y="635232"/>
                  <a:pt x="1078523" y="773955"/>
                </a:cubicBezTo>
                <a:cubicBezTo>
                  <a:pt x="1191846" y="912678"/>
                  <a:pt x="1406770" y="822801"/>
                  <a:pt x="1477108" y="83257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96A03B0F-99D5-B988-7082-1D113AEC3E25}"/>
              </a:ext>
            </a:extLst>
          </p:cNvPr>
          <p:cNvSpPr/>
          <p:nvPr/>
        </p:nvSpPr>
        <p:spPr>
          <a:xfrm rot="847128">
            <a:off x="6356823" y="3964493"/>
            <a:ext cx="1477108" cy="852270"/>
          </a:xfrm>
          <a:custGeom>
            <a:avLst/>
            <a:gdLst>
              <a:gd name="connsiteX0" fmla="*/ 0 w 1477108"/>
              <a:gd name="connsiteY0" fmla="*/ 668447 h 852270"/>
              <a:gd name="connsiteX1" fmla="*/ 410308 w 1477108"/>
              <a:gd name="connsiteY1" fmla="*/ 691893 h 852270"/>
              <a:gd name="connsiteX2" fmla="*/ 797169 w 1477108"/>
              <a:gd name="connsiteY2" fmla="*/ 232 h 852270"/>
              <a:gd name="connsiteX3" fmla="*/ 1078523 w 1477108"/>
              <a:gd name="connsiteY3" fmla="*/ 773955 h 852270"/>
              <a:gd name="connsiteX4" fmla="*/ 1477108 w 1477108"/>
              <a:gd name="connsiteY4" fmla="*/ 832570 h 852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7108" h="852270">
                <a:moveTo>
                  <a:pt x="0" y="668447"/>
                </a:moveTo>
                <a:cubicBezTo>
                  <a:pt x="138723" y="735854"/>
                  <a:pt x="277446" y="803262"/>
                  <a:pt x="410308" y="691893"/>
                </a:cubicBezTo>
                <a:cubicBezTo>
                  <a:pt x="543170" y="580524"/>
                  <a:pt x="685800" y="-13445"/>
                  <a:pt x="797169" y="232"/>
                </a:cubicBezTo>
                <a:cubicBezTo>
                  <a:pt x="908538" y="13909"/>
                  <a:pt x="965200" y="635232"/>
                  <a:pt x="1078523" y="773955"/>
                </a:cubicBezTo>
                <a:cubicBezTo>
                  <a:pt x="1191846" y="912678"/>
                  <a:pt x="1406770" y="822801"/>
                  <a:pt x="1477108" y="83257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979BACB-0686-6688-D87F-916675EFC3DE}"/>
              </a:ext>
            </a:extLst>
          </p:cNvPr>
          <p:cNvSpPr/>
          <p:nvPr/>
        </p:nvSpPr>
        <p:spPr>
          <a:xfrm>
            <a:off x="3691813" y="3200736"/>
            <a:ext cx="217953" cy="210825"/>
          </a:xfrm>
          <a:prstGeom prst="ellips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052994E1-C114-DCFC-8AD2-9C70E4CC688F}"/>
              </a:ext>
            </a:extLst>
          </p:cNvPr>
          <p:cNvSpPr/>
          <p:nvPr/>
        </p:nvSpPr>
        <p:spPr>
          <a:xfrm>
            <a:off x="4443046" y="2847540"/>
            <a:ext cx="1418492" cy="508176"/>
          </a:xfrm>
          <a:custGeom>
            <a:avLst/>
            <a:gdLst>
              <a:gd name="connsiteX0" fmla="*/ 1418492 w 1418492"/>
              <a:gd name="connsiteY0" fmla="*/ 458368 h 508176"/>
              <a:gd name="connsiteX1" fmla="*/ 996462 w 1418492"/>
              <a:gd name="connsiteY1" fmla="*/ 470091 h 508176"/>
              <a:gd name="connsiteX2" fmla="*/ 984739 w 1418492"/>
              <a:gd name="connsiteY2" fmla="*/ 36337 h 508176"/>
              <a:gd name="connsiteX3" fmla="*/ 515816 w 1418492"/>
              <a:gd name="connsiteY3" fmla="*/ 24614 h 508176"/>
              <a:gd name="connsiteX4" fmla="*/ 0 w 1418492"/>
              <a:gd name="connsiteY4" fmla="*/ 36337 h 508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8492" h="508176">
                <a:moveTo>
                  <a:pt x="1418492" y="458368"/>
                </a:moveTo>
                <a:cubicBezTo>
                  <a:pt x="1243623" y="499398"/>
                  <a:pt x="1068754" y="540429"/>
                  <a:pt x="996462" y="470091"/>
                </a:cubicBezTo>
                <a:cubicBezTo>
                  <a:pt x="924170" y="399753"/>
                  <a:pt x="1064847" y="110583"/>
                  <a:pt x="984739" y="36337"/>
                </a:cubicBezTo>
                <a:cubicBezTo>
                  <a:pt x="904631" y="-37909"/>
                  <a:pt x="679939" y="24614"/>
                  <a:pt x="515816" y="24614"/>
                </a:cubicBezTo>
                <a:cubicBezTo>
                  <a:pt x="351693" y="24614"/>
                  <a:pt x="175846" y="30475"/>
                  <a:pt x="0" y="36337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7F6E39-1582-30DE-D2B9-56A33D3F3723}"/>
              </a:ext>
            </a:extLst>
          </p:cNvPr>
          <p:cNvSpPr txBox="1"/>
          <p:nvPr/>
        </p:nvSpPr>
        <p:spPr>
          <a:xfrm>
            <a:off x="8604625" y="2042183"/>
            <a:ext cx="26555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the graphic suggests, solving the LMDP produces a grid trajectory, but our controller would need a method for generating a smooth, continuous trajectory through this grid path.</a:t>
            </a:r>
          </a:p>
          <a:p>
            <a:endParaRPr lang="en-US" dirty="0"/>
          </a:p>
          <a:p>
            <a:r>
              <a:rPr lang="en-US" dirty="0"/>
              <a:t>However, for the purpose of doing IRL, we are not concerned with this secondary generation process. 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E61059-FAB6-61A9-542B-DBB6EB33D0BF}"/>
              </a:ext>
            </a:extLst>
          </p:cNvPr>
          <p:cNvSpPr/>
          <p:nvPr/>
        </p:nvSpPr>
        <p:spPr>
          <a:xfrm>
            <a:off x="5659727" y="3075806"/>
            <a:ext cx="522117" cy="44175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FB041B-A390-FCD1-C254-B7E3F311BB1D}"/>
              </a:ext>
            </a:extLst>
          </p:cNvPr>
          <p:cNvSpPr/>
          <p:nvPr/>
        </p:nvSpPr>
        <p:spPr>
          <a:xfrm>
            <a:off x="5144476" y="3084443"/>
            <a:ext cx="522117" cy="44175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14C0EF-3C44-74AD-F152-837BCD88990C}"/>
              </a:ext>
            </a:extLst>
          </p:cNvPr>
          <p:cNvSpPr/>
          <p:nvPr/>
        </p:nvSpPr>
        <p:spPr>
          <a:xfrm>
            <a:off x="5132071" y="2651138"/>
            <a:ext cx="522117" cy="44175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B29A2D-864B-0765-971B-9FD1510699E4}"/>
              </a:ext>
            </a:extLst>
          </p:cNvPr>
          <p:cNvSpPr/>
          <p:nvPr/>
        </p:nvSpPr>
        <p:spPr>
          <a:xfrm>
            <a:off x="4640436" y="2628698"/>
            <a:ext cx="522117" cy="44175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B2D081B-1EE4-7DC8-2E5D-BF8C4DA85CA7}"/>
              </a:ext>
            </a:extLst>
          </p:cNvPr>
          <p:cNvSpPr/>
          <p:nvPr/>
        </p:nvSpPr>
        <p:spPr>
          <a:xfrm>
            <a:off x="4123194" y="2629067"/>
            <a:ext cx="522117" cy="44175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09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D37609-E115-735B-E6C9-73C4B0262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9CBE27-B234-6792-C38F-464CB4559E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23" t="25771" r="26643" b="26104"/>
          <a:stretch/>
        </p:blipFill>
        <p:spPr>
          <a:xfrm>
            <a:off x="2151104" y="835214"/>
            <a:ext cx="4693284" cy="41286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C291BC5-D6B2-AC41-A009-8CE5D7095A18}"/>
              </a:ext>
            </a:extLst>
          </p:cNvPr>
          <p:cNvSpPr/>
          <p:nvPr/>
        </p:nvSpPr>
        <p:spPr>
          <a:xfrm>
            <a:off x="2112098" y="835216"/>
            <a:ext cx="4732290" cy="4128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B1293CA-E46A-5F74-0508-F696F21A2D33}"/>
              </a:ext>
            </a:extLst>
          </p:cNvPr>
          <p:cNvSpPr/>
          <p:nvPr/>
        </p:nvSpPr>
        <p:spPr>
          <a:xfrm>
            <a:off x="963323" y="3265979"/>
            <a:ext cx="217953" cy="21082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371167-C8EE-12B5-9D35-2ACBEB106706}"/>
              </a:ext>
            </a:extLst>
          </p:cNvPr>
          <p:cNvSpPr/>
          <p:nvPr/>
        </p:nvSpPr>
        <p:spPr>
          <a:xfrm>
            <a:off x="4397804" y="2791935"/>
            <a:ext cx="217953" cy="2108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E013FD-905F-6DCC-EC49-334B5F1CCB18}"/>
              </a:ext>
            </a:extLst>
          </p:cNvPr>
          <p:cNvSpPr txBox="1"/>
          <p:nvPr/>
        </p:nvSpPr>
        <p:spPr>
          <a:xfrm>
            <a:off x="4370017" y="496381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4425BC-CDFB-78E6-C27B-96486543A86B}"/>
              </a:ext>
            </a:extLst>
          </p:cNvPr>
          <p:cNvSpPr txBox="1"/>
          <p:nvPr/>
        </p:nvSpPr>
        <p:spPr>
          <a:xfrm>
            <a:off x="1841392" y="269296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CF632D-6D91-26C8-E54E-095E03F3D7B1}"/>
              </a:ext>
            </a:extLst>
          </p:cNvPr>
          <p:cNvSpPr txBox="1"/>
          <p:nvPr/>
        </p:nvSpPr>
        <p:spPr>
          <a:xfrm>
            <a:off x="4892506" y="49638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F06646-A010-8B5D-BD52-DA104843BCCA}"/>
              </a:ext>
            </a:extLst>
          </p:cNvPr>
          <p:cNvSpPr txBox="1"/>
          <p:nvPr/>
        </p:nvSpPr>
        <p:spPr>
          <a:xfrm>
            <a:off x="5439302" y="49638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771E03-B2F7-FCA8-F1A8-4914E8636CEC}"/>
              </a:ext>
            </a:extLst>
          </p:cNvPr>
          <p:cNvSpPr txBox="1"/>
          <p:nvPr/>
        </p:nvSpPr>
        <p:spPr>
          <a:xfrm>
            <a:off x="5986098" y="49775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3A44B3-9AB9-C020-AEAC-ECC5C35367FA}"/>
              </a:ext>
            </a:extLst>
          </p:cNvPr>
          <p:cNvSpPr txBox="1"/>
          <p:nvPr/>
        </p:nvSpPr>
        <p:spPr>
          <a:xfrm>
            <a:off x="6447852" y="49755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2404AC-3632-1A7C-49A7-604E3502B234}"/>
              </a:ext>
            </a:extLst>
          </p:cNvPr>
          <p:cNvSpPr txBox="1"/>
          <p:nvPr/>
        </p:nvSpPr>
        <p:spPr>
          <a:xfrm>
            <a:off x="2278259" y="495209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C68589-3EAF-1510-2E8A-DE9826B9D473}"/>
              </a:ext>
            </a:extLst>
          </p:cNvPr>
          <p:cNvSpPr txBox="1"/>
          <p:nvPr/>
        </p:nvSpPr>
        <p:spPr>
          <a:xfrm>
            <a:off x="2825055" y="495209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B53CE4-11C3-5E09-8313-79B57DB5D812}"/>
              </a:ext>
            </a:extLst>
          </p:cNvPr>
          <p:cNvSpPr txBox="1"/>
          <p:nvPr/>
        </p:nvSpPr>
        <p:spPr>
          <a:xfrm>
            <a:off x="3371851" y="496586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BD28AB-B879-0C85-453C-41E848EDA4DB}"/>
              </a:ext>
            </a:extLst>
          </p:cNvPr>
          <p:cNvSpPr txBox="1"/>
          <p:nvPr/>
        </p:nvSpPr>
        <p:spPr>
          <a:xfrm>
            <a:off x="3833605" y="496381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724E4A-F5E1-36E6-0222-45741B1B0077}"/>
              </a:ext>
            </a:extLst>
          </p:cNvPr>
          <p:cNvSpPr txBox="1"/>
          <p:nvPr/>
        </p:nvSpPr>
        <p:spPr>
          <a:xfrm>
            <a:off x="4591774" y="280712"/>
            <a:ext cx="234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LMDP sequence model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086E12-A65C-DCC4-525F-910344466D28}"/>
              </a:ext>
            </a:extLst>
          </p:cNvPr>
          <p:cNvSpPr txBox="1"/>
          <p:nvPr/>
        </p:nvSpPr>
        <p:spPr>
          <a:xfrm>
            <a:off x="1835830" y="22437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2A4F0C-962D-2A9D-B1B3-CD1EEB601EDE}"/>
              </a:ext>
            </a:extLst>
          </p:cNvPr>
          <p:cNvSpPr txBox="1"/>
          <p:nvPr/>
        </p:nvSpPr>
        <p:spPr>
          <a:xfrm>
            <a:off x="1826078" y="17945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CC8810-BA3E-470C-B3A1-346B610C2505}"/>
              </a:ext>
            </a:extLst>
          </p:cNvPr>
          <p:cNvSpPr txBox="1"/>
          <p:nvPr/>
        </p:nvSpPr>
        <p:spPr>
          <a:xfrm>
            <a:off x="1826078" y="13947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1FCDD3-B9B3-7D76-1E52-8D5373BA1811}"/>
              </a:ext>
            </a:extLst>
          </p:cNvPr>
          <p:cNvSpPr txBox="1"/>
          <p:nvPr/>
        </p:nvSpPr>
        <p:spPr>
          <a:xfrm>
            <a:off x="1828959" y="9076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FB6100-21A6-0FB0-8968-0241DB1C0E89}"/>
              </a:ext>
            </a:extLst>
          </p:cNvPr>
          <p:cNvSpPr txBox="1"/>
          <p:nvPr/>
        </p:nvSpPr>
        <p:spPr>
          <a:xfrm>
            <a:off x="1788939" y="448287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F312F-4670-F158-AFEE-1ACBF0A83DFF}"/>
              </a:ext>
            </a:extLst>
          </p:cNvPr>
          <p:cNvSpPr txBox="1"/>
          <p:nvPr/>
        </p:nvSpPr>
        <p:spPr>
          <a:xfrm>
            <a:off x="1779187" y="403367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61DC78-DAB3-AD22-2A44-D6EAE7D8E164}"/>
              </a:ext>
            </a:extLst>
          </p:cNvPr>
          <p:cNvSpPr txBox="1"/>
          <p:nvPr/>
        </p:nvSpPr>
        <p:spPr>
          <a:xfrm>
            <a:off x="1779187" y="363386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FDEDAA-46E2-DB39-AD7E-E6F2149A117C}"/>
              </a:ext>
            </a:extLst>
          </p:cNvPr>
          <p:cNvSpPr txBox="1"/>
          <p:nvPr/>
        </p:nvSpPr>
        <p:spPr>
          <a:xfrm>
            <a:off x="1770345" y="314673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5B562A9-5ED9-D374-47E9-403BCEBC37F9}"/>
              </a:ext>
            </a:extLst>
          </p:cNvPr>
          <p:cNvSpPr/>
          <p:nvPr/>
        </p:nvSpPr>
        <p:spPr>
          <a:xfrm>
            <a:off x="5835162" y="4326005"/>
            <a:ext cx="187569" cy="1875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093D02-2067-46D7-A202-254CEC82EFA2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6022731" y="4419790"/>
            <a:ext cx="2145291" cy="77720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0A1D35B1-12E1-7436-5327-7E392F50F4A7}"/>
              </a:ext>
            </a:extLst>
          </p:cNvPr>
          <p:cNvSpPr/>
          <p:nvPr/>
        </p:nvSpPr>
        <p:spPr>
          <a:xfrm>
            <a:off x="4232925" y="4118040"/>
            <a:ext cx="187569" cy="1875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9DE056-E1F6-5555-4316-725F70C4983F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4420494" y="1249139"/>
            <a:ext cx="2349306" cy="2962686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 40">
            <a:extLst>
              <a:ext uri="{FF2B5EF4-FFF2-40B4-BE49-F238E27FC236}">
                <a16:creationId xmlns:a16="http://schemas.microsoft.com/office/drawing/2014/main" id="{1F085A70-7871-764D-4957-D3BD976D4C79}"/>
              </a:ext>
            </a:extLst>
          </p:cNvPr>
          <p:cNvSpPr/>
          <p:nvPr/>
        </p:nvSpPr>
        <p:spPr>
          <a:xfrm rot="17888830">
            <a:off x="4511148" y="1992149"/>
            <a:ext cx="1477108" cy="852270"/>
          </a:xfrm>
          <a:custGeom>
            <a:avLst/>
            <a:gdLst>
              <a:gd name="connsiteX0" fmla="*/ 0 w 1477108"/>
              <a:gd name="connsiteY0" fmla="*/ 668447 h 852270"/>
              <a:gd name="connsiteX1" fmla="*/ 410308 w 1477108"/>
              <a:gd name="connsiteY1" fmla="*/ 691893 h 852270"/>
              <a:gd name="connsiteX2" fmla="*/ 797169 w 1477108"/>
              <a:gd name="connsiteY2" fmla="*/ 232 h 852270"/>
              <a:gd name="connsiteX3" fmla="*/ 1078523 w 1477108"/>
              <a:gd name="connsiteY3" fmla="*/ 773955 h 852270"/>
              <a:gd name="connsiteX4" fmla="*/ 1477108 w 1477108"/>
              <a:gd name="connsiteY4" fmla="*/ 832570 h 852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7108" h="852270">
                <a:moveTo>
                  <a:pt x="0" y="668447"/>
                </a:moveTo>
                <a:cubicBezTo>
                  <a:pt x="138723" y="735854"/>
                  <a:pt x="277446" y="803262"/>
                  <a:pt x="410308" y="691893"/>
                </a:cubicBezTo>
                <a:cubicBezTo>
                  <a:pt x="543170" y="580524"/>
                  <a:pt x="685800" y="-13445"/>
                  <a:pt x="797169" y="232"/>
                </a:cubicBezTo>
                <a:cubicBezTo>
                  <a:pt x="908538" y="13909"/>
                  <a:pt x="965200" y="635232"/>
                  <a:pt x="1078523" y="773955"/>
                </a:cubicBezTo>
                <a:cubicBezTo>
                  <a:pt x="1191846" y="912678"/>
                  <a:pt x="1406770" y="822801"/>
                  <a:pt x="1477108" y="83257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97C1548A-1D95-2490-EC94-5184C9198E5C}"/>
              </a:ext>
            </a:extLst>
          </p:cNvPr>
          <p:cNvSpPr/>
          <p:nvPr/>
        </p:nvSpPr>
        <p:spPr>
          <a:xfrm rot="847128">
            <a:off x="6356823" y="3964493"/>
            <a:ext cx="1477108" cy="852270"/>
          </a:xfrm>
          <a:custGeom>
            <a:avLst/>
            <a:gdLst>
              <a:gd name="connsiteX0" fmla="*/ 0 w 1477108"/>
              <a:gd name="connsiteY0" fmla="*/ 668447 h 852270"/>
              <a:gd name="connsiteX1" fmla="*/ 410308 w 1477108"/>
              <a:gd name="connsiteY1" fmla="*/ 691893 h 852270"/>
              <a:gd name="connsiteX2" fmla="*/ 797169 w 1477108"/>
              <a:gd name="connsiteY2" fmla="*/ 232 h 852270"/>
              <a:gd name="connsiteX3" fmla="*/ 1078523 w 1477108"/>
              <a:gd name="connsiteY3" fmla="*/ 773955 h 852270"/>
              <a:gd name="connsiteX4" fmla="*/ 1477108 w 1477108"/>
              <a:gd name="connsiteY4" fmla="*/ 832570 h 852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7108" h="852270">
                <a:moveTo>
                  <a:pt x="0" y="668447"/>
                </a:moveTo>
                <a:cubicBezTo>
                  <a:pt x="138723" y="735854"/>
                  <a:pt x="277446" y="803262"/>
                  <a:pt x="410308" y="691893"/>
                </a:cubicBezTo>
                <a:cubicBezTo>
                  <a:pt x="543170" y="580524"/>
                  <a:pt x="685800" y="-13445"/>
                  <a:pt x="797169" y="232"/>
                </a:cubicBezTo>
                <a:cubicBezTo>
                  <a:pt x="908538" y="13909"/>
                  <a:pt x="965200" y="635232"/>
                  <a:pt x="1078523" y="773955"/>
                </a:cubicBezTo>
                <a:cubicBezTo>
                  <a:pt x="1191846" y="912678"/>
                  <a:pt x="1406770" y="822801"/>
                  <a:pt x="1477108" y="83257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72F036C-57D9-F94B-7C5B-ED489ADDF70B}"/>
              </a:ext>
            </a:extLst>
          </p:cNvPr>
          <p:cNvSpPr/>
          <p:nvPr/>
        </p:nvSpPr>
        <p:spPr>
          <a:xfrm>
            <a:off x="2304292" y="3225991"/>
            <a:ext cx="217953" cy="210825"/>
          </a:xfrm>
          <a:prstGeom prst="ellips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397138-6ED9-6AAE-3845-01A9135B3562}"/>
              </a:ext>
            </a:extLst>
          </p:cNvPr>
          <p:cNvSpPr txBox="1"/>
          <p:nvPr/>
        </p:nvSpPr>
        <p:spPr>
          <a:xfrm>
            <a:off x="7580755" y="1599843"/>
            <a:ext cx="2655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then builds a new frozen planning space around its location and solves this new LMDP.</a:t>
            </a:r>
          </a:p>
        </p:txBody>
      </p:sp>
    </p:spTree>
    <p:extLst>
      <p:ext uri="{BB962C8B-B14F-4D97-AF65-F5344CB8AC3E}">
        <p14:creationId xmlns:p14="http://schemas.microsoft.com/office/powerpoint/2010/main" val="1401590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27D31-B514-50CC-0118-E8BB3B80F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EE47D8-FC15-1052-CEA4-4B1BEE509A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23" t="25771" r="26643" b="26104"/>
          <a:stretch/>
        </p:blipFill>
        <p:spPr>
          <a:xfrm>
            <a:off x="3569588" y="1233796"/>
            <a:ext cx="4693284" cy="41286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67962F3-210F-677D-5A9A-EB90E6A4A5C4}"/>
              </a:ext>
            </a:extLst>
          </p:cNvPr>
          <p:cNvSpPr/>
          <p:nvPr/>
        </p:nvSpPr>
        <p:spPr>
          <a:xfrm>
            <a:off x="3530582" y="1233798"/>
            <a:ext cx="4732290" cy="4128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EED7B2-3097-DFE1-B4BB-267C6483E9E0}"/>
              </a:ext>
            </a:extLst>
          </p:cNvPr>
          <p:cNvSpPr/>
          <p:nvPr/>
        </p:nvSpPr>
        <p:spPr>
          <a:xfrm>
            <a:off x="3734822" y="5047212"/>
            <a:ext cx="217953" cy="21082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82333D-7C6A-D8DF-13F3-17058A218F33}"/>
              </a:ext>
            </a:extLst>
          </p:cNvPr>
          <p:cNvSpPr/>
          <p:nvPr/>
        </p:nvSpPr>
        <p:spPr>
          <a:xfrm>
            <a:off x="5815242" y="3215346"/>
            <a:ext cx="217953" cy="2108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CFFAB7-8344-69E4-B7FC-6CFBF759192D}"/>
              </a:ext>
            </a:extLst>
          </p:cNvPr>
          <p:cNvSpPr txBox="1"/>
          <p:nvPr/>
        </p:nvSpPr>
        <p:spPr>
          <a:xfrm>
            <a:off x="5788501" y="536239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1A6454-EEDD-9332-3B5E-42779E450962}"/>
              </a:ext>
            </a:extLst>
          </p:cNvPr>
          <p:cNvSpPr txBox="1"/>
          <p:nvPr/>
        </p:nvSpPr>
        <p:spPr>
          <a:xfrm>
            <a:off x="3259876" y="309154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DF1E53-5C98-DE03-AFF6-A168DD2CF926}"/>
              </a:ext>
            </a:extLst>
          </p:cNvPr>
          <p:cNvSpPr txBox="1"/>
          <p:nvPr/>
        </p:nvSpPr>
        <p:spPr>
          <a:xfrm>
            <a:off x="6310990" y="53623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EC2B91-79FB-CD28-DC83-E7CCCCBD2830}"/>
              </a:ext>
            </a:extLst>
          </p:cNvPr>
          <p:cNvSpPr txBox="1"/>
          <p:nvPr/>
        </p:nvSpPr>
        <p:spPr>
          <a:xfrm>
            <a:off x="6857786" y="53623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C632F2-5945-03AD-A2CE-1AFC30B97F75}"/>
              </a:ext>
            </a:extLst>
          </p:cNvPr>
          <p:cNvSpPr txBox="1"/>
          <p:nvPr/>
        </p:nvSpPr>
        <p:spPr>
          <a:xfrm>
            <a:off x="7404582" y="53761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3E0F94-E0F7-1B7C-8CE9-219356E03F93}"/>
              </a:ext>
            </a:extLst>
          </p:cNvPr>
          <p:cNvSpPr txBox="1"/>
          <p:nvPr/>
        </p:nvSpPr>
        <p:spPr>
          <a:xfrm>
            <a:off x="7866336" y="53741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8E6FA0-A734-C167-472D-27131D3116F8}"/>
              </a:ext>
            </a:extLst>
          </p:cNvPr>
          <p:cNvSpPr txBox="1"/>
          <p:nvPr/>
        </p:nvSpPr>
        <p:spPr>
          <a:xfrm>
            <a:off x="3696743" y="535067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A236F9-D482-543F-8A70-C1F0BF924CBD}"/>
              </a:ext>
            </a:extLst>
          </p:cNvPr>
          <p:cNvSpPr txBox="1"/>
          <p:nvPr/>
        </p:nvSpPr>
        <p:spPr>
          <a:xfrm>
            <a:off x="4243539" y="535067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4906CD-B20C-EBFD-983B-FE067F15759E}"/>
              </a:ext>
            </a:extLst>
          </p:cNvPr>
          <p:cNvSpPr txBox="1"/>
          <p:nvPr/>
        </p:nvSpPr>
        <p:spPr>
          <a:xfrm>
            <a:off x="4790335" y="536444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E3F950-1DE7-6019-B330-C5A818807938}"/>
              </a:ext>
            </a:extLst>
          </p:cNvPr>
          <p:cNvSpPr txBox="1"/>
          <p:nvPr/>
        </p:nvSpPr>
        <p:spPr>
          <a:xfrm>
            <a:off x="5252089" y="536239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8E98DA-B5DD-2596-9C83-E930EC4704D7}"/>
              </a:ext>
            </a:extLst>
          </p:cNvPr>
          <p:cNvSpPr txBox="1"/>
          <p:nvPr/>
        </p:nvSpPr>
        <p:spPr>
          <a:xfrm>
            <a:off x="3254314" y="26423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AD9DCC-2FF6-81CE-1B1B-07180D500717}"/>
              </a:ext>
            </a:extLst>
          </p:cNvPr>
          <p:cNvSpPr txBox="1"/>
          <p:nvPr/>
        </p:nvSpPr>
        <p:spPr>
          <a:xfrm>
            <a:off x="3244562" y="21931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341576-0622-25D3-91F4-BF1D2C92D429}"/>
              </a:ext>
            </a:extLst>
          </p:cNvPr>
          <p:cNvSpPr txBox="1"/>
          <p:nvPr/>
        </p:nvSpPr>
        <p:spPr>
          <a:xfrm>
            <a:off x="3244562" y="17933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AE96B8-3A30-3E81-8E19-5E9D3AC4FA61}"/>
              </a:ext>
            </a:extLst>
          </p:cNvPr>
          <p:cNvSpPr txBox="1"/>
          <p:nvPr/>
        </p:nvSpPr>
        <p:spPr>
          <a:xfrm>
            <a:off x="3247443" y="13062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78BCAF-31A7-EF0B-AB8D-F357FFAD48B1}"/>
              </a:ext>
            </a:extLst>
          </p:cNvPr>
          <p:cNvSpPr txBox="1"/>
          <p:nvPr/>
        </p:nvSpPr>
        <p:spPr>
          <a:xfrm>
            <a:off x="3207423" y="488145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3A075D-84D8-4AB8-4422-158F504EB3D9}"/>
              </a:ext>
            </a:extLst>
          </p:cNvPr>
          <p:cNvSpPr txBox="1"/>
          <p:nvPr/>
        </p:nvSpPr>
        <p:spPr>
          <a:xfrm>
            <a:off x="3197671" y="443225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AC59C0-0544-A820-9586-7717F9B0BA47}"/>
              </a:ext>
            </a:extLst>
          </p:cNvPr>
          <p:cNvSpPr txBox="1"/>
          <p:nvPr/>
        </p:nvSpPr>
        <p:spPr>
          <a:xfrm>
            <a:off x="3197671" y="403244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A6D1E5-7C2D-6424-6305-1F3AC4D1D595}"/>
              </a:ext>
            </a:extLst>
          </p:cNvPr>
          <p:cNvSpPr txBox="1"/>
          <p:nvPr/>
        </p:nvSpPr>
        <p:spPr>
          <a:xfrm>
            <a:off x="3188829" y="354532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EE100D3-A5F8-BE56-02B2-D931A52289D1}"/>
              </a:ext>
            </a:extLst>
          </p:cNvPr>
          <p:cNvSpPr/>
          <p:nvPr/>
        </p:nvSpPr>
        <p:spPr>
          <a:xfrm>
            <a:off x="3734822" y="3636201"/>
            <a:ext cx="187569" cy="1875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9B3D578-5E4A-9D43-27C4-64C2EC1A2623}"/>
              </a:ext>
            </a:extLst>
          </p:cNvPr>
          <p:cNvSpPr/>
          <p:nvPr/>
        </p:nvSpPr>
        <p:spPr>
          <a:xfrm>
            <a:off x="5815242" y="4112932"/>
            <a:ext cx="187569" cy="1875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7E9ACE-80BB-148C-47E9-8360B5333D75}"/>
              </a:ext>
            </a:extLst>
          </p:cNvPr>
          <p:cNvSpPr txBox="1"/>
          <p:nvPr/>
        </p:nvSpPr>
        <p:spPr>
          <a:xfrm>
            <a:off x="2393302" y="447844"/>
            <a:ext cx="7795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Linearly-Solvable Markov Decision Problem (LMDP) with static obstacles (example)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A7FBD62-533C-0847-94B5-6CAEDAFA5F24}"/>
              </a:ext>
            </a:extLst>
          </p:cNvPr>
          <p:cNvSpPr txBox="1"/>
          <p:nvPr/>
        </p:nvSpPr>
        <p:spPr>
          <a:xfrm>
            <a:off x="8956431" y="1899138"/>
            <a:ext cx="24032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an LMDP, we abstract away the concept of actions. </a:t>
            </a:r>
          </a:p>
          <a:p>
            <a:endParaRPr lang="en-US" dirty="0"/>
          </a:p>
          <a:p>
            <a:r>
              <a:rPr lang="en-US" dirty="0"/>
              <a:t>Only state transitions are considered (e.g., the bee transitions from coordinate (0,0) to coordinate (1,1)). 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47E078A-372D-8948-05D3-69565C805564}"/>
              </a:ext>
            </a:extLst>
          </p:cNvPr>
          <p:cNvCxnSpPr>
            <a:cxnSpLocks/>
          </p:cNvCxnSpPr>
          <p:nvPr/>
        </p:nvCxnSpPr>
        <p:spPr>
          <a:xfrm>
            <a:off x="6033195" y="3317631"/>
            <a:ext cx="4848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CDF06239-FF77-DD6E-72BC-9213E233D26B}"/>
              </a:ext>
            </a:extLst>
          </p:cNvPr>
          <p:cNvCxnSpPr>
            <a:cxnSpLocks/>
          </p:cNvCxnSpPr>
          <p:nvPr/>
        </p:nvCxnSpPr>
        <p:spPr>
          <a:xfrm rot="5400000">
            <a:off x="5669780" y="3636201"/>
            <a:ext cx="4848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55589C91-1278-ACA8-DF17-FD74865C4CF2}"/>
              </a:ext>
            </a:extLst>
          </p:cNvPr>
          <p:cNvCxnSpPr>
            <a:cxnSpLocks/>
          </p:cNvCxnSpPr>
          <p:nvPr/>
        </p:nvCxnSpPr>
        <p:spPr>
          <a:xfrm rot="10800000">
            <a:off x="5330406" y="3317631"/>
            <a:ext cx="4848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03A94A7A-178B-3F7D-59C3-B8330ED7EE74}"/>
              </a:ext>
            </a:extLst>
          </p:cNvPr>
          <p:cNvCxnSpPr>
            <a:cxnSpLocks/>
          </p:cNvCxnSpPr>
          <p:nvPr/>
        </p:nvCxnSpPr>
        <p:spPr>
          <a:xfrm rot="16200000">
            <a:off x="5669780" y="2972928"/>
            <a:ext cx="4848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619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56F747-966B-C038-D484-A1D212053E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0A254B98-DA52-B8F3-FB99-F2042E501EB2}"/>
              </a:ext>
            </a:extLst>
          </p:cNvPr>
          <p:cNvSpPr/>
          <p:nvPr/>
        </p:nvSpPr>
        <p:spPr>
          <a:xfrm>
            <a:off x="963323" y="3265979"/>
            <a:ext cx="217953" cy="21082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33B743-8C5D-1FD3-7639-DDC0D2A9FE28}"/>
              </a:ext>
            </a:extLst>
          </p:cNvPr>
          <p:cNvSpPr/>
          <p:nvPr/>
        </p:nvSpPr>
        <p:spPr>
          <a:xfrm>
            <a:off x="5815242" y="3215346"/>
            <a:ext cx="217953" cy="2108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C287F6-77A3-93CD-DAC4-59128CE3D02A}"/>
              </a:ext>
            </a:extLst>
          </p:cNvPr>
          <p:cNvSpPr txBox="1"/>
          <p:nvPr/>
        </p:nvSpPr>
        <p:spPr>
          <a:xfrm>
            <a:off x="5383877" y="216038"/>
            <a:ext cx="1401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Busy </a:t>
            </a:r>
            <a:r>
              <a:rPr lang="en-US" dirty="0" err="1"/>
              <a:t>Beeway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FBFD392-EDF1-CFE0-35C1-C75C8BC63865}"/>
              </a:ext>
            </a:extLst>
          </p:cNvPr>
          <p:cNvSpPr/>
          <p:nvPr/>
        </p:nvSpPr>
        <p:spPr>
          <a:xfrm>
            <a:off x="3734822" y="3636201"/>
            <a:ext cx="187569" cy="1875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F88091-DCF1-8FC6-6177-6275BAA38F80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3922391" y="3729986"/>
            <a:ext cx="4208844" cy="1313988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3F7E6BC-0EEB-A9A8-7B5D-1CDBEB0172B3}"/>
              </a:ext>
            </a:extLst>
          </p:cNvPr>
          <p:cNvSpPr/>
          <p:nvPr/>
        </p:nvSpPr>
        <p:spPr>
          <a:xfrm>
            <a:off x="3022707" y="5665486"/>
            <a:ext cx="187569" cy="1875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2F598B-2536-2A45-C86C-5C7EFEBB9D1C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3210276" y="1116001"/>
            <a:ext cx="3557974" cy="464327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0799118-0193-176C-38BD-C8A900661F22}"/>
              </a:ext>
            </a:extLst>
          </p:cNvPr>
          <p:cNvSpPr txBox="1"/>
          <p:nvPr/>
        </p:nvSpPr>
        <p:spPr>
          <a:xfrm>
            <a:off x="6158807" y="3186725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E2EA9B-8C40-EDFC-6E71-ED87BB079B21}"/>
              </a:ext>
            </a:extLst>
          </p:cNvPr>
          <p:cNvSpPr txBox="1"/>
          <p:nvPr/>
        </p:nvSpPr>
        <p:spPr>
          <a:xfrm>
            <a:off x="2767011" y="5307925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Wasp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46562B-A5EE-D298-2B38-87BF9B5CF82D}"/>
              </a:ext>
            </a:extLst>
          </p:cNvPr>
          <p:cNvSpPr txBox="1"/>
          <p:nvPr/>
        </p:nvSpPr>
        <p:spPr>
          <a:xfrm>
            <a:off x="3476586" y="3310779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Wasp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C8DCCC4-B2F5-399C-F176-5C1C1F8665E5}"/>
              </a:ext>
            </a:extLst>
          </p:cNvPr>
          <p:cNvSpPr txBox="1"/>
          <p:nvPr/>
        </p:nvSpPr>
        <p:spPr>
          <a:xfrm>
            <a:off x="128059" y="2846014"/>
            <a:ext cx="2500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Flower/ Final Goal Portal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F4BE8E5-9147-51A0-509C-4C5A5223FE42}"/>
              </a:ext>
            </a:extLst>
          </p:cNvPr>
          <p:cNvCxnSpPr>
            <a:cxnSpLocks/>
          </p:cNvCxnSpPr>
          <p:nvPr/>
        </p:nvCxnSpPr>
        <p:spPr>
          <a:xfrm flipH="1">
            <a:off x="1312985" y="3310779"/>
            <a:ext cx="4407877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BA133A8-4C35-7C74-363B-FF48A1FE2A8F}"/>
              </a:ext>
            </a:extLst>
          </p:cNvPr>
          <p:cNvSpPr txBox="1"/>
          <p:nvPr/>
        </p:nvSpPr>
        <p:spPr>
          <a:xfrm>
            <a:off x="3137488" y="2859433"/>
            <a:ext cx="1073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C11E693-E212-CFA9-B64D-454E556BA33B}"/>
              </a:ext>
            </a:extLst>
          </p:cNvPr>
          <p:cNvSpPr txBox="1"/>
          <p:nvPr/>
        </p:nvSpPr>
        <p:spPr>
          <a:xfrm>
            <a:off x="8707188" y="1234955"/>
            <a:ext cx="28721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human-AI team controls a bee avatar. </a:t>
            </a:r>
          </a:p>
          <a:p>
            <a:endParaRPr lang="en-US" dirty="0"/>
          </a:p>
          <a:p>
            <a:r>
              <a:rPr lang="en-US" dirty="0"/>
              <a:t>They have 3 lives to successfully guide the bee to each of the 7 goals (6 of them look like flowers, and the 7</a:t>
            </a:r>
            <a:r>
              <a:rPr lang="en-US" baseline="30000" dirty="0"/>
              <a:t>th</a:t>
            </a:r>
            <a:r>
              <a:rPr lang="en-US" dirty="0"/>
              <a:t> looks like a portal) while avoiding moving wasps.</a:t>
            </a:r>
          </a:p>
          <a:p>
            <a:endParaRPr lang="en-US" dirty="0"/>
          </a:p>
          <a:p>
            <a:r>
              <a:rPr lang="en-US" dirty="0"/>
              <a:t>Only one goal is on the game map at any one time with a new goal appearing after the bee reaches the current goal. </a:t>
            </a:r>
          </a:p>
        </p:txBody>
      </p:sp>
    </p:spTree>
    <p:extLst>
      <p:ext uri="{BB962C8B-B14F-4D97-AF65-F5344CB8AC3E}">
        <p14:creationId xmlns:p14="http://schemas.microsoft.com/office/powerpoint/2010/main" val="3824336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A23B9D-F29D-0938-A02B-D707CA991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E6ACEF-1929-7EC4-1F3F-AACFEEBA5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23" t="25771" r="26643" b="26104"/>
          <a:stretch/>
        </p:blipFill>
        <p:spPr>
          <a:xfrm>
            <a:off x="3569588" y="1233796"/>
            <a:ext cx="4693284" cy="41286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06C221-C6BC-EC6C-AB28-F742F002278B}"/>
              </a:ext>
            </a:extLst>
          </p:cNvPr>
          <p:cNvSpPr/>
          <p:nvPr/>
        </p:nvSpPr>
        <p:spPr>
          <a:xfrm>
            <a:off x="3530582" y="1233798"/>
            <a:ext cx="4732290" cy="4128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6BDA54-116B-B3AC-DDDF-129D7B06232F}"/>
              </a:ext>
            </a:extLst>
          </p:cNvPr>
          <p:cNvSpPr/>
          <p:nvPr/>
        </p:nvSpPr>
        <p:spPr>
          <a:xfrm>
            <a:off x="3734822" y="5047212"/>
            <a:ext cx="217953" cy="21082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338C6DE-195E-6EA4-05BA-33A6A51275B1}"/>
              </a:ext>
            </a:extLst>
          </p:cNvPr>
          <p:cNvSpPr/>
          <p:nvPr/>
        </p:nvSpPr>
        <p:spPr>
          <a:xfrm>
            <a:off x="5815242" y="3215346"/>
            <a:ext cx="217953" cy="2108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F7EA9C-D894-A9CA-4FDB-8E1F8024737D}"/>
              </a:ext>
            </a:extLst>
          </p:cNvPr>
          <p:cNvSpPr txBox="1"/>
          <p:nvPr/>
        </p:nvSpPr>
        <p:spPr>
          <a:xfrm>
            <a:off x="5788501" y="536239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A7DBA3-0E1B-1CE7-691F-DF06AB421913}"/>
              </a:ext>
            </a:extLst>
          </p:cNvPr>
          <p:cNvSpPr txBox="1"/>
          <p:nvPr/>
        </p:nvSpPr>
        <p:spPr>
          <a:xfrm>
            <a:off x="3259876" y="309154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8D0D5B-19CF-373A-3F5B-86A8F74641BC}"/>
              </a:ext>
            </a:extLst>
          </p:cNvPr>
          <p:cNvSpPr txBox="1"/>
          <p:nvPr/>
        </p:nvSpPr>
        <p:spPr>
          <a:xfrm>
            <a:off x="6310990" y="53623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44A50C-807F-0BDD-FED2-12021BA36B77}"/>
              </a:ext>
            </a:extLst>
          </p:cNvPr>
          <p:cNvSpPr txBox="1"/>
          <p:nvPr/>
        </p:nvSpPr>
        <p:spPr>
          <a:xfrm>
            <a:off x="6857786" y="53623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4954E3-57F1-5ECF-EFAC-E01C5BE16C99}"/>
              </a:ext>
            </a:extLst>
          </p:cNvPr>
          <p:cNvSpPr txBox="1"/>
          <p:nvPr/>
        </p:nvSpPr>
        <p:spPr>
          <a:xfrm>
            <a:off x="7404582" y="53761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24F02E-0956-7482-EA5B-D89A549D9029}"/>
              </a:ext>
            </a:extLst>
          </p:cNvPr>
          <p:cNvSpPr txBox="1"/>
          <p:nvPr/>
        </p:nvSpPr>
        <p:spPr>
          <a:xfrm>
            <a:off x="7866336" y="53741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7A5FF8-A26E-7A20-3F80-04EDD6360C64}"/>
              </a:ext>
            </a:extLst>
          </p:cNvPr>
          <p:cNvSpPr txBox="1"/>
          <p:nvPr/>
        </p:nvSpPr>
        <p:spPr>
          <a:xfrm>
            <a:off x="3696743" y="535067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1467A8-9277-AD36-14F2-EAB56012872D}"/>
              </a:ext>
            </a:extLst>
          </p:cNvPr>
          <p:cNvSpPr txBox="1"/>
          <p:nvPr/>
        </p:nvSpPr>
        <p:spPr>
          <a:xfrm>
            <a:off x="4243539" y="535067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000272-DCDF-4AF3-5AC9-0D8306084C01}"/>
              </a:ext>
            </a:extLst>
          </p:cNvPr>
          <p:cNvSpPr txBox="1"/>
          <p:nvPr/>
        </p:nvSpPr>
        <p:spPr>
          <a:xfrm>
            <a:off x="4790335" y="536444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F932FB-9A12-9230-C466-CC874E9F811D}"/>
              </a:ext>
            </a:extLst>
          </p:cNvPr>
          <p:cNvSpPr txBox="1"/>
          <p:nvPr/>
        </p:nvSpPr>
        <p:spPr>
          <a:xfrm>
            <a:off x="5252089" y="536239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2AB707-0849-08A2-5BA5-A367CA13C53D}"/>
              </a:ext>
            </a:extLst>
          </p:cNvPr>
          <p:cNvSpPr txBox="1"/>
          <p:nvPr/>
        </p:nvSpPr>
        <p:spPr>
          <a:xfrm>
            <a:off x="3254314" y="26423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8E0C00-BA15-47E9-B08E-03C584DC0809}"/>
              </a:ext>
            </a:extLst>
          </p:cNvPr>
          <p:cNvSpPr txBox="1"/>
          <p:nvPr/>
        </p:nvSpPr>
        <p:spPr>
          <a:xfrm>
            <a:off x="3244562" y="21931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D59AF6-50D5-C082-29CB-1F66DB0F2FB7}"/>
              </a:ext>
            </a:extLst>
          </p:cNvPr>
          <p:cNvSpPr txBox="1"/>
          <p:nvPr/>
        </p:nvSpPr>
        <p:spPr>
          <a:xfrm>
            <a:off x="3244562" y="17933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904ADE-196F-5D29-E538-E9C1ED69B2FC}"/>
              </a:ext>
            </a:extLst>
          </p:cNvPr>
          <p:cNvSpPr txBox="1"/>
          <p:nvPr/>
        </p:nvSpPr>
        <p:spPr>
          <a:xfrm>
            <a:off x="3247443" y="13062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0CFCB8-D1B7-7C86-D939-58DC727743A7}"/>
              </a:ext>
            </a:extLst>
          </p:cNvPr>
          <p:cNvSpPr txBox="1"/>
          <p:nvPr/>
        </p:nvSpPr>
        <p:spPr>
          <a:xfrm>
            <a:off x="3207423" y="488145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395A24-B57A-EE7F-4629-8F8FFF1D98C1}"/>
              </a:ext>
            </a:extLst>
          </p:cNvPr>
          <p:cNvSpPr txBox="1"/>
          <p:nvPr/>
        </p:nvSpPr>
        <p:spPr>
          <a:xfrm>
            <a:off x="3197671" y="443225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A05202-2689-12A3-8CB9-890EB3348433}"/>
              </a:ext>
            </a:extLst>
          </p:cNvPr>
          <p:cNvSpPr txBox="1"/>
          <p:nvPr/>
        </p:nvSpPr>
        <p:spPr>
          <a:xfrm>
            <a:off x="3197671" y="403244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D50187-5292-BD0E-BC7E-51811C249BA7}"/>
              </a:ext>
            </a:extLst>
          </p:cNvPr>
          <p:cNvSpPr txBox="1"/>
          <p:nvPr/>
        </p:nvSpPr>
        <p:spPr>
          <a:xfrm>
            <a:off x="3188829" y="354532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166628A-4C70-1C65-10CD-9581696C0F84}"/>
              </a:ext>
            </a:extLst>
          </p:cNvPr>
          <p:cNvSpPr/>
          <p:nvPr/>
        </p:nvSpPr>
        <p:spPr>
          <a:xfrm>
            <a:off x="3734822" y="3636201"/>
            <a:ext cx="187569" cy="1875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BEAC3C4-5C13-B952-2AD9-98DE0C855B78}"/>
              </a:ext>
            </a:extLst>
          </p:cNvPr>
          <p:cNvSpPr/>
          <p:nvPr/>
        </p:nvSpPr>
        <p:spPr>
          <a:xfrm>
            <a:off x="5815242" y="4112932"/>
            <a:ext cx="187569" cy="1875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DE2B33-6981-35FC-93C7-8CD4D7EF6039}"/>
              </a:ext>
            </a:extLst>
          </p:cNvPr>
          <p:cNvSpPr txBox="1"/>
          <p:nvPr/>
        </p:nvSpPr>
        <p:spPr>
          <a:xfrm>
            <a:off x="2393302" y="447844"/>
            <a:ext cx="7795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Linearly-Solvable Markov Decision Problem (LMDP) with static obstacles (example)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700A186E-CF08-D89E-52EB-3DBA02A4DE8F}"/>
                  </a:ext>
                </a:extLst>
              </p:cNvPr>
              <p:cNvSpPr txBox="1"/>
              <p:nvPr/>
            </p:nvSpPr>
            <p:spPr>
              <a:xfrm>
                <a:off x="8956431" y="1899138"/>
                <a:ext cx="240323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 assume that there is some default 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the bee will follow when the controller is inactive. </a:t>
                </a:r>
              </a:p>
            </p:txBody>
          </p:sp>
        </mc:Choice>
        <mc:Fallback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700A186E-CF08-D89E-52EB-3DBA02A4D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6431" y="1899138"/>
                <a:ext cx="2403231" cy="1477328"/>
              </a:xfrm>
              <a:prstGeom prst="rect">
                <a:avLst/>
              </a:prstGeom>
              <a:blipFill>
                <a:blip r:embed="rId3"/>
                <a:stretch>
                  <a:fillRect l="-2105" t="-1709" b="-5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4984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ECDE5A-9B3F-E274-BF4C-186228C01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7364FA-5134-E9F5-8982-3B8DF37BCB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23" t="25771" r="26643" b="26104"/>
          <a:stretch/>
        </p:blipFill>
        <p:spPr>
          <a:xfrm>
            <a:off x="3569588" y="1233796"/>
            <a:ext cx="4693284" cy="41286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F1312D7-B042-E270-BA54-95D2BAE0E28F}"/>
              </a:ext>
            </a:extLst>
          </p:cNvPr>
          <p:cNvSpPr/>
          <p:nvPr/>
        </p:nvSpPr>
        <p:spPr>
          <a:xfrm>
            <a:off x="3530582" y="1233798"/>
            <a:ext cx="4732290" cy="4128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AFF98D-A383-E359-9FCE-7491821682B7}"/>
              </a:ext>
            </a:extLst>
          </p:cNvPr>
          <p:cNvSpPr/>
          <p:nvPr/>
        </p:nvSpPr>
        <p:spPr>
          <a:xfrm>
            <a:off x="3734822" y="5047212"/>
            <a:ext cx="217953" cy="21082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0945E29-335E-B99E-52C9-FA33E6C1FBE2}"/>
              </a:ext>
            </a:extLst>
          </p:cNvPr>
          <p:cNvSpPr/>
          <p:nvPr/>
        </p:nvSpPr>
        <p:spPr>
          <a:xfrm>
            <a:off x="5815242" y="3215346"/>
            <a:ext cx="217953" cy="2108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94081D-A23D-2F3D-41DC-9B4087251BD6}"/>
              </a:ext>
            </a:extLst>
          </p:cNvPr>
          <p:cNvSpPr txBox="1"/>
          <p:nvPr/>
        </p:nvSpPr>
        <p:spPr>
          <a:xfrm>
            <a:off x="5788501" y="536239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410702-F1BF-AAD4-8782-7445FCA030C7}"/>
              </a:ext>
            </a:extLst>
          </p:cNvPr>
          <p:cNvSpPr txBox="1"/>
          <p:nvPr/>
        </p:nvSpPr>
        <p:spPr>
          <a:xfrm>
            <a:off x="3259876" y="309154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635933-FACA-933F-DFAA-8AF37440E43D}"/>
              </a:ext>
            </a:extLst>
          </p:cNvPr>
          <p:cNvSpPr txBox="1"/>
          <p:nvPr/>
        </p:nvSpPr>
        <p:spPr>
          <a:xfrm>
            <a:off x="6310990" y="53623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590AD4-8823-BEEF-837D-BF9E72A42F46}"/>
              </a:ext>
            </a:extLst>
          </p:cNvPr>
          <p:cNvSpPr txBox="1"/>
          <p:nvPr/>
        </p:nvSpPr>
        <p:spPr>
          <a:xfrm>
            <a:off x="6857786" y="53623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01D28F-AEF8-1222-6CE3-A6B3401E9ED2}"/>
              </a:ext>
            </a:extLst>
          </p:cNvPr>
          <p:cNvSpPr txBox="1"/>
          <p:nvPr/>
        </p:nvSpPr>
        <p:spPr>
          <a:xfrm>
            <a:off x="7404582" y="53761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28C2BD-A3C8-8E20-65E3-74F749CE35DE}"/>
              </a:ext>
            </a:extLst>
          </p:cNvPr>
          <p:cNvSpPr txBox="1"/>
          <p:nvPr/>
        </p:nvSpPr>
        <p:spPr>
          <a:xfrm>
            <a:off x="7866336" y="53741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8EA201-243C-D9CA-7CDE-4AA000D45E26}"/>
              </a:ext>
            </a:extLst>
          </p:cNvPr>
          <p:cNvSpPr txBox="1"/>
          <p:nvPr/>
        </p:nvSpPr>
        <p:spPr>
          <a:xfrm>
            <a:off x="3696743" y="535067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B2BCDC-FACE-E39E-AA72-4D33B590F914}"/>
              </a:ext>
            </a:extLst>
          </p:cNvPr>
          <p:cNvSpPr txBox="1"/>
          <p:nvPr/>
        </p:nvSpPr>
        <p:spPr>
          <a:xfrm>
            <a:off x="4243539" y="535067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C17374-33BE-9619-47DD-D91226522483}"/>
              </a:ext>
            </a:extLst>
          </p:cNvPr>
          <p:cNvSpPr txBox="1"/>
          <p:nvPr/>
        </p:nvSpPr>
        <p:spPr>
          <a:xfrm>
            <a:off x="4790335" y="536444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4C1424-A7A8-622D-FC6D-A21B8827CAF4}"/>
              </a:ext>
            </a:extLst>
          </p:cNvPr>
          <p:cNvSpPr txBox="1"/>
          <p:nvPr/>
        </p:nvSpPr>
        <p:spPr>
          <a:xfrm>
            <a:off x="5252089" y="536239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CBF0FA-CA68-6ACB-6302-714C2C54E780}"/>
              </a:ext>
            </a:extLst>
          </p:cNvPr>
          <p:cNvSpPr txBox="1"/>
          <p:nvPr/>
        </p:nvSpPr>
        <p:spPr>
          <a:xfrm>
            <a:off x="3254314" y="26423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19F946-B13F-5BF3-06AE-54B5A1F77787}"/>
              </a:ext>
            </a:extLst>
          </p:cNvPr>
          <p:cNvSpPr txBox="1"/>
          <p:nvPr/>
        </p:nvSpPr>
        <p:spPr>
          <a:xfrm>
            <a:off x="3244562" y="21931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16332B-1F7A-FB6A-1A35-95233A9C3C1F}"/>
              </a:ext>
            </a:extLst>
          </p:cNvPr>
          <p:cNvSpPr txBox="1"/>
          <p:nvPr/>
        </p:nvSpPr>
        <p:spPr>
          <a:xfrm>
            <a:off x="3244562" y="17933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6416E7-8F19-512B-3AAF-D0C37858289A}"/>
              </a:ext>
            </a:extLst>
          </p:cNvPr>
          <p:cNvSpPr txBox="1"/>
          <p:nvPr/>
        </p:nvSpPr>
        <p:spPr>
          <a:xfrm>
            <a:off x="3247443" y="13062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B79E073-FF25-C8A8-44C7-8CBCF1E80677}"/>
              </a:ext>
            </a:extLst>
          </p:cNvPr>
          <p:cNvSpPr txBox="1"/>
          <p:nvPr/>
        </p:nvSpPr>
        <p:spPr>
          <a:xfrm>
            <a:off x="3207423" y="488145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0A7CBA-51B8-83AB-864B-4FA403AA4A65}"/>
              </a:ext>
            </a:extLst>
          </p:cNvPr>
          <p:cNvSpPr txBox="1"/>
          <p:nvPr/>
        </p:nvSpPr>
        <p:spPr>
          <a:xfrm>
            <a:off x="3197671" y="443225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190D817-450F-BF0E-E817-92F53ECDFCE4}"/>
              </a:ext>
            </a:extLst>
          </p:cNvPr>
          <p:cNvSpPr txBox="1"/>
          <p:nvPr/>
        </p:nvSpPr>
        <p:spPr>
          <a:xfrm>
            <a:off x="3197671" y="403244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0CA380B-BCA6-AFB7-7720-B5664305FDE7}"/>
              </a:ext>
            </a:extLst>
          </p:cNvPr>
          <p:cNvSpPr txBox="1"/>
          <p:nvPr/>
        </p:nvSpPr>
        <p:spPr>
          <a:xfrm>
            <a:off x="3188829" y="354532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9B7F2DC-5AD1-4336-F687-EFA7E93C089D}"/>
              </a:ext>
            </a:extLst>
          </p:cNvPr>
          <p:cNvSpPr/>
          <p:nvPr/>
        </p:nvSpPr>
        <p:spPr>
          <a:xfrm>
            <a:off x="3734822" y="3636201"/>
            <a:ext cx="187569" cy="1875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615B1C9-1D69-1355-A7B0-5682C66D46DA}"/>
              </a:ext>
            </a:extLst>
          </p:cNvPr>
          <p:cNvSpPr/>
          <p:nvPr/>
        </p:nvSpPr>
        <p:spPr>
          <a:xfrm>
            <a:off x="5815242" y="4112932"/>
            <a:ext cx="187569" cy="1875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5D5A91-A144-BC20-0D98-6127B0B16173}"/>
              </a:ext>
            </a:extLst>
          </p:cNvPr>
          <p:cNvSpPr txBox="1"/>
          <p:nvPr/>
        </p:nvSpPr>
        <p:spPr>
          <a:xfrm>
            <a:off x="2393302" y="447844"/>
            <a:ext cx="7795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Linearly-Solvable Markov Decision Problem (LMDP) with static obstacles (example)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36A969-3A83-71F0-1887-CB23DDBD6835}"/>
              </a:ext>
            </a:extLst>
          </p:cNvPr>
          <p:cNvSpPr txBox="1"/>
          <p:nvPr/>
        </p:nvSpPr>
        <p:spPr>
          <a:xfrm>
            <a:off x="5145189" y="310704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F89235-8543-D662-57D8-970229AF9F9C}"/>
              </a:ext>
            </a:extLst>
          </p:cNvPr>
          <p:cNvSpPr txBox="1"/>
          <p:nvPr/>
        </p:nvSpPr>
        <p:spPr>
          <a:xfrm>
            <a:off x="5661993" y="2673073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9E5E35-2F87-AA19-4563-892BD4E5582C}"/>
              </a:ext>
            </a:extLst>
          </p:cNvPr>
          <p:cNvSpPr txBox="1"/>
          <p:nvPr/>
        </p:nvSpPr>
        <p:spPr>
          <a:xfrm>
            <a:off x="6194775" y="311343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3D95BC-8948-63C6-554C-36D608E81CDB}"/>
              </a:ext>
            </a:extLst>
          </p:cNvPr>
          <p:cNvSpPr txBox="1"/>
          <p:nvPr/>
        </p:nvSpPr>
        <p:spPr>
          <a:xfrm>
            <a:off x="5654789" y="359911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D35B34-211A-DD40-D99F-0EED356BA1B9}"/>
              </a:ext>
            </a:extLst>
          </p:cNvPr>
          <p:cNvSpPr txBox="1"/>
          <p:nvPr/>
        </p:nvSpPr>
        <p:spPr>
          <a:xfrm>
            <a:off x="6290951" y="1924733"/>
            <a:ext cx="2098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Transition probabilities under</a:t>
            </a:r>
          </a:p>
          <a:p>
            <a:r>
              <a:rPr lang="en-US" dirty="0"/>
              <a:t>uniform default policy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1B03FE3-881B-87BC-D841-B0C451B86AB4}"/>
                  </a:ext>
                </a:extLst>
              </p:cNvPr>
              <p:cNvSpPr txBox="1"/>
              <p:nvPr/>
            </p:nvSpPr>
            <p:spPr>
              <a:xfrm>
                <a:off x="8956431" y="1899138"/>
                <a:ext cx="240323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 assume that there is some default 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the bee will follow when the controller is inactive. 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1B03FE3-881B-87BC-D841-B0C451B86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6431" y="1899138"/>
                <a:ext cx="2403231" cy="1477328"/>
              </a:xfrm>
              <a:prstGeom prst="rect">
                <a:avLst/>
              </a:prstGeom>
              <a:blipFill>
                <a:blip r:embed="rId3"/>
                <a:stretch>
                  <a:fillRect l="-2105" t="-1709" b="-5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3149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8C6480-7389-F932-554C-A2867B5AE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61AE76-9070-F039-50E3-8E5CF747AB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23" t="25771" r="26643" b="26104"/>
          <a:stretch/>
        </p:blipFill>
        <p:spPr>
          <a:xfrm>
            <a:off x="3569588" y="1233796"/>
            <a:ext cx="4693284" cy="41286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C913A08-5DB3-6089-9E45-01123291C10C}"/>
              </a:ext>
            </a:extLst>
          </p:cNvPr>
          <p:cNvSpPr/>
          <p:nvPr/>
        </p:nvSpPr>
        <p:spPr>
          <a:xfrm>
            <a:off x="3530582" y="1233798"/>
            <a:ext cx="4732290" cy="4128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3A3BB0-5DEB-DF8A-AB9D-9BA5A14096B2}"/>
              </a:ext>
            </a:extLst>
          </p:cNvPr>
          <p:cNvSpPr/>
          <p:nvPr/>
        </p:nvSpPr>
        <p:spPr>
          <a:xfrm>
            <a:off x="3734822" y="5047212"/>
            <a:ext cx="217953" cy="21082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D04138E-9A15-B3A9-89F1-CF9CE8012352}"/>
              </a:ext>
            </a:extLst>
          </p:cNvPr>
          <p:cNvSpPr/>
          <p:nvPr/>
        </p:nvSpPr>
        <p:spPr>
          <a:xfrm>
            <a:off x="5815242" y="3215346"/>
            <a:ext cx="217953" cy="2108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B7EF9E-5CE1-C38C-2675-F3A4E35ED11B}"/>
              </a:ext>
            </a:extLst>
          </p:cNvPr>
          <p:cNvSpPr txBox="1"/>
          <p:nvPr/>
        </p:nvSpPr>
        <p:spPr>
          <a:xfrm>
            <a:off x="5788501" y="536239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98A335-A6A9-C3DD-5C52-BE5F0B961419}"/>
              </a:ext>
            </a:extLst>
          </p:cNvPr>
          <p:cNvSpPr txBox="1"/>
          <p:nvPr/>
        </p:nvSpPr>
        <p:spPr>
          <a:xfrm>
            <a:off x="3259876" y="309154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CE1CD0-5809-726D-CAB7-D3AEC24FBF14}"/>
              </a:ext>
            </a:extLst>
          </p:cNvPr>
          <p:cNvSpPr txBox="1"/>
          <p:nvPr/>
        </p:nvSpPr>
        <p:spPr>
          <a:xfrm>
            <a:off x="6310990" y="53623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6B981E-9FEC-6166-E1A3-A9203D5B3EF6}"/>
              </a:ext>
            </a:extLst>
          </p:cNvPr>
          <p:cNvSpPr txBox="1"/>
          <p:nvPr/>
        </p:nvSpPr>
        <p:spPr>
          <a:xfrm>
            <a:off x="6857786" y="53623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03F046-31D4-DD7B-31CA-AC9D1386F661}"/>
              </a:ext>
            </a:extLst>
          </p:cNvPr>
          <p:cNvSpPr txBox="1"/>
          <p:nvPr/>
        </p:nvSpPr>
        <p:spPr>
          <a:xfrm>
            <a:off x="7404582" y="53761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5C903B-7292-52E3-AF50-83142720627C}"/>
              </a:ext>
            </a:extLst>
          </p:cNvPr>
          <p:cNvSpPr txBox="1"/>
          <p:nvPr/>
        </p:nvSpPr>
        <p:spPr>
          <a:xfrm>
            <a:off x="7866336" y="53741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3C3F80-1CD8-71FF-E821-8457B4682D22}"/>
              </a:ext>
            </a:extLst>
          </p:cNvPr>
          <p:cNvSpPr txBox="1"/>
          <p:nvPr/>
        </p:nvSpPr>
        <p:spPr>
          <a:xfrm>
            <a:off x="3696743" y="535067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8BA8B4-EB9C-576E-EEEB-5DF6E50B3AF2}"/>
              </a:ext>
            </a:extLst>
          </p:cNvPr>
          <p:cNvSpPr txBox="1"/>
          <p:nvPr/>
        </p:nvSpPr>
        <p:spPr>
          <a:xfrm>
            <a:off x="4243539" y="535067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8EB26C-B39D-4215-7286-F6F6701B056C}"/>
              </a:ext>
            </a:extLst>
          </p:cNvPr>
          <p:cNvSpPr txBox="1"/>
          <p:nvPr/>
        </p:nvSpPr>
        <p:spPr>
          <a:xfrm>
            <a:off x="4790335" y="536444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70FD72-64E4-8186-7117-A93BCB589175}"/>
              </a:ext>
            </a:extLst>
          </p:cNvPr>
          <p:cNvSpPr txBox="1"/>
          <p:nvPr/>
        </p:nvSpPr>
        <p:spPr>
          <a:xfrm>
            <a:off x="5252089" y="536239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B167AF-946D-A158-F783-5547EBA847F8}"/>
              </a:ext>
            </a:extLst>
          </p:cNvPr>
          <p:cNvSpPr txBox="1"/>
          <p:nvPr/>
        </p:nvSpPr>
        <p:spPr>
          <a:xfrm>
            <a:off x="3254314" y="26423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7DCCF1-66A2-5BF7-FC4F-C11055F6E074}"/>
              </a:ext>
            </a:extLst>
          </p:cNvPr>
          <p:cNvSpPr txBox="1"/>
          <p:nvPr/>
        </p:nvSpPr>
        <p:spPr>
          <a:xfrm>
            <a:off x="3244562" y="21931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3E9B3D0-E4C1-6ABE-910B-B151F261D1FB}"/>
              </a:ext>
            </a:extLst>
          </p:cNvPr>
          <p:cNvSpPr txBox="1"/>
          <p:nvPr/>
        </p:nvSpPr>
        <p:spPr>
          <a:xfrm>
            <a:off x="3244562" y="17933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D051E3-9448-9078-92B2-6986DFCAD636}"/>
              </a:ext>
            </a:extLst>
          </p:cNvPr>
          <p:cNvSpPr txBox="1"/>
          <p:nvPr/>
        </p:nvSpPr>
        <p:spPr>
          <a:xfrm>
            <a:off x="3247443" y="13062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E1D5A7-95A9-3243-A864-A19EBBC18F16}"/>
              </a:ext>
            </a:extLst>
          </p:cNvPr>
          <p:cNvSpPr txBox="1"/>
          <p:nvPr/>
        </p:nvSpPr>
        <p:spPr>
          <a:xfrm>
            <a:off x="3207423" y="488145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7169B6-CC80-4C46-9398-4B493EDABC4F}"/>
              </a:ext>
            </a:extLst>
          </p:cNvPr>
          <p:cNvSpPr txBox="1"/>
          <p:nvPr/>
        </p:nvSpPr>
        <p:spPr>
          <a:xfrm>
            <a:off x="3197671" y="443225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55FB96-0879-2687-EB3D-FA2CF29D00B4}"/>
              </a:ext>
            </a:extLst>
          </p:cNvPr>
          <p:cNvSpPr txBox="1"/>
          <p:nvPr/>
        </p:nvSpPr>
        <p:spPr>
          <a:xfrm>
            <a:off x="3197671" y="403244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22D564-6A4D-AD5E-4BC5-0406081A3D44}"/>
              </a:ext>
            </a:extLst>
          </p:cNvPr>
          <p:cNvSpPr txBox="1"/>
          <p:nvPr/>
        </p:nvSpPr>
        <p:spPr>
          <a:xfrm>
            <a:off x="3188829" y="354532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F9D34BB-BE2C-2A71-B469-3A9876336A9D}"/>
              </a:ext>
            </a:extLst>
          </p:cNvPr>
          <p:cNvSpPr/>
          <p:nvPr/>
        </p:nvSpPr>
        <p:spPr>
          <a:xfrm>
            <a:off x="3734822" y="3636201"/>
            <a:ext cx="187569" cy="1875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A576492-9ED4-E9AD-45D3-D6951AD14816}"/>
              </a:ext>
            </a:extLst>
          </p:cNvPr>
          <p:cNvSpPr/>
          <p:nvPr/>
        </p:nvSpPr>
        <p:spPr>
          <a:xfrm>
            <a:off x="5815242" y="4112932"/>
            <a:ext cx="187569" cy="1875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804DB9-5F4D-BBFA-FC1C-BF244B5275D9}"/>
              </a:ext>
            </a:extLst>
          </p:cNvPr>
          <p:cNvSpPr txBox="1"/>
          <p:nvPr/>
        </p:nvSpPr>
        <p:spPr>
          <a:xfrm>
            <a:off x="2393302" y="447844"/>
            <a:ext cx="7795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Linearly-Solvable Markov Decision Problem (LMDP) with static obstacles (example)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3EB90A6-3FD7-7F3E-FF0E-999F99B3F95D}"/>
              </a:ext>
            </a:extLst>
          </p:cNvPr>
          <p:cNvSpPr txBox="1"/>
          <p:nvPr/>
        </p:nvSpPr>
        <p:spPr>
          <a:xfrm>
            <a:off x="8987208" y="1856510"/>
            <a:ext cx="24032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controller can impose their policy on the bee at a cost of control. </a:t>
            </a:r>
          </a:p>
          <a:p>
            <a:endParaRPr lang="en-US" dirty="0"/>
          </a:p>
          <a:p>
            <a:r>
              <a:rPr lang="en-US" dirty="0"/>
              <a:t>The objective is to find a policy minimizing this control cost. </a:t>
            </a:r>
          </a:p>
        </p:txBody>
      </p:sp>
    </p:spTree>
    <p:extLst>
      <p:ext uri="{BB962C8B-B14F-4D97-AF65-F5344CB8AC3E}">
        <p14:creationId xmlns:p14="http://schemas.microsoft.com/office/powerpoint/2010/main" val="589735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06333A-6FB2-F68A-1A61-6EED4DDF5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E408C0-AC78-1EFB-7BC0-FE1BDB6137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23" t="25771" r="26643" b="26104"/>
          <a:stretch/>
        </p:blipFill>
        <p:spPr>
          <a:xfrm>
            <a:off x="3569588" y="1233796"/>
            <a:ext cx="4693284" cy="41286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CF8B645-C5B0-CAB7-3674-3BD1BAF82E15}"/>
              </a:ext>
            </a:extLst>
          </p:cNvPr>
          <p:cNvSpPr/>
          <p:nvPr/>
        </p:nvSpPr>
        <p:spPr>
          <a:xfrm>
            <a:off x="3530582" y="1233798"/>
            <a:ext cx="4732290" cy="4128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3AB099-EB21-7EDE-CDC8-815984B53C44}"/>
              </a:ext>
            </a:extLst>
          </p:cNvPr>
          <p:cNvSpPr/>
          <p:nvPr/>
        </p:nvSpPr>
        <p:spPr>
          <a:xfrm>
            <a:off x="3734822" y="5047212"/>
            <a:ext cx="217953" cy="21082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F16DBF-D76D-6EC7-DE5B-72309D6B2F9E}"/>
              </a:ext>
            </a:extLst>
          </p:cNvPr>
          <p:cNvSpPr/>
          <p:nvPr/>
        </p:nvSpPr>
        <p:spPr>
          <a:xfrm>
            <a:off x="5815242" y="3215346"/>
            <a:ext cx="217953" cy="2108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32F2D0-9D50-BF0D-B5A6-CB1B8C522709}"/>
              </a:ext>
            </a:extLst>
          </p:cNvPr>
          <p:cNvSpPr txBox="1"/>
          <p:nvPr/>
        </p:nvSpPr>
        <p:spPr>
          <a:xfrm>
            <a:off x="5788501" y="536239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2EBB22-FC32-14E3-579B-44E374591C7D}"/>
              </a:ext>
            </a:extLst>
          </p:cNvPr>
          <p:cNvSpPr txBox="1"/>
          <p:nvPr/>
        </p:nvSpPr>
        <p:spPr>
          <a:xfrm>
            <a:off x="3259876" y="309154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2B9759-A474-E382-C18B-8018A8D4E033}"/>
              </a:ext>
            </a:extLst>
          </p:cNvPr>
          <p:cNvSpPr txBox="1"/>
          <p:nvPr/>
        </p:nvSpPr>
        <p:spPr>
          <a:xfrm>
            <a:off x="6310990" y="53623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6A010B-D1D9-EE34-0206-02538FFDD2ED}"/>
              </a:ext>
            </a:extLst>
          </p:cNvPr>
          <p:cNvSpPr txBox="1"/>
          <p:nvPr/>
        </p:nvSpPr>
        <p:spPr>
          <a:xfrm>
            <a:off x="6857786" y="53623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75F6B0-3DF1-52B2-88D6-640F465E9582}"/>
              </a:ext>
            </a:extLst>
          </p:cNvPr>
          <p:cNvSpPr txBox="1"/>
          <p:nvPr/>
        </p:nvSpPr>
        <p:spPr>
          <a:xfrm>
            <a:off x="7404582" y="53761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078459-5BE8-FAE4-FD69-4BFE9B24ADE2}"/>
              </a:ext>
            </a:extLst>
          </p:cNvPr>
          <p:cNvSpPr txBox="1"/>
          <p:nvPr/>
        </p:nvSpPr>
        <p:spPr>
          <a:xfrm>
            <a:off x="7866336" y="53741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6DFD42-5129-4628-5015-53211CFE0FD1}"/>
              </a:ext>
            </a:extLst>
          </p:cNvPr>
          <p:cNvSpPr txBox="1"/>
          <p:nvPr/>
        </p:nvSpPr>
        <p:spPr>
          <a:xfrm>
            <a:off x="3696743" y="535067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2F097B-E110-BFF8-BDCE-8E84E7B1C177}"/>
              </a:ext>
            </a:extLst>
          </p:cNvPr>
          <p:cNvSpPr txBox="1"/>
          <p:nvPr/>
        </p:nvSpPr>
        <p:spPr>
          <a:xfrm>
            <a:off x="4243539" y="535067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0A8B88-A98F-2614-11A7-08488DA88D76}"/>
              </a:ext>
            </a:extLst>
          </p:cNvPr>
          <p:cNvSpPr txBox="1"/>
          <p:nvPr/>
        </p:nvSpPr>
        <p:spPr>
          <a:xfrm>
            <a:off x="4790335" y="536444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F4B110-DBA0-06CA-B3C7-8411695109A1}"/>
              </a:ext>
            </a:extLst>
          </p:cNvPr>
          <p:cNvSpPr txBox="1"/>
          <p:nvPr/>
        </p:nvSpPr>
        <p:spPr>
          <a:xfrm>
            <a:off x="5252089" y="536239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CC3760-B391-3FAF-DDFB-552653F901A7}"/>
              </a:ext>
            </a:extLst>
          </p:cNvPr>
          <p:cNvSpPr txBox="1"/>
          <p:nvPr/>
        </p:nvSpPr>
        <p:spPr>
          <a:xfrm>
            <a:off x="3254314" y="26423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BC25DA-3A8E-F23A-90A2-C60FE1FB3080}"/>
              </a:ext>
            </a:extLst>
          </p:cNvPr>
          <p:cNvSpPr txBox="1"/>
          <p:nvPr/>
        </p:nvSpPr>
        <p:spPr>
          <a:xfrm>
            <a:off x="3244562" y="21931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DEB3CF3-2071-5A1B-F570-F45690A34813}"/>
              </a:ext>
            </a:extLst>
          </p:cNvPr>
          <p:cNvSpPr txBox="1"/>
          <p:nvPr/>
        </p:nvSpPr>
        <p:spPr>
          <a:xfrm>
            <a:off x="3244562" y="17933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D4FE8E-194A-A0A3-8661-774B1A6CD4FB}"/>
              </a:ext>
            </a:extLst>
          </p:cNvPr>
          <p:cNvSpPr txBox="1"/>
          <p:nvPr/>
        </p:nvSpPr>
        <p:spPr>
          <a:xfrm>
            <a:off x="3247443" y="13062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E821C4-6F0C-B7C8-05C7-6B10F603F12A}"/>
              </a:ext>
            </a:extLst>
          </p:cNvPr>
          <p:cNvSpPr txBox="1"/>
          <p:nvPr/>
        </p:nvSpPr>
        <p:spPr>
          <a:xfrm>
            <a:off x="3207423" y="488145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22DFF5-6283-ACAF-797E-12DCCF7B07EF}"/>
              </a:ext>
            </a:extLst>
          </p:cNvPr>
          <p:cNvSpPr txBox="1"/>
          <p:nvPr/>
        </p:nvSpPr>
        <p:spPr>
          <a:xfrm>
            <a:off x="3197671" y="443225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65E966-F9BB-CFDF-B60C-79D306E2F706}"/>
              </a:ext>
            </a:extLst>
          </p:cNvPr>
          <p:cNvSpPr txBox="1"/>
          <p:nvPr/>
        </p:nvSpPr>
        <p:spPr>
          <a:xfrm>
            <a:off x="3197671" y="403244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444640-EE52-E405-C318-94632CEDC8DC}"/>
              </a:ext>
            </a:extLst>
          </p:cNvPr>
          <p:cNvSpPr txBox="1"/>
          <p:nvPr/>
        </p:nvSpPr>
        <p:spPr>
          <a:xfrm>
            <a:off x="3188829" y="354532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4A24660-D8A5-DA4D-E385-619E168A9B97}"/>
              </a:ext>
            </a:extLst>
          </p:cNvPr>
          <p:cNvSpPr/>
          <p:nvPr/>
        </p:nvSpPr>
        <p:spPr>
          <a:xfrm>
            <a:off x="3734822" y="3636201"/>
            <a:ext cx="187569" cy="1875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7FFE1B5-62A6-2189-8F07-4165D90AC18A}"/>
              </a:ext>
            </a:extLst>
          </p:cNvPr>
          <p:cNvSpPr/>
          <p:nvPr/>
        </p:nvSpPr>
        <p:spPr>
          <a:xfrm>
            <a:off x="5815242" y="4112932"/>
            <a:ext cx="187569" cy="1875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A277F4-FCBE-8225-2F11-78966070731D}"/>
              </a:ext>
            </a:extLst>
          </p:cNvPr>
          <p:cNvSpPr txBox="1"/>
          <p:nvPr/>
        </p:nvSpPr>
        <p:spPr>
          <a:xfrm>
            <a:off x="2393302" y="447844"/>
            <a:ext cx="7795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Linearly-Solvable Markov Decision Problem (LMDP) with static obstacles (example)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D612F4-5921-1C57-914F-65AADB6315A6}"/>
              </a:ext>
            </a:extLst>
          </p:cNvPr>
          <p:cNvSpPr txBox="1"/>
          <p:nvPr/>
        </p:nvSpPr>
        <p:spPr>
          <a:xfrm>
            <a:off x="3862780" y="48547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69FE07-AD5C-A330-B5EC-647D91B208AB}"/>
              </a:ext>
            </a:extLst>
          </p:cNvPr>
          <p:cNvSpPr txBox="1"/>
          <p:nvPr/>
        </p:nvSpPr>
        <p:spPr>
          <a:xfrm>
            <a:off x="3700267" y="44818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5546958-C226-D1AC-3A28-776B377B0270}"/>
              </a:ext>
            </a:extLst>
          </p:cNvPr>
          <p:cNvSpPr txBox="1"/>
          <p:nvPr/>
        </p:nvSpPr>
        <p:spPr>
          <a:xfrm>
            <a:off x="4216080" y="49155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8A87D25-7CAB-0138-65AE-C9FB90EB4E41}"/>
              </a:ext>
            </a:extLst>
          </p:cNvPr>
          <p:cNvSpPr txBox="1"/>
          <p:nvPr/>
        </p:nvSpPr>
        <p:spPr>
          <a:xfrm>
            <a:off x="4216081" y="44935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B1D3898-57D7-C720-6B59-C11A6611CFB5}"/>
              </a:ext>
            </a:extLst>
          </p:cNvPr>
          <p:cNvSpPr txBox="1"/>
          <p:nvPr/>
        </p:nvSpPr>
        <p:spPr>
          <a:xfrm>
            <a:off x="3700270" y="40128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1B84805-AEC6-171B-982F-4292D22F74CB}"/>
              </a:ext>
            </a:extLst>
          </p:cNvPr>
          <p:cNvSpPr txBox="1"/>
          <p:nvPr/>
        </p:nvSpPr>
        <p:spPr>
          <a:xfrm>
            <a:off x="4216083" y="40246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23E86AD-0F83-EBCD-47AE-11059B31B0DA}"/>
              </a:ext>
            </a:extLst>
          </p:cNvPr>
          <p:cNvSpPr txBox="1"/>
          <p:nvPr/>
        </p:nvSpPr>
        <p:spPr>
          <a:xfrm>
            <a:off x="4731896" y="40246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11585D5-B8A3-B3AB-5952-91BF6323636D}"/>
              </a:ext>
            </a:extLst>
          </p:cNvPr>
          <p:cNvSpPr txBox="1"/>
          <p:nvPr/>
        </p:nvSpPr>
        <p:spPr>
          <a:xfrm>
            <a:off x="5247709" y="40246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A2EAD08-F7C5-7211-1FE5-BF429F430A06}"/>
              </a:ext>
            </a:extLst>
          </p:cNvPr>
          <p:cNvSpPr txBox="1"/>
          <p:nvPr/>
        </p:nvSpPr>
        <p:spPr>
          <a:xfrm>
            <a:off x="4743621" y="44935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3D348AC-473C-9E8F-EA60-80A3A014E2CB}"/>
              </a:ext>
            </a:extLst>
          </p:cNvPr>
          <p:cNvSpPr txBox="1"/>
          <p:nvPr/>
        </p:nvSpPr>
        <p:spPr>
          <a:xfrm>
            <a:off x="4731899" y="49155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FE3DA3C-BF47-79EF-8902-0A48B7785DB2}"/>
              </a:ext>
            </a:extLst>
          </p:cNvPr>
          <p:cNvSpPr txBox="1"/>
          <p:nvPr/>
        </p:nvSpPr>
        <p:spPr>
          <a:xfrm>
            <a:off x="5224266" y="49155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94528F0-BF4E-140D-B992-8C331C7017AA}"/>
              </a:ext>
            </a:extLst>
          </p:cNvPr>
          <p:cNvSpPr txBox="1"/>
          <p:nvPr/>
        </p:nvSpPr>
        <p:spPr>
          <a:xfrm>
            <a:off x="5224267" y="4458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708868E-0C9A-FE17-54DF-5F9F7548F18E}"/>
              </a:ext>
            </a:extLst>
          </p:cNvPr>
          <p:cNvSpPr txBox="1"/>
          <p:nvPr/>
        </p:nvSpPr>
        <p:spPr>
          <a:xfrm>
            <a:off x="5786969" y="49272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B0C045D-FEE3-C151-E50A-4762CA732E48}"/>
              </a:ext>
            </a:extLst>
          </p:cNvPr>
          <p:cNvSpPr txBox="1"/>
          <p:nvPr/>
        </p:nvSpPr>
        <p:spPr>
          <a:xfrm>
            <a:off x="5786970" y="45052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442372C-1FD2-C078-7633-183884B39225}"/>
              </a:ext>
            </a:extLst>
          </p:cNvPr>
          <p:cNvSpPr txBox="1"/>
          <p:nvPr/>
        </p:nvSpPr>
        <p:spPr>
          <a:xfrm>
            <a:off x="5939371" y="3930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DB90901-E4EF-98CC-D47A-D771BC826120}"/>
              </a:ext>
            </a:extLst>
          </p:cNvPr>
          <p:cNvSpPr txBox="1"/>
          <p:nvPr/>
        </p:nvSpPr>
        <p:spPr>
          <a:xfrm>
            <a:off x="6302785" y="40363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88CEC4B-22AE-C2D5-8618-2D7B322AD302}"/>
              </a:ext>
            </a:extLst>
          </p:cNvPr>
          <p:cNvSpPr txBox="1"/>
          <p:nvPr/>
        </p:nvSpPr>
        <p:spPr>
          <a:xfrm>
            <a:off x="6818598" y="4036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FB1AEC2-1F12-D430-3FBC-75DF73EF3FF4}"/>
              </a:ext>
            </a:extLst>
          </p:cNvPr>
          <p:cNvSpPr txBox="1"/>
          <p:nvPr/>
        </p:nvSpPr>
        <p:spPr>
          <a:xfrm>
            <a:off x="6314510" y="45052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23FC971-3930-C6C9-6F1C-912706E2D3F7}"/>
              </a:ext>
            </a:extLst>
          </p:cNvPr>
          <p:cNvSpPr txBox="1"/>
          <p:nvPr/>
        </p:nvSpPr>
        <p:spPr>
          <a:xfrm>
            <a:off x="6302788" y="49272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34CA020-16B1-45E2-7A14-D846E5773940}"/>
              </a:ext>
            </a:extLst>
          </p:cNvPr>
          <p:cNvSpPr txBox="1"/>
          <p:nvPr/>
        </p:nvSpPr>
        <p:spPr>
          <a:xfrm>
            <a:off x="6795155" y="49272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DED90F9-3DE6-E7ED-C215-10F3CE56ED61}"/>
              </a:ext>
            </a:extLst>
          </p:cNvPr>
          <p:cNvSpPr txBox="1"/>
          <p:nvPr/>
        </p:nvSpPr>
        <p:spPr>
          <a:xfrm>
            <a:off x="6795156" y="44700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D408BAD-6AF9-22DE-2450-AD118131E0DE}"/>
              </a:ext>
            </a:extLst>
          </p:cNvPr>
          <p:cNvSpPr txBox="1"/>
          <p:nvPr/>
        </p:nvSpPr>
        <p:spPr>
          <a:xfrm>
            <a:off x="7428198" y="4915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82D11B-A3FB-0060-406A-17D8B2774F6A}"/>
              </a:ext>
            </a:extLst>
          </p:cNvPr>
          <p:cNvSpPr txBox="1"/>
          <p:nvPr/>
        </p:nvSpPr>
        <p:spPr>
          <a:xfrm>
            <a:off x="7428199" y="4493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010968D-F51B-8727-97F8-B612EFA5D373}"/>
              </a:ext>
            </a:extLst>
          </p:cNvPr>
          <p:cNvSpPr txBox="1"/>
          <p:nvPr/>
        </p:nvSpPr>
        <p:spPr>
          <a:xfrm>
            <a:off x="7428201" y="40246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807D2C1-B4D7-71F2-9400-6376A8F162C9}"/>
              </a:ext>
            </a:extLst>
          </p:cNvPr>
          <p:cNvSpPr txBox="1"/>
          <p:nvPr/>
        </p:nvSpPr>
        <p:spPr>
          <a:xfrm>
            <a:off x="7944014" y="40246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3A1A152-DE6F-08D9-3ECE-79FDDA9707C6}"/>
              </a:ext>
            </a:extLst>
          </p:cNvPr>
          <p:cNvSpPr txBox="1"/>
          <p:nvPr/>
        </p:nvSpPr>
        <p:spPr>
          <a:xfrm>
            <a:off x="7955739" y="44935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109FC6-DC42-ADE8-7BA2-18A022199EAC}"/>
              </a:ext>
            </a:extLst>
          </p:cNvPr>
          <p:cNvSpPr txBox="1"/>
          <p:nvPr/>
        </p:nvSpPr>
        <p:spPr>
          <a:xfrm>
            <a:off x="7944017" y="4915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FC49050-3B5F-0795-9AE4-EFA771782560}"/>
              </a:ext>
            </a:extLst>
          </p:cNvPr>
          <p:cNvSpPr txBox="1"/>
          <p:nvPr/>
        </p:nvSpPr>
        <p:spPr>
          <a:xfrm>
            <a:off x="3851058" y="34831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C9D705D-9DDA-5FCB-063B-9AA5A153BC4B}"/>
              </a:ext>
            </a:extLst>
          </p:cNvPr>
          <p:cNvSpPr txBox="1"/>
          <p:nvPr/>
        </p:nvSpPr>
        <p:spPr>
          <a:xfrm>
            <a:off x="3688545" y="31102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1C8F347-575B-9A37-747B-0905A0454ED5}"/>
              </a:ext>
            </a:extLst>
          </p:cNvPr>
          <p:cNvSpPr txBox="1"/>
          <p:nvPr/>
        </p:nvSpPr>
        <p:spPr>
          <a:xfrm>
            <a:off x="4204358" y="35439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886B196-2D71-DE25-81B8-3513B9F4DE62}"/>
              </a:ext>
            </a:extLst>
          </p:cNvPr>
          <p:cNvSpPr txBox="1"/>
          <p:nvPr/>
        </p:nvSpPr>
        <p:spPr>
          <a:xfrm>
            <a:off x="4204359" y="31219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7A1005D-6A82-D0CD-955A-8A7A142869E5}"/>
              </a:ext>
            </a:extLst>
          </p:cNvPr>
          <p:cNvSpPr txBox="1"/>
          <p:nvPr/>
        </p:nvSpPr>
        <p:spPr>
          <a:xfrm>
            <a:off x="3688548" y="26412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9C06BBA-69A4-CEEC-A59A-FCB38B48DFE1}"/>
              </a:ext>
            </a:extLst>
          </p:cNvPr>
          <p:cNvSpPr txBox="1"/>
          <p:nvPr/>
        </p:nvSpPr>
        <p:spPr>
          <a:xfrm>
            <a:off x="4204361" y="26530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B17D9EC-BD3F-A84A-0BD9-452AECC5F576}"/>
              </a:ext>
            </a:extLst>
          </p:cNvPr>
          <p:cNvSpPr txBox="1"/>
          <p:nvPr/>
        </p:nvSpPr>
        <p:spPr>
          <a:xfrm>
            <a:off x="4720174" y="26530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6955E01-01A1-E092-5E87-EC8E0A77155C}"/>
              </a:ext>
            </a:extLst>
          </p:cNvPr>
          <p:cNvSpPr txBox="1"/>
          <p:nvPr/>
        </p:nvSpPr>
        <p:spPr>
          <a:xfrm>
            <a:off x="5235987" y="2653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1DCBE98-2ED7-FF18-C7F0-630B17D75817}"/>
              </a:ext>
            </a:extLst>
          </p:cNvPr>
          <p:cNvSpPr txBox="1"/>
          <p:nvPr/>
        </p:nvSpPr>
        <p:spPr>
          <a:xfrm>
            <a:off x="4731899" y="31219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6D17B1F-AF3E-E933-3980-552A4DA61190}"/>
              </a:ext>
            </a:extLst>
          </p:cNvPr>
          <p:cNvSpPr txBox="1"/>
          <p:nvPr/>
        </p:nvSpPr>
        <p:spPr>
          <a:xfrm>
            <a:off x="4720177" y="35439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F54E0AA-D721-D3C9-D686-0B1A16F8F28C}"/>
              </a:ext>
            </a:extLst>
          </p:cNvPr>
          <p:cNvSpPr txBox="1"/>
          <p:nvPr/>
        </p:nvSpPr>
        <p:spPr>
          <a:xfrm>
            <a:off x="5212544" y="35439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AC3DE1A-B7DB-12DA-28B4-FA657AB65E57}"/>
              </a:ext>
            </a:extLst>
          </p:cNvPr>
          <p:cNvSpPr txBox="1"/>
          <p:nvPr/>
        </p:nvSpPr>
        <p:spPr>
          <a:xfrm>
            <a:off x="5212545" y="30867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E2F6E7F-D3F2-35F8-65D2-F3AF4361BBB1}"/>
              </a:ext>
            </a:extLst>
          </p:cNvPr>
          <p:cNvSpPr txBox="1"/>
          <p:nvPr/>
        </p:nvSpPr>
        <p:spPr>
          <a:xfrm>
            <a:off x="5775247" y="35556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C413CA6-20F7-AC88-A12A-B41D11D467D2}"/>
              </a:ext>
            </a:extLst>
          </p:cNvPr>
          <p:cNvSpPr txBox="1"/>
          <p:nvPr/>
        </p:nvSpPr>
        <p:spPr>
          <a:xfrm>
            <a:off x="5939370" y="30164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E364B55-AA9F-9891-8357-A40D59BC6EC5}"/>
              </a:ext>
            </a:extLst>
          </p:cNvPr>
          <p:cNvSpPr txBox="1"/>
          <p:nvPr/>
        </p:nvSpPr>
        <p:spPr>
          <a:xfrm>
            <a:off x="5775250" y="26647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662FED-DC46-F2B5-1501-292CD2593F16}"/>
              </a:ext>
            </a:extLst>
          </p:cNvPr>
          <p:cNvSpPr txBox="1"/>
          <p:nvPr/>
        </p:nvSpPr>
        <p:spPr>
          <a:xfrm>
            <a:off x="6291063" y="26647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1D5EB1A-13DA-1538-7B8A-CDE02B6F4C22}"/>
              </a:ext>
            </a:extLst>
          </p:cNvPr>
          <p:cNvSpPr txBox="1"/>
          <p:nvPr/>
        </p:nvSpPr>
        <p:spPr>
          <a:xfrm>
            <a:off x="6806876" y="2664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3CA895F-9DA4-1C44-DA97-B0A6B2A34E0C}"/>
              </a:ext>
            </a:extLst>
          </p:cNvPr>
          <p:cNvSpPr txBox="1"/>
          <p:nvPr/>
        </p:nvSpPr>
        <p:spPr>
          <a:xfrm>
            <a:off x="6302788" y="31336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143F27C-45A2-69BD-D074-CFAC024AB57F}"/>
              </a:ext>
            </a:extLst>
          </p:cNvPr>
          <p:cNvSpPr txBox="1"/>
          <p:nvPr/>
        </p:nvSpPr>
        <p:spPr>
          <a:xfrm>
            <a:off x="6291066" y="35556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0D4AB3C-9068-A958-B179-00365EB58C3D}"/>
              </a:ext>
            </a:extLst>
          </p:cNvPr>
          <p:cNvSpPr txBox="1"/>
          <p:nvPr/>
        </p:nvSpPr>
        <p:spPr>
          <a:xfrm>
            <a:off x="6783433" y="35556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00F6496-1FD5-E49C-E649-79ED097253EF}"/>
              </a:ext>
            </a:extLst>
          </p:cNvPr>
          <p:cNvSpPr txBox="1"/>
          <p:nvPr/>
        </p:nvSpPr>
        <p:spPr>
          <a:xfrm>
            <a:off x="6783434" y="3098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F4D8AC5-C1B7-E8C7-4B6F-05190FEB5C2B}"/>
              </a:ext>
            </a:extLst>
          </p:cNvPr>
          <p:cNvSpPr txBox="1"/>
          <p:nvPr/>
        </p:nvSpPr>
        <p:spPr>
          <a:xfrm>
            <a:off x="7416476" y="35439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5FA0567-8694-DFCD-CEAF-3BDE75146CC5}"/>
              </a:ext>
            </a:extLst>
          </p:cNvPr>
          <p:cNvSpPr txBox="1"/>
          <p:nvPr/>
        </p:nvSpPr>
        <p:spPr>
          <a:xfrm>
            <a:off x="7416477" y="31219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1B9264B-ED03-2261-3CB1-D594FAA2861A}"/>
              </a:ext>
            </a:extLst>
          </p:cNvPr>
          <p:cNvSpPr txBox="1"/>
          <p:nvPr/>
        </p:nvSpPr>
        <p:spPr>
          <a:xfrm>
            <a:off x="7416479" y="2653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1EE51DD-47E6-CA6E-D240-191EEC04264C}"/>
              </a:ext>
            </a:extLst>
          </p:cNvPr>
          <p:cNvSpPr txBox="1"/>
          <p:nvPr/>
        </p:nvSpPr>
        <p:spPr>
          <a:xfrm>
            <a:off x="7932292" y="26530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8534CE8-DA5C-1DA5-2693-EF68B82E2DF5}"/>
              </a:ext>
            </a:extLst>
          </p:cNvPr>
          <p:cNvSpPr txBox="1"/>
          <p:nvPr/>
        </p:nvSpPr>
        <p:spPr>
          <a:xfrm>
            <a:off x="7944017" y="31219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8EA3B68-A508-555D-584B-D93E44248837}"/>
              </a:ext>
            </a:extLst>
          </p:cNvPr>
          <p:cNvSpPr txBox="1"/>
          <p:nvPr/>
        </p:nvSpPr>
        <p:spPr>
          <a:xfrm>
            <a:off x="7932295" y="354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AB1935D-9FF2-E9AF-5A02-3CEF30038AA9}"/>
              </a:ext>
            </a:extLst>
          </p:cNvPr>
          <p:cNvSpPr txBox="1"/>
          <p:nvPr/>
        </p:nvSpPr>
        <p:spPr>
          <a:xfrm>
            <a:off x="3733829" y="22053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68E82E8-BC97-A9B5-B9C4-128F6C29A9CF}"/>
              </a:ext>
            </a:extLst>
          </p:cNvPr>
          <p:cNvSpPr txBox="1"/>
          <p:nvPr/>
        </p:nvSpPr>
        <p:spPr>
          <a:xfrm>
            <a:off x="3723715" y="17737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9A22243-0180-5635-D997-BCEA2B1D4B18}"/>
              </a:ext>
            </a:extLst>
          </p:cNvPr>
          <p:cNvSpPr txBox="1"/>
          <p:nvPr/>
        </p:nvSpPr>
        <p:spPr>
          <a:xfrm>
            <a:off x="4239528" y="22075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E933F1C-65C1-0184-AAB8-6A4EF502B64E}"/>
              </a:ext>
            </a:extLst>
          </p:cNvPr>
          <p:cNvSpPr txBox="1"/>
          <p:nvPr/>
        </p:nvSpPr>
        <p:spPr>
          <a:xfrm>
            <a:off x="4239529" y="17854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8A452CD-FA98-B77F-ECCE-4BE6646E9EC7}"/>
              </a:ext>
            </a:extLst>
          </p:cNvPr>
          <p:cNvSpPr txBox="1"/>
          <p:nvPr/>
        </p:nvSpPr>
        <p:spPr>
          <a:xfrm>
            <a:off x="3723718" y="13048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B469F4B-74D8-4A2A-11E7-A61C318A62AA}"/>
              </a:ext>
            </a:extLst>
          </p:cNvPr>
          <p:cNvSpPr txBox="1"/>
          <p:nvPr/>
        </p:nvSpPr>
        <p:spPr>
          <a:xfrm>
            <a:off x="4239531" y="13165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9A4359A-7D81-765E-9C0E-ABEAFA275C9B}"/>
              </a:ext>
            </a:extLst>
          </p:cNvPr>
          <p:cNvSpPr txBox="1"/>
          <p:nvPr/>
        </p:nvSpPr>
        <p:spPr>
          <a:xfrm>
            <a:off x="4755344" y="1316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EE4BB98-D6D7-77F6-1F1F-E508D5A19C99}"/>
              </a:ext>
            </a:extLst>
          </p:cNvPr>
          <p:cNvSpPr txBox="1"/>
          <p:nvPr/>
        </p:nvSpPr>
        <p:spPr>
          <a:xfrm>
            <a:off x="5271157" y="13165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FD73B18-C64E-0205-3A40-D7946367A365}"/>
              </a:ext>
            </a:extLst>
          </p:cNvPr>
          <p:cNvSpPr txBox="1"/>
          <p:nvPr/>
        </p:nvSpPr>
        <p:spPr>
          <a:xfrm>
            <a:off x="4767069" y="17855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B513A3E-889D-9F91-A0B5-8A938802BD65}"/>
              </a:ext>
            </a:extLst>
          </p:cNvPr>
          <p:cNvSpPr txBox="1"/>
          <p:nvPr/>
        </p:nvSpPr>
        <p:spPr>
          <a:xfrm>
            <a:off x="4755347" y="22075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585ACF4-D408-6731-FD81-D1AB9B480C86}"/>
              </a:ext>
            </a:extLst>
          </p:cNvPr>
          <p:cNvSpPr txBox="1"/>
          <p:nvPr/>
        </p:nvSpPr>
        <p:spPr>
          <a:xfrm>
            <a:off x="5247714" y="22075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FAFC5DF-9FD6-E909-F72E-2CA1813568EF}"/>
              </a:ext>
            </a:extLst>
          </p:cNvPr>
          <p:cNvSpPr txBox="1"/>
          <p:nvPr/>
        </p:nvSpPr>
        <p:spPr>
          <a:xfrm>
            <a:off x="5247715" y="17503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41EE389-E20F-C210-685D-250F3BD3587A}"/>
              </a:ext>
            </a:extLst>
          </p:cNvPr>
          <p:cNvSpPr txBox="1"/>
          <p:nvPr/>
        </p:nvSpPr>
        <p:spPr>
          <a:xfrm>
            <a:off x="5810417" y="22192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F2F3073-D497-5C7F-F289-4AC29AB7EE14}"/>
              </a:ext>
            </a:extLst>
          </p:cNvPr>
          <p:cNvSpPr txBox="1"/>
          <p:nvPr/>
        </p:nvSpPr>
        <p:spPr>
          <a:xfrm>
            <a:off x="5810418" y="17972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B25B648-228E-796E-5EA1-E6B4A99BC72F}"/>
              </a:ext>
            </a:extLst>
          </p:cNvPr>
          <p:cNvSpPr txBox="1"/>
          <p:nvPr/>
        </p:nvSpPr>
        <p:spPr>
          <a:xfrm>
            <a:off x="5810420" y="132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D86B1A8-7FA1-E868-ABDD-1F68C03CD4BA}"/>
              </a:ext>
            </a:extLst>
          </p:cNvPr>
          <p:cNvSpPr txBox="1"/>
          <p:nvPr/>
        </p:nvSpPr>
        <p:spPr>
          <a:xfrm>
            <a:off x="6326233" y="13283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F090030-4B8A-6324-433E-1BB44042B11D}"/>
              </a:ext>
            </a:extLst>
          </p:cNvPr>
          <p:cNvSpPr txBox="1"/>
          <p:nvPr/>
        </p:nvSpPr>
        <p:spPr>
          <a:xfrm>
            <a:off x="6842046" y="13283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1E9080B-AE56-0F2A-6CE7-7455B957C975}"/>
              </a:ext>
            </a:extLst>
          </p:cNvPr>
          <p:cNvSpPr txBox="1"/>
          <p:nvPr/>
        </p:nvSpPr>
        <p:spPr>
          <a:xfrm>
            <a:off x="6337958" y="17972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039625A-8A79-E0CA-212D-5ACA76365D8F}"/>
              </a:ext>
            </a:extLst>
          </p:cNvPr>
          <p:cNvSpPr txBox="1"/>
          <p:nvPr/>
        </p:nvSpPr>
        <p:spPr>
          <a:xfrm>
            <a:off x="6326236" y="22192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35655D2-2F5B-BBF8-254B-B800DE81B9B3}"/>
              </a:ext>
            </a:extLst>
          </p:cNvPr>
          <p:cNvSpPr txBox="1"/>
          <p:nvPr/>
        </p:nvSpPr>
        <p:spPr>
          <a:xfrm>
            <a:off x="6818603" y="22192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89F5CE5-7B89-7246-03A8-3BB05DC6DFBB}"/>
              </a:ext>
            </a:extLst>
          </p:cNvPr>
          <p:cNvSpPr txBox="1"/>
          <p:nvPr/>
        </p:nvSpPr>
        <p:spPr>
          <a:xfrm>
            <a:off x="6818604" y="17620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46D3E48-17CD-5FE8-4064-40825E4DE5FE}"/>
              </a:ext>
            </a:extLst>
          </p:cNvPr>
          <p:cNvSpPr txBox="1"/>
          <p:nvPr/>
        </p:nvSpPr>
        <p:spPr>
          <a:xfrm>
            <a:off x="7451646" y="22075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9A95414-69D4-04DD-19F1-41C72E371471}"/>
              </a:ext>
            </a:extLst>
          </p:cNvPr>
          <p:cNvSpPr txBox="1"/>
          <p:nvPr/>
        </p:nvSpPr>
        <p:spPr>
          <a:xfrm>
            <a:off x="7451647" y="17855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95C8026-A11D-1573-B7C7-DEFC715A5ADE}"/>
              </a:ext>
            </a:extLst>
          </p:cNvPr>
          <p:cNvSpPr txBox="1"/>
          <p:nvPr/>
        </p:nvSpPr>
        <p:spPr>
          <a:xfrm>
            <a:off x="7451649" y="13165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2219636-2D81-5433-F816-AB0B827B5C18}"/>
              </a:ext>
            </a:extLst>
          </p:cNvPr>
          <p:cNvSpPr txBox="1"/>
          <p:nvPr/>
        </p:nvSpPr>
        <p:spPr>
          <a:xfrm>
            <a:off x="7967462" y="1316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544DEFB-6182-CBCE-7EBD-D48B625DB66D}"/>
              </a:ext>
            </a:extLst>
          </p:cNvPr>
          <p:cNvSpPr txBox="1"/>
          <p:nvPr/>
        </p:nvSpPr>
        <p:spPr>
          <a:xfrm>
            <a:off x="7979187" y="17855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D09E7E0-3B1B-3A1C-DACE-1F4801930712}"/>
              </a:ext>
            </a:extLst>
          </p:cNvPr>
          <p:cNvSpPr txBox="1"/>
          <p:nvPr/>
        </p:nvSpPr>
        <p:spPr>
          <a:xfrm>
            <a:off x="7967465" y="22075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D464648-1D79-3EF2-07C8-6F272A7423DB}"/>
                  </a:ext>
                </a:extLst>
              </p:cNvPr>
              <p:cNvSpPr txBox="1"/>
              <p:nvPr/>
            </p:nvSpPr>
            <p:spPr>
              <a:xfrm>
                <a:off x="8472772" y="2926221"/>
                <a:ext cx="344959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 can assign a cost to each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according to some cost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. </a:t>
                </a:r>
              </a:p>
              <a:p>
                <a:endParaRPr lang="en-US" dirty="0"/>
              </a:p>
              <a:p>
                <a:r>
                  <a:rPr lang="en-US" dirty="0"/>
                  <a:t>Typically, only goal states are assigned 0 cost. </a:t>
                </a:r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D464648-1D79-3EF2-07C8-6F272A742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2772" y="2926221"/>
                <a:ext cx="3449597" cy="1754326"/>
              </a:xfrm>
              <a:prstGeom prst="rect">
                <a:avLst/>
              </a:prstGeom>
              <a:blipFill>
                <a:blip r:embed="rId3"/>
                <a:stretch>
                  <a:fillRect l="-1838" t="-1439" b="-5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2700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D515A2-7D38-B2FE-5307-E0995B930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5841E0-6CE0-0980-81FC-11AC93BB55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23" t="25771" r="26643" b="26104"/>
          <a:stretch/>
        </p:blipFill>
        <p:spPr>
          <a:xfrm>
            <a:off x="3569588" y="1233796"/>
            <a:ext cx="4693284" cy="41286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A30F6AC-F7FA-4444-74DF-CDCF3AD8ED77}"/>
              </a:ext>
            </a:extLst>
          </p:cNvPr>
          <p:cNvSpPr/>
          <p:nvPr/>
        </p:nvSpPr>
        <p:spPr>
          <a:xfrm>
            <a:off x="3530582" y="1233798"/>
            <a:ext cx="4732290" cy="4128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AFE4A84-3E51-2A4A-9FCE-A67AD25049A5}"/>
              </a:ext>
            </a:extLst>
          </p:cNvPr>
          <p:cNvSpPr/>
          <p:nvPr/>
        </p:nvSpPr>
        <p:spPr>
          <a:xfrm>
            <a:off x="3734822" y="5047212"/>
            <a:ext cx="217953" cy="21082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368113-578F-18CB-49D1-2BFDC5C4FCD1}"/>
              </a:ext>
            </a:extLst>
          </p:cNvPr>
          <p:cNvSpPr/>
          <p:nvPr/>
        </p:nvSpPr>
        <p:spPr>
          <a:xfrm>
            <a:off x="5815242" y="3215346"/>
            <a:ext cx="217953" cy="2108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D931C0-C3FE-B0DC-DCA4-F7983421C374}"/>
              </a:ext>
            </a:extLst>
          </p:cNvPr>
          <p:cNvSpPr txBox="1"/>
          <p:nvPr/>
        </p:nvSpPr>
        <p:spPr>
          <a:xfrm>
            <a:off x="5788501" y="536239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3006BA-4CE1-D5F6-050C-04EA6ED23395}"/>
              </a:ext>
            </a:extLst>
          </p:cNvPr>
          <p:cNvSpPr txBox="1"/>
          <p:nvPr/>
        </p:nvSpPr>
        <p:spPr>
          <a:xfrm>
            <a:off x="3259876" y="309154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950853-92CA-A5BB-93B3-C833552BE21F}"/>
              </a:ext>
            </a:extLst>
          </p:cNvPr>
          <p:cNvSpPr txBox="1"/>
          <p:nvPr/>
        </p:nvSpPr>
        <p:spPr>
          <a:xfrm>
            <a:off x="6310990" y="53623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CAD6BF-64DF-2DC1-6A8B-03DF24441F92}"/>
              </a:ext>
            </a:extLst>
          </p:cNvPr>
          <p:cNvSpPr txBox="1"/>
          <p:nvPr/>
        </p:nvSpPr>
        <p:spPr>
          <a:xfrm>
            <a:off x="6857786" y="53623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3295DD-2661-7EAB-9592-B5022165FA33}"/>
              </a:ext>
            </a:extLst>
          </p:cNvPr>
          <p:cNvSpPr txBox="1"/>
          <p:nvPr/>
        </p:nvSpPr>
        <p:spPr>
          <a:xfrm>
            <a:off x="7404582" y="53761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142843-36C1-44A3-99A4-79B17247BE6C}"/>
              </a:ext>
            </a:extLst>
          </p:cNvPr>
          <p:cNvSpPr txBox="1"/>
          <p:nvPr/>
        </p:nvSpPr>
        <p:spPr>
          <a:xfrm>
            <a:off x="7866336" y="53741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47188C-53D7-F437-40BA-7AAE85A9D2CE}"/>
              </a:ext>
            </a:extLst>
          </p:cNvPr>
          <p:cNvSpPr txBox="1"/>
          <p:nvPr/>
        </p:nvSpPr>
        <p:spPr>
          <a:xfrm>
            <a:off x="3696743" y="535067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3913CA-5732-DFA5-FF35-161F89CF51D2}"/>
              </a:ext>
            </a:extLst>
          </p:cNvPr>
          <p:cNvSpPr txBox="1"/>
          <p:nvPr/>
        </p:nvSpPr>
        <p:spPr>
          <a:xfrm>
            <a:off x="4243539" y="535067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7FA2CC-DFF2-BF68-8B15-4F063D87FA8F}"/>
              </a:ext>
            </a:extLst>
          </p:cNvPr>
          <p:cNvSpPr txBox="1"/>
          <p:nvPr/>
        </p:nvSpPr>
        <p:spPr>
          <a:xfrm>
            <a:off x="4790335" y="536444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077D45-2A75-E403-F456-4E547450541C}"/>
              </a:ext>
            </a:extLst>
          </p:cNvPr>
          <p:cNvSpPr txBox="1"/>
          <p:nvPr/>
        </p:nvSpPr>
        <p:spPr>
          <a:xfrm>
            <a:off x="5252089" y="536239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B763BD-8099-35B3-5376-EB6531925F26}"/>
              </a:ext>
            </a:extLst>
          </p:cNvPr>
          <p:cNvSpPr txBox="1"/>
          <p:nvPr/>
        </p:nvSpPr>
        <p:spPr>
          <a:xfrm>
            <a:off x="3254314" y="26423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DFEFC9-5277-4898-368E-6BA9AE9A165C}"/>
              </a:ext>
            </a:extLst>
          </p:cNvPr>
          <p:cNvSpPr txBox="1"/>
          <p:nvPr/>
        </p:nvSpPr>
        <p:spPr>
          <a:xfrm>
            <a:off x="3244562" y="21931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96F19F-2671-B624-FBBE-240EE578402E}"/>
              </a:ext>
            </a:extLst>
          </p:cNvPr>
          <p:cNvSpPr txBox="1"/>
          <p:nvPr/>
        </p:nvSpPr>
        <p:spPr>
          <a:xfrm>
            <a:off x="3244562" y="17933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F5F11E-CEAC-9383-5300-078250E20FCD}"/>
              </a:ext>
            </a:extLst>
          </p:cNvPr>
          <p:cNvSpPr txBox="1"/>
          <p:nvPr/>
        </p:nvSpPr>
        <p:spPr>
          <a:xfrm>
            <a:off x="3247443" y="13062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202C0A-7404-5CED-CC52-8FB1CD97044E}"/>
              </a:ext>
            </a:extLst>
          </p:cNvPr>
          <p:cNvSpPr txBox="1"/>
          <p:nvPr/>
        </p:nvSpPr>
        <p:spPr>
          <a:xfrm>
            <a:off x="3207423" y="488145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291B2A-D66E-580A-3DAE-62B93085D24F}"/>
              </a:ext>
            </a:extLst>
          </p:cNvPr>
          <p:cNvSpPr txBox="1"/>
          <p:nvPr/>
        </p:nvSpPr>
        <p:spPr>
          <a:xfrm>
            <a:off x="3197671" y="443225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909721E-832E-7CCE-660F-7A270C5F495E}"/>
              </a:ext>
            </a:extLst>
          </p:cNvPr>
          <p:cNvSpPr txBox="1"/>
          <p:nvPr/>
        </p:nvSpPr>
        <p:spPr>
          <a:xfrm>
            <a:off x="3197671" y="403244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1A1E39-8266-7246-0F0B-86626BE475BC}"/>
              </a:ext>
            </a:extLst>
          </p:cNvPr>
          <p:cNvSpPr txBox="1"/>
          <p:nvPr/>
        </p:nvSpPr>
        <p:spPr>
          <a:xfrm>
            <a:off x="3188829" y="354532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B9277DA-25C5-7643-9EC3-94C42921FC1D}"/>
              </a:ext>
            </a:extLst>
          </p:cNvPr>
          <p:cNvSpPr/>
          <p:nvPr/>
        </p:nvSpPr>
        <p:spPr>
          <a:xfrm>
            <a:off x="3734822" y="3636201"/>
            <a:ext cx="187569" cy="1875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487044E-0409-83EE-4D41-7D7D4363595F}"/>
              </a:ext>
            </a:extLst>
          </p:cNvPr>
          <p:cNvSpPr/>
          <p:nvPr/>
        </p:nvSpPr>
        <p:spPr>
          <a:xfrm>
            <a:off x="5815242" y="4112932"/>
            <a:ext cx="187569" cy="1875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2B2136-ACF6-E380-70B9-F0BAE73FD301}"/>
              </a:ext>
            </a:extLst>
          </p:cNvPr>
          <p:cNvSpPr txBox="1"/>
          <p:nvPr/>
        </p:nvSpPr>
        <p:spPr>
          <a:xfrm>
            <a:off x="2393302" y="447844"/>
            <a:ext cx="7795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Linearly-Solvable Markov Decision Problem (LMDP) with static obstacles (example)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8A0A77-BF48-797A-4566-AC7C663CB594}"/>
              </a:ext>
            </a:extLst>
          </p:cNvPr>
          <p:cNvSpPr txBox="1"/>
          <p:nvPr/>
        </p:nvSpPr>
        <p:spPr>
          <a:xfrm>
            <a:off x="3862780" y="48547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3353CD2-44C1-0803-1E1F-F8BAAF7CDF28}"/>
              </a:ext>
            </a:extLst>
          </p:cNvPr>
          <p:cNvSpPr txBox="1"/>
          <p:nvPr/>
        </p:nvSpPr>
        <p:spPr>
          <a:xfrm>
            <a:off x="3700267" y="448180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.1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151F6B-60C3-EFB0-BFDA-A65522AE1195}"/>
              </a:ext>
            </a:extLst>
          </p:cNvPr>
          <p:cNvSpPr txBox="1"/>
          <p:nvPr/>
        </p:nvSpPr>
        <p:spPr>
          <a:xfrm>
            <a:off x="4216080" y="491555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.1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8B4657-8FBD-BCF7-4414-634511C6D834}"/>
              </a:ext>
            </a:extLst>
          </p:cNvPr>
          <p:cNvSpPr txBox="1"/>
          <p:nvPr/>
        </p:nvSpPr>
        <p:spPr>
          <a:xfrm>
            <a:off x="4216081" y="449352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.1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3575DE0-3740-4299-FF52-190AEF80A244}"/>
              </a:ext>
            </a:extLst>
          </p:cNvPr>
          <p:cNvSpPr txBox="1"/>
          <p:nvPr/>
        </p:nvSpPr>
        <p:spPr>
          <a:xfrm>
            <a:off x="3700270" y="40128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72CFEFB-E8B3-340D-027C-47D72C602D2B}"/>
              </a:ext>
            </a:extLst>
          </p:cNvPr>
          <p:cNvSpPr txBox="1"/>
          <p:nvPr/>
        </p:nvSpPr>
        <p:spPr>
          <a:xfrm>
            <a:off x="4216083" y="40246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CB4E3A-6349-0959-58A7-BD11C0B2AFEF}"/>
              </a:ext>
            </a:extLst>
          </p:cNvPr>
          <p:cNvSpPr txBox="1"/>
          <p:nvPr/>
        </p:nvSpPr>
        <p:spPr>
          <a:xfrm>
            <a:off x="4731896" y="402461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.2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B2AB59-F7A9-C6EB-215A-C779E2F00665}"/>
              </a:ext>
            </a:extLst>
          </p:cNvPr>
          <p:cNvSpPr txBox="1"/>
          <p:nvPr/>
        </p:nvSpPr>
        <p:spPr>
          <a:xfrm>
            <a:off x="5247709" y="40246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0E044C7-5748-B2E5-73FB-FD6D4F0C919C}"/>
              </a:ext>
            </a:extLst>
          </p:cNvPr>
          <p:cNvSpPr txBox="1"/>
          <p:nvPr/>
        </p:nvSpPr>
        <p:spPr>
          <a:xfrm>
            <a:off x="4743621" y="449353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.2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F857E5-5985-4591-8813-97987E329A87}"/>
              </a:ext>
            </a:extLst>
          </p:cNvPr>
          <p:cNvSpPr txBox="1"/>
          <p:nvPr/>
        </p:nvSpPr>
        <p:spPr>
          <a:xfrm>
            <a:off x="4731899" y="491556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.2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7374608-77BE-77CE-62A2-D714C849679D}"/>
              </a:ext>
            </a:extLst>
          </p:cNvPr>
          <p:cNvSpPr txBox="1"/>
          <p:nvPr/>
        </p:nvSpPr>
        <p:spPr>
          <a:xfrm>
            <a:off x="5224266" y="491556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.4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E853FAF-13DE-672B-8DE1-5917354398F4}"/>
              </a:ext>
            </a:extLst>
          </p:cNvPr>
          <p:cNvSpPr txBox="1"/>
          <p:nvPr/>
        </p:nvSpPr>
        <p:spPr>
          <a:xfrm>
            <a:off x="5224267" y="4458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C498395-06D5-0DE9-E822-53BDE567DB42}"/>
              </a:ext>
            </a:extLst>
          </p:cNvPr>
          <p:cNvSpPr txBox="1"/>
          <p:nvPr/>
        </p:nvSpPr>
        <p:spPr>
          <a:xfrm>
            <a:off x="5786969" y="4927279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.5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D074643-E260-6526-36AE-46DE5D1CE2BD}"/>
              </a:ext>
            </a:extLst>
          </p:cNvPr>
          <p:cNvSpPr txBox="1"/>
          <p:nvPr/>
        </p:nvSpPr>
        <p:spPr>
          <a:xfrm>
            <a:off x="5786970" y="45052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74BC96C-269D-0AD7-45F9-FE4ECFAB8B0C}"/>
              </a:ext>
            </a:extLst>
          </p:cNvPr>
          <p:cNvSpPr txBox="1"/>
          <p:nvPr/>
        </p:nvSpPr>
        <p:spPr>
          <a:xfrm>
            <a:off x="5939371" y="3930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B5C53FA-168C-11B5-F170-C8965AE43A9E}"/>
              </a:ext>
            </a:extLst>
          </p:cNvPr>
          <p:cNvSpPr txBox="1"/>
          <p:nvPr/>
        </p:nvSpPr>
        <p:spPr>
          <a:xfrm>
            <a:off x="6302785" y="40363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0910F8F-D5ED-060B-218D-C1DC80808029}"/>
              </a:ext>
            </a:extLst>
          </p:cNvPr>
          <p:cNvSpPr txBox="1"/>
          <p:nvPr/>
        </p:nvSpPr>
        <p:spPr>
          <a:xfrm>
            <a:off x="6818598" y="4036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164845-DE3B-8AB3-087B-5581E4315A3C}"/>
              </a:ext>
            </a:extLst>
          </p:cNvPr>
          <p:cNvSpPr txBox="1"/>
          <p:nvPr/>
        </p:nvSpPr>
        <p:spPr>
          <a:xfrm>
            <a:off x="6314510" y="45052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D2EC2C3-9E60-9090-0396-E6896950D097}"/>
              </a:ext>
            </a:extLst>
          </p:cNvPr>
          <p:cNvSpPr txBox="1"/>
          <p:nvPr/>
        </p:nvSpPr>
        <p:spPr>
          <a:xfrm>
            <a:off x="6302788" y="49272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9C6D96A-D680-2A28-46C8-AE4340AD18AA}"/>
              </a:ext>
            </a:extLst>
          </p:cNvPr>
          <p:cNvSpPr txBox="1"/>
          <p:nvPr/>
        </p:nvSpPr>
        <p:spPr>
          <a:xfrm>
            <a:off x="6795155" y="49272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A8C621C-FDCB-947A-C385-F3338CED6736}"/>
              </a:ext>
            </a:extLst>
          </p:cNvPr>
          <p:cNvSpPr txBox="1"/>
          <p:nvPr/>
        </p:nvSpPr>
        <p:spPr>
          <a:xfrm>
            <a:off x="6795156" y="44700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5119988-F8EE-EA9A-A504-31AFDC7318F0}"/>
              </a:ext>
            </a:extLst>
          </p:cNvPr>
          <p:cNvSpPr txBox="1"/>
          <p:nvPr/>
        </p:nvSpPr>
        <p:spPr>
          <a:xfrm>
            <a:off x="7428198" y="4915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11076B8-F727-ACF0-2814-F3FD458BDF41}"/>
              </a:ext>
            </a:extLst>
          </p:cNvPr>
          <p:cNvSpPr txBox="1"/>
          <p:nvPr/>
        </p:nvSpPr>
        <p:spPr>
          <a:xfrm>
            <a:off x="7428199" y="4493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EA155F6-E16B-FBC6-4BAD-C8B56B6EC66E}"/>
              </a:ext>
            </a:extLst>
          </p:cNvPr>
          <p:cNvSpPr txBox="1"/>
          <p:nvPr/>
        </p:nvSpPr>
        <p:spPr>
          <a:xfrm>
            <a:off x="7428201" y="40246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7F7939A-0187-5CC5-6064-86BB3C3DFF74}"/>
              </a:ext>
            </a:extLst>
          </p:cNvPr>
          <p:cNvSpPr txBox="1"/>
          <p:nvPr/>
        </p:nvSpPr>
        <p:spPr>
          <a:xfrm>
            <a:off x="7944014" y="40246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4868DF5-DCFF-3499-B189-37F2110F2B33}"/>
              </a:ext>
            </a:extLst>
          </p:cNvPr>
          <p:cNvSpPr txBox="1"/>
          <p:nvPr/>
        </p:nvSpPr>
        <p:spPr>
          <a:xfrm>
            <a:off x="7955739" y="44935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FF03C9B-22A9-ED35-5B9C-DBF847B45D95}"/>
              </a:ext>
            </a:extLst>
          </p:cNvPr>
          <p:cNvSpPr txBox="1"/>
          <p:nvPr/>
        </p:nvSpPr>
        <p:spPr>
          <a:xfrm>
            <a:off x="7944017" y="4915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0B9D54F-8431-F71D-828A-7CB4F1879EC1}"/>
              </a:ext>
            </a:extLst>
          </p:cNvPr>
          <p:cNvSpPr txBox="1"/>
          <p:nvPr/>
        </p:nvSpPr>
        <p:spPr>
          <a:xfrm>
            <a:off x="3851058" y="34831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1FD1EC2-DDF9-3846-1CD7-8FCDF59D7029}"/>
              </a:ext>
            </a:extLst>
          </p:cNvPr>
          <p:cNvSpPr txBox="1"/>
          <p:nvPr/>
        </p:nvSpPr>
        <p:spPr>
          <a:xfrm>
            <a:off x="3688545" y="31102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C6E983A-BA43-4DB9-8EBD-3D1ED4C38F0C}"/>
              </a:ext>
            </a:extLst>
          </p:cNvPr>
          <p:cNvSpPr txBox="1"/>
          <p:nvPr/>
        </p:nvSpPr>
        <p:spPr>
          <a:xfrm>
            <a:off x="4204358" y="35439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B6B96C7-266C-C2E8-0437-6A6A08F4956B}"/>
              </a:ext>
            </a:extLst>
          </p:cNvPr>
          <p:cNvSpPr txBox="1"/>
          <p:nvPr/>
        </p:nvSpPr>
        <p:spPr>
          <a:xfrm>
            <a:off x="4204359" y="31219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0D31889-4823-5648-3528-CE205001B36D}"/>
              </a:ext>
            </a:extLst>
          </p:cNvPr>
          <p:cNvSpPr txBox="1"/>
          <p:nvPr/>
        </p:nvSpPr>
        <p:spPr>
          <a:xfrm>
            <a:off x="3688548" y="26412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3529996-47C1-8765-0BE0-AC1EA162CA5A}"/>
              </a:ext>
            </a:extLst>
          </p:cNvPr>
          <p:cNvSpPr txBox="1"/>
          <p:nvPr/>
        </p:nvSpPr>
        <p:spPr>
          <a:xfrm>
            <a:off x="4204361" y="26530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66C7866-11A8-7054-4A1B-1A3B8F1EF492}"/>
              </a:ext>
            </a:extLst>
          </p:cNvPr>
          <p:cNvSpPr txBox="1"/>
          <p:nvPr/>
        </p:nvSpPr>
        <p:spPr>
          <a:xfrm>
            <a:off x="4720174" y="26530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F58988C-0833-FDFA-0565-01EDAC2B47A7}"/>
              </a:ext>
            </a:extLst>
          </p:cNvPr>
          <p:cNvSpPr txBox="1"/>
          <p:nvPr/>
        </p:nvSpPr>
        <p:spPr>
          <a:xfrm>
            <a:off x="5235987" y="2653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8EB63F9-710C-5AA3-3474-65CF46D1481D}"/>
              </a:ext>
            </a:extLst>
          </p:cNvPr>
          <p:cNvSpPr txBox="1"/>
          <p:nvPr/>
        </p:nvSpPr>
        <p:spPr>
          <a:xfrm>
            <a:off x="4731899" y="31219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3AE7A20-00E0-A3D1-1848-4D7AC104A431}"/>
              </a:ext>
            </a:extLst>
          </p:cNvPr>
          <p:cNvSpPr txBox="1"/>
          <p:nvPr/>
        </p:nvSpPr>
        <p:spPr>
          <a:xfrm>
            <a:off x="4720177" y="35439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AB2B675-172D-091A-BA18-9B211674FF5E}"/>
              </a:ext>
            </a:extLst>
          </p:cNvPr>
          <p:cNvSpPr txBox="1"/>
          <p:nvPr/>
        </p:nvSpPr>
        <p:spPr>
          <a:xfrm>
            <a:off x="5212544" y="35439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2B6963C-4809-EF96-F6FF-E35E03EE1CC3}"/>
              </a:ext>
            </a:extLst>
          </p:cNvPr>
          <p:cNvSpPr txBox="1"/>
          <p:nvPr/>
        </p:nvSpPr>
        <p:spPr>
          <a:xfrm>
            <a:off x="5212545" y="30867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60FD1F0-EB44-42DB-87D1-442EAF346924}"/>
              </a:ext>
            </a:extLst>
          </p:cNvPr>
          <p:cNvSpPr txBox="1"/>
          <p:nvPr/>
        </p:nvSpPr>
        <p:spPr>
          <a:xfrm>
            <a:off x="5775247" y="35556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BE2EFB8-3AA4-04A3-8DCB-CF154E0AB039}"/>
              </a:ext>
            </a:extLst>
          </p:cNvPr>
          <p:cNvSpPr txBox="1"/>
          <p:nvPr/>
        </p:nvSpPr>
        <p:spPr>
          <a:xfrm>
            <a:off x="5939370" y="30164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E54B396-F807-C2B1-D9FE-4D863172B5D4}"/>
              </a:ext>
            </a:extLst>
          </p:cNvPr>
          <p:cNvSpPr txBox="1"/>
          <p:nvPr/>
        </p:nvSpPr>
        <p:spPr>
          <a:xfrm>
            <a:off x="5775250" y="26647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8DA4777-B6D1-95B1-811D-478B0EB2335C}"/>
              </a:ext>
            </a:extLst>
          </p:cNvPr>
          <p:cNvSpPr txBox="1"/>
          <p:nvPr/>
        </p:nvSpPr>
        <p:spPr>
          <a:xfrm>
            <a:off x="6291063" y="26647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80D4372-0BF0-6325-2AF5-822A44F38C8D}"/>
              </a:ext>
            </a:extLst>
          </p:cNvPr>
          <p:cNvSpPr txBox="1"/>
          <p:nvPr/>
        </p:nvSpPr>
        <p:spPr>
          <a:xfrm>
            <a:off x="6806876" y="2664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9DF6DF7-2E02-A143-04BC-DB6A3D98800A}"/>
              </a:ext>
            </a:extLst>
          </p:cNvPr>
          <p:cNvSpPr txBox="1"/>
          <p:nvPr/>
        </p:nvSpPr>
        <p:spPr>
          <a:xfrm>
            <a:off x="6302788" y="31336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5599765-DE59-35FD-4727-535299101ABD}"/>
              </a:ext>
            </a:extLst>
          </p:cNvPr>
          <p:cNvSpPr txBox="1"/>
          <p:nvPr/>
        </p:nvSpPr>
        <p:spPr>
          <a:xfrm>
            <a:off x="6291066" y="35556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F663AE1-5C4F-AC6E-DE73-4201B7B86B78}"/>
              </a:ext>
            </a:extLst>
          </p:cNvPr>
          <p:cNvSpPr txBox="1"/>
          <p:nvPr/>
        </p:nvSpPr>
        <p:spPr>
          <a:xfrm>
            <a:off x="6783433" y="35556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6AE7423-A4A3-372F-560A-10F98C0E8BF2}"/>
              </a:ext>
            </a:extLst>
          </p:cNvPr>
          <p:cNvSpPr txBox="1"/>
          <p:nvPr/>
        </p:nvSpPr>
        <p:spPr>
          <a:xfrm>
            <a:off x="6783434" y="3098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B8B61B3-1FE8-B09E-6F53-FE8BE9F3335C}"/>
              </a:ext>
            </a:extLst>
          </p:cNvPr>
          <p:cNvSpPr txBox="1"/>
          <p:nvPr/>
        </p:nvSpPr>
        <p:spPr>
          <a:xfrm>
            <a:off x="7416476" y="35439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D7F2B50-5F89-5162-5659-27C46D4F971D}"/>
              </a:ext>
            </a:extLst>
          </p:cNvPr>
          <p:cNvSpPr txBox="1"/>
          <p:nvPr/>
        </p:nvSpPr>
        <p:spPr>
          <a:xfrm>
            <a:off x="7416477" y="31219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B45B46C-B51F-C6F2-382F-583D4B2AD98E}"/>
              </a:ext>
            </a:extLst>
          </p:cNvPr>
          <p:cNvSpPr txBox="1"/>
          <p:nvPr/>
        </p:nvSpPr>
        <p:spPr>
          <a:xfrm>
            <a:off x="7416479" y="2653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66D6F01-9005-8F69-9DFC-7FB62CD1A3FC}"/>
              </a:ext>
            </a:extLst>
          </p:cNvPr>
          <p:cNvSpPr txBox="1"/>
          <p:nvPr/>
        </p:nvSpPr>
        <p:spPr>
          <a:xfrm>
            <a:off x="7932292" y="26530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957D8F6-CF8C-2815-9984-3C421439F447}"/>
              </a:ext>
            </a:extLst>
          </p:cNvPr>
          <p:cNvSpPr txBox="1"/>
          <p:nvPr/>
        </p:nvSpPr>
        <p:spPr>
          <a:xfrm>
            <a:off x="7944017" y="31219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DCF6ED7-50EB-1BEF-A10D-78F584E250E1}"/>
              </a:ext>
            </a:extLst>
          </p:cNvPr>
          <p:cNvSpPr txBox="1"/>
          <p:nvPr/>
        </p:nvSpPr>
        <p:spPr>
          <a:xfrm>
            <a:off x="7932295" y="354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2180295-EA9B-190C-D07A-64FD607B8050}"/>
              </a:ext>
            </a:extLst>
          </p:cNvPr>
          <p:cNvSpPr txBox="1"/>
          <p:nvPr/>
        </p:nvSpPr>
        <p:spPr>
          <a:xfrm>
            <a:off x="3733829" y="22053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6D95C2E-0910-3C5A-39B8-823AABFD18AE}"/>
              </a:ext>
            </a:extLst>
          </p:cNvPr>
          <p:cNvSpPr txBox="1"/>
          <p:nvPr/>
        </p:nvSpPr>
        <p:spPr>
          <a:xfrm>
            <a:off x="3723715" y="17737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84D37BC-CB4A-0874-4A0C-0CDB06A9B1ED}"/>
              </a:ext>
            </a:extLst>
          </p:cNvPr>
          <p:cNvSpPr txBox="1"/>
          <p:nvPr/>
        </p:nvSpPr>
        <p:spPr>
          <a:xfrm>
            <a:off x="4239528" y="22075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272FB97-55DA-3BA7-D9DD-B52C39D67024}"/>
              </a:ext>
            </a:extLst>
          </p:cNvPr>
          <p:cNvSpPr txBox="1"/>
          <p:nvPr/>
        </p:nvSpPr>
        <p:spPr>
          <a:xfrm>
            <a:off x="4239529" y="17854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BD2629C-D1C5-36AC-94D4-0DCAC29371B0}"/>
              </a:ext>
            </a:extLst>
          </p:cNvPr>
          <p:cNvSpPr txBox="1"/>
          <p:nvPr/>
        </p:nvSpPr>
        <p:spPr>
          <a:xfrm>
            <a:off x="3723718" y="13048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51D0A68-6B52-09FE-B650-AB43C4BF846B}"/>
              </a:ext>
            </a:extLst>
          </p:cNvPr>
          <p:cNvSpPr txBox="1"/>
          <p:nvPr/>
        </p:nvSpPr>
        <p:spPr>
          <a:xfrm>
            <a:off x="4239531" y="13165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66E7FAF-4EB3-F818-534D-DD8D84A95DD8}"/>
              </a:ext>
            </a:extLst>
          </p:cNvPr>
          <p:cNvSpPr txBox="1"/>
          <p:nvPr/>
        </p:nvSpPr>
        <p:spPr>
          <a:xfrm>
            <a:off x="4755344" y="1316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13905FF-9DA6-859B-F220-64E78EDBED8C}"/>
              </a:ext>
            </a:extLst>
          </p:cNvPr>
          <p:cNvSpPr txBox="1"/>
          <p:nvPr/>
        </p:nvSpPr>
        <p:spPr>
          <a:xfrm>
            <a:off x="5271157" y="13165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3AB77A9-ECB1-67ED-3C0E-AE72EE7F8CF0}"/>
              </a:ext>
            </a:extLst>
          </p:cNvPr>
          <p:cNvSpPr txBox="1"/>
          <p:nvPr/>
        </p:nvSpPr>
        <p:spPr>
          <a:xfrm>
            <a:off x="4767069" y="17855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96CBC3C-0133-DC72-E2E4-99D88C2E94D3}"/>
              </a:ext>
            </a:extLst>
          </p:cNvPr>
          <p:cNvSpPr txBox="1"/>
          <p:nvPr/>
        </p:nvSpPr>
        <p:spPr>
          <a:xfrm>
            <a:off x="4755347" y="22075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26E0214-E961-A29E-425B-4C513FD36CF5}"/>
              </a:ext>
            </a:extLst>
          </p:cNvPr>
          <p:cNvSpPr txBox="1"/>
          <p:nvPr/>
        </p:nvSpPr>
        <p:spPr>
          <a:xfrm>
            <a:off x="5247714" y="22075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19C5AEC-9DC3-7E9F-1CB0-B321BFBE609C}"/>
              </a:ext>
            </a:extLst>
          </p:cNvPr>
          <p:cNvSpPr txBox="1"/>
          <p:nvPr/>
        </p:nvSpPr>
        <p:spPr>
          <a:xfrm>
            <a:off x="5247715" y="17503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EC5CFDF-24AC-AF6B-143B-76821CD8B7CF}"/>
              </a:ext>
            </a:extLst>
          </p:cNvPr>
          <p:cNvSpPr txBox="1"/>
          <p:nvPr/>
        </p:nvSpPr>
        <p:spPr>
          <a:xfrm>
            <a:off x="5810417" y="22192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52C639A-6FDC-0E5C-BD6F-53B144485BCD}"/>
              </a:ext>
            </a:extLst>
          </p:cNvPr>
          <p:cNvSpPr txBox="1"/>
          <p:nvPr/>
        </p:nvSpPr>
        <p:spPr>
          <a:xfrm>
            <a:off x="5810418" y="17972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5AD7F42-B8B1-AF24-74CA-577E5A1DAB74}"/>
              </a:ext>
            </a:extLst>
          </p:cNvPr>
          <p:cNvSpPr txBox="1"/>
          <p:nvPr/>
        </p:nvSpPr>
        <p:spPr>
          <a:xfrm>
            <a:off x="5810420" y="132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7116B6D-98C8-DBD4-F251-65B5B0D349F4}"/>
              </a:ext>
            </a:extLst>
          </p:cNvPr>
          <p:cNvSpPr txBox="1"/>
          <p:nvPr/>
        </p:nvSpPr>
        <p:spPr>
          <a:xfrm>
            <a:off x="6326233" y="13283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63F6823-0C56-308A-2A28-B99C99F38C69}"/>
              </a:ext>
            </a:extLst>
          </p:cNvPr>
          <p:cNvSpPr txBox="1"/>
          <p:nvPr/>
        </p:nvSpPr>
        <p:spPr>
          <a:xfrm>
            <a:off x="6842046" y="13283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F85E33C-10FA-C7C0-CFB3-32B897C215B4}"/>
              </a:ext>
            </a:extLst>
          </p:cNvPr>
          <p:cNvSpPr txBox="1"/>
          <p:nvPr/>
        </p:nvSpPr>
        <p:spPr>
          <a:xfrm>
            <a:off x="6337958" y="17972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9A94DC3-1D31-D6AD-7AC0-42C541ED4967}"/>
              </a:ext>
            </a:extLst>
          </p:cNvPr>
          <p:cNvSpPr txBox="1"/>
          <p:nvPr/>
        </p:nvSpPr>
        <p:spPr>
          <a:xfrm>
            <a:off x="6326236" y="22192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89FAF8A-6BC4-AA01-340E-621EFC3709C9}"/>
              </a:ext>
            </a:extLst>
          </p:cNvPr>
          <p:cNvSpPr txBox="1"/>
          <p:nvPr/>
        </p:nvSpPr>
        <p:spPr>
          <a:xfrm>
            <a:off x="6818603" y="22192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72DE885-9AC3-9E4D-AA7C-715995542D02}"/>
              </a:ext>
            </a:extLst>
          </p:cNvPr>
          <p:cNvSpPr txBox="1"/>
          <p:nvPr/>
        </p:nvSpPr>
        <p:spPr>
          <a:xfrm>
            <a:off x="6818604" y="17620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581A97D-09EA-F3C5-77C7-DE52403E727F}"/>
              </a:ext>
            </a:extLst>
          </p:cNvPr>
          <p:cNvSpPr txBox="1"/>
          <p:nvPr/>
        </p:nvSpPr>
        <p:spPr>
          <a:xfrm>
            <a:off x="7451646" y="22075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4235574-C281-F480-E175-5C9EABDC4071}"/>
              </a:ext>
            </a:extLst>
          </p:cNvPr>
          <p:cNvSpPr txBox="1"/>
          <p:nvPr/>
        </p:nvSpPr>
        <p:spPr>
          <a:xfrm>
            <a:off x="7451647" y="17855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7C4A9A8-B044-2815-1CE5-DBE80A4CA264}"/>
              </a:ext>
            </a:extLst>
          </p:cNvPr>
          <p:cNvSpPr txBox="1"/>
          <p:nvPr/>
        </p:nvSpPr>
        <p:spPr>
          <a:xfrm>
            <a:off x="7451649" y="13165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85D3561-39A1-D9C4-1FEB-A13122CEB416}"/>
              </a:ext>
            </a:extLst>
          </p:cNvPr>
          <p:cNvSpPr txBox="1"/>
          <p:nvPr/>
        </p:nvSpPr>
        <p:spPr>
          <a:xfrm>
            <a:off x="7967462" y="1316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487FFF2-F15E-FE55-3966-CC22BBE34D30}"/>
              </a:ext>
            </a:extLst>
          </p:cNvPr>
          <p:cNvSpPr txBox="1"/>
          <p:nvPr/>
        </p:nvSpPr>
        <p:spPr>
          <a:xfrm>
            <a:off x="7979187" y="17855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8DFA46-AB7F-1922-F23D-63BD224FDCF8}"/>
              </a:ext>
            </a:extLst>
          </p:cNvPr>
          <p:cNvSpPr txBox="1"/>
          <p:nvPr/>
        </p:nvSpPr>
        <p:spPr>
          <a:xfrm>
            <a:off x="7967465" y="22075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65383B92-6A3D-9653-9163-CCBB7728C51B}"/>
                  </a:ext>
                </a:extLst>
              </p:cNvPr>
              <p:cNvSpPr txBox="1"/>
              <p:nvPr/>
            </p:nvSpPr>
            <p:spPr>
              <a:xfrm>
                <a:off x="8509102" y="1988054"/>
                <a:ext cx="3449597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When trying to efficiently progress through the state space, we can’t just consider the immediate cost of being in a state. </a:t>
                </a:r>
              </a:p>
              <a:p>
                <a:endParaRPr lang="en-US" dirty="0"/>
              </a:p>
              <a:p>
                <a:r>
                  <a:rPr lang="en-US" dirty="0"/>
                  <a:t>Instead, we want to consider the expected minimum accumulated cost of passing through each state. </a:t>
                </a:r>
              </a:p>
              <a:p>
                <a:endParaRPr lang="en-US" dirty="0"/>
              </a:p>
              <a:p>
                <a:r>
                  <a:rPr lang="en-US" dirty="0"/>
                  <a:t>This computation is denoted as the optimal value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a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65383B92-6A3D-9653-9163-CCBB7728C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9102" y="1988054"/>
                <a:ext cx="3449597" cy="3416320"/>
              </a:xfrm>
              <a:prstGeom prst="rect">
                <a:avLst/>
              </a:prstGeom>
              <a:blipFill>
                <a:blip r:embed="rId3"/>
                <a:stretch>
                  <a:fillRect l="-1838" t="-741" r="-2941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9888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1E920B-342D-FBD4-C568-227B13D41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648D2C-2FD2-5F79-C4DD-DFB31FBF2A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23" t="25771" r="26643" b="26104"/>
          <a:stretch/>
        </p:blipFill>
        <p:spPr>
          <a:xfrm>
            <a:off x="3569588" y="1233796"/>
            <a:ext cx="4693284" cy="41286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A3DD03A-70AE-7274-2522-EC431CC44C7E}"/>
              </a:ext>
            </a:extLst>
          </p:cNvPr>
          <p:cNvSpPr/>
          <p:nvPr/>
        </p:nvSpPr>
        <p:spPr>
          <a:xfrm>
            <a:off x="3530582" y="1233798"/>
            <a:ext cx="4732290" cy="4128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B4DBC6A-73AD-9446-83B2-93C5087A53A2}"/>
              </a:ext>
            </a:extLst>
          </p:cNvPr>
          <p:cNvSpPr/>
          <p:nvPr/>
        </p:nvSpPr>
        <p:spPr>
          <a:xfrm>
            <a:off x="3734822" y="5047212"/>
            <a:ext cx="217953" cy="21082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A408514-2EED-2ECF-B4B6-2479438C9CBA}"/>
              </a:ext>
            </a:extLst>
          </p:cNvPr>
          <p:cNvSpPr/>
          <p:nvPr/>
        </p:nvSpPr>
        <p:spPr>
          <a:xfrm>
            <a:off x="5815242" y="3215346"/>
            <a:ext cx="217953" cy="2108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ACD1A4-C39B-B89A-4E43-7CA997A797E6}"/>
              </a:ext>
            </a:extLst>
          </p:cNvPr>
          <p:cNvSpPr txBox="1"/>
          <p:nvPr/>
        </p:nvSpPr>
        <p:spPr>
          <a:xfrm>
            <a:off x="5788501" y="536239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BB8280-CE72-5FD7-B3DD-4E4194E259C0}"/>
              </a:ext>
            </a:extLst>
          </p:cNvPr>
          <p:cNvSpPr txBox="1"/>
          <p:nvPr/>
        </p:nvSpPr>
        <p:spPr>
          <a:xfrm>
            <a:off x="3259876" y="309154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A3100A-84A9-CC87-2705-F4D226DF47E3}"/>
              </a:ext>
            </a:extLst>
          </p:cNvPr>
          <p:cNvSpPr txBox="1"/>
          <p:nvPr/>
        </p:nvSpPr>
        <p:spPr>
          <a:xfrm>
            <a:off x="6310990" y="53623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2CDA6E-B5B6-45ED-B6BB-A697999FF0C4}"/>
              </a:ext>
            </a:extLst>
          </p:cNvPr>
          <p:cNvSpPr txBox="1"/>
          <p:nvPr/>
        </p:nvSpPr>
        <p:spPr>
          <a:xfrm>
            <a:off x="6857786" y="53623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3B2CD5-D1DB-7886-A5D6-3F4C9C959E2A}"/>
              </a:ext>
            </a:extLst>
          </p:cNvPr>
          <p:cNvSpPr txBox="1"/>
          <p:nvPr/>
        </p:nvSpPr>
        <p:spPr>
          <a:xfrm>
            <a:off x="7404582" y="53761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1FB38F-5405-DE1A-1D20-08FD759C4DD6}"/>
              </a:ext>
            </a:extLst>
          </p:cNvPr>
          <p:cNvSpPr txBox="1"/>
          <p:nvPr/>
        </p:nvSpPr>
        <p:spPr>
          <a:xfrm>
            <a:off x="7866336" y="53741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3811B5-B370-C8B1-F4F2-484509BE8E12}"/>
              </a:ext>
            </a:extLst>
          </p:cNvPr>
          <p:cNvSpPr txBox="1"/>
          <p:nvPr/>
        </p:nvSpPr>
        <p:spPr>
          <a:xfrm>
            <a:off x="3696743" y="535067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3ACAE1-AD06-E2A0-FC94-1A3CC356B13E}"/>
              </a:ext>
            </a:extLst>
          </p:cNvPr>
          <p:cNvSpPr txBox="1"/>
          <p:nvPr/>
        </p:nvSpPr>
        <p:spPr>
          <a:xfrm>
            <a:off x="4243539" y="535067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13347B-F0A8-F720-4137-1C5D4ECB6E22}"/>
              </a:ext>
            </a:extLst>
          </p:cNvPr>
          <p:cNvSpPr txBox="1"/>
          <p:nvPr/>
        </p:nvSpPr>
        <p:spPr>
          <a:xfrm>
            <a:off x="4790335" y="536444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62957F-928B-3E8C-2817-56B7E1ACF33D}"/>
              </a:ext>
            </a:extLst>
          </p:cNvPr>
          <p:cNvSpPr txBox="1"/>
          <p:nvPr/>
        </p:nvSpPr>
        <p:spPr>
          <a:xfrm>
            <a:off x="5252089" y="536239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7C2174-96F8-FE87-29A2-B39A07D6BFF2}"/>
              </a:ext>
            </a:extLst>
          </p:cNvPr>
          <p:cNvSpPr txBox="1"/>
          <p:nvPr/>
        </p:nvSpPr>
        <p:spPr>
          <a:xfrm>
            <a:off x="3254314" y="26423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EABC49-C174-DAD7-5994-8A52C6EB145B}"/>
              </a:ext>
            </a:extLst>
          </p:cNvPr>
          <p:cNvSpPr txBox="1"/>
          <p:nvPr/>
        </p:nvSpPr>
        <p:spPr>
          <a:xfrm>
            <a:off x="3244562" y="21931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429721-13E4-D0FA-B8F3-748A67989CC3}"/>
              </a:ext>
            </a:extLst>
          </p:cNvPr>
          <p:cNvSpPr txBox="1"/>
          <p:nvPr/>
        </p:nvSpPr>
        <p:spPr>
          <a:xfrm>
            <a:off x="3244562" y="17933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BE08F6-D5D6-83A4-BFAA-AEDFE2D55A1F}"/>
              </a:ext>
            </a:extLst>
          </p:cNvPr>
          <p:cNvSpPr txBox="1"/>
          <p:nvPr/>
        </p:nvSpPr>
        <p:spPr>
          <a:xfrm>
            <a:off x="3247443" y="13062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EBEE59-EC66-0E84-18C5-25F2D077F82F}"/>
              </a:ext>
            </a:extLst>
          </p:cNvPr>
          <p:cNvSpPr txBox="1"/>
          <p:nvPr/>
        </p:nvSpPr>
        <p:spPr>
          <a:xfrm>
            <a:off x="3207423" y="488145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E954E1-020B-9144-3E85-C2828F9E8ACE}"/>
              </a:ext>
            </a:extLst>
          </p:cNvPr>
          <p:cNvSpPr txBox="1"/>
          <p:nvPr/>
        </p:nvSpPr>
        <p:spPr>
          <a:xfrm>
            <a:off x="3197671" y="443225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874285-B4C2-33BF-A973-59EB79B1D1E1}"/>
              </a:ext>
            </a:extLst>
          </p:cNvPr>
          <p:cNvSpPr txBox="1"/>
          <p:nvPr/>
        </p:nvSpPr>
        <p:spPr>
          <a:xfrm>
            <a:off x="3197671" y="403244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1B32EB-50FB-28AE-B83B-08C18EDFC115}"/>
              </a:ext>
            </a:extLst>
          </p:cNvPr>
          <p:cNvSpPr txBox="1"/>
          <p:nvPr/>
        </p:nvSpPr>
        <p:spPr>
          <a:xfrm>
            <a:off x="3188829" y="354532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BF478CD-78F1-F10E-105D-028031294CD0}"/>
              </a:ext>
            </a:extLst>
          </p:cNvPr>
          <p:cNvSpPr/>
          <p:nvPr/>
        </p:nvSpPr>
        <p:spPr>
          <a:xfrm>
            <a:off x="3734822" y="3636201"/>
            <a:ext cx="187569" cy="1875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67C95CB-DB42-CFDE-36F4-091D38D7073C}"/>
              </a:ext>
            </a:extLst>
          </p:cNvPr>
          <p:cNvSpPr/>
          <p:nvPr/>
        </p:nvSpPr>
        <p:spPr>
          <a:xfrm>
            <a:off x="5815242" y="4112932"/>
            <a:ext cx="187569" cy="1875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573422-D532-41F4-028B-871AAC1D9992}"/>
              </a:ext>
            </a:extLst>
          </p:cNvPr>
          <p:cNvSpPr txBox="1"/>
          <p:nvPr/>
        </p:nvSpPr>
        <p:spPr>
          <a:xfrm>
            <a:off x="2393302" y="447844"/>
            <a:ext cx="7795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Linearly-Solvable Markov Decision Problem (LMDP) with static obstacles (example)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ECE494-918A-3065-3D8A-C4C93322D76E}"/>
              </a:ext>
            </a:extLst>
          </p:cNvPr>
          <p:cNvSpPr txBox="1"/>
          <p:nvPr/>
        </p:nvSpPr>
        <p:spPr>
          <a:xfrm>
            <a:off x="3827611" y="48547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3A625D1-AD2C-ED5A-0E49-181DE0CCC08A}"/>
              </a:ext>
            </a:extLst>
          </p:cNvPr>
          <p:cNvSpPr txBox="1"/>
          <p:nvPr/>
        </p:nvSpPr>
        <p:spPr>
          <a:xfrm>
            <a:off x="3559591" y="448180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.905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C490428-F54A-C3CF-E8D6-2F4EC9B1D9A3}"/>
              </a:ext>
            </a:extLst>
          </p:cNvPr>
          <p:cNvSpPr txBox="1"/>
          <p:nvPr/>
        </p:nvSpPr>
        <p:spPr>
          <a:xfrm>
            <a:off x="4063681" y="491555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.905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E0B987B-E485-2E0B-3B15-097732284920}"/>
              </a:ext>
            </a:extLst>
          </p:cNvPr>
          <p:cNvSpPr txBox="1"/>
          <p:nvPr/>
        </p:nvSpPr>
        <p:spPr>
          <a:xfrm>
            <a:off x="4051959" y="449352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.905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B0D2170-9A48-CA0D-75DD-7EDC7A965CB8}"/>
              </a:ext>
            </a:extLst>
          </p:cNvPr>
          <p:cNvSpPr txBox="1"/>
          <p:nvPr/>
        </p:nvSpPr>
        <p:spPr>
          <a:xfrm>
            <a:off x="3559594" y="401288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.135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A670034-535D-A0A3-AE4D-B57458BA0669}"/>
              </a:ext>
            </a:extLst>
          </p:cNvPr>
          <p:cNvSpPr txBox="1"/>
          <p:nvPr/>
        </p:nvSpPr>
        <p:spPr>
          <a:xfrm>
            <a:off x="4087130" y="402461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.135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20792DA-EDDA-70E0-0EA2-2A6B93B7387A}"/>
              </a:ext>
            </a:extLst>
          </p:cNvPr>
          <p:cNvSpPr txBox="1"/>
          <p:nvPr/>
        </p:nvSpPr>
        <p:spPr>
          <a:xfrm>
            <a:off x="4579497" y="401288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.819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1F2270-0A53-CD12-91DF-7F9FFF05FE89}"/>
              </a:ext>
            </a:extLst>
          </p:cNvPr>
          <p:cNvSpPr txBox="1"/>
          <p:nvPr/>
        </p:nvSpPr>
        <p:spPr>
          <a:xfrm>
            <a:off x="5095310" y="402461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.135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36173B5-14D1-2B35-758D-9C9627098021}"/>
              </a:ext>
            </a:extLst>
          </p:cNvPr>
          <p:cNvSpPr txBox="1"/>
          <p:nvPr/>
        </p:nvSpPr>
        <p:spPr>
          <a:xfrm>
            <a:off x="4579499" y="449353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.819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274D97E-1FF0-B628-8A6F-DC15613F5703}"/>
              </a:ext>
            </a:extLst>
          </p:cNvPr>
          <p:cNvSpPr txBox="1"/>
          <p:nvPr/>
        </p:nvSpPr>
        <p:spPr>
          <a:xfrm>
            <a:off x="4579500" y="492728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.819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11D18B2-AFAB-EC7F-3120-B03ACEB83DEB}"/>
              </a:ext>
            </a:extLst>
          </p:cNvPr>
          <p:cNvSpPr txBox="1"/>
          <p:nvPr/>
        </p:nvSpPr>
        <p:spPr>
          <a:xfrm>
            <a:off x="5107036" y="495073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.670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92E1AB2-1BA0-257F-82D1-F62ED5C49936}"/>
              </a:ext>
            </a:extLst>
          </p:cNvPr>
          <p:cNvSpPr txBox="1"/>
          <p:nvPr/>
        </p:nvSpPr>
        <p:spPr>
          <a:xfrm>
            <a:off x="5095314" y="445836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.135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14AF26-9F9A-BCAD-31D2-01F7D3B55030}"/>
              </a:ext>
            </a:extLst>
          </p:cNvPr>
          <p:cNvSpPr txBox="1"/>
          <p:nvPr/>
        </p:nvSpPr>
        <p:spPr>
          <a:xfrm>
            <a:off x="5634570" y="493900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.607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C1E5148-856E-284E-1BD7-CA5A9ED17B39}"/>
              </a:ext>
            </a:extLst>
          </p:cNvPr>
          <p:cNvSpPr txBox="1"/>
          <p:nvPr/>
        </p:nvSpPr>
        <p:spPr>
          <a:xfrm>
            <a:off x="5693186" y="448180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.05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4CA645-1AE2-C673-5FDE-420FC499D1AD}"/>
              </a:ext>
            </a:extLst>
          </p:cNvPr>
          <p:cNvSpPr txBox="1"/>
          <p:nvPr/>
        </p:nvSpPr>
        <p:spPr>
          <a:xfrm>
            <a:off x="5657726" y="3941573"/>
            <a:ext cx="593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.007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9A8398A-A304-9A27-A28A-A8CE386F7407}"/>
              </a:ext>
            </a:extLst>
          </p:cNvPr>
          <p:cNvSpPr txBox="1"/>
          <p:nvPr/>
        </p:nvSpPr>
        <p:spPr>
          <a:xfrm>
            <a:off x="6173832" y="4036335"/>
            <a:ext cx="593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.018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DED59F4-9466-898F-79B4-9473D6E8A5A5}"/>
              </a:ext>
            </a:extLst>
          </p:cNvPr>
          <p:cNvSpPr txBox="1"/>
          <p:nvPr/>
        </p:nvSpPr>
        <p:spPr>
          <a:xfrm>
            <a:off x="6713091" y="402461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.135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76D7F1F-5861-8B52-C169-326635B2D0F9}"/>
              </a:ext>
            </a:extLst>
          </p:cNvPr>
          <p:cNvSpPr txBox="1"/>
          <p:nvPr/>
        </p:nvSpPr>
        <p:spPr>
          <a:xfrm>
            <a:off x="6173834" y="4505257"/>
            <a:ext cx="593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.018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4D01096-F603-CBA4-3E4C-6C9B72DE6950}"/>
              </a:ext>
            </a:extLst>
          </p:cNvPr>
          <p:cNvSpPr txBox="1"/>
          <p:nvPr/>
        </p:nvSpPr>
        <p:spPr>
          <a:xfrm>
            <a:off x="6185558" y="492728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.368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57686AB-93A9-D9C8-1FAF-D47E1EB839AB}"/>
              </a:ext>
            </a:extLst>
          </p:cNvPr>
          <p:cNvSpPr txBox="1"/>
          <p:nvPr/>
        </p:nvSpPr>
        <p:spPr>
          <a:xfrm>
            <a:off x="6724817" y="492728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.135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3030DD4-0A1C-B848-CBFD-38DEB2030281}"/>
              </a:ext>
            </a:extLst>
          </p:cNvPr>
          <p:cNvSpPr txBox="1"/>
          <p:nvPr/>
        </p:nvSpPr>
        <p:spPr>
          <a:xfrm>
            <a:off x="6701372" y="447009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.135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45B3C0D-534E-50B0-41CE-0B7B02537A80}"/>
              </a:ext>
            </a:extLst>
          </p:cNvPr>
          <p:cNvSpPr txBox="1"/>
          <p:nvPr/>
        </p:nvSpPr>
        <p:spPr>
          <a:xfrm>
            <a:off x="7322691" y="4927280"/>
            <a:ext cx="47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.05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1EE1E76-60DD-6FDA-7242-F99A67E578A0}"/>
              </a:ext>
            </a:extLst>
          </p:cNvPr>
          <p:cNvSpPr txBox="1"/>
          <p:nvPr/>
        </p:nvSpPr>
        <p:spPr>
          <a:xfrm>
            <a:off x="7322692" y="4493530"/>
            <a:ext cx="47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.05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1E265B9-440B-586D-52D6-61DFF987502E}"/>
              </a:ext>
            </a:extLst>
          </p:cNvPr>
          <p:cNvSpPr txBox="1"/>
          <p:nvPr/>
        </p:nvSpPr>
        <p:spPr>
          <a:xfrm>
            <a:off x="7299248" y="4024612"/>
            <a:ext cx="47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.05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7553A60-BF4C-113F-860D-48C3E60048A7}"/>
              </a:ext>
            </a:extLst>
          </p:cNvPr>
          <p:cNvSpPr txBox="1"/>
          <p:nvPr/>
        </p:nvSpPr>
        <p:spPr>
          <a:xfrm>
            <a:off x="7744723" y="4024613"/>
            <a:ext cx="593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.018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98A39CD-7961-94FD-27A3-947D9427AB10}"/>
              </a:ext>
            </a:extLst>
          </p:cNvPr>
          <p:cNvSpPr txBox="1"/>
          <p:nvPr/>
        </p:nvSpPr>
        <p:spPr>
          <a:xfrm>
            <a:off x="7721279" y="4493535"/>
            <a:ext cx="593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.018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2907C94-D84B-AF64-AF87-468416B81D07}"/>
              </a:ext>
            </a:extLst>
          </p:cNvPr>
          <p:cNvSpPr txBox="1"/>
          <p:nvPr/>
        </p:nvSpPr>
        <p:spPr>
          <a:xfrm>
            <a:off x="7709557" y="4915564"/>
            <a:ext cx="593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.018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D3E6811-EE91-A498-DE7D-5BCC30F27F66}"/>
              </a:ext>
            </a:extLst>
          </p:cNvPr>
          <p:cNvSpPr txBox="1"/>
          <p:nvPr/>
        </p:nvSpPr>
        <p:spPr>
          <a:xfrm>
            <a:off x="3628726" y="3458661"/>
            <a:ext cx="593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.007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97A4399-22FD-0E79-7624-DB42F5902B5A}"/>
              </a:ext>
            </a:extLst>
          </p:cNvPr>
          <p:cNvSpPr txBox="1"/>
          <p:nvPr/>
        </p:nvSpPr>
        <p:spPr>
          <a:xfrm>
            <a:off x="3547869" y="3110203"/>
            <a:ext cx="593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.018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F52E1FA-FDE1-8D40-F52C-8DE74F42D013}"/>
              </a:ext>
            </a:extLst>
          </p:cNvPr>
          <p:cNvSpPr txBox="1"/>
          <p:nvPr/>
        </p:nvSpPr>
        <p:spPr>
          <a:xfrm>
            <a:off x="4145743" y="357912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.05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D6A34BB-1CF8-CACA-73A8-DB36747FADC9}"/>
              </a:ext>
            </a:extLst>
          </p:cNvPr>
          <p:cNvSpPr txBox="1"/>
          <p:nvPr/>
        </p:nvSpPr>
        <p:spPr>
          <a:xfrm>
            <a:off x="4145744" y="3098482"/>
            <a:ext cx="47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.05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F67742D-546E-F1EB-F668-137FF66822BE}"/>
              </a:ext>
            </a:extLst>
          </p:cNvPr>
          <p:cNvSpPr txBox="1"/>
          <p:nvPr/>
        </p:nvSpPr>
        <p:spPr>
          <a:xfrm>
            <a:off x="3524426" y="265300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.368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BA01A28-5842-3C82-126E-011E8C1FEFF2}"/>
              </a:ext>
            </a:extLst>
          </p:cNvPr>
          <p:cNvSpPr txBox="1"/>
          <p:nvPr/>
        </p:nvSpPr>
        <p:spPr>
          <a:xfrm>
            <a:off x="4063685" y="265301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.368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8474F86-FECC-8375-246A-E0B7BDF77D18}"/>
              </a:ext>
            </a:extLst>
          </p:cNvPr>
          <p:cNvSpPr txBox="1"/>
          <p:nvPr/>
        </p:nvSpPr>
        <p:spPr>
          <a:xfrm>
            <a:off x="4579498" y="265301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.368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3AC8CB3-3750-25C4-34B9-25912E425BF5}"/>
              </a:ext>
            </a:extLst>
          </p:cNvPr>
          <p:cNvSpPr txBox="1"/>
          <p:nvPr/>
        </p:nvSpPr>
        <p:spPr>
          <a:xfrm>
            <a:off x="5107034" y="265301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.368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DA6C70D-B66F-F2ED-4C49-E20931993BAD}"/>
              </a:ext>
            </a:extLst>
          </p:cNvPr>
          <p:cNvSpPr txBox="1"/>
          <p:nvPr/>
        </p:nvSpPr>
        <p:spPr>
          <a:xfrm>
            <a:off x="4567777" y="311021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.368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B2570FB-FDE9-DEAE-BCF1-A0D35221F34F}"/>
              </a:ext>
            </a:extLst>
          </p:cNvPr>
          <p:cNvSpPr txBox="1"/>
          <p:nvPr/>
        </p:nvSpPr>
        <p:spPr>
          <a:xfrm>
            <a:off x="4567778" y="356740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.368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8CDA6CC-8D0F-1D1B-AD73-F20B2AE69614}"/>
              </a:ext>
            </a:extLst>
          </p:cNvPr>
          <p:cNvSpPr txBox="1"/>
          <p:nvPr/>
        </p:nvSpPr>
        <p:spPr>
          <a:xfrm>
            <a:off x="5083591" y="355568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.135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BAB080-8DF8-9E03-D6EC-4145912CCEBF}"/>
              </a:ext>
            </a:extLst>
          </p:cNvPr>
          <p:cNvSpPr txBox="1"/>
          <p:nvPr/>
        </p:nvSpPr>
        <p:spPr>
          <a:xfrm>
            <a:off x="5107038" y="309849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.368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2CE5F28-0350-BAD9-9174-F3366E4CBDE9}"/>
              </a:ext>
            </a:extLst>
          </p:cNvPr>
          <p:cNvSpPr txBox="1"/>
          <p:nvPr/>
        </p:nvSpPr>
        <p:spPr>
          <a:xfrm>
            <a:off x="5611125" y="3555679"/>
            <a:ext cx="593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.018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E8393E5-99AC-85AB-AF03-FF0F9F1653D4}"/>
              </a:ext>
            </a:extLst>
          </p:cNvPr>
          <p:cNvSpPr txBox="1"/>
          <p:nvPr/>
        </p:nvSpPr>
        <p:spPr>
          <a:xfrm>
            <a:off x="5622849" y="305159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.368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A919759-AE57-6964-7076-3F6904CBC98E}"/>
              </a:ext>
            </a:extLst>
          </p:cNvPr>
          <p:cNvSpPr txBox="1"/>
          <p:nvPr/>
        </p:nvSpPr>
        <p:spPr>
          <a:xfrm>
            <a:off x="5611128" y="265301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.368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BE6DDE7-9206-12BE-F293-1092EBFAAD79}"/>
              </a:ext>
            </a:extLst>
          </p:cNvPr>
          <p:cNvSpPr txBox="1"/>
          <p:nvPr/>
        </p:nvSpPr>
        <p:spPr>
          <a:xfrm>
            <a:off x="6173833" y="264128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.368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9F9ECA2-45E3-97B3-2921-F3424331EB04}"/>
              </a:ext>
            </a:extLst>
          </p:cNvPr>
          <p:cNvSpPr txBox="1"/>
          <p:nvPr/>
        </p:nvSpPr>
        <p:spPr>
          <a:xfrm>
            <a:off x="6724815" y="265301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.135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C02DCBC-DB88-36A5-E0C1-8986A914DC1F}"/>
              </a:ext>
            </a:extLst>
          </p:cNvPr>
          <p:cNvSpPr txBox="1"/>
          <p:nvPr/>
        </p:nvSpPr>
        <p:spPr>
          <a:xfrm>
            <a:off x="6162112" y="311021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.135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3155E68-E9F8-EF75-6296-685D431A881A}"/>
              </a:ext>
            </a:extLst>
          </p:cNvPr>
          <p:cNvSpPr txBox="1"/>
          <p:nvPr/>
        </p:nvSpPr>
        <p:spPr>
          <a:xfrm>
            <a:off x="6232451" y="3567409"/>
            <a:ext cx="47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.05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D1FEB8D-880A-10DC-18AA-7E12DF0C13E4}"/>
              </a:ext>
            </a:extLst>
          </p:cNvPr>
          <p:cNvSpPr txBox="1"/>
          <p:nvPr/>
        </p:nvSpPr>
        <p:spPr>
          <a:xfrm>
            <a:off x="6713095" y="355568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.135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73F6102-F68C-3CA2-D7D9-D839A280367D}"/>
              </a:ext>
            </a:extLst>
          </p:cNvPr>
          <p:cNvSpPr txBox="1"/>
          <p:nvPr/>
        </p:nvSpPr>
        <p:spPr>
          <a:xfrm>
            <a:off x="6724819" y="309849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.135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E4B344B-5AFE-AE38-EB69-03E6DA0CEDEE}"/>
              </a:ext>
            </a:extLst>
          </p:cNvPr>
          <p:cNvSpPr txBox="1"/>
          <p:nvPr/>
        </p:nvSpPr>
        <p:spPr>
          <a:xfrm>
            <a:off x="7299246" y="3567403"/>
            <a:ext cx="47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.05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0454297-2335-C348-7A37-FCF951B3CFF2}"/>
              </a:ext>
            </a:extLst>
          </p:cNvPr>
          <p:cNvSpPr txBox="1"/>
          <p:nvPr/>
        </p:nvSpPr>
        <p:spPr>
          <a:xfrm>
            <a:off x="7287524" y="3121930"/>
            <a:ext cx="47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.05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0E4D483-2F29-4758-C542-84BF7AB11A04}"/>
              </a:ext>
            </a:extLst>
          </p:cNvPr>
          <p:cNvSpPr txBox="1"/>
          <p:nvPr/>
        </p:nvSpPr>
        <p:spPr>
          <a:xfrm>
            <a:off x="7299249" y="2653012"/>
            <a:ext cx="47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.05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1674178-45F3-14DC-8F0D-BA22F27787A7}"/>
              </a:ext>
            </a:extLst>
          </p:cNvPr>
          <p:cNvSpPr txBox="1"/>
          <p:nvPr/>
        </p:nvSpPr>
        <p:spPr>
          <a:xfrm>
            <a:off x="7756449" y="3121935"/>
            <a:ext cx="593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.018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83DFA9D-015B-ACA9-3B8E-45D22F2B760B}"/>
              </a:ext>
            </a:extLst>
          </p:cNvPr>
          <p:cNvSpPr txBox="1"/>
          <p:nvPr/>
        </p:nvSpPr>
        <p:spPr>
          <a:xfrm>
            <a:off x="7744727" y="3543964"/>
            <a:ext cx="593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.018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BCE5CDE-49ED-1E31-2197-4A430DA380BC}"/>
              </a:ext>
            </a:extLst>
          </p:cNvPr>
          <p:cNvSpPr txBox="1"/>
          <p:nvPr/>
        </p:nvSpPr>
        <p:spPr>
          <a:xfrm>
            <a:off x="3510549" y="221656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.135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F251140-95E6-E523-BB19-2434CCA1B159}"/>
              </a:ext>
            </a:extLst>
          </p:cNvPr>
          <p:cNvSpPr txBox="1"/>
          <p:nvPr/>
        </p:nvSpPr>
        <p:spPr>
          <a:xfrm>
            <a:off x="3547870" y="1773774"/>
            <a:ext cx="47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.05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9ABC7B5-D7DD-1FAF-BEA9-3F691B304540}"/>
              </a:ext>
            </a:extLst>
          </p:cNvPr>
          <p:cNvSpPr txBox="1"/>
          <p:nvPr/>
        </p:nvSpPr>
        <p:spPr>
          <a:xfrm>
            <a:off x="4051960" y="221924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.135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0507F52-528C-8EC2-BB4D-5B1143725249}"/>
              </a:ext>
            </a:extLst>
          </p:cNvPr>
          <p:cNvSpPr txBox="1"/>
          <p:nvPr/>
        </p:nvSpPr>
        <p:spPr>
          <a:xfrm>
            <a:off x="4157189" y="177377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.05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295082E-8E53-BC5A-FBB0-373A85FE852E}"/>
              </a:ext>
            </a:extLst>
          </p:cNvPr>
          <p:cNvSpPr txBox="1"/>
          <p:nvPr/>
        </p:nvSpPr>
        <p:spPr>
          <a:xfrm>
            <a:off x="3536150" y="1304857"/>
            <a:ext cx="593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.018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1A1D607-016B-D458-EC12-14C0DE9DD4B4}"/>
              </a:ext>
            </a:extLst>
          </p:cNvPr>
          <p:cNvSpPr txBox="1"/>
          <p:nvPr/>
        </p:nvSpPr>
        <p:spPr>
          <a:xfrm>
            <a:off x="4051963" y="1304858"/>
            <a:ext cx="593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.018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B87D5B9-17EF-DB44-7BAE-24BECDEC2110}"/>
              </a:ext>
            </a:extLst>
          </p:cNvPr>
          <p:cNvSpPr txBox="1"/>
          <p:nvPr/>
        </p:nvSpPr>
        <p:spPr>
          <a:xfrm>
            <a:off x="4567776" y="1304859"/>
            <a:ext cx="593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.018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CEAABF2-15CE-2F0D-10F0-0171E9D217AC}"/>
              </a:ext>
            </a:extLst>
          </p:cNvPr>
          <p:cNvSpPr txBox="1"/>
          <p:nvPr/>
        </p:nvSpPr>
        <p:spPr>
          <a:xfrm>
            <a:off x="5071866" y="1304860"/>
            <a:ext cx="593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.018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D862240-8EC0-71F9-36E8-633FC217F1D2}"/>
              </a:ext>
            </a:extLst>
          </p:cNvPr>
          <p:cNvSpPr txBox="1"/>
          <p:nvPr/>
        </p:nvSpPr>
        <p:spPr>
          <a:xfrm>
            <a:off x="4638116" y="1773781"/>
            <a:ext cx="47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.05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34C5877-CC34-573C-7BA1-FCEEBDB5F0A9}"/>
              </a:ext>
            </a:extLst>
          </p:cNvPr>
          <p:cNvSpPr txBox="1"/>
          <p:nvPr/>
        </p:nvSpPr>
        <p:spPr>
          <a:xfrm>
            <a:off x="4602948" y="220753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.135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C5F6487-3D60-72E8-8BBF-48E46D4556C8}"/>
              </a:ext>
            </a:extLst>
          </p:cNvPr>
          <p:cNvSpPr txBox="1"/>
          <p:nvPr/>
        </p:nvSpPr>
        <p:spPr>
          <a:xfrm>
            <a:off x="5118761" y="220753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.135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4D00F89-62B9-70D7-6B6C-5067872D0D21}"/>
              </a:ext>
            </a:extLst>
          </p:cNvPr>
          <p:cNvSpPr txBox="1"/>
          <p:nvPr/>
        </p:nvSpPr>
        <p:spPr>
          <a:xfrm>
            <a:off x="5189100" y="176206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.05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60F4B05-C19A-504A-1D5A-27876B5B6824}"/>
              </a:ext>
            </a:extLst>
          </p:cNvPr>
          <p:cNvSpPr txBox="1"/>
          <p:nvPr/>
        </p:nvSpPr>
        <p:spPr>
          <a:xfrm>
            <a:off x="5611126" y="220752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.135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AB8E4BA-CE53-6483-68D4-E63EBFA8C1C9}"/>
              </a:ext>
            </a:extLst>
          </p:cNvPr>
          <p:cNvSpPr txBox="1"/>
          <p:nvPr/>
        </p:nvSpPr>
        <p:spPr>
          <a:xfrm>
            <a:off x="5646296" y="177377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.05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9FD9C19-E23E-A556-C2A8-CD03178A6006}"/>
              </a:ext>
            </a:extLst>
          </p:cNvPr>
          <p:cNvSpPr txBox="1"/>
          <p:nvPr/>
        </p:nvSpPr>
        <p:spPr>
          <a:xfrm>
            <a:off x="5587683" y="1304859"/>
            <a:ext cx="593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.018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23D0B1B-8EF5-1BD6-4C4E-F909A3D7AB75}"/>
              </a:ext>
            </a:extLst>
          </p:cNvPr>
          <p:cNvSpPr txBox="1"/>
          <p:nvPr/>
        </p:nvSpPr>
        <p:spPr>
          <a:xfrm>
            <a:off x="6126942" y="1304860"/>
            <a:ext cx="593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.018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39BCBE8-C6BC-1026-7E41-82587827DE26}"/>
              </a:ext>
            </a:extLst>
          </p:cNvPr>
          <p:cNvSpPr txBox="1"/>
          <p:nvPr/>
        </p:nvSpPr>
        <p:spPr>
          <a:xfrm>
            <a:off x="6677924" y="1304861"/>
            <a:ext cx="593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.018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6D4F3D2-1816-AC9E-C209-F885A256FB3B}"/>
              </a:ext>
            </a:extLst>
          </p:cNvPr>
          <p:cNvSpPr txBox="1"/>
          <p:nvPr/>
        </p:nvSpPr>
        <p:spPr>
          <a:xfrm>
            <a:off x="6185559" y="1773782"/>
            <a:ext cx="47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.05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3C65D61-D26F-20FD-615D-FE2A77F1692C}"/>
              </a:ext>
            </a:extLst>
          </p:cNvPr>
          <p:cNvSpPr txBox="1"/>
          <p:nvPr/>
        </p:nvSpPr>
        <p:spPr>
          <a:xfrm>
            <a:off x="6173837" y="220753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.135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B4D97E2-3D6A-6B33-0DAB-D3DFFFC807F9}"/>
              </a:ext>
            </a:extLst>
          </p:cNvPr>
          <p:cNvSpPr txBox="1"/>
          <p:nvPr/>
        </p:nvSpPr>
        <p:spPr>
          <a:xfrm>
            <a:off x="6701373" y="220753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.135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82512F4-36BD-19CB-99B4-95AD95A11DE7}"/>
              </a:ext>
            </a:extLst>
          </p:cNvPr>
          <p:cNvSpPr txBox="1"/>
          <p:nvPr/>
        </p:nvSpPr>
        <p:spPr>
          <a:xfrm>
            <a:off x="6771712" y="176206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.05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E344AA5-F525-3328-5352-F4868CE63BA5}"/>
              </a:ext>
            </a:extLst>
          </p:cNvPr>
          <p:cNvSpPr txBox="1"/>
          <p:nvPr/>
        </p:nvSpPr>
        <p:spPr>
          <a:xfrm>
            <a:off x="7287524" y="2207528"/>
            <a:ext cx="47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.05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484F177-D985-50B7-923E-ED19325BDC15}"/>
              </a:ext>
            </a:extLst>
          </p:cNvPr>
          <p:cNvSpPr txBox="1"/>
          <p:nvPr/>
        </p:nvSpPr>
        <p:spPr>
          <a:xfrm>
            <a:off x="7264079" y="1750332"/>
            <a:ext cx="47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.05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8519FC5-524B-8FA1-2C24-1273BFB6C7A9}"/>
              </a:ext>
            </a:extLst>
          </p:cNvPr>
          <p:cNvSpPr txBox="1"/>
          <p:nvPr/>
        </p:nvSpPr>
        <p:spPr>
          <a:xfrm>
            <a:off x="7205547" y="130485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.018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7E54843-F107-E1F0-455C-3EEC061038FF}"/>
              </a:ext>
            </a:extLst>
          </p:cNvPr>
          <p:cNvSpPr txBox="1"/>
          <p:nvPr/>
        </p:nvSpPr>
        <p:spPr>
          <a:xfrm>
            <a:off x="7744810" y="1338659"/>
            <a:ext cx="59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.007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B8E09B1-33F6-FCC8-6836-1CD227935BFB}"/>
              </a:ext>
            </a:extLst>
          </p:cNvPr>
          <p:cNvSpPr txBox="1"/>
          <p:nvPr/>
        </p:nvSpPr>
        <p:spPr>
          <a:xfrm>
            <a:off x="7721281" y="1773783"/>
            <a:ext cx="593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.018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69C26A0-ACCC-2B43-CE22-C96F357EDADC}"/>
              </a:ext>
            </a:extLst>
          </p:cNvPr>
          <p:cNvSpPr txBox="1"/>
          <p:nvPr/>
        </p:nvSpPr>
        <p:spPr>
          <a:xfrm>
            <a:off x="7733005" y="2207535"/>
            <a:ext cx="593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.018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24A8D77-000D-8079-26F3-04A4B88E23F5}"/>
                  </a:ext>
                </a:extLst>
              </p:cNvPr>
              <p:cNvSpPr txBox="1"/>
              <p:nvPr/>
            </p:nvSpPr>
            <p:spPr>
              <a:xfrm>
                <a:off x="8509102" y="1988054"/>
                <a:ext cx="3449597" cy="2596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our purposes,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known as the desirability function. </a:t>
                </a:r>
              </a:p>
              <a:p>
                <a:endParaRPr lang="en-US" dirty="0"/>
              </a:p>
              <a:p>
                <a:r>
                  <a:rPr lang="en-US" dirty="0"/>
                  <a:t>It can be computed directly from the cost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(as opposed to computing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).  </a:t>
                </a:r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24A8D77-000D-8079-26F3-04A4B88E2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9102" y="1988054"/>
                <a:ext cx="3449597" cy="2596801"/>
              </a:xfrm>
              <a:prstGeom prst="rect">
                <a:avLst/>
              </a:prstGeom>
              <a:blipFill>
                <a:blip r:embed="rId3"/>
                <a:stretch>
                  <a:fillRect l="-1838" t="-976" r="-2206" b="-3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D75CB4B4-3BC1-AE94-5DE8-86B09F573AB2}"/>
              </a:ext>
            </a:extLst>
          </p:cNvPr>
          <p:cNvSpPr txBox="1"/>
          <p:nvPr/>
        </p:nvSpPr>
        <p:spPr>
          <a:xfrm>
            <a:off x="7743335" y="2660263"/>
            <a:ext cx="6820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.018</a:t>
            </a:r>
          </a:p>
        </p:txBody>
      </p:sp>
    </p:spTree>
    <p:extLst>
      <p:ext uri="{BB962C8B-B14F-4D97-AF65-F5344CB8AC3E}">
        <p14:creationId xmlns:p14="http://schemas.microsoft.com/office/powerpoint/2010/main" val="4209817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43FE83-B254-EF7C-1DA2-FEF20B824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ECBF05-3A9A-EDD9-DA44-5E57B359F6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23" t="25771" r="26643" b="26104"/>
          <a:stretch/>
        </p:blipFill>
        <p:spPr>
          <a:xfrm>
            <a:off x="3569588" y="1233796"/>
            <a:ext cx="4693284" cy="41286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6BFC20D-6B05-DA4E-D2CA-8485C3FA3C97}"/>
              </a:ext>
            </a:extLst>
          </p:cNvPr>
          <p:cNvSpPr/>
          <p:nvPr/>
        </p:nvSpPr>
        <p:spPr>
          <a:xfrm>
            <a:off x="3530582" y="1233798"/>
            <a:ext cx="4732290" cy="4128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6CFDC53-42F7-2441-420B-B2DA4E9F99C7}"/>
              </a:ext>
            </a:extLst>
          </p:cNvPr>
          <p:cNvSpPr/>
          <p:nvPr/>
        </p:nvSpPr>
        <p:spPr>
          <a:xfrm>
            <a:off x="3734822" y="5047212"/>
            <a:ext cx="217953" cy="21082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7389EEB-97F0-2D55-FEA2-34692318479B}"/>
              </a:ext>
            </a:extLst>
          </p:cNvPr>
          <p:cNvSpPr/>
          <p:nvPr/>
        </p:nvSpPr>
        <p:spPr>
          <a:xfrm>
            <a:off x="5815242" y="3215346"/>
            <a:ext cx="217953" cy="2108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74AEB6-8C75-628D-8D6A-0EFF47930F1C}"/>
              </a:ext>
            </a:extLst>
          </p:cNvPr>
          <p:cNvSpPr txBox="1"/>
          <p:nvPr/>
        </p:nvSpPr>
        <p:spPr>
          <a:xfrm>
            <a:off x="5788501" y="536239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203543-D7CE-714B-960F-132F13BCBF5F}"/>
              </a:ext>
            </a:extLst>
          </p:cNvPr>
          <p:cNvSpPr txBox="1"/>
          <p:nvPr/>
        </p:nvSpPr>
        <p:spPr>
          <a:xfrm>
            <a:off x="3259876" y="309154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26B9E3-B61A-ED07-BEED-AC5713E3F7EC}"/>
              </a:ext>
            </a:extLst>
          </p:cNvPr>
          <p:cNvSpPr txBox="1"/>
          <p:nvPr/>
        </p:nvSpPr>
        <p:spPr>
          <a:xfrm>
            <a:off x="6310990" y="53623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09E875-856A-B477-82F4-7C973720E1BC}"/>
              </a:ext>
            </a:extLst>
          </p:cNvPr>
          <p:cNvSpPr txBox="1"/>
          <p:nvPr/>
        </p:nvSpPr>
        <p:spPr>
          <a:xfrm>
            <a:off x="6857786" y="53623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0C68D8-8B67-3AED-4ED7-5EEA82A5E898}"/>
              </a:ext>
            </a:extLst>
          </p:cNvPr>
          <p:cNvSpPr txBox="1"/>
          <p:nvPr/>
        </p:nvSpPr>
        <p:spPr>
          <a:xfrm>
            <a:off x="7404582" y="53761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D23050-4515-BD7B-1A49-7603698AF9DC}"/>
              </a:ext>
            </a:extLst>
          </p:cNvPr>
          <p:cNvSpPr txBox="1"/>
          <p:nvPr/>
        </p:nvSpPr>
        <p:spPr>
          <a:xfrm>
            <a:off x="7866336" y="53741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B8B8EC-6ADF-C58A-D6F3-D8802D6BABB9}"/>
              </a:ext>
            </a:extLst>
          </p:cNvPr>
          <p:cNvSpPr txBox="1"/>
          <p:nvPr/>
        </p:nvSpPr>
        <p:spPr>
          <a:xfrm>
            <a:off x="3696743" y="535067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D85B02-E7E2-7E64-F284-7E01A354924B}"/>
              </a:ext>
            </a:extLst>
          </p:cNvPr>
          <p:cNvSpPr txBox="1"/>
          <p:nvPr/>
        </p:nvSpPr>
        <p:spPr>
          <a:xfrm>
            <a:off x="4243539" y="535067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7ED00F-7A41-230D-0C3C-9EAF7B8A3127}"/>
              </a:ext>
            </a:extLst>
          </p:cNvPr>
          <p:cNvSpPr txBox="1"/>
          <p:nvPr/>
        </p:nvSpPr>
        <p:spPr>
          <a:xfrm>
            <a:off x="4790335" y="536444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944F81-89B4-90C8-91AC-6FB5AF6F4F9C}"/>
              </a:ext>
            </a:extLst>
          </p:cNvPr>
          <p:cNvSpPr txBox="1"/>
          <p:nvPr/>
        </p:nvSpPr>
        <p:spPr>
          <a:xfrm>
            <a:off x="5252089" y="536239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630FAE-D979-6548-D285-0D88B6B86AFF}"/>
              </a:ext>
            </a:extLst>
          </p:cNvPr>
          <p:cNvSpPr txBox="1"/>
          <p:nvPr/>
        </p:nvSpPr>
        <p:spPr>
          <a:xfrm>
            <a:off x="3254314" y="26423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18C002-0AD6-2BDD-5C19-415B0092E704}"/>
              </a:ext>
            </a:extLst>
          </p:cNvPr>
          <p:cNvSpPr txBox="1"/>
          <p:nvPr/>
        </p:nvSpPr>
        <p:spPr>
          <a:xfrm>
            <a:off x="3244562" y="21931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848805-A6B1-3425-1B0C-230F14E31A12}"/>
              </a:ext>
            </a:extLst>
          </p:cNvPr>
          <p:cNvSpPr txBox="1"/>
          <p:nvPr/>
        </p:nvSpPr>
        <p:spPr>
          <a:xfrm>
            <a:off x="3244562" y="17933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35E5D4-F581-5C95-C200-74CDEFB44D32}"/>
              </a:ext>
            </a:extLst>
          </p:cNvPr>
          <p:cNvSpPr txBox="1"/>
          <p:nvPr/>
        </p:nvSpPr>
        <p:spPr>
          <a:xfrm>
            <a:off x="3247443" y="13062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A99DE4-A987-3FEA-E10F-47C07D5E91FF}"/>
              </a:ext>
            </a:extLst>
          </p:cNvPr>
          <p:cNvSpPr txBox="1"/>
          <p:nvPr/>
        </p:nvSpPr>
        <p:spPr>
          <a:xfrm>
            <a:off x="3207423" y="488145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15C6BD-33C1-3A1D-D3DD-7DFA32D37FFE}"/>
              </a:ext>
            </a:extLst>
          </p:cNvPr>
          <p:cNvSpPr txBox="1"/>
          <p:nvPr/>
        </p:nvSpPr>
        <p:spPr>
          <a:xfrm>
            <a:off x="3197671" y="443225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99C4B8-E8FD-1F89-5BC3-60F5A6840941}"/>
              </a:ext>
            </a:extLst>
          </p:cNvPr>
          <p:cNvSpPr txBox="1"/>
          <p:nvPr/>
        </p:nvSpPr>
        <p:spPr>
          <a:xfrm>
            <a:off x="3197671" y="403244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8438D64-6F04-E37C-8A7C-8237FC603302}"/>
              </a:ext>
            </a:extLst>
          </p:cNvPr>
          <p:cNvSpPr txBox="1"/>
          <p:nvPr/>
        </p:nvSpPr>
        <p:spPr>
          <a:xfrm>
            <a:off x="3188829" y="354532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F500B3A-9C50-1977-5798-97623A476D47}"/>
              </a:ext>
            </a:extLst>
          </p:cNvPr>
          <p:cNvSpPr/>
          <p:nvPr/>
        </p:nvSpPr>
        <p:spPr>
          <a:xfrm>
            <a:off x="3734822" y="3636201"/>
            <a:ext cx="187569" cy="1875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4B8200A-87BE-9083-4F55-758CD5C34ADC}"/>
              </a:ext>
            </a:extLst>
          </p:cNvPr>
          <p:cNvSpPr/>
          <p:nvPr/>
        </p:nvSpPr>
        <p:spPr>
          <a:xfrm>
            <a:off x="5815242" y="4112932"/>
            <a:ext cx="187569" cy="1875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86F7F4-1B77-8765-BAE6-0CF57A98F82F}"/>
              </a:ext>
            </a:extLst>
          </p:cNvPr>
          <p:cNvSpPr txBox="1"/>
          <p:nvPr/>
        </p:nvSpPr>
        <p:spPr>
          <a:xfrm>
            <a:off x="2393302" y="447844"/>
            <a:ext cx="7795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Linearly-Solvable Markov Decision Problem (LMDP) with static obstacles (example)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E695E2D9-4070-4A0A-7CD4-DD57FE797FF4}"/>
                  </a:ext>
                </a:extLst>
              </p:cNvPr>
              <p:cNvSpPr txBox="1"/>
              <p:nvPr/>
            </p:nvSpPr>
            <p:spPr>
              <a:xfrm>
                <a:off x="8956431" y="1899138"/>
                <a:ext cx="2403231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used to shift the transition probabilities of the default policy such that states more desirable to the controller are now more likely. </a:t>
                </a:r>
              </a:p>
              <a:p>
                <a:endParaRPr lang="en-US" dirty="0"/>
              </a:p>
              <a:p>
                <a:r>
                  <a:rPr lang="en-US" dirty="0"/>
                  <a:t>This constructs a new policy known as the optimal control law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Note: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whenever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E695E2D9-4070-4A0A-7CD4-DD57FE797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6431" y="1899138"/>
                <a:ext cx="2403231" cy="4247317"/>
              </a:xfrm>
              <a:prstGeom prst="rect">
                <a:avLst/>
              </a:prstGeom>
              <a:blipFill>
                <a:blip r:embed="rId3"/>
                <a:stretch>
                  <a:fillRect l="-2105" t="-597" r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1EDCD76-DDEE-91C7-8EC5-9CBCF748FF48}"/>
              </a:ext>
            </a:extLst>
          </p:cNvPr>
          <p:cNvSpPr txBox="1"/>
          <p:nvPr/>
        </p:nvSpPr>
        <p:spPr>
          <a:xfrm>
            <a:off x="5145189" y="310704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5751EF-3C34-2530-68EE-1671F38C445D}"/>
              </a:ext>
            </a:extLst>
          </p:cNvPr>
          <p:cNvSpPr txBox="1"/>
          <p:nvPr/>
        </p:nvSpPr>
        <p:spPr>
          <a:xfrm>
            <a:off x="5661993" y="2673073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1347D8-9EBA-22D8-C71C-4922462820EB}"/>
              </a:ext>
            </a:extLst>
          </p:cNvPr>
          <p:cNvSpPr txBox="1"/>
          <p:nvPr/>
        </p:nvSpPr>
        <p:spPr>
          <a:xfrm>
            <a:off x="6194775" y="311343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828908-DF64-AA57-7BFE-FEC38331F36E}"/>
              </a:ext>
            </a:extLst>
          </p:cNvPr>
          <p:cNvSpPr txBox="1"/>
          <p:nvPr/>
        </p:nvSpPr>
        <p:spPr>
          <a:xfrm>
            <a:off x="5654789" y="359911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1/12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64BD9F-4AE6-11A4-9683-D89CDB5A82CC}"/>
              </a:ext>
            </a:extLst>
          </p:cNvPr>
          <p:cNvSpPr txBox="1"/>
          <p:nvPr/>
        </p:nvSpPr>
        <p:spPr>
          <a:xfrm>
            <a:off x="6290951" y="1924733"/>
            <a:ext cx="2098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Transition probabilities under the optimal control law</a:t>
            </a:r>
          </a:p>
        </p:txBody>
      </p:sp>
    </p:spTree>
    <p:extLst>
      <p:ext uri="{BB962C8B-B14F-4D97-AF65-F5344CB8AC3E}">
        <p14:creationId xmlns:p14="http://schemas.microsoft.com/office/powerpoint/2010/main" val="2500388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64CCE-777A-1908-CAB0-CB1CB2337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A58A2E-D4F7-D092-C09D-EBD4051725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23" t="25771" r="26643" b="26104"/>
          <a:stretch/>
        </p:blipFill>
        <p:spPr>
          <a:xfrm>
            <a:off x="3569588" y="1233796"/>
            <a:ext cx="4693284" cy="41286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5D847E-31DA-2E56-2768-731B50955440}"/>
              </a:ext>
            </a:extLst>
          </p:cNvPr>
          <p:cNvSpPr/>
          <p:nvPr/>
        </p:nvSpPr>
        <p:spPr>
          <a:xfrm>
            <a:off x="3530582" y="1233798"/>
            <a:ext cx="4732290" cy="4128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11CB64-D618-F1E1-D311-F669A6F1634A}"/>
              </a:ext>
            </a:extLst>
          </p:cNvPr>
          <p:cNvSpPr/>
          <p:nvPr/>
        </p:nvSpPr>
        <p:spPr>
          <a:xfrm>
            <a:off x="3734822" y="5047212"/>
            <a:ext cx="217953" cy="21082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0467285-4D91-9375-9A58-FB323408A926}"/>
              </a:ext>
            </a:extLst>
          </p:cNvPr>
          <p:cNvSpPr/>
          <p:nvPr/>
        </p:nvSpPr>
        <p:spPr>
          <a:xfrm>
            <a:off x="5815242" y="3215346"/>
            <a:ext cx="217953" cy="2108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6BF883-ED59-9AB7-07EE-8D5C987A479F}"/>
              </a:ext>
            </a:extLst>
          </p:cNvPr>
          <p:cNvSpPr txBox="1"/>
          <p:nvPr/>
        </p:nvSpPr>
        <p:spPr>
          <a:xfrm>
            <a:off x="5788501" y="536239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B03653-9F28-DA25-44E2-925C45D4C172}"/>
              </a:ext>
            </a:extLst>
          </p:cNvPr>
          <p:cNvSpPr txBox="1"/>
          <p:nvPr/>
        </p:nvSpPr>
        <p:spPr>
          <a:xfrm>
            <a:off x="3259876" y="309154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3D94EB-A47E-0CB6-5655-611D43294C78}"/>
              </a:ext>
            </a:extLst>
          </p:cNvPr>
          <p:cNvSpPr txBox="1"/>
          <p:nvPr/>
        </p:nvSpPr>
        <p:spPr>
          <a:xfrm>
            <a:off x="6310990" y="53623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01139F-458D-9589-1054-5F38FDE5ED0E}"/>
              </a:ext>
            </a:extLst>
          </p:cNvPr>
          <p:cNvSpPr txBox="1"/>
          <p:nvPr/>
        </p:nvSpPr>
        <p:spPr>
          <a:xfrm>
            <a:off x="6857786" y="53623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604A9B-CADF-E135-842D-E4792604CFEC}"/>
              </a:ext>
            </a:extLst>
          </p:cNvPr>
          <p:cNvSpPr txBox="1"/>
          <p:nvPr/>
        </p:nvSpPr>
        <p:spPr>
          <a:xfrm>
            <a:off x="7404582" y="53761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8455C2-507A-8E3F-70E6-C23466A93CCF}"/>
              </a:ext>
            </a:extLst>
          </p:cNvPr>
          <p:cNvSpPr txBox="1"/>
          <p:nvPr/>
        </p:nvSpPr>
        <p:spPr>
          <a:xfrm>
            <a:off x="7866336" y="53741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654869-6F22-70AC-9C97-0C0F70EAE8D5}"/>
              </a:ext>
            </a:extLst>
          </p:cNvPr>
          <p:cNvSpPr txBox="1"/>
          <p:nvPr/>
        </p:nvSpPr>
        <p:spPr>
          <a:xfrm>
            <a:off x="3696743" y="535067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F1EC2B-E3C0-3295-BA64-3D2AE9B59F3D}"/>
              </a:ext>
            </a:extLst>
          </p:cNvPr>
          <p:cNvSpPr txBox="1"/>
          <p:nvPr/>
        </p:nvSpPr>
        <p:spPr>
          <a:xfrm>
            <a:off x="4243539" y="535067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986841-33E0-7A51-C9DF-E1F6EEB1B9DA}"/>
              </a:ext>
            </a:extLst>
          </p:cNvPr>
          <p:cNvSpPr txBox="1"/>
          <p:nvPr/>
        </p:nvSpPr>
        <p:spPr>
          <a:xfrm>
            <a:off x="4790335" y="536444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30E7FE-ECA6-B571-A30A-D04B9DEB9396}"/>
              </a:ext>
            </a:extLst>
          </p:cNvPr>
          <p:cNvSpPr txBox="1"/>
          <p:nvPr/>
        </p:nvSpPr>
        <p:spPr>
          <a:xfrm>
            <a:off x="5252089" y="536239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391318-310A-6F6F-E450-CA693822676B}"/>
              </a:ext>
            </a:extLst>
          </p:cNvPr>
          <p:cNvSpPr txBox="1"/>
          <p:nvPr/>
        </p:nvSpPr>
        <p:spPr>
          <a:xfrm>
            <a:off x="3254314" y="26423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F8F87D-F9E9-E74F-1A21-F721BE5AD04D}"/>
              </a:ext>
            </a:extLst>
          </p:cNvPr>
          <p:cNvSpPr txBox="1"/>
          <p:nvPr/>
        </p:nvSpPr>
        <p:spPr>
          <a:xfrm>
            <a:off x="3244562" y="21931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8059524-4B33-B602-7E44-DDE56615CC20}"/>
              </a:ext>
            </a:extLst>
          </p:cNvPr>
          <p:cNvSpPr txBox="1"/>
          <p:nvPr/>
        </p:nvSpPr>
        <p:spPr>
          <a:xfrm>
            <a:off x="3244562" y="17933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D913C1-21EC-1AB5-5FA5-00D867A846FA}"/>
              </a:ext>
            </a:extLst>
          </p:cNvPr>
          <p:cNvSpPr txBox="1"/>
          <p:nvPr/>
        </p:nvSpPr>
        <p:spPr>
          <a:xfrm>
            <a:off x="3247443" y="13062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BEE3FF-A629-15E9-8140-D36121146A41}"/>
              </a:ext>
            </a:extLst>
          </p:cNvPr>
          <p:cNvSpPr txBox="1"/>
          <p:nvPr/>
        </p:nvSpPr>
        <p:spPr>
          <a:xfrm>
            <a:off x="3207423" y="488145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F4FACD-3815-E27A-AE33-D446EDD9C503}"/>
              </a:ext>
            </a:extLst>
          </p:cNvPr>
          <p:cNvSpPr txBox="1"/>
          <p:nvPr/>
        </p:nvSpPr>
        <p:spPr>
          <a:xfrm>
            <a:off x="3197671" y="443225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E703C6-699A-CB50-168C-53B39EEE121F}"/>
              </a:ext>
            </a:extLst>
          </p:cNvPr>
          <p:cNvSpPr txBox="1"/>
          <p:nvPr/>
        </p:nvSpPr>
        <p:spPr>
          <a:xfrm>
            <a:off x="3197671" y="403244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FEBD7C-536B-E110-AA77-53ED5AF7079D}"/>
              </a:ext>
            </a:extLst>
          </p:cNvPr>
          <p:cNvSpPr txBox="1"/>
          <p:nvPr/>
        </p:nvSpPr>
        <p:spPr>
          <a:xfrm>
            <a:off x="3188829" y="354532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73D80A9-AE8E-EE2C-FDD9-2041C0226DA2}"/>
              </a:ext>
            </a:extLst>
          </p:cNvPr>
          <p:cNvSpPr/>
          <p:nvPr/>
        </p:nvSpPr>
        <p:spPr>
          <a:xfrm>
            <a:off x="3734822" y="3636201"/>
            <a:ext cx="187569" cy="1875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137B89D-3DBD-A7C5-1C79-85A78093508B}"/>
              </a:ext>
            </a:extLst>
          </p:cNvPr>
          <p:cNvSpPr/>
          <p:nvPr/>
        </p:nvSpPr>
        <p:spPr>
          <a:xfrm>
            <a:off x="5815242" y="4112932"/>
            <a:ext cx="187569" cy="1875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904C9A-C9AB-A7D0-D5DA-28CB3D8231A2}"/>
              </a:ext>
            </a:extLst>
          </p:cNvPr>
          <p:cNvSpPr txBox="1"/>
          <p:nvPr/>
        </p:nvSpPr>
        <p:spPr>
          <a:xfrm>
            <a:off x="2393302" y="447844"/>
            <a:ext cx="7795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Linearly-Solvable Markov Decision Problem (LMDP) with static obstacles (example)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CDB35D3-E8B7-8D35-392C-306DEA0A0D65}"/>
              </a:ext>
            </a:extLst>
          </p:cNvPr>
          <p:cNvSpPr txBox="1"/>
          <p:nvPr/>
        </p:nvSpPr>
        <p:spPr>
          <a:xfrm>
            <a:off x="8956431" y="1899138"/>
            <a:ext cx="24032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an optimal state sequence algorithm like Viterbi on the optimal control law can generate optimal trajectories.     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026EF7A-D278-F345-E138-D96737F32E44}"/>
              </a:ext>
            </a:extLst>
          </p:cNvPr>
          <p:cNvSpPr/>
          <p:nvPr/>
        </p:nvSpPr>
        <p:spPr>
          <a:xfrm>
            <a:off x="5213030" y="3276214"/>
            <a:ext cx="726315" cy="1502762"/>
          </a:xfrm>
          <a:custGeom>
            <a:avLst/>
            <a:gdLst>
              <a:gd name="connsiteX0" fmla="*/ 397536 w 397536"/>
              <a:gd name="connsiteY0" fmla="*/ 0 h 1046113"/>
              <a:gd name="connsiteX1" fmla="*/ 11456 w 397536"/>
              <a:gd name="connsiteY1" fmla="*/ 203200 h 1046113"/>
              <a:gd name="connsiteX2" fmla="*/ 102896 w 397536"/>
              <a:gd name="connsiteY2" fmla="*/ 833120 h 1046113"/>
              <a:gd name="connsiteX3" fmla="*/ 113056 w 397536"/>
              <a:gd name="connsiteY3" fmla="*/ 904240 h 1046113"/>
              <a:gd name="connsiteX4" fmla="*/ 133376 w 397536"/>
              <a:gd name="connsiteY4" fmla="*/ 1036320 h 1046113"/>
              <a:gd name="connsiteX5" fmla="*/ 153696 w 397536"/>
              <a:gd name="connsiteY5" fmla="*/ 1026160 h 1046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7536" h="1046113">
                <a:moveTo>
                  <a:pt x="397536" y="0"/>
                </a:moveTo>
                <a:cubicBezTo>
                  <a:pt x="229049" y="32173"/>
                  <a:pt x="60563" y="64347"/>
                  <a:pt x="11456" y="203200"/>
                </a:cubicBezTo>
                <a:cubicBezTo>
                  <a:pt x="-37651" y="342053"/>
                  <a:pt x="85963" y="716280"/>
                  <a:pt x="102896" y="833120"/>
                </a:cubicBezTo>
                <a:cubicBezTo>
                  <a:pt x="119829" y="949960"/>
                  <a:pt x="107976" y="870373"/>
                  <a:pt x="113056" y="904240"/>
                </a:cubicBezTo>
                <a:cubicBezTo>
                  <a:pt x="118136" y="938107"/>
                  <a:pt x="126603" y="1016000"/>
                  <a:pt x="133376" y="1036320"/>
                </a:cubicBezTo>
                <a:cubicBezTo>
                  <a:pt x="140149" y="1056640"/>
                  <a:pt x="146922" y="1041400"/>
                  <a:pt x="153696" y="102616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34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CED7-8715-5D02-F46C-135E4A1C4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Feature-based optimal value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87A981-E88F-0E5C-AE98-F6DEAC0672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 can be expensive to compute since they involve multiple recursive computations over the entire state space.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87A981-E88F-0E5C-AE98-F6DEAC0672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07663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96B371-500E-E1B8-F795-AD652AB8B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35781-EEE8-170D-F66E-7E92A4BBA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Feature-based optimal value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9001A1-AB17-6772-377A-98616A3A1A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 can be expensive to compute since they involve multiple recursive computations over the entire state space. </a:t>
                </a:r>
              </a:p>
              <a:p>
                <a:r>
                  <a:rPr lang="en-US" dirty="0"/>
                  <a:t>Instead, we define a feature-based approximation of the optimal value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 set of feature weights.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9001A1-AB17-6772-377A-98616A3A1A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834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F06DE-0445-D9C1-2D41-8DE6AC81F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C260AD79-ABFC-ACCA-F3D9-EFBF5378F9C0}"/>
              </a:ext>
            </a:extLst>
          </p:cNvPr>
          <p:cNvSpPr/>
          <p:nvPr/>
        </p:nvSpPr>
        <p:spPr>
          <a:xfrm>
            <a:off x="963323" y="3265979"/>
            <a:ext cx="217953" cy="21082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598209-AEFD-2E06-750B-8F62198F8083}"/>
              </a:ext>
            </a:extLst>
          </p:cNvPr>
          <p:cNvSpPr/>
          <p:nvPr/>
        </p:nvSpPr>
        <p:spPr>
          <a:xfrm>
            <a:off x="5815242" y="3215346"/>
            <a:ext cx="217953" cy="2108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8129A8-F3F8-493C-0D5B-AD001E80984C}"/>
              </a:ext>
            </a:extLst>
          </p:cNvPr>
          <p:cNvSpPr txBox="1"/>
          <p:nvPr/>
        </p:nvSpPr>
        <p:spPr>
          <a:xfrm>
            <a:off x="5457813" y="237545"/>
            <a:ext cx="1401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Busy </a:t>
            </a:r>
            <a:r>
              <a:rPr lang="en-US" dirty="0" err="1"/>
              <a:t>Beeway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921F37F-B657-D884-A67F-FE7B7DD16632}"/>
              </a:ext>
            </a:extLst>
          </p:cNvPr>
          <p:cNvSpPr/>
          <p:nvPr/>
        </p:nvSpPr>
        <p:spPr>
          <a:xfrm>
            <a:off x="3734822" y="3636201"/>
            <a:ext cx="187569" cy="1875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D98251-C558-4F95-B3C7-01ABC4D98F22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3922391" y="3729986"/>
            <a:ext cx="4208844" cy="1313988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811CA1B-4B69-E327-F03A-D361B147F16A}"/>
              </a:ext>
            </a:extLst>
          </p:cNvPr>
          <p:cNvSpPr/>
          <p:nvPr/>
        </p:nvSpPr>
        <p:spPr>
          <a:xfrm>
            <a:off x="3022707" y="5665486"/>
            <a:ext cx="187569" cy="1875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A67C35-D6E7-EDBE-6234-E5AA7B751941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3210276" y="1116001"/>
            <a:ext cx="3557974" cy="464327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EC9167B-9434-A6BD-D846-5F3A50A8DA7C}"/>
              </a:ext>
            </a:extLst>
          </p:cNvPr>
          <p:cNvSpPr txBox="1"/>
          <p:nvPr/>
        </p:nvSpPr>
        <p:spPr>
          <a:xfrm>
            <a:off x="6158807" y="3186725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A391EB8-0BD0-7D93-354A-28C609FEB69A}"/>
              </a:ext>
            </a:extLst>
          </p:cNvPr>
          <p:cNvSpPr txBox="1"/>
          <p:nvPr/>
        </p:nvSpPr>
        <p:spPr>
          <a:xfrm>
            <a:off x="2767011" y="5307925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Wasp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9B4C197-DD30-5087-10F7-6CA9F634C851}"/>
              </a:ext>
            </a:extLst>
          </p:cNvPr>
          <p:cNvSpPr txBox="1"/>
          <p:nvPr/>
        </p:nvSpPr>
        <p:spPr>
          <a:xfrm>
            <a:off x="3476586" y="3310779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Wasp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C3FE437-4D97-763F-CD3D-A2C6FCEEC89D}"/>
              </a:ext>
            </a:extLst>
          </p:cNvPr>
          <p:cNvSpPr txBox="1"/>
          <p:nvPr/>
        </p:nvSpPr>
        <p:spPr>
          <a:xfrm>
            <a:off x="128059" y="2846014"/>
            <a:ext cx="2500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Flower/ Final Goal Portal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BC3B909-1D2B-31EA-9114-D413CD720092}"/>
              </a:ext>
            </a:extLst>
          </p:cNvPr>
          <p:cNvCxnSpPr>
            <a:cxnSpLocks/>
          </p:cNvCxnSpPr>
          <p:nvPr/>
        </p:nvCxnSpPr>
        <p:spPr>
          <a:xfrm flipH="1">
            <a:off x="1312985" y="3310779"/>
            <a:ext cx="4407877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2327CF0-FE27-5809-E5F5-801C4DD6D51B}"/>
              </a:ext>
            </a:extLst>
          </p:cNvPr>
          <p:cNvSpPr txBox="1"/>
          <p:nvPr/>
        </p:nvSpPr>
        <p:spPr>
          <a:xfrm>
            <a:off x="3137488" y="2859433"/>
            <a:ext cx="1073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E54023-FEBC-6A6D-327C-385EEC7A51F4}"/>
              </a:ext>
            </a:extLst>
          </p:cNvPr>
          <p:cNvSpPr txBox="1"/>
          <p:nvPr/>
        </p:nvSpPr>
        <p:spPr>
          <a:xfrm>
            <a:off x="8402867" y="1175478"/>
            <a:ext cx="316523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bee moves up to 8 units per second in any desired direction. </a:t>
            </a:r>
          </a:p>
          <a:p>
            <a:endParaRPr lang="en-US" dirty="0"/>
          </a:p>
          <a:p>
            <a:r>
              <a:rPr lang="en-US" dirty="0"/>
              <a:t>Wasps are randomly generated on the game map, with the amount depending on the difficulty level. </a:t>
            </a:r>
          </a:p>
          <a:p>
            <a:endParaRPr lang="en-US" dirty="0"/>
          </a:p>
          <a:p>
            <a:r>
              <a:rPr lang="en-US" dirty="0"/>
              <a:t>The wasps continuously move in a fixed randomly assigned direction at a non-fixed random speed. </a:t>
            </a:r>
          </a:p>
          <a:p>
            <a:endParaRPr lang="en-US" dirty="0"/>
          </a:p>
          <a:p>
            <a:r>
              <a:rPr lang="en-US" dirty="0"/>
              <a:t>There are four different speeds to sample from, and a new speed is sampled for each wasp every 1/30</a:t>
            </a:r>
            <a:r>
              <a:rPr lang="en-US" baseline="30000" dirty="0"/>
              <a:t>th</a:t>
            </a:r>
            <a:r>
              <a:rPr lang="en-US" dirty="0"/>
              <a:t> of a second.  </a:t>
            </a:r>
          </a:p>
        </p:txBody>
      </p:sp>
    </p:spTree>
    <p:extLst>
      <p:ext uri="{BB962C8B-B14F-4D97-AF65-F5344CB8AC3E}">
        <p14:creationId xmlns:p14="http://schemas.microsoft.com/office/powerpoint/2010/main" val="10997584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CFD779-D45B-9EA7-49B9-CC93F4B2D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5544E-A3E4-5A10-F3CD-C6FFB7893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Feature-based optimal value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CEF9D8-976D-758C-664F-FCA4938FA0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 can be expensive to compute since they involve multiple recursive computations over the entire state space. </a:t>
                </a:r>
              </a:p>
              <a:p>
                <a:r>
                  <a:rPr lang="en-US" dirty="0"/>
                  <a:t>Instead, we define a feature-based approximation of the optimal value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 set of feature weights. </a:t>
                </a:r>
              </a:p>
              <a:p>
                <a:r>
                  <a:rPr lang="en-US" dirty="0"/>
                  <a:t>EX: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CEF9D8-976D-758C-664F-FCA4938FA0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22465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33E59-3CBC-6F59-E742-912AE75E4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F5FC33-560B-7C63-F80B-79221FF080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23" t="25771" r="26643" b="26104"/>
          <a:stretch/>
        </p:blipFill>
        <p:spPr>
          <a:xfrm>
            <a:off x="3569588" y="1233796"/>
            <a:ext cx="4693284" cy="41286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35EB802-BD49-5A63-8474-C49359D5D0F0}"/>
              </a:ext>
            </a:extLst>
          </p:cNvPr>
          <p:cNvSpPr/>
          <p:nvPr/>
        </p:nvSpPr>
        <p:spPr>
          <a:xfrm>
            <a:off x="3530582" y="1233798"/>
            <a:ext cx="4732290" cy="4128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6BDB750-A15C-EF4C-862F-02C6FD5D0D71}"/>
              </a:ext>
            </a:extLst>
          </p:cNvPr>
          <p:cNvSpPr/>
          <p:nvPr/>
        </p:nvSpPr>
        <p:spPr>
          <a:xfrm>
            <a:off x="963323" y="3265979"/>
            <a:ext cx="217953" cy="21082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1FD46F0-3F99-C62D-7CE8-0D86268C6825}"/>
              </a:ext>
            </a:extLst>
          </p:cNvPr>
          <p:cNvSpPr/>
          <p:nvPr/>
        </p:nvSpPr>
        <p:spPr>
          <a:xfrm>
            <a:off x="5815242" y="3215346"/>
            <a:ext cx="217953" cy="2108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6D96E2-6035-A0A3-58B0-5B794432380E}"/>
              </a:ext>
            </a:extLst>
          </p:cNvPr>
          <p:cNvSpPr txBox="1"/>
          <p:nvPr/>
        </p:nvSpPr>
        <p:spPr>
          <a:xfrm>
            <a:off x="5788501" y="536239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85F7C9-A465-0F25-75CC-38E34CD1F19E}"/>
              </a:ext>
            </a:extLst>
          </p:cNvPr>
          <p:cNvSpPr txBox="1"/>
          <p:nvPr/>
        </p:nvSpPr>
        <p:spPr>
          <a:xfrm>
            <a:off x="3259876" y="309154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4ACBEA-05A6-91A8-982B-411327FF3724}"/>
              </a:ext>
            </a:extLst>
          </p:cNvPr>
          <p:cNvSpPr txBox="1"/>
          <p:nvPr/>
        </p:nvSpPr>
        <p:spPr>
          <a:xfrm>
            <a:off x="6310990" y="53623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9B91CE-83AD-6625-B1E7-8C6C9A732A12}"/>
              </a:ext>
            </a:extLst>
          </p:cNvPr>
          <p:cNvSpPr txBox="1"/>
          <p:nvPr/>
        </p:nvSpPr>
        <p:spPr>
          <a:xfrm>
            <a:off x="6857786" y="53623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13FC29-729A-300D-66E8-A65CC888CDD6}"/>
              </a:ext>
            </a:extLst>
          </p:cNvPr>
          <p:cNvSpPr txBox="1"/>
          <p:nvPr/>
        </p:nvSpPr>
        <p:spPr>
          <a:xfrm>
            <a:off x="7404582" y="53761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43BB9D-28A3-EFE7-D4A3-4DC3A209711F}"/>
              </a:ext>
            </a:extLst>
          </p:cNvPr>
          <p:cNvSpPr txBox="1"/>
          <p:nvPr/>
        </p:nvSpPr>
        <p:spPr>
          <a:xfrm>
            <a:off x="7866336" y="53741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5BEB8D-8874-D26B-11BD-91FCBA98AA7F}"/>
              </a:ext>
            </a:extLst>
          </p:cNvPr>
          <p:cNvSpPr txBox="1"/>
          <p:nvPr/>
        </p:nvSpPr>
        <p:spPr>
          <a:xfrm>
            <a:off x="3696743" y="535067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941686-C336-CF62-60C9-D264E9DB5CC3}"/>
              </a:ext>
            </a:extLst>
          </p:cNvPr>
          <p:cNvSpPr txBox="1"/>
          <p:nvPr/>
        </p:nvSpPr>
        <p:spPr>
          <a:xfrm>
            <a:off x="4243539" y="535067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B51FFD-AB5D-995F-9D5D-E044001C8C57}"/>
              </a:ext>
            </a:extLst>
          </p:cNvPr>
          <p:cNvSpPr txBox="1"/>
          <p:nvPr/>
        </p:nvSpPr>
        <p:spPr>
          <a:xfrm>
            <a:off x="4790335" y="536444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DFBA4D-84F0-4EA9-B967-AF5CFAF55AEF}"/>
              </a:ext>
            </a:extLst>
          </p:cNvPr>
          <p:cNvSpPr txBox="1"/>
          <p:nvPr/>
        </p:nvSpPr>
        <p:spPr>
          <a:xfrm>
            <a:off x="5252089" y="536239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442E4C-5D89-6654-280E-D47FDE3D0B7E}"/>
              </a:ext>
            </a:extLst>
          </p:cNvPr>
          <p:cNvSpPr txBox="1"/>
          <p:nvPr/>
        </p:nvSpPr>
        <p:spPr>
          <a:xfrm>
            <a:off x="4591774" y="280712"/>
            <a:ext cx="234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LMDP sequence model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725ACD-A743-0B08-20AF-F009A3F5749F}"/>
              </a:ext>
            </a:extLst>
          </p:cNvPr>
          <p:cNvSpPr txBox="1"/>
          <p:nvPr/>
        </p:nvSpPr>
        <p:spPr>
          <a:xfrm>
            <a:off x="3254314" y="26423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261C01-4CF5-CE00-2238-B87324B93529}"/>
              </a:ext>
            </a:extLst>
          </p:cNvPr>
          <p:cNvSpPr txBox="1"/>
          <p:nvPr/>
        </p:nvSpPr>
        <p:spPr>
          <a:xfrm>
            <a:off x="3244562" y="21931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F97644-D518-3610-0BA6-137D0A08F2A2}"/>
              </a:ext>
            </a:extLst>
          </p:cNvPr>
          <p:cNvSpPr txBox="1"/>
          <p:nvPr/>
        </p:nvSpPr>
        <p:spPr>
          <a:xfrm>
            <a:off x="3244562" y="17933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C7FA12-B0D9-A703-4870-3F02B34B4FC7}"/>
              </a:ext>
            </a:extLst>
          </p:cNvPr>
          <p:cNvSpPr txBox="1"/>
          <p:nvPr/>
        </p:nvSpPr>
        <p:spPr>
          <a:xfrm>
            <a:off x="3247443" y="13062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784DBE-DDA4-B4B3-6559-772862225A49}"/>
              </a:ext>
            </a:extLst>
          </p:cNvPr>
          <p:cNvSpPr txBox="1"/>
          <p:nvPr/>
        </p:nvSpPr>
        <p:spPr>
          <a:xfrm>
            <a:off x="3207423" y="488145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1C603B0-CB49-11E6-7499-56B9699EA438}"/>
              </a:ext>
            </a:extLst>
          </p:cNvPr>
          <p:cNvSpPr txBox="1"/>
          <p:nvPr/>
        </p:nvSpPr>
        <p:spPr>
          <a:xfrm>
            <a:off x="3197671" y="443225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8529D0-1B78-58B0-089C-E73D904C1309}"/>
              </a:ext>
            </a:extLst>
          </p:cNvPr>
          <p:cNvSpPr txBox="1"/>
          <p:nvPr/>
        </p:nvSpPr>
        <p:spPr>
          <a:xfrm>
            <a:off x="3197671" y="403244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2E355C-4909-5A03-84BC-A55E7762EDDC}"/>
              </a:ext>
            </a:extLst>
          </p:cNvPr>
          <p:cNvSpPr txBox="1"/>
          <p:nvPr/>
        </p:nvSpPr>
        <p:spPr>
          <a:xfrm>
            <a:off x="3188829" y="354532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96977A3-8128-9EA2-B38C-BA8F5B23C323}"/>
              </a:ext>
            </a:extLst>
          </p:cNvPr>
          <p:cNvSpPr/>
          <p:nvPr/>
        </p:nvSpPr>
        <p:spPr>
          <a:xfrm>
            <a:off x="3734822" y="3636201"/>
            <a:ext cx="187569" cy="1875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DB0740-9ABC-013B-BDAC-57BA1AAD9792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3922391" y="3729986"/>
            <a:ext cx="4208844" cy="1313988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9708F4F-E4E9-A006-E464-8E38E82B046C}"/>
              </a:ext>
            </a:extLst>
          </p:cNvPr>
          <p:cNvSpPr/>
          <p:nvPr/>
        </p:nvSpPr>
        <p:spPr>
          <a:xfrm>
            <a:off x="3022707" y="5665486"/>
            <a:ext cx="187569" cy="1875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1F0F81-2777-38EB-ECD6-DFEB4E3DE314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3210276" y="1116001"/>
            <a:ext cx="3557974" cy="464327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 40">
            <a:extLst>
              <a:ext uri="{FF2B5EF4-FFF2-40B4-BE49-F238E27FC236}">
                <a16:creationId xmlns:a16="http://schemas.microsoft.com/office/drawing/2014/main" id="{8C82D2A6-6B02-7501-2A40-68EB09AE8C86}"/>
              </a:ext>
            </a:extLst>
          </p:cNvPr>
          <p:cNvSpPr/>
          <p:nvPr/>
        </p:nvSpPr>
        <p:spPr>
          <a:xfrm rot="17888830">
            <a:off x="4073215" y="2471213"/>
            <a:ext cx="1477108" cy="852270"/>
          </a:xfrm>
          <a:custGeom>
            <a:avLst/>
            <a:gdLst>
              <a:gd name="connsiteX0" fmla="*/ 0 w 1477108"/>
              <a:gd name="connsiteY0" fmla="*/ 668447 h 852270"/>
              <a:gd name="connsiteX1" fmla="*/ 410308 w 1477108"/>
              <a:gd name="connsiteY1" fmla="*/ 691893 h 852270"/>
              <a:gd name="connsiteX2" fmla="*/ 797169 w 1477108"/>
              <a:gd name="connsiteY2" fmla="*/ 232 h 852270"/>
              <a:gd name="connsiteX3" fmla="*/ 1078523 w 1477108"/>
              <a:gd name="connsiteY3" fmla="*/ 773955 h 852270"/>
              <a:gd name="connsiteX4" fmla="*/ 1477108 w 1477108"/>
              <a:gd name="connsiteY4" fmla="*/ 832570 h 852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7108" h="852270">
                <a:moveTo>
                  <a:pt x="0" y="668447"/>
                </a:moveTo>
                <a:cubicBezTo>
                  <a:pt x="138723" y="735854"/>
                  <a:pt x="277446" y="803262"/>
                  <a:pt x="410308" y="691893"/>
                </a:cubicBezTo>
                <a:cubicBezTo>
                  <a:pt x="543170" y="580524"/>
                  <a:pt x="685800" y="-13445"/>
                  <a:pt x="797169" y="232"/>
                </a:cubicBezTo>
                <a:cubicBezTo>
                  <a:pt x="908538" y="13909"/>
                  <a:pt x="965200" y="635232"/>
                  <a:pt x="1078523" y="773955"/>
                </a:cubicBezTo>
                <a:cubicBezTo>
                  <a:pt x="1191846" y="912678"/>
                  <a:pt x="1406770" y="822801"/>
                  <a:pt x="1477108" y="83257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41E6B233-8F3C-4342-641D-C63785BB5E0B}"/>
              </a:ext>
            </a:extLst>
          </p:cNvPr>
          <p:cNvSpPr/>
          <p:nvPr/>
        </p:nvSpPr>
        <p:spPr>
          <a:xfrm rot="847128">
            <a:off x="5503669" y="3609801"/>
            <a:ext cx="1477108" cy="852270"/>
          </a:xfrm>
          <a:custGeom>
            <a:avLst/>
            <a:gdLst>
              <a:gd name="connsiteX0" fmla="*/ 0 w 1477108"/>
              <a:gd name="connsiteY0" fmla="*/ 668447 h 852270"/>
              <a:gd name="connsiteX1" fmla="*/ 410308 w 1477108"/>
              <a:gd name="connsiteY1" fmla="*/ 691893 h 852270"/>
              <a:gd name="connsiteX2" fmla="*/ 797169 w 1477108"/>
              <a:gd name="connsiteY2" fmla="*/ 232 h 852270"/>
              <a:gd name="connsiteX3" fmla="*/ 1078523 w 1477108"/>
              <a:gd name="connsiteY3" fmla="*/ 773955 h 852270"/>
              <a:gd name="connsiteX4" fmla="*/ 1477108 w 1477108"/>
              <a:gd name="connsiteY4" fmla="*/ 832570 h 852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7108" h="852270">
                <a:moveTo>
                  <a:pt x="0" y="668447"/>
                </a:moveTo>
                <a:cubicBezTo>
                  <a:pt x="138723" y="735854"/>
                  <a:pt x="277446" y="803262"/>
                  <a:pt x="410308" y="691893"/>
                </a:cubicBezTo>
                <a:cubicBezTo>
                  <a:pt x="543170" y="580524"/>
                  <a:pt x="685800" y="-13445"/>
                  <a:pt x="797169" y="232"/>
                </a:cubicBezTo>
                <a:cubicBezTo>
                  <a:pt x="908538" y="13909"/>
                  <a:pt x="965200" y="635232"/>
                  <a:pt x="1078523" y="773955"/>
                </a:cubicBezTo>
                <a:cubicBezTo>
                  <a:pt x="1191846" y="912678"/>
                  <a:pt x="1406770" y="822801"/>
                  <a:pt x="1477108" y="83257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A34FF30-CBBD-ABA4-9476-74F1A81E2F01}"/>
              </a:ext>
            </a:extLst>
          </p:cNvPr>
          <p:cNvSpPr/>
          <p:nvPr/>
        </p:nvSpPr>
        <p:spPr>
          <a:xfrm>
            <a:off x="3691813" y="3200736"/>
            <a:ext cx="217953" cy="210825"/>
          </a:xfrm>
          <a:prstGeom prst="ellips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9F67D7-7759-2DD4-D3AA-95A922B5A8CD}"/>
                  </a:ext>
                </a:extLst>
              </p:cNvPr>
              <p:cNvSpPr txBox="1"/>
              <p:nvPr/>
            </p:nvSpPr>
            <p:spPr>
              <a:xfrm>
                <a:off x="3180840" y="5933966"/>
                <a:ext cx="4843114" cy="662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𝑝𝑠𝑒𝑢𝑑𝑜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𝑔𝑜𝑎𝑙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𝑐𝑜𝑙𝑙𝑖𝑠𝑖𝑜𝑛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9F67D7-7759-2DD4-D3AA-95A922B5A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840" y="5933966"/>
                <a:ext cx="4843114" cy="662554"/>
              </a:xfrm>
              <a:prstGeom prst="rect">
                <a:avLst/>
              </a:prstGeom>
              <a:blipFill>
                <a:blip r:embed="rId3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97256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6050D9-DE68-05B4-0622-932797E0F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DFACD-4889-7372-D011-AB3ACFFC2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Feature-based optimal value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C856CC-94FA-A00E-16B3-FE8D5D30F6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 can be expensive to compute since they involve multiple recursive computations over the entire state space. </a:t>
                </a:r>
              </a:p>
              <a:p>
                <a:r>
                  <a:rPr lang="en-US" dirty="0"/>
                  <a:t>Instead, we define a feature-based approximation of the optimal value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 set of feature weights. </a:t>
                </a:r>
              </a:p>
              <a:p>
                <a:r>
                  <a:rPr lang="en-US" dirty="0"/>
                  <a:t>EX: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This allows us to use features of a state to estimate the optimal control law, while avoiding costly computations.  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C856CC-94FA-A00E-16B3-FE8D5D30F6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5629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0C555E-4065-F9A5-0470-9409757D8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11CD6-2ACA-2299-C269-DCC4790D3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Feature-based optimal value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1F1D77-46BE-12C6-53EE-2A8BE43D97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 can be expensive to compute since they involve multiple recursive computations over the entire state space. </a:t>
                </a:r>
              </a:p>
              <a:p>
                <a:r>
                  <a:rPr lang="en-US" dirty="0"/>
                  <a:t>Instead, we define a feature-based approximation of the optimal value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 set of feature weights. </a:t>
                </a:r>
              </a:p>
              <a:p>
                <a:r>
                  <a:rPr lang="en-US" dirty="0"/>
                  <a:t>EX: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This allows us to use features of a state to estimate the optimal control law, while avoiding costly computations.</a:t>
                </a:r>
              </a:p>
              <a:p>
                <a:r>
                  <a:rPr lang="en-US" dirty="0"/>
                  <a:t>Likewise, this feature-based approximation is key for our purposes.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1F1D77-46BE-12C6-53EE-2A8BE43D97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43227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D4931-42A8-1DC4-F862-7FDBF7A8F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Negative Log-Likelihood (NLL) for a Linearly-Solvable MDP (LMDP) trajectory (or set of trajectories) in terms of the optimal value function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E27206-85CA-1EEA-BAED-F0C895DAB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34" y="2018886"/>
            <a:ext cx="11975165" cy="122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3241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A09A3-CCEF-CBD2-7F1F-531766ABA1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5CEA5-A473-8EA0-5F23-8A6D66B9E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NLL for an LMDP trajectory (or set of trajectories) in terms of the optimal value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648ADD-D0C7-9742-51DA-BA4823CDCA70}"/>
                  </a:ext>
                </a:extLst>
              </p:cNvPr>
              <p:cNvSpPr txBox="1"/>
              <p:nvPr/>
            </p:nvSpPr>
            <p:spPr>
              <a:xfrm>
                <a:off x="128953" y="3324953"/>
                <a:ext cx="1193409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800" dirty="0"/>
                  <a:t> is a set of observed state transitions (i.e., an observed trajectory or set of trajectories).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648ADD-D0C7-9742-51DA-BA4823CDC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53" y="3324953"/>
                <a:ext cx="11934093" cy="954107"/>
              </a:xfrm>
              <a:prstGeom prst="rect">
                <a:avLst/>
              </a:prstGeom>
              <a:blipFill>
                <a:blip r:embed="rId3"/>
                <a:stretch>
                  <a:fillRect l="-957" t="-6579" r="-1170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E023ADFD-DF46-B8E1-76D6-EB9176A81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834" y="2018886"/>
            <a:ext cx="11975165" cy="122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0484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800FB-4C88-F2DB-5C3C-DE4B21568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6CA65-62B0-C7A3-34A8-5B01E10B2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NLL for an LMDP trajectory (or set of trajectories) in terms of the optimal value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319465-3981-AC5B-DE8B-D2C856431B5C}"/>
                  </a:ext>
                </a:extLst>
              </p:cNvPr>
              <p:cNvSpPr txBox="1"/>
              <p:nvPr/>
            </p:nvSpPr>
            <p:spPr>
              <a:xfrm>
                <a:off x="128953" y="3324953"/>
                <a:ext cx="11934093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800" dirty="0"/>
                  <a:t> is a set of observed state transitions (i.e., an observed trajectory or set of trajectories).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/>
                  <a:t> is a count of how many times the state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800" dirty="0"/>
                  <a:t> is transitioned to in the observed dataset.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ea typeface="Cambria Math" panose="02040503050406030204" pitchFamily="18" charset="0"/>
                  </a:rPr>
                  <a:t>b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0" dirty="0"/>
                  <a:t> is a count of how many times the state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is transitioned from.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319465-3981-AC5B-DE8B-D2C856431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53" y="3324953"/>
                <a:ext cx="11934093" cy="2246769"/>
              </a:xfrm>
              <a:prstGeom prst="rect">
                <a:avLst/>
              </a:prstGeom>
              <a:blipFill>
                <a:blip r:embed="rId3"/>
                <a:stretch>
                  <a:fillRect l="-957" t="-2809" r="-1170" b="-6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491187F0-10E0-E5A7-1608-82E1F78A8B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834" y="2018886"/>
            <a:ext cx="11975165" cy="122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9510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2737A8-51BD-3474-7E4C-2DC742FF0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E795-BE9F-539B-679B-2A87E1A53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NLL for an LMDP trajectory (or set of trajectories) in terms of the optimal value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A9B4F0-7D33-75D4-75A6-B46898B17D2C}"/>
                  </a:ext>
                </a:extLst>
              </p:cNvPr>
              <p:cNvSpPr txBox="1"/>
              <p:nvPr/>
            </p:nvSpPr>
            <p:spPr>
              <a:xfrm>
                <a:off x="128953" y="3324953"/>
                <a:ext cx="11934093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800" dirty="0"/>
                  <a:t> is a set of observed state transitions (i.e., an observed trajectory or set of trajectories).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/>
                  <a:t> is a count of how many times the state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800" dirty="0"/>
                  <a:t> is transitioned to in the observed dataset.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ea typeface="Cambria Math" panose="02040503050406030204" pitchFamily="18" charset="0"/>
                  </a:rPr>
                  <a:t>b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0" dirty="0"/>
                  <a:t> is a count of how many times the state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is transitioned from.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This omits a term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800" dirty="0"/>
                  <a:t> because it does not depend 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800" dirty="0"/>
                  <a:t>.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A9B4F0-7D33-75D4-75A6-B46898B17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53" y="3324953"/>
                <a:ext cx="11934093" cy="2677656"/>
              </a:xfrm>
              <a:prstGeom prst="rect">
                <a:avLst/>
              </a:prstGeom>
              <a:blipFill>
                <a:blip r:embed="rId2"/>
                <a:stretch>
                  <a:fillRect l="-957" t="-2358" r="-1170" b="-37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A61C83C-6408-9D3B-FC23-445AEF4E6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34" y="2018886"/>
            <a:ext cx="11944069" cy="122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509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E39D87-F199-4593-4B37-B9269D0C57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B10C9-386A-69C6-BF6A-7A802979D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NLL for an LMDP trajectory (or set of trajectories) in terms of the optimal value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A12307-5FF4-9620-1D3E-96711EEA9334}"/>
                  </a:ext>
                </a:extLst>
              </p:cNvPr>
              <p:cNvSpPr txBox="1"/>
              <p:nvPr/>
            </p:nvSpPr>
            <p:spPr>
              <a:xfrm>
                <a:off x="128953" y="3324953"/>
                <a:ext cx="11934093" cy="57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ea typeface="Cambria Math" panose="02040503050406030204" pitchFamily="18" charset="0"/>
                  </a:rPr>
                  <a:t>For a given player, </a:t>
                </a:r>
                <a:r>
                  <a:rPr lang="en-US" sz="2800" dirty="0"/>
                  <a:t>we want to infer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A12307-5FF4-9620-1D3E-96711EEA9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53" y="3324953"/>
                <a:ext cx="11934093" cy="573427"/>
              </a:xfrm>
              <a:prstGeom prst="rect">
                <a:avLst/>
              </a:prstGeom>
              <a:blipFill>
                <a:blip r:embed="rId3"/>
                <a:stretch>
                  <a:fillRect l="-957" t="-2174" b="-2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E8A7D3A2-EE00-2B97-C4C7-27390CA026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834" y="2018886"/>
            <a:ext cx="11975165" cy="122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4588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C258DC-798D-C44F-7AA5-C163A7AAB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EF4C3-9B92-D239-9965-A45FB4256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NLL for LMDP sequence model (when partitions are known)</a:t>
            </a:r>
          </a:p>
        </p:txBody>
      </p:sp>
      <p:pic>
        <p:nvPicPr>
          <p:cNvPr id="5" name="Picture 4" descr="A black and white math equation&#10;&#10;Description automatically generated with medium confidence">
            <a:extLst>
              <a:ext uri="{FF2B5EF4-FFF2-40B4-BE49-F238E27FC236}">
                <a16:creationId xmlns:a16="http://schemas.microsoft.com/office/drawing/2014/main" id="{6C7DEA45-7AE3-8999-58DD-AD90A159B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41" y="1860306"/>
            <a:ext cx="11719642" cy="185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985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DC6302-2BFB-027F-6D2B-486646B78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949A97DE-22E2-8A67-D11B-C0DB56667A32}"/>
              </a:ext>
            </a:extLst>
          </p:cNvPr>
          <p:cNvSpPr/>
          <p:nvPr/>
        </p:nvSpPr>
        <p:spPr>
          <a:xfrm>
            <a:off x="963323" y="3265979"/>
            <a:ext cx="217953" cy="21082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3F6A25-DBD7-8DF9-F36B-853A3F7C19B5}"/>
              </a:ext>
            </a:extLst>
          </p:cNvPr>
          <p:cNvSpPr/>
          <p:nvPr/>
        </p:nvSpPr>
        <p:spPr>
          <a:xfrm>
            <a:off x="5815242" y="3215346"/>
            <a:ext cx="217953" cy="2108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D0BC48C-8803-B098-493A-0C75C285832A}"/>
              </a:ext>
            </a:extLst>
          </p:cNvPr>
          <p:cNvSpPr/>
          <p:nvPr/>
        </p:nvSpPr>
        <p:spPr>
          <a:xfrm>
            <a:off x="3734822" y="3636201"/>
            <a:ext cx="187569" cy="1875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9EF89D-03B5-C422-217F-128551D181EB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3922391" y="3729986"/>
            <a:ext cx="4208844" cy="1313988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9877DD88-6B30-6493-3F4A-F543FA599262}"/>
              </a:ext>
            </a:extLst>
          </p:cNvPr>
          <p:cNvSpPr/>
          <p:nvPr/>
        </p:nvSpPr>
        <p:spPr>
          <a:xfrm>
            <a:off x="3022707" y="5665486"/>
            <a:ext cx="187569" cy="1875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04F07E-88BA-E146-46F6-AD7756E47C0F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3210276" y="1116001"/>
            <a:ext cx="3557974" cy="464327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F9FD468-52CB-BCA5-0A6C-E6DA15F01B9D}"/>
              </a:ext>
            </a:extLst>
          </p:cNvPr>
          <p:cNvSpPr txBox="1"/>
          <p:nvPr/>
        </p:nvSpPr>
        <p:spPr>
          <a:xfrm>
            <a:off x="8843350" y="1335939"/>
            <a:ext cx="259758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AI teammate controls the bee whenever the human player is not touching their on-screen joystick.</a:t>
            </a:r>
          </a:p>
          <a:p>
            <a:endParaRPr lang="en-US" dirty="0"/>
          </a:p>
          <a:p>
            <a:r>
              <a:rPr lang="en-US" dirty="0"/>
              <a:t>The AI teammate follows an Artificial Potential Field (APF) path-planner</a:t>
            </a:r>
          </a:p>
          <a:p>
            <a:endParaRPr lang="en-US" dirty="0"/>
          </a:p>
          <a:p>
            <a:r>
              <a:rPr lang="en-US" dirty="0"/>
              <a:t>In each game session, the player is randomly assigned one of four AI teammates with varying APF parameters. </a:t>
            </a:r>
          </a:p>
          <a:p>
            <a:endParaRPr lang="en-US" dirty="0"/>
          </a:p>
          <a:p>
            <a:r>
              <a:rPr lang="en-US" dirty="0"/>
              <a:t>They are only identifiable to the player through their behavior.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F4D2BB3-9AA0-F890-842C-BC6434E9E3C1}"/>
              </a:ext>
            </a:extLst>
          </p:cNvPr>
          <p:cNvSpPr txBox="1"/>
          <p:nvPr/>
        </p:nvSpPr>
        <p:spPr>
          <a:xfrm>
            <a:off x="6158807" y="3186725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CCE81A6-FD73-55AD-3F96-93943B08C772}"/>
              </a:ext>
            </a:extLst>
          </p:cNvPr>
          <p:cNvSpPr txBox="1"/>
          <p:nvPr/>
        </p:nvSpPr>
        <p:spPr>
          <a:xfrm>
            <a:off x="2767011" y="5307925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Wasp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4C86787-5AA8-0A8C-3FAC-025036FB562B}"/>
              </a:ext>
            </a:extLst>
          </p:cNvPr>
          <p:cNvSpPr txBox="1"/>
          <p:nvPr/>
        </p:nvSpPr>
        <p:spPr>
          <a:xfrm>
            <a:off x="3476586" y="3310779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Wasp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EDB283C-50E1-0CEE-113E-F6F9FD14DC3F}"/>
              </a:ext>
            </a:extLst>
          </p:cNvPr>
          <p:cNvSpPr txBox="1"/>
          <p:nvPr/>
        </p:nvSpPr>
        <p:spPr>
          <a:xfrm>
            <a:off x="128059" y="2846014"/>
            <a:ext cx="2500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Flower/ Final Goal Portal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4A6AB8E-E6F7-D933-736C-AFEAA2511954}"/>
              </a:ext>
            </a:extLst>
          </p:cNvPr>
          <p:cNvCxnSpPr>
            <a:cxnSpLocks/>
          </p:cNvCxnSpPr>
          <p:nvPr/>
        </p:nvCxnSpPr>
        <p:spPr>
          <a:xfrm flipH="1">
            <a:off x="1312985" y="3310779"/>
            <a:ext cx="4407877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E14D8F9-F612-E84C-5B9E-1A16B65CA2AC}"/>
              </a:ext>
            </a:extLst>
          </p:cNvPr>
          <p:cNvSpPr txBox="1"/>
          <p:nvPr/>
        </p:nvSpPr>
        <p:spPr>
          <a:xfrm>
            <a:off x="3137488" y="2859433"/>
            <a:ext cx="1073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1CB2F0-0F4E-5E6F-E0C6-B7468110EA26}"/>
              </a:ext>
            </a:extLst>
          </p:cNvPr>
          <p:cNvSpPr txBox="1"/>
          <p:nvPr/>
        </p:nvSpPr>
        <p:spPr>
          <a:xfrm>
            <a:off x="5457813" y="237545"/>
            <a:ext cx="1401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Busy </a:t>
            </a:r>
            <a:r>
              <a:rPr lang="en-US" dirty="0" err="1"/>
              <a:t>Beeway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9729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8AC14-EC14-F26F-24C2-AA7717FFD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2409C-244D-6C79-B9FE-BEBCF6044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NLL for LMDP sequence model (when partitions are known)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1B400-8EA1-272D-C682-63F021371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29789"/>
            <a:ext cx="10515600" cy="2846583"/>
          </a:xfrm>
        </p:spPr>
        <p:txBody>
          <a:bodyPr>
            <a:normAutofit/>
          </a:bodyPr>
          <a:lstStyle/>
          <a:p>
            <a:r>
              <a:rPr lang="en-US" dirty="0"/>
              <a:t>We modified the equation to reflect our inference algorithm's need to periodically update the controller’s planning space (i.e., their belief state about the wasps’ current locations and a projection of their possible future locations).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black and white math equation&#10;&#10;Description automatically generated with medium confidence">
            <a:extLst>
              <a:ext uri="{FF2B5EF4-FFF2-40B4-BE49-F238E27FC236}">
                <a16:creationId xmlns:a16="http://schemas.microsoft.com/office/drawing/2014/main" id="{777C0715-5DFD-98C4-1EDE-6E4C8AF83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41" y="1860306"/>
            <a:ext cx="11719642" cy="185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6079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0D5E32-DE54-5FD8-6B14-1826944BD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DB0BD-58C4-7F3E-01B1-B134AF8D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NLL for LMDP sequence model (when partitions are known)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CA6617-85A7-CEFA-F236-D7C1431BE7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829789"/>
                <a:ext cx="10515600" cy="284658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This modification assumes that we can observe a set of state-transitions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800" dirty="0"/>
                  <a:t> for each planning space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CA6617-85A7-CEFA-F236-D7C1431BE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829789"/>
                <a:ext cx="10515600" cy="2846583"/>
              </a:xfrm>
              <a:blipFill>
                <a:blip r:embed="rId2"/>
                <a:stretch>
                  <a:fillRect l="-1086" t="-3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black and white math equation&#10;&#10;Description automatically generated with medium confidence">
            <a:extLst>
              <a:ext uri="{FF2B5EF4-FFF2-40B4-BE49-F238E27FC236}">
                <a16:creationId xmlns:a16="http://schemas.microsoft.com/office/drawing/2014/main" id="{BB607C8F-DDE5-2627-453C-5FAFD6F40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41" y="1860306"/>
            <a:ext cx="11719642" cy="185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885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D85195-47B7-35D8-D268-513D44D6E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0FDE5-3131-2E7E-C8A5-D2DDCB54C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NLL for LMDP sequence model (when partitions are known)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4377BF-AB1D-EFD0-AB04-F5DBAB6301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829789"/>
                <a:ext cx="10515600" cy="284658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This modification assumes that we can observe a set of state-transitions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800" dirty="0"/>
                  <a:t> for each planning space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r>
                  <a:rPr lang="en-US" sz="2800" dirty="0"/>
                  <a:t>Although our observations are actually a time series of positional data.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4377BF-AB1D-EFD0-AB04-F5DBAB6301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829789"/>
                <a:ext cx="10515600" cy="2846583"/>
              </a:xfrm>
              <a:blipFill>
                <a:blip r:embed="rId2"/>
                <a:stretch>
                  <a:fillRect l="-1086" t="-3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black and white math equation&#10;&#10;Description automatically generated with medium confidence">
            <a:extLst>
              <a:ext uri="{FF2B5EF4-FFF2-40B4-BE49-F238E27FC236}">
                <a16:creationId xmlns:a16="http://schemas.microsoft.com/office/drawing/2014/main" id="{3DA0B051-97A1-44D0-BE92-3587539AD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41" y="1860306"/>
            <a:ext cx="11719642" cy="185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4841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21BE5-0333-2271-20F0-D5C2762F9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265FF-F761-8654-B466-A71745794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NLL for LMDP sequence model (when partitions are known)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383D10-D06C-F278-1603-F9F2F50552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829789"/>
                <a:ext cx="10515600" cy="284658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This modification assumes that we can observe a set of state-transitions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800" dirty="0"/>
                  <a:t> for each planning space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r>
                  <a:rPr lang="en-US" sz="2800" dirty="0"/>
                  <a:t>Although our observations are actually a time series of positional data.</a:t>
                </a:r>
              </a:p>
              <a:p>
                <a:r>
                  <a:rPr lang="en-US" dirty="0"/>
                  <a:t>But it’s simple enough to map our observations to the squares in our grid-like state spaces.</a:t>
                </a: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383D10-D06C-F278-1603-F9F2F50552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829789"/>
                <a:ext cx="10515600" cy="2846583"/>
              </a:xfrm>
              <a:blipFill>
                <a:blip r:embed="rId2"/>
                <a:stretch>
                  <a:fillRect l="-1086" t="-3556" b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black and white math equation&#10;&#10;Description automatically generated with medium confidence">
            <a:extLst>
              <a:ext uri="{FF2B5EF4-FFF2-40B4-BE49-F238E27FC236}">
                <a16:creationId xmlns:a16="http://schemas.microsoft.com/office/drawing/2014/main" id="{DFF34A4C-16FD-1CA7-9B58-FD300FACB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41" y="1860306"/>
            <a:ext cx="11719642" cy="185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7108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2A3E6B-A9A9-756F-65D7-A25DE12BC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312D0-560D-A7B6-7076-B9123074C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NLL for LMDP sequence model (when partitions are known)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4C6C48-8DE8-E76F-2995-8DA767F623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829789"/>
                <a:ext cx="10515600" cy="284658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maximum likelihood estimate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(call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𝑴𝑳𝑬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:r>
                  <a:rPr lang="en-US" b="1" dirty="0"/>
                  <a:t> </a:t>
                </a:r>
                <a:r>
                  <a:rPr lang="en-US" dirty="0"/>
                  <a:t>can be approximated using various optimization methods depending on the form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dirty="0"/>
                  <a:t>.  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4C6C48-8DE8-E76F-2995-8DA767F623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829789"/>
                <a:ext cx="10515600" cy="2846583"/>
              </a:xfrm>
              <a:blipFill>
                <a:blip r:embed="rId2"/>
                <a:stretch>
                  <a:fillRect l="-1086" t="-3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black and white math equation&#10;&#10;Description automatically generated with medium confidence">
            <a:extLst>
              <a:ext uri="{FF2B5EF4-FFF2-40B4-BE49-F238E27FC236}">
                <a16:creationId xmlns:a16="http://schemas.microsoft.com/office/drawing/2014/main" id="{2B5F1BC7-7378-81CC-7A2B-6FE20F644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41" y="1860306"/>
            <a:ext cx="11719642" cy="185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3824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059DDD-634C-988B-50B0-1CDF7ACA8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FF771-D715-5565-3563-7006CBF9A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NLL for LMDP sequence model (when partitions are known)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46F133-E29B-7D04-ABA9-94648785F0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829789"/>
                <a:ext cx="10515600" cy="284658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maximum likelihood estimate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(call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𝑴𝑳𝑬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:r>
                  <a:rPr lang="en-US" b="1" dirty="0"/>
                  <a:t> </a:t>
                </a:r>
                <a:r>
                  <a:rPr lang="en-US" dirty="0"/>
                  <a:t>can be approximated using various optimization methods depending on the form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dirty="0"/>
                  <a:t>.  </a:t>
                </a:r>
              </a:p>
              <a:p>
                <a:r>
                  <a:rPr lang="en-US" dirty="0"/>
                  <a:t>One such method is Newton’s Method, which requires that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be</a:t>
                </a:r>
                <a:r>
                  <a:rPr lang="en-US" b="1" dirty="0"/>
                  <a:t> </a:t>
                </a:r>
                <a:r>
                  <a:rPr lang="en-US" dirty="0"/>
                  <a:t>twice-differentiable (among other constraints).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46F133-E29B-7D04-ABA9-94648785F0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829789"/>
                <a:ext cx="10515600" cy="2846583"/>
              </a:xfrm>
              <a:blipFill>
                <a:blip r:embed="rId2"/>
                <a:stretch>
                  <a:fillRect l="-1086" t="-3556" r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black and white math equation&#10;&#10;Description automatically generated with medium confidence">
            <a:extLst>
              <a:ext uri="{FF2B5EF4-FFF2-40B4-BE49-F238E27FC236}">
                <a16:creationId xmlns:a16="http://schemas.microsoft.com/office/drawing/2014/main" id="{0CDD3463-39AF-FA7F-E988-BBD1E2A01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41" y="1860306"/>
            <a:ext cx="11719642" cy="185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3122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CAF970-2778-1443-2677-E38B18FC6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166A2-36F2-BB40-ED2B-7ED038A18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NLL for LMDP sequence model (when partitions are known)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DBD077-21F5-6DAB-8D22-8DF526DDB0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829789"/>
                <a:ext cx="10515600" cy="2846583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A maximum likelihood estimate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(call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𝑴𝑳𝑬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:r>
                  <a:rPr lang="en-US" b="1" dirty="0"/>
                  <a:t> </a:t>
                </a:r>
                <a:r>
                  <a:rPr lang="en-US" dirty="0"/>
                  <a:t>can be computed using various optimization methods depending on the form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dirty="0"/>
                  <a:t>.  </a:t>
                </a:r>
              </a:p>
              <a:p>
                <a:r>
                  <a:rPr lang="en-US" dirty="0"/>
                  <a:t>One such method is Newton’s Method, which requires that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be</a:t>
                </a:r>
                <a:r>
                  <a:rPr lang="en-US" b="1" dirty="0"/>
                  <a:t> </a:t>
                </a:r>
                <a:r>
                  <a:rPr lang="en-US" dirty="0"/>
                  <a:t>twice-differentiable (among other constraints).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is also convex such is the case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, then Newton’s Method would be guaranteed to approximate a global optima.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DBD077-21F5-6DAB-8D22-8DF526DDB0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829789"/>
                <a:ext cx="10515600" cy="2846583"/>
              </a:xfrm>
              <a:blipFill>
                <a:blip r:embed="rId2"/>
                <a:stretch>
                  <a:fillRect l="-965" t="-3111" b="-10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black and white math equation&#10;&#10;Description automatically generated with medium confidence">
            <a:extLst>
              <a:ext uri="{FF2B5EF4-FFF2-40B4-BE49-F238E27FC236}">
                <a16:creationId xmlns:a16="http://schemas.microsoft.com/office/drawing/2014/main" id="{6AC01E91-0BD5-E3A8-7AA6-151F5A232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41" y="1860306"/>
            <a:ext cx="11719642" cy="185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8467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D4931-42A8-1DC4-F862-7FDBF7A8F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for NLL</a:t>
            </a:r>
          </a:p>
        </p:txBody>
      </p:sp>
      <p:pic>
        <p:nvPicPr>
          <p:cNvPr id="7" name="Picture 6" descr="A mathematical equation with black text&#10;&#10;Description automatically generated">
            <a:extLst>
              <a:ext uri="{FF2B5EF4-FFF2-40B4-BE49-F238E27FC236}">
                <a16:creationId xmlns:a16="http://schemas.microsoft.com/office/drawing/2014/main" id="{D0F0DABB-F2AF-1883-617A-AF7FD9681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131632"/>
            <a:ext cx="12172943" cy="259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8671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D4931-42A8-1DC4-F862-7FDBF7A8F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Hessian for NLL (diagonal)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2EF10D-853A-2D31-114D-DA79B3DCA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14333"/>
            <a:ext cx="12212900" cy="143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9166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D4931-42A8-1DC4-F862-7FDBF7A8F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Hessian for NLL (off-diagonal)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21B379-0D68-4902-E7A7-DBD538792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1" y="2340784"/>
            <a:ext cx="12139429" cy="108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332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32241-A11B-994E-96EF-24FDC8CA1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4AE98449-62ED-5C1A-A964-E3D772036112}"/>
              </a:ext>
            </a:extLst>
          </p:cNvPr>
          <p:cNvSpPr/>
          <p:nvPr/>
        </p:nvSpPr>
        <p:spPr>
          <a:xfrm>
            <a:off x="963323" y="3265979"/>
            <a:ext cx="217953" cy="21082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C3A6EB3-08A0-CE13-DD37-4DAF9E3C92A4}"/>
              </a:ext>
            </a:extLst>
          </p:cNvPr>
          <p:cNvSpPr/>
          <p:nvPr/>
        </p:nvSpPr>
        <p:spPr>
          <a:xfrm>
            <a:off x="5815242" y="3215346"/>
            <a:ext cx="217953" cy="2108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206EB1D-6A2A-80FF-4C61-36BF6288380F}"/>
              </a:ext>
            </a:extLst>
          </p:cNvPr>
          <p:cNvSpPr/>
          <p:nvPr/>
        </p:nvSpPr>
        <p:spPr>
          <a:xfrm>
            <a:off x="3734822" y="3636201"/>
            <a:ext cx="187569" cy="1875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A6AB75-AFC6-77EA-DAFE-F9864F3F1DFA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3922391" y="3729986"/>
            <a:ext cx="4208844" cy="1313988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8E40875-BAB8-C6E2-BB67-9230C62880D7}"/>
              </a:ext>
            </a:extLst>
          </p:cNvPr>
          <p:cNvSpPr/>
          <p:nvPr/>
        </p:nvSpPr>
        <p:spPr>
          <a:xfrm>
            <a:off x="3022707" y="5665486"/>
            <a:ext cx="187569" cy="1875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CE50FC-A014-C885-A019-9E2B44C85AE5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3210276" y="1116001"/>
            <a:ext cx="3557974" cy="464327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8E33368-98CC-6700-B267-68D112930063}"/>
              </a:ext>
            </a:extLst>
          </p:cNvPr>
          <p:cNvSpPr txBox="1"/>
          <p:nvPr/>
        </p:nvSpPr>
        <p:spPr>
          <a:xfrm>
            <a:off x="8797250" y="2069444"/>
            <a:ext cx="25975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are still debating how to fit control-switching between the AI and human player. For now, we are treating them as a single controller.  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46F69D-07E1-2605-E442-EE9B38D238E8}"/>
              </a:ext>
            </a:extLst>
          </p:cNvPr>
          <p:cNvSpPr txBox="1"/>
          <p:nvPr/>
        </p:nvSpPr>
        <p:spPr>
          <a:xfrm>
            <a:off x="6158807" y="3186725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4B3C2DF-4D62-E5CF-24A3-507DFE4AE71A}"/>
              </a:ext>
            </a:extLst>
          </p:cNvPr>
          <p:cNvSpPr txBox="1"/>
          <p:nvPr/>
        </p:nvSpPr>
        <p:spPr>
          <a:xfrm>
            <a:off x="2767011" y="5307925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Wasp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D1E97EC-B3B1-821A-27F9-B9216C52465B}"/>
              </a:ext>
            </a:extLst>
          </p:cNvPr>
          <p:cNvSpPr txBox="1"/>
          <p:nvPr/>
        </p:nvSpPr>
        <p:spPr>
          <a:xfrm>
            <a:off x="3476586" y="3310779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Wasp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E76EC38-29B8-CA3D-C0ED-62209EA252C7}"/>
              </a:ext>
            </a:extLst>
          </p:cNvPr>
          <p:cNvSpPr txBox="1"/>
          <p:nvPr/>
        </p:nvSpPr>
        <p:spPr>
          <a:xfrm>
            <a:off x="128059" y="2846014"/>
            <a:ext cx="2500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Flower/ Final Goal Portal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0BCE6A4-E260-6CDD-0DD5-0DA191ABF7C5}"/>
              </a:ext>
            </a:extLst>
          </p:cNvPr>
          <p:cNvCxnSpPr>
            <a:cxnSpLocks/>
          </p:cNvCxnSpPr>
          <p:nvPr/>
        </p:nvCxnSpPr>
        <p:spPr>
          <a:xfrm flipH="1">
            <a:off x="1312985" y="3310779"/>
            <a:ext cx="4407877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F3CA53C-F338-B8E5-BE80-D04E77CCF2D4}"/>
              </a:ext>
            </a:extLst>
          </p:cNvPr>
          <p:cNvSpPr txBox="1"/>
          <p:nvPr/>
        </p:nvSpPr>
        <p:spPr>
          <a:xfrm>
            <a:off x="3137488" y="2859433"/>
            <a:ext cx="1073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701641-3682-9472-D00B-938AABE6A8C4}"/>
              </a:ext>
            </a:extLst>
          </p:cNvPr>
          <p:cNvSpPr txBox="1"/>
          <p:nvPr/>
        </p:nvSpPr>
        <p:spPr>
          <a:xfrm>
            <a:off x="5457813" y="237545"/>
            <a:ext cx="1401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Busy </a:t>
            </a:r>
            <a:r>
              <a:rPr lang="en-US" dirty="0" err="1"/>
              <a:t>Beeway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0624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38D4931-42A8-1DC4-F862-7FDBF7A8FCE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Hessian for (Linear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) NLL (diagonal)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38D4931-42A8-1DC4-F862-7FDBF7A8FC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mathematical equation with a number of equations&#10;&#10;Description automatically generated with medium confidence">
            <a:extLst>
              <a:ext uri="{FF2B5EF4-FFF2-40B4-BE49-F238E27FC236}">
                <a16:creationId xmlns:a16="http://schemas.microsoft.com/office/drawing/2014/main" id="{C3853969-097C-7029-3193-21223DFF4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29853"/>
            <a:ext cx="12146808" cy="179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4985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38D4931-42A8-1DC4-F862-7FDBF7A8FCE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Hessian for (Linear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) NLL (off-diagonal)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38D4931-42A8-1DC4-F862-7FDBF7A8FC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FF4FE7A2-29B2-D939-E31A-224E220E7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774922"/>
            <a:ext cx="12192001" cy="130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5735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65D69E-6AC5-1152-E1F2-69F761331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A928A-5FF9-8CC7-015F-CDC13B427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NLL for LMDP sequence model (when partitions are unknown)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6C03134-E2CA-371E-01C0-2499F841C3C0}"/>
              </a:ext>
            </a:extLst>
          </p:cNvPr>
          <p:cNvSpPr txBox="1">
            <a:spLocks/>
          </p:cNvSpPr>
          <p:nvPr/>
        </p:nvSpPr>
        <p:spPr>
          <a:xfrm>
            <a:off x="838200" y="3873910"/>
            <a:ext cx="10515600" cy="2830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reality, we cannot directly observe when the controller updates their planning space. </a:t>
            </a:r>
          </a:p>
          <a:p>
            <a:endParaRPr lang="en-US" dirty="0"/>
          </a:p>
        </p:txBody>
      </p:sp>
      <p:pic>
        <p:nvPicPr>
          <p:cNvPr id="3" name="Picture 2" descr="A black and white math equation&#10;&#10;Description automatically generated with medium confidence">
            <a:extLst>
              <a:ext uri="{FF2B5EF4-FFF2-40B4-BE49-F238E27FC236}">
                <a16:creationId xmlns:a16="http://schemas.microsoft.com/office/drawing/2014/main" id="{6B8BDA1E-0A96-AA78-2D64-F5EF0D673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79" y="1797676"/>
            <a:ext cx="11719642" cy="185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7894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7BA8B-AFC2-F9C9-359D-6490FAF96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AA8F3-FEDE-5FAE-9B5C-1B77879A5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NLL for LMDP sequence model (when partitions are unknown)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C19E49-D05C-A761-B9F6-26B4F3C7431A}"/>
              </a:ext>
            </a:extLst>
          </p:cNvPr>
          <p:cNvSpPr txBox="1">
            <a:spLocks/>
          </p:cNvSpPr>
          <p:nvPr/>
        </p:nvSpPr>
        <p:spPr>
          <a:xfrm>
            <a:off x="838200" y="3873910"/>
            <a:ext cx="10515600" cy="2830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reality, we cannot directly observe when the controller updates their planning space. </a:t>
            </a:r>
          </a:p>
          <a:p>
            <a:r>
              <a:rPr lang="en-US" dirty="0"/>
              <a:t>However, we can assume that they generate a new planning space at the start of an attempt and after reaching a goal, thus justifying separating attempts into runs.    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 descr="A black and white math equation&#10;&#10;Description automatically generated with medium confidence">
            <a:extLst>
              <a:ext uri="{FF2B5EF4-FFF2-40B4-BE49-F238E27FC236}">
                <a16:creationId xmlns:a16="http://schemas.microsoft.com/office/drawing/2014/main" id="{14E255E2-15D5-1D39-43E9-06BB1D5FE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79" y="1797676"/>
            <a:ext cx="11719642" cy="185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3127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90E1CF-C302-FC8B-53A0-BE5FAE939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36429-A6C5-E98B-A9B3-1D2762EAC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NLL for LMDP sequence model (when partitions are unknown)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DF338D-35BB-125B-B6FC-1FDE0CE42F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1852566"/>
            <a:ext cx="12194875" cy="193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4708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D37CE-2461-D82D-439C-FEEBA37CC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A7E1A-F8D4-5CB7-0D65-FB6BCABC7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NLL for LMDP sequence model (when partitions are unknown)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4BFE49-2C00-5554-DEDD-9C9C0E0C40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1852566"/>
            <a:ext cx="12194875" cy="19348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32D521-ED14-8FC3-F745-C7ED412B76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006920"/>
                <a:ext cx="10515600" cy="28510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We will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=1…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/>
                  <a:t> as the observed controller transitions for a run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32D521-ED14-8FC3-F745-C7ED412B7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06920"/>
                <a:ext cx="10515600" cy="2851079"/>
              </a:xfrm>
              <a:prstGeom prst="rect">
                <a:avLst/>
              </a:prstGeom>
              <a:blipFill>
                <a:blip r:embed="rId3"/>
                <a:stretch>
                  <a:fillRect l="-1086" t="-3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86813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9B278B-D3C8-637C-AECD-E184E862B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D8E00-AF68-9B4A-142C-8BB4DE49B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NLL for LMDP sequence model (when partitions are unknown)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9656FC-2472-12CA-26C4-4F6E3C5DD46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852566"/>
            <a:ext cx="12194875" cy="19348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E2678D-019F-D0E2-4222-3A312CFA9A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006920"/>
                <a:ext cx="10515600" cy="28510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We will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=1…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/>
                  <a:t> as the observed controller transitions for a run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,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indexes the end transition generated from the planning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, then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&lt;…&lt;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E2678D-019F-D0E2-4222-3A312CFA9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06920"/>
                <a:ext cx="10515600" cy="2851079"/>
              </a:xfrm>
              <a:prstGeom prst="rect">
                <a:avLst/>
              </a:prstGeom>
              <a:blipFill>
                <a:blip r:embed="rId4"/>
                <a:stretch>
                  <a:fillRect l="-1086" t="-3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1894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7DBBC-1929-5D4B-F99E-65B05F7AF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96E58-7AA1-060B-999F-70809E8C5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NLL for LMDP sequence model (when partitions are unknown)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1F7ADF-11F3-F8A7-3C64-CCBAD1C636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1852566"/>
            <a:ext cx="12194875" cy="19348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9EF7CE-F5D7-87A8-5531-46FC824483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006920"/>
                <a:ext cx="10515600" cy="28510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We will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/>
                  <a:t> as the controller observations for a run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,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indexes the end transition generated from the planning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, then for each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&lt;…&lt;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Note that our approach also requires observations for the position of the wasps to construct the planning spaces.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9EF7CE-F5D7-87A8-5531-46FC82448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06920"/>
                <a:ext cx="10515600" cy="2851079"/>
              </a:xfrm>
              <a:prstGeom prst="rect">
                <a:avLst/>
              </a:prstGeom>
              <a:blipFill>
                <a:blip r:embed="rId3"/>
                <a:stretch>
                  <a:fillRect l="-965" t="-3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7930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DCC583-93A4-FFDB-CDF8-8DB505BFE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276F0-D749-B1B5-18DA-DAA66768F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NLL for LMDP sequence model (when partitions are unknown)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46AB86-6CA9-0DB7-1F5B-81D3BE21B6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3280" y="1884817"/>
            <a:ext cx="11788315" cy="187031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3D6DC8-44C7-86DC-1231-8D1B091C01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006920"/>
                <a:ext cx="10515600" cy="28510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Although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is unknown,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sup>
                        </m:sSup>
                      </m:sub>
                    </m:sSub>
                  </m:oMath>
                </a14:m>
                <a:r>
                  <a:rPr lang="en-US" dirty="0"/>
                  <a:t> is the known quantity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(i.e., the end transition for the run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), giving us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&lt;…&lt;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3D6DC8-44C7-86DC-1231-8D1B091C0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06920"/>
                <a:ext cx="10515600" cy="2851079"/>
              </a:xfrm>
              <a:prstGeom prst="rect">
                <a:avLst/>
              </a:prstGeom>
              <a:blipFill>
                <a:blip r:embed="rId3"/>
                <a:stretch>
                  <a:fillRect l="-1086" t="-3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85923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187DF-6E2C-B219-5D44-FEEC0E006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07459-8FC5-6EA9-5B95-49EE81FF7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NLL for LMDP sequence model (when partitions are unknown)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6D18D5-283B-8466-A0A1-E1A1F77147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3280" y="1884817"/>
            <a:ext cx="11788315" cy="187031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C9DB2B-E28E-CFEF-2CD1-3E4F7DBFD39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006920"/>
                <a:ext cx="10515600" cy="28510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Although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is unknown,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sup>
                        </m:sSup>
                      </m:sub>
                    </m:sSub>
                  </m:oMath>
                </a14:m>
                <a:r>
                  <a:rPr lang="en-US" dirty="0"/>
                  <a:t> is the known quantity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(i.e., the end transition for the run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), giving us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&lt;…&lt;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Also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which is the unknown number of partition points in the run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C9DB2B-E28E-CFEF-2CD1-3E4F7DBFD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06920"/>
                <a:ext cx="10515600" cy="2851079"/>
              </a:xfrm>
              <a:prstGeom prst="rect">
                <a:avLst/>
              </a:prstGeom>
              <a:blipFill>
                <a:blip r:embed="rId3"/>
                <a:stretch>
                  <a:fillRect l="-1086" t="-3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8162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D91492-5248-0C49-EBD8-36FB1778C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3CD58EC1-C150-D4E7-0C5B-B06276A846F2}"/>
              </a:ext>
            </a:extLst>
          </p:cNvPr>
          <p:cNvSpPr/>
          <p:nvPr/>
        </p:nvSpPr>
        <p:spPr>
          <a:xfrm>
            <a:off x="963323" y="3265979"/>
            <a:ext cx="217953" cy="21082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35A01A7-7717-3C54-1B81-B792125B7E5A}"/>
              </a:ext>
            </a:extLst>
          </p:cNvPr>
          <p:cNvSpPr/>
          <p:nvPr/>
        </p:nvSpPr>
        <p:spPr>
          <a:xfrm>
            <a:off x="5815242" y="3215346"/>
            <a:ext cx="217953" cy="2108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95AA52-AF27-9026-EDD5-A4AFD812F8DB}"/>
              </a:ext>
            </a:extLst>
          </p:cNvPr>
          <p:cNvSpPr txBox="1"/>
          <p:nvPr/>
        </p:nvSpPr>
        <p:spPr>
          <a:xfrm>
            <a:off x="5457813" y="237545"/>
            <a:ext cx="1401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Busy </a:t>
            </a:r>
            <a:r>
              <a:rPr lang="en-US" dirty="0" err="1"/>
              <a:t>Beeway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B68B993-6086-ED6D-DE81-AD68FCEEA20D}"/>
              </a:ext>
            </a:extLst>
          </p:cNvPr>
          <p:cNvSpPr/>
          <p:nvPr/>
        </p:nvSpPr>
        <p:spPr>
          <a:xfrm>
            <a:off x="3734822" y="3636201"/>
            <a:ext cx="187569" cy="1875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87BD924-D55E-A942-5B6A-7D65321B1B04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3922391" y="3729986"/>
            <a:ext cx="4208844" cy="1313988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44468426-659D-07E8-4214-CBFC2A83D2F8}"/>
              </a:ext>
            </a:extLst>
          </p:cNvPr>
          <p:cNvSpPr/>
          <p:nvPr/>
        </p:nvSpPr>
        <p:spPr>
          <a:xfrm>
            <a:off x="3022707" y="5665486"/>
            <a:ext cx="187569" cy="1875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A90520-CAD2-EBC6-5AAA-85CF0E698A4B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3210276" y="1116001"/>
            <a:ext cx="3557974" cy="464327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A89A8CC-FD44-BFCE-5585-F152527B916B}"/>
              </a:ext>
            </a:extLst>
          </p:cNvPr>
          <p:cNvSpPr txBox="1"/>
          <p:nvPr/>
        </p:nvSpPr>
        <p:spPr>
          <a:xfrm>
            <a:off x="6158807" y="3186725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B6246AF-9FBC-BD1D-BB9C-791139FB0ADA}"/>
              </a:ext>
            </a:extLst>
          </p:cNvPr>
          <p:cNvSpPr txBox="1"/>
          <p:nvPr/>
        </p:nvSpPr>
        <p:spPr>
          <a:xfrm>
            <a:off x="2767011" y="5307925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Wasp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3FE93A6-0087-A3A1-5FBF-375A1D5B9199}"/>
              </a:ext>
            </a:extLst>
          </p:cNvPr>
          <p:cNvSpPr txBox="1"/>
          <p:nvPr/>
        </p:nvSpPr>
        <p:spPr>
          <a:xfrm>
            <a:off x="3476586" y="3310779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Wasp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CE76CA4-936D-6AC5-E563-F62F4FABAAE9}"/>
              </a:ext>
            </a:extLst>
          </p:cNvPr>
          <p:cNvSpPr txBox="1"/>
          <p:nvPr/>
        </p:nvSpPr>
        <p:spPr>
          <a:xfrm>
            <a:off x="128059" y="2846014"/>
            <a:ext cx="2500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Flower/ Final Goal Portal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C565A18-DF20-6B54-7FCF-3C53643EF3A9}"/>
              </a:ext>
            </a:extLst>
          </p:cNvPr>
          <p:cNvCxnSpPr>
            <a:cxnSpLocks/>
          </p:cNvCxnSpPr>
          <p:nvPr/>
        </p:nvCxnSpPr>
        <p:spPr>
          <a:xfrm flipH="1">
            <a:off x="1312985" y="3310779"/>
            <a:ext cx="4407877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D48BA2D-72C1-15B3-14F7-21D541F43004}"/>
              </a:ext>
            </a:extLst>
          </p:cNvPr>
          <p:cNvSpPr txBox="1"/>
          <p:nvPr/>
        </p:nvSpPr>
        <p:spPr>
          <a:xfrm>
            <a:off x="3137488" y="2859433"/>
            <a:ext cx="1073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6BD25D-990D-7C45-5D26-79BC104E37B8}"/>
              </a:ext>
            </a:extLst>
          </p:cNvPr>
          <p:cNvSpPr txBox="1"/>
          <p:nvPr/>
        </p:nvSpPr>
        <p:spPr>
          <a:xfrm>
            <a:off x="8402867" y="2346442"/>
            <a:ext cx="29190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trajectory of the AI-human team is observed from the start of game play to the final goal or until a collision (known as an attempt). </a:t>
            </a:r>
          </a:p>
        </p:txBody>
      </p:sp>
    </p:spTree>
    <p:extLst>
      <p:ext uri="{BB962C8B-B14F-4D97-AF65-F5344CB8AC3E}">
        <p14:creationId xmlns:p14="http://schemas.microsoft.com/office/powerpoint/2010/main" val="18851388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8F15D9-2083-CE43-5D9B-4A113B57C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F3715-7797-4701-A745-4CBF8665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NLL for LMDP sequence model (when partitions are unknown)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6E17BA-A720-0F2E-C9FC-AAFA684D83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3280" y="1884817"/>
            <a:ext cx="11788315" cy="187031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1185AF-22D9-38DE-A396-C53A17AC91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006920"/>
                <a:ext cx="10515600" cy="28510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Although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is unknown,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sup>
                        </m:sSup>
                      </m:sub>
                    </m:sSub>
                  </m:oMath>
                </a14:m>
                <a:r>
                  <a:rPr lang="en-US" dirty="0"/>
                  <a:t> is the known quantity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(i.e., the end transition for the run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), giving us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&lt;…&lt;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Also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which is the unknown number of partition points in the run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Thus, for the given equation, we want to infer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</m:sup>
                                </m:sSup>
                              </m:sub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1185AF-22D9-38DE-A396-C53A17AC9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06920"/>
                <a:ext cx="10515600" cy="2851079"/>
              </a:xfrm>
              <a:prstGeom prst="rect">
                <a:avLst/>
              </a:prstGeom>
              <a:blipFill>
                <a:blip r:embed="rId3"/>
                <a:stretch>
                  <a:fillRect l="-965" t="-3556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12346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B8BC1-121A-6D0E-B541-C401D0EB1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BEC75-369A-2630-63AE-3500FE3F6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NLL for LMDP sequence model (when partitions are unknown)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01734C-EF0C-B73E-8F70-094F77E566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3280" y="1884817"/>
            <a:ext cx="11788315" cy="187031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6D4A9F-0202-2EFF-4D11-5571D44CEA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006920"/>
                <a:ext cx="10515600" cy="28510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As stated before,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were known, then we could simply optimize the above NLL equation over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dirty="0"/>
                  <a:t>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𝑴𝑳𝑬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6D4A9F-0202-2EFF-4D11-5571D44CE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06920"/>
                <a:ext cx="10515600" cy="2851079"/>
              </a:xfrm>
              <a:prstGeom prst="rect">
                <a:avLst/>
              </a:prstGeom>
              <a:blipFill>
                <a:blip r:embed="rId3"/>
                <a:stretch>
                  <a:fillRect l="-1086" t="-3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38662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9AC52-699B-CECF-874E-852ECBB65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BB08C-9B8E-EE6F-623A-3A69F09A3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NLL for LMDP sequence model (when partitions are unknown)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0B271A-23F1-A4D5-785D-92639465BB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3280" y="1884817"/>
            <a:ext cx="11788315" cy="187031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4365E8-5709-1D07-6E68-281CE83666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006920"/>
                <a:ext cx="10515600" cy="28510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As stated before,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were known, then we could simply optimize the above NLL equation over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dirty="0"/>
                  <a:t>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𝑴𝑳𝑬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>
                    <a:ea typeface="Cambria Math" panose="02040503050406030204" pitchFamily="18" charset="0"/>
                  </a:rPr>
                  <a:t>Therefore, </a:t>
                </a:r>
                <a:r>
                  <a:rPr lang="en-US" dirty="0"/>
                  <a:t>we have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𝑴𝑳𝑬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</m:oMath>
                </a14:m>
                <a:r>
                  <a:rPr lang="en-US" dirty="0"/>
                  <a:t> is the collective times series data for both the controller and wasps.   </a:t>
                </a:r>
              </a:p>
              <a:p>
                <a:endParaRPr lang="en-US" dirty="0"/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4365E8-5709-1D07-6E68-281CE8366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06920"/>
                <a:ext cx="10515600" cy="2851079"/>
              </a:xfrm>
              <a:prstGeom prst="rect">
                <a:avLst/>
              </a:prstGeom>
              <a:blipFill>
                <a:blip r:embed="rId3"/>
                <a:stretch>
                  <a:fillRect l="-1086" t="-3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65243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1A8C3-B802-A945-7B7A-53C858D5A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F1F2A-4F65-92DF-9A28-1BA088ADC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Likelihood function of unknown partitions for LMDP Sequence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07641-D107-E810-9E67-052D873577F9}"/>
              </a:ext>
            </a:extLst>
          </p:cNvPr>
          <p:cNvSpPr txBox="1">
            <a:spLocks/>
          </p:cNvSpPr>
          <p:nvPr/>
        </p:nvSpPr>
        <p:spPr>
          <a:xfrm>
            <a:off x="838200" y="4006920"/>
            <a:ext cx="10515600" cy="2851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DB574E-C066-805B-6B9B-7C3859F620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798" y="1938652"/>
            <a:ext cx="12200050" cy="7942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63DC63FF-26B7-2F8D-FCA8-D71F2D01C2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162727"/>
                <a:ext cx="10515600" cy="28510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Plugging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𝑴𝑳𝑬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in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into our previous NLL equation and reverting it back into likelihood form (including previously omitted terms), gives a likelihood function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conditioned only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.  </a:t>
                </a:r>
                <a:endParaRPr lang="en-US" b="1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63DC63FF-26B7-2F8D-FCA8-D71F2D01C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62727"/>
                <a:ext cx="10515600" cy="2851079"/>
              </a:xfrm>
              <a:prstGeom prst="rect">
                <a:avLst/>
              </a:prstGeom>
              <a:blipFill>
                <a:blip r:embed="rId3"/>
                <a:stretch>
                  <a:fillRect l="-1086" t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82094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E040D-6C7F-C030-7148-C060D4C4B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12C19-D4FE-48ED-C954-9AACFB30E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Likelihood function of unknown partitions for LMDP Sequence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879CD-314E-F8B0-1605-F596DA493060}"/>
              </a:ext>
            </a:extLst>
          </p:cNvPr>
          <p:cNvSpPr txBox="1">
            <a:spLocks/>
          </p:cNvSpPr>
          <p:nvPr/>
        </p:nvSpPr>
        <p:spPr>
          <a:xfrm>
            <a:off x="838200" y="4006920"/>
            <a:ext cx="10515600" cy="2851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95FF66-FD72-DBFA-5AF4-0D743BC9C6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798" y="1938652"/>
            <a:ext cx="12200050" cy="7942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642CE579-404E-0557-4A01-5D15FF7E78B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162727"/>
                <a:ext cx="10515600" cy="28510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Plugging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𝑴𝑳𝑬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in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into our previous NLL equation and reverting it back into likelihood form (including previously omitted terms), gives a likelihood function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conditioned only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.  </a:t>
                </a:r>
                <a:endParaRPr lang="en-US" b="1" dirty="0"/>
              </a:p>
              <a:p>
                <a:r>
                  <a:rPr lang="en-US" dirty="0"/>
                  <a:t>Note that the likelihood function does not depend on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</m:oMath>
                </a14:m>
                <a:r>
                  <a:rPr lang="en-US" dirty="0"/>
                  <a:t>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𝑴𝑳𝑬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</m:d>
                  </m:oMath>
                </a14:m>
                <a:r>
                  <a:rPr lang="en-US" dirty="0"/>
                  <a:t> alone but also implicitly through the inference of the controller’s planning spaces and observed transitions. </a:t>
                </a:r>
                <a:endParaRPr lang="en-US" b="1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642CE579-404E-0557-4A01-5D15FF7E7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62727"/>
                <a:ext cx="10515600" cy="2851079"/>
              </a:xfrm>
              <a:prstGeom prst="rect">
                <a:avLst/>
              </a:prstGeom>
              <a:blipFill>
                <a:blip r:embed="rId3"/>
                <a:stretch>
                  <a:fillRect l="-1086" t="-4889" r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74743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BEE6BB-8A74-3C95-E804-03B428903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F34F334-48FC-8156-88F7-0C2B5FAE1CB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Posterior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F34F334-48FC-8156-88F7-0C2B5FAE1C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4B4D7-7549-9CF6-2F4F-61A2CA2B3692}"/>
              </a:ext>
            </a:extLst>
          </p:cNvPr>
          <p:cNvSpPr txBox="1">
            <a:spLocks/>
          </p:cNvSpPr>
          <p:nvPr/>
        </p:nvSpPr>
        <p:spPr>
          <a:xfrm>
            <a:off x="838200" y="4006920"/>
            <a:ext cx="10515600" cy="2851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550396F-CE4E-A1F8-F3C9-74F89B2D6E5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162727"/>
                <a:ext cx="10515600" cy="28510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This reformulated likelihood function can be used to derive the posterior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as shown.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550396F-CE4E-A1F8-F3C9-74F89B2D6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62727"/>
                <a:ext cx="10515600" cy="2851079"/>
              </a:xfrm>
              <a:prstGeom prst="rect">
                <a:avLst/>
              </a:prstGeom>
              <a:blipFill>
                <a:blip r:embed="rId3"/>
                <a:stretch>
                  <a:fillRect l="-1086" t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511B942-8ACC-78B7-5E1F-D30781016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7737" y="1953560"/>
            <a:ext cx="7772400" cy="72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3963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99A19B-5A13-EC20-794E-5E2767BFF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5CB70A-F59F-A669-4B9A-21BA367AA68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Posterior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5CB70A-F59F-A669-4B9A-21BA367AA6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00E84-34F2-9A4D-959D-98247A19421B}"/>
              </a:ext>
            </a:extLst>
          </p:cNvPr>
          <p:cNvSpPr txBox="1">
            <a:spLocks/>
          </p:cNvSpPr>
          <p:nvPr/>
        </p:nvSpPr>
        <p:spPr>
          <a:xfrm>
            <a:off x="838200" y="4006920"/>
            <a:ext cx="10515600" cy="2851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E00AC32-C500-526C-384D-0C837AF42B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162727"/>
                <a:ext cx="10515600" cy="28510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This reformulated likelihood function can be used to derive the posterior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as shown. </a:t>
                </a:r>
              </a:p>
              <a:p>
                <a:r>
                  <a:rPr lang="en-US" dirty="0"/>
                  <a:t>We can use the functional relationship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𝑴𝑳𝑬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derive a posterior distribution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𝑴𝑳𝑬</m:t>
                        </m:r>
                      </m:sub>
                    </m:sSub>
                  </m:oMath>
                </a14:m>
                <a:r>
                  <a:rPr lang="en-US" dirty="0"/>
                  <a:t> or compute the maximum a posteriori (MAP) 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get a point estimate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𝑴𝑳𝑬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E00AC32-C500-526C-384D-0C837AF42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62727"/>
                <a:ext cx="10515600" cy="2851079"/>
              </a:xfrm>
              <a:prstGeom prst="rect">
                <a:avLst/>
              </a:prstGeom>
              <a:blipFill>
                <a:blip r:embed="rId3"/>
                <a:stretch>
                  <a:fillRect l="-1086" t="-4000" r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09ABB156-AFDC-1C4A-ABBB-F0D93B562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7737" y="1953560"/>
            <a:ext cx="7772400" cy="72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509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3B3DAA-8F50-998F-4C6D-42050B234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F16867-06D4-0A4B-A9EC-965D220B9AD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Posterior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F16867-06D4-0A4B-A9EC-965D220B9A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86D55-3617-1EC9-0336-CBFA50CB959E}"/>
              </a:ext>
            </a:extLst>
          </p:cNvPr>
          <p:cNvSpPr txBox="1">
            <a:spLocks/>
          </p:cNvSpPr>
          <p:nvPr/>
        </p:nvSpPr>
        <p:spPr>
          <a:xfrm>
            <a:off x="838200" y="4006920"/>
            <a:ext cx="10515600" cy="2851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9EB122D-6EB0-0C77-8E4F-A7CEC5C700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162727"/>
                <a:ext cx="10515600" cy="28510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This reformulated likelihood function can be used to derive the posterior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as shown. </a:t>
                </a:r>
              </a:p>
              <a:p>
                <a:r>
                  <a:rPr lang="en-US" dirty="0"/>
                  <a:t>We can use the functional relationship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𝑴𝑳𝑬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derive a posterior distribution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𝑴𝑳𝑬</m:t>
                        </m:r>
                      </m:sub>
                    </m:sSub>
                  </m:oMath>
                </a14:m>
                <a:r>
                  <a:rPr lang="en-US" dirty="0"/>
                  <a:t> or compute the maximum a posteriori (MAP) 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get a point estimate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𝑴𝑳𝑬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9EB122D-6EB0-0C77-8E4F-A7CEC5C70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62727"/>
                <a:ext cx="10515600" cy="2851079"/>
              </a:xfrm>
              <a:prstGeom prst="rect">
                <a:avLst/>
              </a:prstGeom>
              <a:blipFill>
                <a:blip r:embed="rId3"/>
                <a:stretch>
                  <a:fillRect l="-1086" t="-4000" r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27DB32B-CE63-BF64-C7BD-BB8A5CEF9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7737" y="1953560"/>
            <a:ext cx="7772400" cy="72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43421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4DF3AF-B37F-7705-02B7-BE6692AEF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5E9B594-5FAC-085C-C21A-0536DD42C89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Prior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5E9B594-5FAC-085C-C21A-0536DD42C8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BC128-7DE9-4CEE-65FB-EEE900D987B8}"/>
              </a:ext>
            </a:extLst>
          </p:cNvPr>
          <p:cNvSpPr txBox="1">
            <a:spLocks/>
          </p:cNvSpPr>
          <p:nvPr/>
        </p:nvSpPr>
        <p:spPr>
          <a:xfrm>
            <a:off x="838200" y="4006920"/>
            <a:ext cx="10515600" cy="2851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68D651BC-EFE0-8B42-2C57-93466D6CBD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162727"/>
                <a:ext cx="10515600" cy="28510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𝑃𝑜𝑖𝑠𝑠𝑜𝑛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under the constraint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 For simplicity,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=…=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68D651BC-EFE0-8B42-2C57-93466D6CB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62727"/>
                <a:ext cx="10515600" cy="2851079"/>
              </a:xfrm>
              <a:prstGeom prst="rect">
                <a:avLst/>
              </a:prstGeom>
              <a:blipFill>
                <a:blip r:embed="rId3"/>
                <a:stretch>
                  <a:fillRect l="-1086" t="-3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80543D6-D194-8FA5-D108-3F7F46C0A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7737" y="1953560"/>
            <a:ext cx="7772400" cy="72994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D5CFDFE-82CE-F9BA-FD11-1C149ECD7F69}"/>
              </a:ext>
            </a:extLst>
          </p:cNvPr>
          <p:cNvSpPr/>
          <p:nvPr/>
        </p:nvSpPr>
        <p:spPr>
          <a:xfrm>
            <a:off x="8455632" y="1953560"/>
            <a:ext cx="1074506" cy="58132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2513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42A36-4C14-1BA5-82AC-AEFABFD9C2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446A416-7FD7-3656-73FB-4975D5C98FD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Prior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446A416-7FD7-3656-73FB-4975D5C98F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D6276-5B44-0AD5-36BA-EFADFA578493}"/>
              </a:ext>
            </a:extLst>
          </p:cNvPr>
          <p:cNvSpPr txBox="1">
            <a:spLocks/>
          </p:cNvSpPr>
          <p:nvPr/>
        </p:nvSpPr>
        <p:spPr>
          <a:xfrm>
            <a:off x="838200" y="4006920"/>
            <a:ext cx="10515600" cy="2851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29635A1-1EAF-153E-1441-A97E2D262F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162727"/>
                <a:ext cx="10515600" cy="28510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, given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sup>
                        </m:sSup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dirty="0"/>
                  <a:t> are distributed as the order statistics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points sampled uniformly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1…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without repetition.</a:t>
                </a:r>
              </a:p>
              <a:p>
                <a:r>
                  <a:rPr lang="en-US" b="0" dirty="0"/>
                  <a:t>Letting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…,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</m:sup>
                            </m:sSup>
                          </m:sub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sup>
                        </m:sSubSup>
                      </m: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sub>
                        </m:sSub>
                      </m:den>
                    </m:f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29635A1-1EAF-153E-1441-A97E2D262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62727"/>
                <a:ext cx="10515600" cy="2851079"/>
              </a:xfrm>
              <a:prstGeom prst="rect">
                <a:avLst/>
              </a:prstGeom>
              <a:blipFill>
                <a:blip r:embed="rId3"/>
                <a:stretch>
                  <a:fillRect l="-1086" t="-889" r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C3A856F-E0C7-7917-EA92-792D91632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7737" y="1953560"/>
            <a:ext cx="7772400" cy="72994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2C0A7EA-5D71-212B-55E1-CCD05F616BC4}"/>
              </a:ext>
            </a:extLst>
          </p:cNvPr>
          <p:cNvSpPr/>
          <p:nvPr/>
        </p:nvSpPr>
        <p:spPr>
          <a:xfrm>
            <a:off x="6791217" y="1953560"/>
            <a:ext cx="1654139" cy="58132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22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45061-A79E-8E47-B5B5-077E5A0C0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D883228D-31EB-AFFF-A0FE-F028F90D62F9}"/>
              </a:ext>
            </a:extLst>
          </p:cNvPr>
          <p:cNvSpPr/>
          <p:nvPr/>
        </p:nvSpPr>
        <p:spPr>
          <a:xfrm>
            <a:off x="963323" y="3265979"/>
            <a:ext cx="217953" cy="21082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2E8D4F-24FC-726D-BE27-1A867810D166}"/>
              </a:ext>
            </a:extLst>
          </p:cNvPr>
          <p:cNvSpPr/>
          <p:nvPr/>
        </p:nvSpPr>
        <p:spPr>
          <a:xfrm>
            <a:off x="5815242" y="3215346"/>
            <a:ext cx="217953" cy="2108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CFC583D-5D80-2958-32DB-453BF006C75C}"/>
              </a:ext>
            </a:extLst>
          </p:cNvPr>
          <p:cNvSpPr/>
          <p:nvPr/>
        </p:nvSpPr>
        <p:spPr>
          <a:xfrm>
            <a:off x="3734822" y="3636201"/>
            <a:ext cx="187569" cy="1875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FCF881C-6020-45FB-9036-3E4FFAC335DC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3922391" y="3729986"/>
            <a:ext cx="4208844" cy="1313988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6142B66A-BD57-2C65-2A32-8B2B68589E91}"/>
              </a:ext>
            </a:extLst>
          </p:cNvPr>
          <p:cNvSpPr/>
          <p:nvPr/>
        </p:nvSpPr>
        <p:spPr>
          <a:xfrm>
            <a:off x="3022707" y="5665486"/>
            <a:ext cx="187569" cy="1875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E68E0C-797C-0C87-BB0F-D8068CBDCDC1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3210276" y="1116001"/>
            <a:ext cx="3557974" cy="4643270"/>
          </a:xfrm>
          <a:prstGeom prst="straightConnector1">
            <a:avLst/>
          </a:prstGeom>
          <a:ln w="127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1FE19CD-1F84-0314-D1CD-C610DA73E4F8}"/>
              </a:ext>
            </a:extLst>
          </p:cNvPr>
          <p:cNvSpPr txBox="1"/>
          <p:nvPr/>
        </p:nvSpPr>
        <p:spPr>
          <a:xfrm>
            <a:off x="8797250" y="1936103"/>
            <a:ext cx="25975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our model, we separate attempts into “runs”.  A run is defined as from (1) the start of an attempt up to a goal or collision or (2) from a previous goal location to the next goal or collision.</a:t>
            </a:r>
          </a:p>
          <a:p>
            <a:endParaRPr lang="en-US" dirty="0"/>
          </a:p>
          <a:p>
            <a:r>
              <a:rPr lang="en-US" dirty="0"/>
              <a:t>The reason for this is discussed later on.   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C76E7BA-54C4-306D-FB49-2E82B09D923E}"/>
              </a:ext>
            </a:extLst>
          </p:cNvPr>
          <p:cNvSpPr txBox="1"/>
          <p:nvPr/>
        </p:nvSpPr>
        <p:spPr>
          <a:xfrm>
            <a:off x="6158807" y="3186725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7FDD36A-79E7-20C4-5B1C-EDD7F8A80147}"/>
              </a:ext>
            </a:extLst>
          </p:cNvPr>
          <p:cNvSpPr txBox="1"/>
          <p:nvPr/>
        </p:nvSpPr>
        <p:spPr>
          <a:xfrm>
            <a:off x="2767011" y="5307925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Wasp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9C973AF-7A55-F9B5-15A1-61150F6BAFA5}"/>
              </a:ext>
            </a:extLst>
          </p:cNvPr>
          <p:cNvSpPr txBox="1"/>
          <p:nvPr/>
        </p:nvSpPr>
        <p:spPr>
          <a:xfrm>
            <a:off x="3476586" y="3310779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Wasp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C380C45-3474-D49D-1CA6-7E29F461B4A0}"/>
              </a:ext>
            </a:extLst>
          </p:cNvPr>
          <p:cNvSpPr txBox="1"/>
          <p:nvPr/>
        </p:nvSpPr>
        <p:spPr>
          <a:xfrm>
            <a:off x="128059" y="2846014"/>
            <a:ext cx="2500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Flower/ Final Goal Portal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3A932AA-6541-645B-967A-20B2E17D38B1}"/>
              </a:ext>
            </a:extLst>
          </p:cNvPr>
          <p:cNvCxnSpPr>
            <a:cxnSpLocks/>
          </p:cNvCxnSpPr>
          <p:nvPr/>
        </p:nvCxnSpPr>
        <p:spPr>
          <a:xfrm flipH="1">
            <a:off x="1312985" y="3310779"/>
            <a:ext cx="4407877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4AE0B73-C660-E21B-2718-66A4C983A91A}"/>
              </a:ext>
            </a:extLst>
          </p:cNvPr>
          <p:cNvSpPr txBox="1"/>
          <p:nvPr/>
        </p:nvSpPr>
        <p:spPr>
          <a:xfrm>
            <a:off x="3137488" y="2859433"/>
            <a:ext cx="1073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42859F-158C-99F0-3383-A8E5348FBAE8}"/>
              </a:ext>
            </a:extLst>
          </p:cNvPr>
          <p:cNvSpPr txBox="1"/>
          <p:nvPr/>
        </p:nvSpPr>
        <p:spPr>
          <a:xfrm>
            <a:off x="5457813" y="237545"/>
            <a:ext cx="1401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Busy </a:t>
            </a:r>
            <a:r>
              <a:rPr lang="en-US" dirty="0" err="1"/>
              <a:t>Beeway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8660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4EC76B-5D22-1BE9-6FF6-1497548DE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C3A63AB-1945-C648-7696-4B0CAFF768E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C3A63AB-1945-C648-7696-4B0CAFF768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A5484-BA50-7AB9-27D5-A0E6D215A917}"/>
              </a:ext>
            </a:extLst>
          </p:cNvPr>
          <p:cNvSpPr txBox="1">
            <a:spLocks/>
          </p:cNvSpPr>
          <p:nvPr/>
        </p:nvSpPr>
        <p:spPr>
          <a:xfrm>
            <a:off x="838200" y="4006920"/>
            <a:ext cx="10515600" cy="2851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8C5AF45-767A-34F9-5A3C-70FCDF73E9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162727"/>
                <a:ext cx="10515600" cy="28510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 direct method for computing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likely infeasible, so we take a sampling approach instead.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8C5AF45-767A-34F9-5A3C-70FCDF73E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62727"/>
                <a:ext cx="10515600" cy="2851079"/>
              </a:xfrm>
              <a:prstGeom prst="rect">
                <a:avLst/>
              </a:prstGeom>
              <a:blipFill>
                <a:blip r:embed="rId3"/>
                <a:stretch>
                  <a:fillRect l="-1086" t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752EDE6-9499-3199-CA7A-A62BFEA074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7737" y="1953560"/>
            <a:ext cx="7772400" cy="72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71961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D5976-FB0A-5DBD-B3AF-EDB7D16B1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2FC0796-B53B-7BC9-E8E3-27BE78AAC75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2FC0796-B53B-7BC9-E8E3-27BE78AAC7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3502A-970D-3409-4C77-4504CAE3DCEB}"/>
              </a:ext>
            </a:extLst>
          </p:cNvPr>
          <p:cNvSpPr txBox="1">
            <a:spLocks/>
          </p:cNvSpPr>
          <p:nvPr/>
        </p:nvSpPr>
        <p:spPr>
          <a:xfrm>
            <a:off x="838200" y="4006920"/>
            <a:ext cx="10515600" cy="2851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F817726-1A63-2FAC-5BB9-39A66E07ED2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162727"/>
                <a:ext cx="10515600" cy="28510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 direct method for computing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likely infeasible, so we take a sampling approach instead. </a:t>
                </a:r>
              </a:p>
              <a:p>
                <a:r>
                  <a:rPr lang="en-US" dirty="0"/>
                  <a:t>In many Bayesian models, the size of the parameter space is fixed and known.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F817726-1A63-2FAC-5BB9-39A66E07E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62727"/>
                <a:ext cx="10515600" cy="2851079"/>
              </a:xfrm>
              <a:prstGeom prst="rect">
                <a:avLst/>
              </a:prstGeom>
              <a:blipFill>
                <a:blip r:embed="rId3"/>
                <a:stretch>
                  <a:fillRect l="-1086" t="-4000" r="-1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3666B32-1F8C-49B6-E4A0-59AA97499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7737" y="1953560"/>
            <a:ext cx="7772400" cy="72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84802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487A5-DA2E-7BF9-D195-4794F1CDE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CA59CD6-4878-A4B5-A98D-40F18BB08B2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CA59CD6-4878-A4B5-A98D-40F18BB08B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D4EEC-201C-96E8-415E-EB880F346B62}"/>
              </a:ext>
            </a:extLst>
          </p:cNvPr>
          <p:cNvSpPr txBox="1">
            <a:spLocks/>
          </p:cNvSpPr>
          <p:nvPr/>
        </p:nvSpPr>
        <p:spPr>
          <a:xfrm>
            <a:off x="838200" y="4006920"/>
            <a:ext cx="10515600" cy="2851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D728771-FD31-94C9-C73E-4FC0B75378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162727"/>
                <a:ext cx="10515600" cy="28510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 direct method for computing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likely infeasible, so we take a sampling approach instead. </a:t>
                </a:r>
              </a:p>
              <a:p>
                <a:r>
                  <a:rPr lang="en-US" dirty="0"/>
                  <a:t>In many Bayesian models, the size of the parameter space is fixed and known. </a:t>
                </a:r>
              </a:p>
              <a:p>
                <a:r>
                  <a:rPr lang="en-US" dirty="0"/>
                  <a:t>But, in our case, we are uncertain about the elements in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, which are the number of partition points contained in each element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</m:oMath>
                </a14:m>
                <a:r>
                  <a:rPr lang="en-US" dirty="0"/>
                  <a:t>, and thus uncertain about the dimensions of the parameter space. 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D728771-FD31-94C9-C73E-4FC0B7537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62727"/>
                <a:ext cx="10515600" cy="2851079"/>
              </a:xfrm>
              <a:prstGeom prst="rect">
                <a:avLst/>
              </a:prstGeom>
              <a:blipFill>
                <a:blip r:embed="rId3"/>
                <a:stretch>
                  <a:fillRect l="-1086" t="-4889" r="-1327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6B2C7AE-DC81-08FD-1E31-E8AF4D9325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7737" y="1953560"/>
            <a:ext cx="7772400" cy="72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10829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323FF-3A29-035E-1129-2A991500FC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6DFB4-32AF-B5CD-7D6C-B029C8C0F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Reversible Jump Markov Chain Monte Carlo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2749E-F0F6-8A0B-459D-5363E3E7B9A0}"/>
              </a:ext>
            </a:extLst>
          </p:cNvPr>
          <p:cNvSpPr txBox="1">
            <a:spLocks/>
          </p:cNvSpPr>
          <p:nvPr/>
        </p:nvSpPr>
        <p:spPr>
          <a:xfrm>
            <a:off x="838200" y="4006920"/>
            <a:ext cx="10515600" cy="2851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6552D93-5766-011C-3240-0286FE652B19}"/>
              </a:ext>
            </a:extLst>
          </p:cNvPr>
          <p:cNvSpPr txBox="1">
            <a:spLocks/>
          </p:cNvSpPr>
          <p:nvPr/>
        </p:nvSpPr>
        <p:spPr>
          <a:xfrm>
            <a:off x="838200" y="3162727"/>
            <a:ext cx="10515600" cy="2851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 standard sampling approach (e.g., Metropolis-Hastings, importance sampling, etc.) can apply in such a case.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A96780-CB30-3992-E0AA-1F80492B9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737" y="1953560"/>
            <a:ext cx="7772400" cy="72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45365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CF0BA6-AF39-03DD-04BC-DEA2721A6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F0AF8-6534-B8EB-183F-865DCBA2A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Reversible Jump Markov Chain Monte Carlo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D6A2E-18A0-A3D3-6CAA-B16BC9E10A31}"/>
              </a:ext>
            </a:extLst>
          </p:cNvPr>
          <p:cNvSpPr txBox="1">
            <a:spLocks/>
          </p:cNvSpPr>
          <p:nvPr/>
        </p:nvSpPr>
        <p:spPr>
          <a:xfrm>
            <a:off x="838200" y="4006920"/>
            <a:ext cx="10515600" cy="2851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389C06-D1C0-05F3-65D9-7673085EAA84}"/>
              </a:ext>
            </a:extLst>
          </p:cNvPr>
          <p:cNvSpPr txBox="1">
            <a:spLocks/>
          </p:cNvSpPr>
          <p:nvPr/>
        </p:nvSpPr>
        <p:spPr>
          <a:xfrm>
            <a:off x="838200" y="3162727"/>
            <a:ext cx="10515600" cy="2851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 standard sampling approach (e.g., Metropolis-Hastings, importance sampling, etc.) can apply in such a case. </a:t>
            </a:r>
          </a:p>
          <a:p>
            <a:r>
              <a:rPr lang="en-US" dirty="0"/>
              <a:t>Instead, we employ a Markov Chain Monte Carlo (MCMC) algorithm called Reversible Jump Markov Chain Monte Carlo (RJMCMC).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F0560C-F66C-3F8F-0FD1-34ABD0A20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737" y="1953560"/>
            <a:ext cx="7772400" cy="72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75643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446579-384A-5E43-80C5-0452D9AAD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00B38-7AB4-FC4D-8F33-437C8077C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Reversible Jump Markov Chain Monte Carlo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DACB8-22A2-B161-8844-20B979D16E97}"/>
              </a:ext>
            </a:extLst>
          </p:cNvPr>
          <p:cNvSpPr txBox="1">
            <a:spLocks/>
          </p:cNvSpPr>
          <p:nvPr/>
        </p:nvSpPr>
        <p:spPr>
          <a:xfrm>
            <a:off x="838200" y="4006920"/>
            <a:ext cx="10515600" cy="2851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C591E98-CBCD-CF1E-EC08-D3FCB93175F0}"/>
              </a:ext>
            </a:extLst>
          </p:cNvPr>
          <p:cNvSpPr txBox="1">
            <a:spLocks/>
          </p:cNvSpPr>
          <p:nvPr/>
        </p:nvSpPr>
        <p:spPr>
          <a:xfrm>
            <a:off x="838200" y="3162727"/>
            <a:ext cx="10515600" cy="2851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 standard sampling approach (e.g., Metropolis-Hastings, importance sampling, etc.) can apply in such a case. </a:t>
            </a:r>
          </a:p>
          <a:p>
            <a:r>
              <a:rPr lang="en-US" dirty="0"/>
              <a:t>Instead, we employ a Markov Chain Monte Carlo (MCMC) algorithm called Reversible Jump Markov Chain Monte Carlo (RJMCMC). </a:t>
            </a:r>
          </a:p>
          <a:p>
            <a:r>
              <a:rPr lang="en-US" dirty="0"/>
              <a:t>RJMCMC is devised explicitly for inference problems where the number of parameters is unknown.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D8E6C0-2F3F-032F-F67B-9AEB3FDEF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737" y="1953560"/>
            <a:ext cx="7772400" cy="72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74979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5876C-3CD3-78AA-9702-E41DCC3B5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RJMCMC Proposal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16A439-4835-98EB-7427-EF6DF1E2F7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𝑢𝑛𝑖𝑓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the number of runs.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16A439-4835-98EB-7427-EF6DF1E2F7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333002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11F863-748C-EAAA-7082-F73C9FC948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1675C-E11D-C65D-D960-F882EA134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RJMCMC Proposal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96338F-7542-A7D1-07B1-6BFD408D05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𝑢𝑛𝑖𝑓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the number of runs.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𝐶𝑎𝑡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</m:sup>
                                </m:sSup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</m:sup>
                                </m:sSup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</m:sup>
                                </m:sSup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is a move to change the position of a partition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sup>
                        </m:sSup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/−1</m:t>
                    </m:r>
                  </m:oMath>
                </a14:m>
                <a:r>
                  <a:rPr lang="en-US" dirty="0"/>
                  <a:t> to add/delete a partition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sup>
                        </m:sSup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sup>
                        </m:sSup>
                      </m:sub>
                    </m:sSub>
                  </m:oMath>
                </a14:m>
                <a:r>
                  <a:rPr lang="en-US" dirty="0"/>
                  <a:t> (respectively),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sup>
                        </m:sSup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sup>
                        </m:sSup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sup>
                        </m:sSup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96338F-7542-A7D1-07B1-6BFD408D05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2326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329090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0E106-B8EA-93F3-17C7-36F6B874ED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6C30-A414-DEEA-DF6D-CACC6643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RJMCMC Proposal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203EC2-76BC-D18A-FAFE-8E64094AD8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𝑢𝑛𝑖𝑓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the number of runs.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𝐶𝑎𝑡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</m:sup>
                                </m:sSup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</m:sup>
                                </m:sSup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</m:sup>
                                </m:sSup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is a move to change the position of a partition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sup>
                        </m:sSup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/−1</m:t>
                    </m:r>
                  </m:oMath>
                </a14:m>
                <a:r>
                  <a:rPr lang="en-US" dirty="0"/>
                  <a:t> to add/delete a partition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sup>
                        </m:sSup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sup>
                        </m:sSup>
                      </m:sub>
                    </m:sSub>
                  </m:oMath>
                </a14:m>
                <a:r>
                  <a:rPr lang="en-US" dirty="0"/>
                  <a:t> (respectively),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sup>
                        </m:sSup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sup>
                        </m:sSup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sup>
                        </m:sSup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203EC2-76BC-D18A-FAFE-8E64094AD8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2326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165485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EFFEF-CDA8-D5A0-85D0-A77139138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Assumptions and Constraints on the Proposal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BF3632-74B1-5545-2FEB-08DC8A5847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It’s best to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sup>
                        </m:sSup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sup>
                        </m:sSup>
                      </m:sub>
                    </m:sSub>
                  </m:oMath>
                </a14:m>
                <a:r>
                  <a:rPr lang="en-US" dirty="0"/>
                  <a:t> such that,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sup>
                        </m:sSup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𝑐𝑚𝑖𝑛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{1,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𝑐𝑚𝑖𝑛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{1,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should be as large as possible with the constraint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sup>
                        </m:sSup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sup>
                        </m:sSup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≤0.9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This ensures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sup>
                        </m:sSup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dirty="0"/>
                  <a:t> (i.e., detailed balance in terms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).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BF3632-74B1-5545-2FEB-08DC8A5847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8662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E7942-0326-F0A4-8FD5-5C894A7E7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68C891-EC93-2FD6-3A5B-03BBEDEC39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23" t="25771" r="26643" b="26104"/>
          <a:stretch/>
        </p:blipFill>
        <p:spPr>
          <a:xfrm>
            <a:off x="3569588" y="1233796"/>
            <a:ext cx="4693284" cy="41286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4734AB-018C-0CF9-0D7C-55231E1A924F}"/>
              </a:ext>
            </a:extLst>
          </p:cNvPr>
          <p:cNvSpPr/>
          <p:nvPr/>
        </p:nvSpPr>
        <p:spPr>
          <a:xfrm>
            <a:off x="3530582" y="1233798"/>
            <a:ext cx="4732290" cy="4128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FE8167F-B038-8825-3D73-E0A029C7582C}"/>
              </a:ext>
            </a:extLst>
          </p:cNvPr>
          <p:cNvSpPr/>
          <p:nvPr/>
        </p:nvSpPr>
        <p:spPr>
          <a:xfrm>
            <a:off x="963323" y="3265979"/>
            <a:ext cx="217953" cy="21082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40505E3-06C7-6F0B-415E-29548D03374F}"/>
              </a:ext>
            </a:extLst>
          </p:cNvPr>
          <p:cNvSpPr/>
          <p:nvPr/>
        </p:nvSpPr>
        <p:spPr>
          <a:xfrm>
            <a:off x="5815242" y="3215346"/>
            <a:ext cx="217953" cy="2108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085A15-0C04-A7EE-0F30-02A47A1DC6D5}"/>
              </a:ext>
            </a:extLst>
          </p:cNvPr>
          <p:cNvSpPr txBox="1"/>
          <p:nvPr/>
        </p:nvSpPr>
        <p:spPr>
          <a:xfrm>
            <a:off x="5788501" y="536239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BD0B1C-3101-11F0-C910-5FF96AED4231}"/>
              </a:ext>
            </a:extLst>
          </p:cNvPr>
          <p:cNvSpPr txBox="1"/>
          <p:nvPr/>
        </p:nvSpPr>
        <p:spPr>
          <a:xfrm>
            <a:off x="3259876" y="309154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C243EB-A204-D6BF-4CB1-F93AB7013E19}"/>
              </a:ext>
            </a:extLst>
          </p:cNvPr>
          <p:cNvSpPr txBox="1"/>
          <p:nvPr/>
        </p:nvSpPr>
        <p:spPr>
          <a:xfrm>
            <a:off x="6310990" y="53623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AB3FD3-7AEB-B2DE-15FC-181152875212}"/>
              </a:ext>
            </a:extLst>
          </p:cNvPr>
          <p:cNvSpPr txBox="1"/>
          <p:nvPr/>
        </p:nvSpPr>
        <p:spPr>
          <a:xfrm>
            <a:off x="6857786" y="53623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8B1759-7DBA-CD8F-C5FF-2ACEC73B7C65}"/>
              </a:ext>
            </a:extLst>
          </p:cNvPr>
          <p:cNvSpPr txBox="1"/>
          <p:nvPr/>
        </p:nvSpPr>
        <p:spPr>
          <a:xfrm>
            <a:off x="7404582" y="53761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D89087-CE08-1CE2-63EE-13D912A449C3}"/>
              </a:ext>
            </a:extLst>
          </p:cNvPr>
          <p:cNvSpPr txBox="1"/>
          <p:nvPr/>
        </p:nvSpPr>
        <p:spPr>
          <a:xfrm>
            <a:off x="7866336" y="53741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B05386-B7A3-F491-D150-B5FAB428BE2E}"/>
              </a:ext>
            </a:extLst>
          </p:cNvPr>
          <p:cNvSpPr txBox="1"/>
          <p:nvPr/>
        </p:nvSpPr>
        <p:spPr>
          <a:xfrm>
            <a:off x="3696743" y="535067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8D75B6-08CD-D58F-6287-5CF8145D301E}"/>
              </a:ext>
            </a:extLst>
          </p:cNvPr>
          <p:cNvSpPr txBox="1"/>
          <p:nvPr/>
        </p:nvSpPr>
        <p:spPr>
          <a:xfrm>
            <a:off x="4243539" y="535067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7C1166-F0A2-2AA7-5BBF-8E764389B7D4}"/>
              </a:ext>
            </a:extLst>
          </p:cNvPr>
          <p:cNvSpPr txBox="1"/>
          <p:nvPr/>
        </p:nvSpPr>
        <p:spPr>
          <a:xfrm>
            <a:off x="4790335" y="536444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67075A-27C8-9227-E381-A0C8617E7ABA}"/>
              </a:ext>
            </a:extLst>
          </p:cNvPr>
          <p:cNvSpPr txBox="1"/>
          <p:nvPr/>
        </p:nvSpPr>
        <p:spPr>
          <a:xfrm>
            <a:off x="5252089" y="536239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DFF2FA-3A1C-F14C-7427-7F08130224B2}"/>
              </a:ext>
            </a:extLst>
          </p:cNvPr>
          <p:cNvSpPr txBox="1"/>
          <p:nvPr/>
        </p:nvSpPr>
        <p:spPr>
          <a:xfrm>
            <a:off x="4591774" y="280712"/>
            <a:ext cx="234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LMDP sequence model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7C8F60-1264-5D94-CBA6-3EE0DC40BCBB}"/>
              </a:ext>
            </a:extLst>
          </p:cNvPr>
          <p:cNvSpPr txBox="1"/>
          <p:nvPr/>
        </p:nvSpPr>
        <p:spPr>
          <a:xfrm>
            <a:off x="3254314" y="26423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556F39-2D0E-F2AF-239E-01588CEA687D}"/>
              </a:ext>
            </a:extLst>
          </p:cNvPr>
          <p:cNvSpPr txBox="1"/>
          <p:nvPr/>
        </p:nvSpPr>
        <p:spPr>
          <a:xfrm>
            <a:off x="3244562" y="21931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3025BE-26BA-55A6-435E-3D23E372A63A}"/>
              </a:ext>
            </a:extLst>
          </p:cNvPr>
          <p:cNvSpPr txBox="1"/>
          <p:nvPr/>
        </p:nvSpPr>
        <p:spPr>
          <a:xfrm>
            <a:off x="3244562" y="17933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7994D6-DBCC-A64D-70DA-084B63E26999}"/>
              </a:ext>
            </a:extLst>
          </p:cNvPr>
          <p:cNvSpPr txBox="1"/>
          <p:nvPr/>
        </p:nvSpPr>
        <p:spPr>
          <a:xfrm>
            <a:off x="3247443" y="13062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96DA7A4-BAE2-4316-B391-C3A724868DD7}"/>
              </a:ext>
            </a:extLst>
          </p:cNvPr>
          <p:cNvSpPr txBox="1"/>
          <p:nvPr/>
        </p:nvSpPr>
        <p:spPr>
          <a:xfrm>
            <a:off x="3207423" y="488145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770E44-E620-185E-9520-D4E726715FC0}"/>
              </a:ext>
            </a:extLst>
          </p:cNvPr>
          <p:cNvSpPr txBox="1"/>
          <p:nvPr/>
        </p:nvSpPr>
        <p:spPr>
          <a:xfrm>
            <a:off x="3197671" y="443225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B7FBD5-2F0A-CE44-658A-4B3E664473B3}"/>
              </a:ext>
            </a:extLst>
          </p:cNvPr>
          <p:cNvSpPr txBox="1"/>
          <p:nvPr/>
        </p:nvSpPr>
        <p:spPr>
          <a:xfrm>
            <a:off x="3197671" y="403244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58ABC4-0D2D-0D2A-2A10-826AFB9A0FF1}"/>
              </a:ext>
            </a:extLst>
          </p:cNvPr>
          <p:cNvSpPr txBox="1"/>
          <p:nvPr/>
        </p:nvSpPr>
        <p:spPr>
          <a:xfrm>
            <a:off x="3188829" y="354532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32C0E2A-826F-0C80-6745-3B5A9D6B74AB}"/>
              </a:ext>
            </a:extLst>
          </p:cNvPr>
          <p:cNvSpPr/>
          <p:nvPr/>
        </p:nvSpPr>
        <p:spPr>
          <a:xfrm>
            <a:off x="3734822" y="3636201"/>
            <a:ext cx="187569" cy="1875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F3873D-97D3-0D3D-F8FB-FEAC995C52C2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3922391" y="3729986"/>
            <a:ext cx="4208844" cy="1313988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9DB386A-5967-9D2B-D540-92A4C1319A85}"/>
              </a:ext>
            </a:extLst>
          </p:cNvPr>
          <p:cNvSpPr/>
          <p:nvPr/>
        </p:nvSpPr>
        <p:spPr>
          <a:xfrm>
            <a:off x="3022707" y="5665486"/>
            <a:ext cx="187569" cy="1875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EAD9C8-6C43-5AC4-DBD5-344E72E545AD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3210276" y="1116001"/>
            <a:ext cx="3557974" cy="464327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 40">
            <a:extLst>
              <a:ext uri="{FF2B5EF4-FFF2-40B4-BE49-F238E27FC236}">
                <a16:creationId xmlns:a16="http://schemas.microsoft.com/office/drawing/2014/main" id="{B3CDAC09-7C7C-0BC9-46A3-D1B4CE098ECA}"/>
              </a:ext>
            </a:extLst>
          </p:cNvPr>
          <p:cNvSpPr/>
          <p:nvPr/>
        </p:nvSpPr>
        <p:spPr>
          <a:xfrm rot="17888830">
            <a:off x="4073215" y="2471213"/>
            <a:ext cx="1477108" cy="852270"/>
          </a:xfrm>
          <a:custGeom>
            <a:avLst/>
            <a:gdLst>
              <a:gd name="connsiteX0" fmla="*/ 0 w 1477108"/>
              <a:gd name="connsiteY0" fmla="*/ 668447 h 852270"/>
              <a:gd name="connsiteX1" fmla="*/ 410308 w 1477108"/>
              <a:gd name="connsiteY1" fmla="*/ 691893 h 852270"/>
              <a:gd name="connsiteX2" fmla="*/ 797169 w 1477108"/>
              <a:gd name="connsiteY2" fmla="*/ 232 h 852270"/>
              <a:gd name="connsiteX3" fmla="*/ 1078523 w 1477108"/>
              <a:gd name="connsiteY3" fmla="*/ 773955 h 852270"/>
              <a:gd name="connsiteX4" fmla="*/ 1477108 w 1477108"/>
              <a:gd name="connsiteY4" fmla="*/ 832570 h 852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7108" h="852270">
                <a:moveTo>
                  <a:pt x="0" y="668447"/>
                </a:moveTo>
                <a:cubicBezTo>
                  <a:pt x="138723" y="735854"/>
                  <a:pt x="277446" y="803262"/>
                  <a:pt x="410308" y="691893"/>
                </a:cubicBezTo>
                <a:cubicBezTo>
                  <a:pt x="543170" y="580524"/>
                  <a:pt x="685800" y="-13445"/>
                  <a:pt x="797169" y="232"/>
                </a:cubicBezTo>
                <a:cubicBezTo>
                  <a:pt x="908538" y="13909"/>
                  <a:pt x="965200" y="635232"/>
                  <a:pt x="1078523" y="773955"/>
                </a:cubicBezTo>
                <a:cubicBezTo>
                  <a:pt x="1191846" y="912678"/>
                  <a:pt x="1406770" y="822801"/>
                  <a:pt x="1477108" y="83257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0EA584BA-5724-BC5C-20B4-1231BCFEDD71}"/>
              </a:ext>
            </a:extLst>
          </p:cNvPr>
          <p:cNvSpPr/>
          <p:nvPr/>
        </p:nvSpPr>
        <p:spPr>
          <a:xfrm rot="847128">
            <a:off x="5503669" y="3609801"/>
            <a:ext cx="1477108" cy="852270"/>
          </a:xfrm>
          <a:custGeom>
            <a:avLst/>
            <a:gdLst>
              <a:gd name="connsiteX0" fmla="*/ 0 w 1477108"/>
              <a:gd name="connsiteY0" fmla="*/ 668447 h 852270"/>
              <a:gd name="connsiteX1" fmla="*/ 410308 w 1477108"/>
              <a:gd name="connsiteY1" fmla="*/ 691893 h 852270"/>
              <a:gd name="connsiteX2" fmla="*/ 797169 w 1477108"/>
              <a:gd name="connsiteY2" fmla="*/ 232 h 852270"/>
              <a:gd name="connsiteX3" fmla="*/ 1078523 w 1477108"/>
              <a:gd name="connsiteY3" fmla="*/ 773955 h 852270"/>
              <a:gd name="connsiteX4" fmla="*/ 1477108 w 1477108"/>
              <a:gd name="connsiteY4" fmla="*/ 832570 h 852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7108" h="852270">
                <a:moveTo>
                  <a:pt x="0" y="668447"/>
                </a:moveTo>
                <a:cubicBezTo>
                  <a:pt x="138723" y="735854"/>
                  <a:pt x="277446" y="803262"/>
                  <a:pt x="410308" y="691893"/>
                </a:cubicBezTo>
                <a:cubicBezTo>
                  <a:pt x="543170" y="580524"/>
                  <a:pt x="685800" y="-13445"/>
                  <a:pt x="797169" y="232"/>
                </a:cubicBezTo>
                <a:cubicBezTo>
                  <a:pt x="908538" y="13909"/>
                  <a:pt x="965200" y="635232"/>
                  <a:pt x="1078523" y="773955"/>
                </a:cubicBezTo>
                <a:cubicBezTo>
                  <a:pt x="1191846" y="912678"/>
                  <a:pt x="1406770" y="822801"/>
                  <a:pt x="1477108" y="83257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1C7DF9A-01D7-8B49-CC78-68EF60A276A7}"/>
              </a:ext>
            </a:extLst>
          </p:cNvPr>
          <p:cNvSpPr/>
          <p:nvPr/>
        </p:nvSpPr>
        <p:spPr>
          <a:xfrm>
            <a:off x="3691813" y="3200736"/>
            <a:ext cx="217953" cy="210825"/>
          </a:xfrm>
          <a:prstGeom prst="ellips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90129A-6E45-3E8E-32CE-16B6CF3A8E18}"/>
              </a:ext>
            </a:extLst>
          </p:cNvPr>
          <p:cNvSpPr txBox="1"/>
          <p:nvPr/>
        </p:nvSpPr>
        <p:spPr>
          <a:xfrm>
            <a:off x="8797250" y="1391713"/>
            <a:ext cx="25975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our model, we assume that the controller ”freezes” a small grid-like planning space around it.</a:t>
            </a:r>
          </a:p>
          <a:p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71028291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F0A7FC-D1CB-E2AA-951E-D9BC29B6B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A1A3D-410A-8C48-D2D1-65CF0867E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RJMCMC Position Change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9A5C21-5B10-1212-86D0-3868187E40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𝐶𝑎𝑡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…,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</m:sup>
                            </m:sSup>
                          </m:sub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9A5C21-5B10-1212-86D0-3868187E40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2709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1E8EA8-AF8C-AF22-C091-C24FABFB4A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75BD9A-7196-2B89-D97A-0330FEFE48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23" t="25771" r="26643" b="26104"/>
          <a:stretch/>
        </p:blipFill>
        <p:spPr>
          <a:xfrm>
            <a:off x="3569588" y="1233796"/>
            <a:ext cx="4693284" cy="41286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5C651C9-65CC-FB49-3802-FDF5F83E2D03}"/>
              </a:ext>
            </a:extLst>
          </p:cNvPr>
          <p:cNvSpPr/>
          <p:nvPr/>
        </p:nvSpPr>
        <p:spPr>
          <a:xfrm>
            <a:off x="3530582" y="1233798"/>
            <a:ext cx="4732290" cy="4128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DE4AEA9-2DF8-FC8A-5859-76E47B223DCD}"/>
              </a:ext>
            </a:extLst>
          </p:cNvPr>
          <p:cNvSpPr/>
          <p:nvPr/>
        </p:nvSpPr>
        <p:spPr>
          <a:xfrm>
            <a:off x="963323" y="3265979"/>
            <a:ext cx="217953" cy="21082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773D05D-727B-1BD9-0028-D3D96E6F19D1}"/>
              </a:ext>
            </a:extLst>
          </p:cNvPr>
          <p:cNvSpPr/>
          <p:nvPr/>
        </p:nvSpPr>
        <p:spPr>
          <a:xfrm>
            <a:off x="5815242" y="3215346"/>
            <a:ext cx="217953" cy="2108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FE3FD0-7585-69E0-D880-AE7FBCDE67F1}"/>
              </a:ext>
            </a:extLst>
          </p:cNvPr>
          <p:cNvSpPr txBox="1"/>
          <p:nvPr/>
        </p:nvSpPr>
        <p:spPr>
          <a:xfrm>
            <a:off x="5788501" y="536239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6C85EC-5100-6EE5-D653-2DADEC5A4033}"/>
              </a:ext>
            </a:extLst>
          </p:cNvPr>
          <p:cNvSpPr txBox="1"/>
          <p:nvPr/>
        </p:nvSpPr>
        <p:spPr>
          <a:xfrm>
            <a:off x="3259876" y="309154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233F99-FFF0-C72C-12A6-5FA88236CD5B}"/>
              </a:ext>
            </a:extLst>
          </p:cNvPr>
          <p:cNvSpPr txBox="1"/>
          <p:nvPr/>
        </p:nvSpPr>
        <p:spPr>
          <a:xfrm>
            <a:off x="6310990" y="53623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7362B8-209C-6997-73F8-688777C5B5FD}"/>
              </a:ext>
            </a:extLst>
          </p:cNvPr>
          <p:cNvSpPr txBox="1"/>
          <p:nvPr/>
        </p:nvSpPr>
        <p:spPr>
          <a:xfrm>
            <a:off x="6857786" y="53623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25F837-4716-D5F0-367D-729D1464CFFC}"/>
              </a:ext>
            </a:extLst>
          </p:cNvPr>
          <p:cNvSpPr txBox="1"/>
          <p:nvPr/>
        </p:nvSpPr>
        <p:spPr>
          <a:xfrm>
            <a:off x="7404582" y="53761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4E07CB-1AB0-FC07-9EF9-C3C1BEEB75AB}"/>
              </a:ext>
            </a:extLst>
          </p:cNvPr>
          <p:cNvSpPr txBox="1"/>
          <p:nvPr/>
        </p:nvSpPr>
        <p:spPr>
          <a:xfrm>
            <a:off x="7866336" y="53741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29D57D-40C2-9C8A-4C5B-D0FDBE488A01}"/>
              </a:ext>
            </a:extLst>
          </p:cNvPr>
          <p:cNvSpPr txBox="1"/>
          <p:nvPr/>
        </p:nvSpPr>
        <p:spPr>
          <a:xfrm>
            <a:off x="3696743" y="535067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23FDA3-FAF8-BEF3-748C-7639759B862D}"/>
              </a:ext>
            </a:extLst>
          </p:cNvPr>
          <p:cNvSpPr txBox="1"/>
          <p:nvPr/>
        </p:nvSpPr>
        <p:spPr>
          <a:xfrm>
            <a:off x="4243539" y="535067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70084A-4F44-1380-F97F-4163D0A1ACDC}"/>
              </a:ext>
            </a:extLst>
          </p:cNvPr>
          <p:cNvSpPr txBox="1"/>
          <p:nvPr/>
        </p:nvSpPr>
        <p:spPr>
          <a:xfrm>
            <a:off x="4790335" y="536444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A72521-CF51-88A0-A56B-3E8922107F85}"/>
              </a:ext>
            </a:extLst>
          </p:cNvPr>
          <p:cNvSpPr txBox="1"/>
          <p:nvPr/>
        </p:nvSpPr>
        <p:spPr>
          <a:xfrm>
            <a:off x="5252089" y="536239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7EBFBA-90ED-0437-D6EE-574759F4821B}"/>
              </a:ext>
            </a:extLst>
          </p:cNvPr>
          <p:cNvSpPr txBox="1"/>
          <p:nvPr/>
        </p:nvSpPr>
        <p:spPr>
          <a:xfrm>
            <a:off x="4591774" y="280712"/>
            <a:ext cx="234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LMDP sequence model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AF1306-B413-722B-A345-C1F652F92478}"/>
              </a:ext>
            </a:extLst>
          </p:cNvPr>
          <p:cNvSpPr txBox="1"/>
          <p:nvPr/>
        </p:nvSpPr>
        <p:spPr>
          <a:xfrm>
            <a:off x="3254314" y="26423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754E7C-6B75-F555-3925-8F08FF961896}"/>
              </a:ext>
            </a:extLst>
          </p:cNvPr>
          <p:cNvSpPr txBox="1"/>
          <p:nvPr/>
        </p:nvSpPr>
        <p:spPr>
          <a:xfrm>
            <a:off x="3244562" y="21931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0A3318-9231-5916-4EAD-A05597185F48}"/>
              </a:ext>
            </a:extLst>
          </p:cNvPr>
          <p:cNvSpPr txBox="1"/>
          <p:nvPr/>
        </p:nvSpPr>
        <p:spPr>
          <a:xfrm>
            <a:off x="3244562" y="17933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500911-1F56-654A-6982-97709917A911}"/>
              </a:ext>
            </a:extLst>
          </p:cNvPr>
          <p:cNvSpPr txBox="1"/>
          <p:nvPr/>
        </p:nvSpPr>
        <p:spPr>
          <a:xfrm>
            <a:off x="3247443" y="13062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15FFD35-E1FD-0211-9AE9-D077DC5AC73B}"/>
              </a:ext>
            </a:extLst>
          </p:cNvPr>
          <p:cNvSpPr txBox="1"/>
          <p:nvPr/>
        </p:nvSpPr>
        <p:spPr>
          <a:xfrm>
            <a:off x="3207423" y="488145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BDE637-BA8B-09E1-C75C-03270471275D}"/>
              </a:ext>
            </a:extLst>
          </p:cNvPr>
          <p:cNvSpPr txBox="1"/>
          <p:nvPr/>
        </p:nvSpPr>
        <p:spPr>
          <a:xfrm>
            <a:off x="3197671" y="443225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32882F-C784-52E2-D55E-5BEB428A30AA}"/>
              </a:ext>
            </a:extLst>
          </p:cNvPr>
          <p:cNvSpPr txBox="1"/>
          <p:nvPr/>
        </p:nvSpPr>
        <p:spPr>
          <a:xfrm>
            <a:off x="3197671" y="403244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FFCFD6-8814-5F68-3C4C-6A6745FBF890}"/>
              </a:ext>
            </a:extLst>
          </p:cNvPr>
          <p:cNvSpPr txBox="1"/>
          <p:nvPr/>
        </p:nvSpPr>
        <p:spPr>
          <a:xfrm>
            <a:off x="3188829" y="354532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32FB7B9-0477-AAAB-3ADB-C020336F5C17}"/>
              </a:ext>
            </a:extLst>
          </p:cNvPr>
          <p:cNvSpPr/>
          <p:nvPr/>
        </p:nvSpPr>
        <p:spPr>
          <a:xfrm>
            <a:off x="3734822" y="3636201"/>
            <a:ext cx="187569" cy="1875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440D94-19BA-0A45-7BF6-B3B1B8501730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3922391" y="3729986"/>
            <a:ext cx="4208844" cy="1313988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D7FCF6A-7A3A-A99E-237B-23DBF9B6244F}"/>
              </a:ext>
            </a:extLst>
          </p:cNvPr>
          <p:cNvSpPr/>
          <p:nvPr/>
        </p:nvSpPr>
        <p:spPr>
          <a:xfrm>
            <a:off x="3022707" y="5665486"/>
            <a:ext cx="187569" cy="1875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60AD3E-9B7E-FC7B-2B67-1FAA0AC25EAB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3210276" y="1116001"/>
            <a:ext cx="3557974" cy="464327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 40">
            <a:extLst>
              <a:ext uri="{FF2B5EF4-FFF2-40B4-BE49-F238E27FC236}">
                <a16:creationId xmlns:a16="http://schemas.microsoft.com/office/drawing/2014/main" id="{72C573DC-C56C-B0D7-168B-C48D8E08D502}"/>
              </a:ext>
            </a:extLst>
          </p:cNvPr>
          <p:cNvSpPr/>
          <p:nvPr/>
        </p:nvSpPr>
        <p:spPr>
          <a:xfrm rot="17888830">
            <a:off x="4073215" y="2471213"/>
            <a:ext cx="1477108" cy="852270"/>
          </a:xfrm>
          <a:custGeom>
            <a:avLst/>
            <a:gdLst>
              <a:gd name="connsiteX0" fmla="*/ 0 w 1477108"/>
              <a:gd name="connsiteY0" fmla="*/ 668447 h 852270"/>
              <a:gd name="connsiteX1" fmla="*/ 410308 w 1477108"/>
              <a:gd name="connsiteY1" fmla="*/ 691893 h 852270"/>
              <a:gd name="connsiteX2" fmla="*/ 797169 w 1477108"/>
              <a:gd name="connsiteY2" fmla="*/ 232 h 852270"/>
              <a:gd name="connsiteX3" fmla="*/ 1078523 w 1477108"/>
              <a:gd name="connsiteY3" fmla="*/ 773955 h 852270"/>
              <a:gd name="connsiteX4" fmla="*/ 1477108 w 1477108"/>
              <a:gd name="connsiteY4" fmla="*/ 832570 h 852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7108" h="852270">
                <a:moveTo>
                  <a:pt x="0" y="668447"/>
                </a:moveTo>
                <a:cubicBezTo>
                  <a:pt x="138723" y="735854"/>
                  <a:pt x="277446" y="803262"/>
                  <a:pt x="410308" y="691893"/>
                </a:cubicBezTo>
                <a:cubicBezTo>
                  <a:pt x="543170" y="580524"/>
                  <a:pt x="685800" y="-13445"/>
                  <a:pt x="797169" y="232"/>
                </a:cubicBezTo>
                <a:cubicBezTo>
                  <a:pt x="908538" y="13909"/>
                  <a:pt x="965200" y="635232"/>
                  <a:pt x="1078523" y="773955"/>
                </a:cubicBezTo>
                <a:cubicBezTo>
                  <a:pt x="1191846" y="912678"/>
                  <a:pt x="1406770" y="822801"/>
                  <a:pt x="1477108" y="83257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D6AF28D2-840A-4BC1-DB50-28386367E9B9}"/>
              </a:ext>
            </a:extLst>
          </p:cNvPr>
          <p:cNvSpPr/>
          <p:nvPr/>
        </p:nvSpPr>
        <p:spPr>
          <a:xfrm rot="847128">
            <a:off x="5503669" y="3609801"/>
            <a:ext cx="1477108" cy="852270"/>
          </a:xfrm>
          <a:custGeom>
            <a:avLst/>
            <a:gdLst>
              <a:gd name="connsiteX0" fmla="*/ 0 w 1477108"/>
              <a:gd name="connsiteY0" fmla="*/ 668447 h 852270"/>
              <a:gd name="connsiteX1" fmla="*/ 410308 w 1477108"/>
              <a:gd name="connsiteY1" fmla="*/ 691893 h 852270"/>
              <a:gd name="connsiteX2" fmla="*/ 797169 w 1477108"/>
              <a:gd name="connsiteY2" fmla="*/ 232 h 852270"/>
              <a:gd name="connsiteX3" fmla="*/ 1078523 w 1477108"/>
              <a:gd name="connsiteY3" fmla="*/ 773955 h 852270"/>
              <a:gd name="connsiteX4" fmla="*/ 1477108 w 1477108"/>
              <a:gd name="connsiteY4" fmla="*/ 832570 h 852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7108" h="852270">
                <a:moveTo>
                  <a:pt x="0" y="668447"/>
                </a:moveTo>
                <a:cubicBezTo>
                  <a:pt x="138723" y="735854"/>
                  <a:pt x="277446" y="803262"/>
                  <a:pt x="410308" y="691893"/>
                </a:cubicBezTo>
                <a:cubicBezTo>
                  <a:pt x="543170" y="580524"/>
                  <a:pt x="685800" y="-13445"/>
                  <a:pt x="797169" y="232"/>
                </a:cubicBezTo>
                <a:cubicBezTo>
                  <a:pt x="908538" y="13909"/>
                  <a:pt x="965200" y="635232"/>
                  <a:pt x="1078523" y="773955"/>
                </a:cubicBezTo>
                <a:cubicBezTo>
                  <a:pt x="1191846" y="912678"/>
                  <a:pt x="1406770" y="822801"/>
                  <a:pt x="1477108" y="83257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CE23A49-07E7-930E-B93B-5F60DAB94B15}"/>
              </a:ext>
            </a:extLst>
          </p:cNvPr>
          <p:cNvSpPr/>
          <p:nvPr/>
        </p:nvSpPr>
        <p:spPr>
          <a:xfrm>
            <a:off x="3691813" y="3200736"/>
            <a:ext cx="217953" cy="210825"/>
          </a:xfrm>
          <a:prstGeom prst="ellips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725C09-741E-FD3C-C8F1-045CA853ADD0}"/>
              </a:ext>
            </a:extLst>
          </p:cNvPr>
          <p:cNvSpPr txBox="1"/>
          <p:nvPr/>
        </p:nvSpPr>
        <p:spPr>
          <a:xfrm>
            <a:off x="6158807" y="2385921"/>
            <a:ext cx="20328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controller/bee always starts at the origin of the planning space</a:t>
            </a:r>
          </a:p>
        </p:txBody>
      </p:sp>
    </p:spTree>
    <p:extLst>
      <p:ext uri="{BB962C8B-B14F-4D97-AF65-F5344CB8AC3E}">
        <p14:creationId xmlns:p14="http://schemas.microsoft.com/office/powerpoint/2010/main" val="2446606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22591</TotalTime>
  <Words>4538</Words>
  <Application>Microsoft Macintosh PowerPoint</Application>
  <PresentationFormat>Widescreen</PresentationFormat>
  <Paragraphs>931</Paragraphs>
  <Slides>80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5" baseType="lpstr">
      <vt:lpstr>Arial</vt:lpstr>
      <vt:lpstr>Calibri</vt:lpstr>
      <vt:lpstr>Calibri Light</vt:lpstr>
      <vt:lpstr>Cambria Math</vt:lpstr>
      <vt:lpstr>Office Theme</vt:lpstr>
      <vt:lpstr>Inverse Reinforcement learning for a LMDP sequence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Feature-based optimal value function</vt:lpstr>
      <vt:lpstr>Feature-based optimal value function</vt:lpstr>
      <vt:lpstr>Feature-based optimal value function</vt:lpstr>
      <vt:lpstr>PowerPoint Presentation</vt:lpstr>
      <vt:lpstr>Feature-based optimal value function</vt:lpstr>
      <vt:lpstr>Feature-based optimal value function</vt:lpstr>
      <vt:lpstr>Negative Log-Likelihood (NLL) for a Linearly-Solvable MDP (LMDP) trajectory (or set of trajectories) in terms of the optimal value function</vt:lpstr>
      <vt:lpstr>NLL for an LMDP trajectory (or set of trajectories) in terms of the optimal value function</vt:lpstr>
      <vt:lpstr>NLL for an LMDP trajectory (or set of trajectories) in terms of the optimal value function</vt:lpstr>
      <vt:lpstr>NLL for an LMDP trajectory (or set of trajectories) in terms of the optimal value function</vt:lpstr>
      <vt:lpstr>NLL for an LMDP trajectory (or set of trajectories) in terms of the optimal value function</vt:lpstr>
      <vt:lpstr>NLL for LMDP sequence model (when partitions are known)</vt:lpstr>
      <vt:lpstr>NLL for LMDP sequence model (when partitions are known)</vt:lpstr>
      <vt:lpstr>NLL for LMDP sequence model (when partitions are known)</vt:lpstr>
      <vt:lpstr>NLL for LMDP sequence model (when partitions are known)</vt:lpstr>
      <vt:lpstr>NLL for LMDP sequence model (when partitions are known)</vt:lpstr>
      <vt:lpstr>NLL for LMDP sequence model (when partitions are known)</vt:lpstr>
      <vt:lpstr>NLL for LMDP sequence model (when partitions are known)</vt:lpstr>
      <vt:lpstr>NLL for LMDP sequence model (when partitions are known)</vt:lpstr>
      <vt:lpstr>Gradient for NLL</vt:lpstr>
      <vt:lpstr>Hessian for NLL (diagonal)</vt:lpstr>
      <vt:lpstr>Hessian for NLL (off-diagonal)</vt:lpstr>
      <vt:lpstr>Hessian for (Linear in v) NLL (diagonal)</vt:lpstr>
      <vt:lpstr>Hessian for (Linear in v) NLL (off-diagonal)</vt:lpstr>
      <vt:lpstr>NLL for LMDP sequence model (when partitions are unknown)</vt:lpstr>
      <vt:lpstr>NLL for LMDP sequence model (when partitions are unknown)</vt:lpstr>
      <vt:lpstr>NLL for LMDP sequence model (when partitions are unknown)</vt:lpstr>
      <vt:lpstr>NLL for LMDP sequence model (when partitions are unknown)</vt:lpstr>
      <vt:lpstr>NLL for LMDP sequence model (when partitions are unknown)</vt:lpstr>
      <vt:lpstr>NLL for LMDP sequence model (when partitions are unknown)</vt:lpstr>
      <vt:lpstr>NLL for LMDP sequence model (when partitions are unknown)</vt:lpstr>
      <vt:lpstr>NLL for LMDP sequence model (when partitions are unknown)</vt:lpstr>
      <vt:lpstr>NLL for LMDP sequence model (when partitions are unknown)</vt:lpstr>
      <vt:lpstr>NLL for LMDP sequence model (when partitions are unknown)</vt:lpstr>
      <vt:lpstr>NLL for LMDP sequence model (when partitions are unknown)</vt:lpstr>
      <vt:lpstr>Likelihood function of unknown partitions for LMDP Sequence Model</vt:lpstr>
      <vt:lpstr>Likelihood function of unknown partitions for LMDP Sequence Model</vt:lpstr>
      <vt:lpstr>Posterior Distribution of s_w and w </vt:lpstr>
      <vt:lpstr>Posterior Distribution of s_w and w </vt:lpstr>
      <vt:lpstr>Posterior Distribution of s_w and w </vt:lpstr>
      <vt:lpstr>Prior of w</vt:lpstr>
      <vt:lpstr>Prior of s_w |w</vt:lpstr>
      <vt:lpstr>Computing P(s_w,w|O) </vt:lpstr>
      <vt:lpstr>Computing P(s_w,w|O) </vt:lpstr>
      <vt:lpstr>Computing P(s_w,w|O) </vt:lpstr>
      <vt:lpstr>Reversible Jump Markov Chain Monte Carlo</vt:lpstr>
      <vt:lpstr>Reversible Jump Markov Chain Monte Carlo</vt:lpstr>
      <vt:lpstr>Reversible Jump Markov Chain Monte Carlo</vt:lpstr>
      <vt:lpstr>RJMCMC Proposal Distribution</vt:lpstr>
      <vt:lpstr>RJMCMC Proposal Distribution</vt:lpstr>
      <vt:lpstr>RJMCMC Proposal Distribution</vt:lpstr>
      <vt:lpstr>Other Assumptions and Constraints on the Proposal Distribution</vt:lpstr>
      <vt:lpstr>RJMCMC Position Change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MLE using OptV</dc:title>
  <dc:creator>Champlin, Loren M - (champlin)</dc:creator>
  <cp:lastModifiedBy>Champlin, Loren M - (champlin)</cp:lastModifiedBy>
  <cp:revision>41</cp:revision>
  <dcterms:created xsi:type="dcterms:W3CDTF">2024-01-12T20:35:25Z</dcterms:created>
  <dcterms:modified xsi:type="dcterms:W3CDTF">2024-02-16T23:33:31Z</dcterms:modified>
</cp:coreProperties>
</file>