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681" r:id="rId3"/>
    <p:sldId id="683" r:id="rId4"/>
    <p:sldId id="716" r:id="rId5"/>
    <p:sldId id="684" r:id="rId6"/>
    <p:sldId id="688" r:id="rId7"/>
    <p:sldId id="707" r:id="rId8"/>
    <p:sldId id="689" r:id="rId9"/>
    <p:sldId id="690" r:id="rId10"/>
    <p:sldId id="691" r:id="rId11"/>
    <p:sldId id="694" r:id="rId12"/>
    <p:sldId id="708" r:id="rId13"/>
    <p:sldId id="692" r:id="rId14"/>
    <p:sldId id="693" r:id="rId15"/>
    <p:sldId id="709" r:id="rId16"/>
    <p:sldId id="695" r:id="rId17"/>
    <p:sldId id="696" r:id="rId18"/>
    <p:sldId id="697" r:id="rId19"/>
    <p:sldId id="698" r:id="rId20"/>
    <p:sldId id="699" r:id="rId21"/>
    <p:sldId id="701" r:id="rId22"/>
    <p:sldId id="702" r:id="rId23"/>
    <p:sldId id="703" r:id="rId24"/>
    <p:sldId id="700" r:id="rId25"/>
    <p:sldId id="704" r:id="rId26"/>
    <p:sldId id="705" r:id="rId27"/>
    <p:sldId id="706" r:id="rId28"/>
    <p:sldId id="718" r:id="rId29"/>
    <p:sldId id="717" r:id="rId30"/>
    <p:sldId id="710" r:id="rId31"/>
    <p:sldId id="712" r:id="rId32"/>
    <p:sldId id="711" r:id="rId33"/>
    <p:sldId id="713" r:id="rId34"/>
    <p:sldId id="714" r:id="rId35"/>
    <p:sldId id="715" r:id="rId36"/>
    <p:sldId id="651" r:id="rId37"/>
    <p:sldId id="655" r:id="rId38"/>
    <p:sldId id="656" r:id="rId39"/>
    <p:sldId id="657" r:id="rId40"/>
    <p:sldId id="659" r:id="rId41"/>
    <p:sldId id="660" r:id="rId42"/>
    <p:sldId id="662" r:id="rId43"/>
    <p:sldId id="661" r:id="rId44"/>
    <p:sldId id="663" r:id="rId45"/>
    <p:sldId id="664" r:id="rId46"/>
    <p:sldId id="720" r:id="rId47"/>
    <p:sldId id="71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F5650-6B6F-3D42-9402-6731370CA2D4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D9F5-86DA-A04B-BDC1-E047733B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2272-690A-640C-5A6D-53565D25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21C6-DFEB-1C54-F7B9-A968BB2E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42BF-20E8-DA70-8864-7ED299F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EAC-C9C6-EEC4-472A-4A5DFFB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951-1772-8733-2FF7-8D739FF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C28-27D2-D4CF-FAD2-11D7755B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7328-DB75-60CE-87EB-EFE2E1E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5FA8-2CEF-1766-6A77-4B9C851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793-0C06-4BD5-27FD-B65B8DA7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0D8-2E9D-A79E-2546-CFB0913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E84C-59EB-7508-BE51-AAFF9024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5878-107A-DB51-E985-5223E16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CDD3-66C8-64F8-50F5-B57429A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34AC-FA44-1880-4C97-AF90EC82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7C58-7DBF-918E-61A4-EA750AA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FF39-B7F7-D3AD-FBDD-A32997D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5255-82CD-A236-9706-5298693E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9966-8528-3557-6F7A-92FBF7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5FCF-5351-FD96-AF3B-457195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0DE2-C43D-CDC2-C77D-A16C945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A16-C78F-BE9F-9AED-98A047A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FCF-6D3D-9866-5CA8-BF15407B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2D23-E9AC-7647-6C6B-6FCA7CF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5D4-0D55-2B46-B748-AF943D65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37E-4EC7-FBAA-23E0-B50BDAA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9E6-964C-764F-F3CC-80F073B5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EB9A-8BBE-E0ED-4DC9-5BE85333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7445-C9F2-1588-214E-75EB31DE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9398-7B67-754C-204E-0A89CEF1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B904-F424-8F92-A0DE-20124BA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5A06-E7EA-1F8E-7C5A-DD7E0D1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B791-3590-B35C-93CA-61DCF6B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105D-6150-AA16-6F86-F5B0A0C7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448-72B1-955F-81C8-91249AC5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EA8CA-BE5D-CA8F-E9E9-66A55390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70DBE-9174-E800-4778-765EBA938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DDB02-F1B2-82A7-CDD5-0D3920E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A734C-266F-D32D-9065-D05E091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47B6F-A6B6-5C1F-516A-70962E1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938-8D96-24A5-43AB-DDCBD88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D6FC-26EA-0FE6-29C4-ED5C483C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140F-C54E-A1B2-D381-A782F176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0981-7116-3ED4-65AF-15D4DD36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57B2-DF89-E02F-80BD-449F681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00B9-AF2A-1CAB-6705-47B548C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50533-1B2A-4B48-BB4F-895894F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324-97B9-B8B0-48F1-796ACCB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5AB-6589-4E7A-7EDB-7373899B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6E04-C803-66EB-CAA0-382D9D79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ECA-4FDD-C8A7-0CF3-272C18C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8423-CBF9-D258-7B6E-6B663DC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1717-ADBA-BAA4-85BB-87C20DE8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C5A-7AED-AB6D-0285-C889021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A2BF7-7CAE-BB70-C911-36E5D3281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B692-A994-7ED7-DBFF-6EA47EDA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07D6-BEA0-98D5-0DA6-98998BA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0900-94AC-3A42-4DCB-344A918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60E6-2814-BC89-8ED6-BEEFC97D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E17C7-0B55-3CA8-2A92-AD281BD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1989-8A33-2138-84C2-D66FC925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BD4-D6CC-48E8-A81E-07EA16768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8CC9-0204-D843-8CC7-FA129E91F094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28DF-216E-195E-C503-DD92AFF4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F5BE-DDB5-5F71-65E9-DDEBD150E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7.png"/><Relationship Id="rId5" Type="http://schemas.openxmlformats.org/officeDocument/2006/relationships/image" Target="../media/image39.png"/><Relationship Id="rId10" Type="http://schemas.openxmlformats.org/officeDocument/2006/relationships/image" Target="../media/image46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37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0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0.png"/><Relationship Id="rId9" Type="http://schemas.openxmlformats.org/officeDocument/2006/relationships/image" Target="../media/image41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BvCS5TPTtc?start=77&amp;feature=oembe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0B5-B0E6-FAD3-015D-C96E772BC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of Linearly-Solvable Markov Decision Processes with Delayed Observations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AD47-C4D0-D0A5-90F6-D5EB7EF64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360162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there is an active controller, we assume they will attempt to impose their own dynamics onto the state space. </a:t>
            </a:r>
          </a:p>
        </p:txBody>
      </p:sp>
    </p:spTree>
    <p:extLst>
      <p:ext uri="{BB962C8B-B14F-4D97-AF65-F5344CB8AC3E}">
        <p14:creationId xmlns:p14="http://schemas.microsoft.com/office/powerpoint/2010/main" val="239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controller’s dynamics attempt to shift state transition probabilities such that the most likely trajectory (i.e., sequence of transitions) aligns with the controller's goal.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A477A9-D570-6D64-86E8-899DB1A0302E}"/>
                  </a:ext>
                </a:extLst>
              </p:cNvPr>
              <p:cNvSpPr txBox="1"/>
              <p:nvPr/>
            </p:nvSpPr>
            <p:spPr>
              <a:xfrm>
                <a:off x="2229492" y="201046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6A477A9-D570-6D64-86E8-899DB1A03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2010463"/>
                <a:ext cx="5421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1AD9E-2A67-28C8-6C12-07C187B2A6BF}"/>
                  </a:ext>
                </a:extLst>
              </p:cNvPr>
              <p:cNvSpPr txBox="1"/>
              <p:nvPr/>
            </p:nvSpPr>
            <p:spPr>
              <a:xfrm>
                <a:off x="3868698" y="394453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F1AD9E-2A67-28C8-6C12-07C187B2A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98" y="3944537"/>
                <a:ext cx="5421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9A3F4F-07E1-4361-FEBE-5A1C6FCBFCCB}"/>
                  </a:ext>
                </a:extLst>
              </p:cNvPr>
              <p:cNvSpPr txBox="1"/>
              <p:nvPr/>
            </p:nvSpPr>
            <p:spPr>
              <a:xfrm>
                <a:off x="6199219" y="30596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9A3F4F-07E1-4361-FEBE-5A1C6FCBF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19" y="3059668"/>
                <a:ext cx="542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7700C-0A7D-FDC0-A07A-353EF245F944}"/>
                  </a:ext>
                </a:extLst>
              </p:cNvPr>
              <p:cNvSpPr txBox="1"/>
              <p:nvPr/>
            </p:nvSpPr>
            <p:spPr>
              <a:xfrm>
                <a:off x="5022313" y="2729133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7700C-0A7D-FDC0-A07A-353EF245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13" y="2729133"/>
                <a:ext cx="6703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E88DF-9432-87EA-1EC2-B57AD8D92028}"/>
                  </a:ext>
                </a:extLst>
              </p:cNvPr>
              <p:cNvSpPr txBox="1"/>
              <p:nvPr/>
            </p:nvSpPr>
            <p:spPr>
              <a:xfrm>
                <a:off x="7496570" y="5373922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DE88DF-9432-87EA-1EC2-B57AD8D92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70" y="5373922"/>
                <a:ext cx="670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80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946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controller’s dynamics are known as the optimal control law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946991"/>
              </a:xfrm>
              <a:prstGeom prst="rect">
                <a:avLst/>
              </a:prstGeom>
              <a:blipFill>
                <a:blip r:embed="rId3"/>
                <a:stretch>
                  <a:fillRect l="-1932" t="-2667" r="-1449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22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the controller defines a state cost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over all states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that aligns with their goal.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1477328"/>
              </a:xfrm>
              <a:prstGeom prst="rect">
                <a:avLst/>
              </a:prstGeom>
              <a:blipFill>
                <a:blip r:embed="rId3"/>
                <a:stretch>
                  <a:fillRect l="-1932" t="-1709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4110E-534A-0520-47DA-C5F3C3932AE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54110E-534A-0520-47DA-C5F3C3932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B2CE7-FF87-2DB0-D726-A792181AD5FE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FB2CE7-FF87-2DB0-D726-A792181AD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C0D17C-519C-0451-242C-62EB33F61F75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C0D17C-519C-0451-242C-62EB33F61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19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Likewise, there is a control cost (not illustrated here), the price for pushing the system away from its passive dynamics.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853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Likewise, there is a control cost (not illustrated here), the price for pushing the system away from its passive dynamics. </a:t>
                </a:r>
              </a:p>
              <a:p>
                <a:endParaRPr lang="en-US" dirty="0"/>
              </a:p>
              <a:p>
                <a:r>
                  <a:rPr lang="en-US" dirty="0"/>
                  <a:t>Thus, an immediate state transition cost consists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plus the control cost.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3139321"/>
              </a:xfrm>
              <a:prstGeom prst="rect">
                <a:avLst/>
              </a:prstGeom>
              <a:blipFill>
                <a:blip r:embed="rId3"/>
                <a:stretch>
                  <a:fillRect l="-1932" t="-806" r="-2899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439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Second, we want to calculate the optimal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over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r>
                  <a:rPr lang="en-US" dirty="0"/>
                  <a:t>This is the minimum expected total cost of transitioning through a state.  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2585323"/>
              </a:xfrm>
              <a:prstGeom prst="rect">
                <a:avLst/>
              </a:prstGeom>
              <a:blipFill>
                <a:blip r:embed="rId3"/>
                <a:stretch>
                  <a:fillRect l="-1932" t="-980" r="-1449"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35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However, calculating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directly requires solving a very ugly non-linear equation (i.e., a non-linear Bellman equation).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blipFill>
                <a:blip r:embed="rId3"/>
                <a:stretch>
                  <a:fillRect l="-1932" t="-143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103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1235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So instead, we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known as the desirability function.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1235979"/>
              </a:xfrm>
              <a:prstGeom prst="rect">
                <a:avLst/>
              </a:prstGeom>
              <a:blipFill>
                <a:blip r:embed="rId3"/>
                <a:stretch>
                  <a:fillRect l="-1932" t="-2041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=0.3679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=0.6065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2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involves solving a simple linear Bellman equation.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923330"/>
              </a:xfrm>
              <a:prstGeom prst="rect">
                <a:avLst/>
              </a:prstGeom>
              <a:blipFill>
                <a:blip r:embed="rId3"/>
                <a:stretch>
                  <a:fillRect l="-1932" t="-2740" r="-1932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=0.3679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=0.6065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CC4216-1068-A7C4-8B07-CE69B42E0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8DABB6-41D8-4B68-BF29-9A5A953D0FA8}"/>
              </a:ext>
            </a:extLst>
          </p:cNvPr>
          <p:cNvSpPr/>
          <p:nvPr/>
        </p:nvSpPr>
        <p:spPr>
          <a:xfrm>
            <a:off x="838200" y="780836"/>
            <a:ext cx="353602" cy="4828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8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B88-5DAC-A5E9-0A57-48550063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E97F-6144-B14D-FC70-3C0DC4AE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project funded by the Army Research Lab (ARL). </a:t>
            </a:r>
          </a:p>
        </p:txBody>
      </p:sp>
    </p:spTree>
    <p:extLst>
      <p:ext uri="{BB962C8B-B14F-4D97-AF65-F5344CB8AC3E}">
        <p14:creationId xmlns:p14="http://schemas.microsoft.com/office/powerpoint/2010/main" val="22188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Again,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allows us to compute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that shifts state transition probabilities such that trajectories that accomplish the controller’s goal become more likely.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2308324"/>
              </a:xfrm>
              <a:prstGeom prst="rect">
                <a:avLst/>
              </a:prstGeom>
              <a:blipFill>
                <a:blip r:embed="rId3"/>
                <a:stretch>
                  <a:fillRect l="-1932" t="-1099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/>
              <p:nvPr/>
            </p:nvSpPr>
            <p:spPr>
              <a:xfrm>
                <a:off x="2229492" y="2010463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2A14B2B-0AD8-7CB5-918F-12CDC7E3E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492" y="2010463"/>
                <a:ext cx="5421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/>
              <p:nvPr/>
            </p:nvSpPr>
            <p:spPr>
              <a:xfrm>
                <a:off x="3868698" y="3944537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90EF57-81F7-8B07-0882-538F84D9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698" y="3944537"/>
                <a:ext cx="542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D8DABB6-41D8-4B68-BF29-9A5A953D0FA8}"/>
              </a:ext>
            </a:extLst>
          </p:cNvPr>
          <p:cNvSpPr/>
          <p:nvPr/>
        </p:nvSpPr>
        <p:spPr>
          <a:xfrm>
            <a:off x="838200" y="780836"/>
            <a:ext cx="353602" cy="48288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6DB2ED-DFA2-3118-3326-42D54AA9F1A2}"/>
                  </a:ext>
                </a:extLst>
              </p:cNvPr>
              <p:cNvSpPr txBox="1"/>
              <p:nvPr/>
            </p:nvSpPr>
            <p:spPr>
              <a:xfrm>
                <a:off x="6199219" y="3059668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6DB2ED-DFA2-3118-3326-42D54AA9F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219" y="3059668"/>
                <a:ext cx="54213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54066-AC71-020A-DACE-3A1524B5942B}"/>
                  </a:ext>
                </a:extLst>
              </p:cNvPr>
              <p:cNvSpPr txBox="1"/>
              <p:nvPr/>
            </p:nvSpPr>
            <p:spPr>
              <a:xfrm>
                <a:off x="5022313" y="2729133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754066-AC71-020A-DACE-3A1524B59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2313" y="2729133"/>
                <a:ext cx="67037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B2AC-AC94-FA0E-E5C7-C9B3214AE24F}"/>
                  </a:ext>
                </a:extLst>
              </p:cNvPr>
              <p:cNvSpPr txBox="1"/>
              <p:nvPr/>
            </p:nvSpPr>
            <p:spPr>
              <a:xfrm>
                <a:off x="7496570" y="5373922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0.05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05EB2AC-AC94-FA0E-E5C7-C9B3214AE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70" y="5373922"/>
                <a:ext cx="67037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940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Optimal Control (IOC)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IOC is a type of inverse reinforcement learning with the goal of recovering a controller’s cost function, optimal value function, and/or desirability function given observed trajectories through the state space.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8A1BA-8A2C-A675-0513-97F0BBEF0600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8A1BA-8A2C-A675-0513-97F0BBEF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919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C7DBD7-89F6-6645-77A4-FDE2A9C1F587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C7DBD7-89F6-6645-77A4-FDE2A9C1F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79919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0BE68-EE49-A40A-4BED-3B5D87F3BA54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30BE68-EE49-A40A-4BED-3B5D87F3B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9193" cy="369332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4158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IOC is a type of inverse reinforcement learning with the goal of recovering a controller’s cost function, optimal value function, and/or desirability function given observed trajectories through the state space.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73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IOC is a type of inverse reinforcement learning with the goal of recovering a controller’s cost function, optimal value function, and/or desirability function given observed trajectories through the state space.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09BDB-9180-F603-C4E4-D8A0DA99BB53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=0.3679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09BDB-9180-F603-C4E4-D8A0DA99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134440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7C9D6-5637-2A47-3AC1-D73490A4C121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=0.6065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87C9D6-5637-2A47-3AC1-D73490A4C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134440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3F50F-CACE-1501-36EF-CB22DD2CF25B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53F50F-CACE-1501-36EF-CB22DD2CF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833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494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IOC is a type of inverse reinforcement learning with the goal of recovering a controller’s cost function, optimal value function, and/or desirability function given observed trajectories through the state space. 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DE1204E-EECB-C903-ECCF-F6B527485B20}"/>
              </a:ext>
            </a:extLst>
          </p:cNvPr>
          <p:cNvSpPr/>
          <p:nvPr/>
        </p:nvSpPr>
        <p:spPr>
          <a:xfrm>
            <a:off x="3677279" y="2661007"/>
            <a:ext cx="1911862" cy="2393878"/>
          </a:xfrm>
          <a:custGeom>
            <a:avLst/>
            <a:gdLst>
              <a:gd name="connsiteX0" fmla="*/ 62514 w 1911862"/>
              <a:gd name="connsiteY0" fmla="*/ 0 h 2393878"/>
              <a:gd name="connsiteX1" fmla="*/ 869 w 1911862"/>
              <a:gd name="connsiteY1" fmla="*/ 174660 h 2393878"/>
              <a:gd name="connsiteX2" fmla="*/ 72788 w 1911862"/>
              <a:gd name="connsiteY2" fmla="*/ 493159 h 2393878"/>
              <a:gd name="connsiteX3" fmla="*/ 545399 w 1911862"/>
              <a:gd name="connsiteY3" fmla="*/ 1222624 h 2393878"/>
              <a:gd name="connsiteX4" fmla="*/ 1911862 w 1911862"/>
              <a:gd name="connsiteY4" fmla="*/ 2393878 h 2393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862" h="2393878">
                <a:moveTo>
                  <a:pt x="62514" y="0"/>
                </a:moveTo>
                <a:cubicBezTo>
                  <a:pt x="30835" y="46233"/>
                  <a:pt x="-843" y="92467"/>
                  <a:pt x="869" y="174660"/>
                </a:cubicBezTo>
                <a:cubicBezTo>
                  <a:pt x="2581" y="256853"/>
                  <a:pt x="-17967" y="318498"/>
                  <a:pt x="72788" y="493159"/>
                </a:cubicBezTo>
                <a:cubicBezTo>
                  <a:pt x="163543" y="667820"/>
                  <a:pt x="238887" y="905837"/>
                  <a:pt x="545399" y="1222624"/>
                </a:cubicBezTo>
                <a:cubicBezTo>
                  <a:pt x="851911" y="1539411"/>
                  <a:pt x="1381886" y="1966644"/>
                  <a:pt x="1911862" y="2393878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5F8C43-0714-556F-FDCB-87EEB65D4E67}"/>
                  </a:ext>
                </a:extLst>
              </p:cNvPr>
              <p:cNvSpPr txBox="1"/>
              <p:nvPr/>
            </p:nvSpPr>
            <p:spPr>
              <a:xfrm>
                <a:off x="3914454" y="375906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5F8C43-0714-556F-FDCB-87EEB65D4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454" y="3759064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 19">
            <a:extLst>
              <a:ext uri="{FF2B5EF4-FFF2-40B4-BE49-F238E27FC236}">
                <a16:creationId xmlns:a16="http://schemas.microsoft.com/office/drawing/2014/main" id="{BED7552D-DB66-6F55-933B-FAC088DE0162}"/>
              </a:ext>
            </a:extLst>
          </p:cNvPr>
          <p:cNvSpPr/>
          <p:nvPr/>
        </p:nvSpPr>
        <p:spPr>
          <a:xfrm>
            <a:off x="6287784" y="5216403"/>
            <a:ext cx="1296658" cy="595189"/>
          </a:xfrm>
          <a:custGeom>
            <a:avLst/>
            <a:gdLst>
              <a:gd name="connsiteX0" fmla="*/ 113016 w 1296658"/>
              <a:gd name="connsiteY0" fmla="*/ 33691 h 595189"/>
              <a:gd name="connsiteX1" fmla="*/ 955497 w 1296658"/>
              <a:gd name="connsiteY1" fmla="*/ 13143 h 595189"/>
              <a:gd name="connsiteX2" fmla="*/ 1294544 w 1296658"/>
              <a:gd name="connsiteY2" fmla="*/ 208352 h 595189"/>
              <a:gd name="connsiteX3" fmla="*/ 1068513 w 1296658"/>
              <a:gd name="connsiteY3" fmla="*/ 557673 h 595189"/>
              <a:gd name="connsiteX4" fmla="*/ 482886 w 1296658"/>
              <a:gd name="connsiteY4" fmla="*/ 557673 h 595189"/>
              <a:gd name="connsiteX5" fmla="*/ 0 w 1296658"/>
              <a:gd name="connsiteY5" fmla="*/ 311094 h 59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6658" h="595189">
                <a:moveTo>
                  <a:pt x="113016" y="33691"/>
                </a:moveTo>
                <a:cubicBezTo>
                  <a:pt x="435796" y="8862"/>
                  <a:pt x="758576" y="-15967"/>
                  <a:pt x="955497" y="13143"/>
                </a:cubicBezTo>
                <a:cubicBezTo>
                  <a:pt x="1152418" y="42253"/>
                  <a:pt x="1275708" y="117597"/>
                  <a:pt x="1294544" y="208352"/>
                </a:cubicBezTo>
                <a:cubicBezTo>
                  <a:pt x="1313380" y="299107"/>
                  <a:pt x="1203789" y="499453"/>
                  <a:pt x="1068513" y="557673"/>
                </a:cubicBezTo>
                <a:cubicBezTo>
                  <a:pt x="933237" y="615893"/>
                  <a:pt x="660971" y="598769"/>
                  <a:pt x="482886" y="557673"/>
                </a:cubicBezTo>
                <a:cubicBezTo>
                  <a:pt x="304801" y="516577"/>
                  <a:pt x="152400" y="413835"/>
                  <a:pt x="0" y="311094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84B43-22ED-6E2C-4DF7-74CA92EB0B8C}"/>
                  </a:ext>
                </a:extLst>
              </p:cNvPr>
              <p:cNvSpPr txBox="1"/>
              <p:nvPr/>
            </p:nvSpPr>
            <p:spPr>
              <a:xfrm>
                <a:off x="7500148" y="532933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C84B43-22ED-6E2C-4DF7-74CA92EB0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148" y="5329331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>
            <a:extLst>
              <a:ext uri="{FF2B5EF4-FFF2-40B4-BE49-F238E27FC236}">
                <a16:creationId xmlns:a16="http://schemas.microsoft.com/office/drawing/2014/main" id="{0E99A81D-242A-242B-40EE-C1EC42549B77}"/>
              </a:ext>
            </a:extLst>
          </p:cNvPr>
          <p:cNvSpPr/>
          <p:nvPr/>
        </p:nvSpPr>
        <p:spPr>
          <a:xfrm>
            <a:off x="6041204" y="2589088"/>
            <a:ext cx="832207" cy="2414427"/>
          </a:xfrm>
          <a:custGeom>
            <a:avLst/>
            <a:gdLst>
              <a:gd name="connsiteX0" fmla="*/ 0 w 832207"/>
              <a:gd name="connsiteY0" fmla="*/ 2414427 h 2414427"/>
              <a:gd name="connsiteX1" fmla="*/ 832207 w 832207"/>
              <a:gd name="connsiteY1" fmla="*/ 0 h 241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2207" h="2414427">
                <a:moveTo>
                  <a:pt x="0" y="2414427"/>
                </a:moveTo>
                <a:lnTo>
                  <a:pt x="832207" y="0"/>
                </a:ln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45360E-ED11-C5D1-4285-452410A4BF08}"/>
                  </a:ext>
                </a:extLst>
              </p:cNvPr>
              <p:cNvSpPr txBox="1"/>
              <p:nvPr/>
            </p:nvSpPr>
            <p:spPr>
              <a:xfrm>
                <a:off x="6556932" y="336489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45360E-ED11-C5D1-4285-452410A4B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32" y="3364893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539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Inferring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most computationally efficient.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923330"/>
              </a:xfrm>
              <a:prstGeom prst="rect">
                <a:avLst/>
              </a:prstGeom>
              <a:blipFill>
                <a:blip r:embed="rId3"/>
                <a:stretch>
                  <a:fillRect l="-1932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5349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2619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values on their own don’t tell us much about the controller other than they like certain states more than others...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/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DA6BD0-FA0A-E578-F8F3-9ECEF1905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55" y="1805249"/>
                <a:ext cx="79893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/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9DE91F-C197-3221-60BE-4EE2D9308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807" y="5516483"/>
                <a:ext cx="9752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/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DAFA45-F225-C5C4-5C94-6DCE794BF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9639" y="1689678"/>
                <a:ext cx="7989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847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3123342" cy="232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Instead, its common to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some feature of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set of feature weights determining the controller’s preferences toward certain state features.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3123342" cy="2320507"/>
              </a:xfrm>
              <a:prstGeom prst="rect">
                <a:avLst/>
              </a:prstGeom>
              <a:blipFill>
                <a:blip r:embed="rId3"/>
                <a:stretch>
                  <a:fillRect l="-1626" t="-1093" b="-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87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31233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objective is then to infer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given observed controller trajectories.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3123342" cy="923330"/>
              </a:xfrm>
              <a:prstGeom prst="rect">
                <a:avLst/>
              </a:prstGeom>
              <a:blipFill>
                <a:blip r:embed="rId3"/>
                <a:stretch>
                  <a:fillRect l="-1626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45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280972" y="2020737"/>
                <a:ext cx="3421293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Most commonly,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=1,…,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(i.e., a linear combination). 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972" y="2020737"/>
                <a:ext cx="3421293" cy="958980"/>
              </a:xfrm>
              <a:prstGeom prst="rect">
                <a:avLst/>
              </a:prstGeom>
              <a:blipFill>
                <a:blip r:embed="rId3"/>
                <a:stretch>
                  <a:fillRect l="-1107" t="-12987" b="-35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14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B88-5DAC-A5E9-0A57-48550063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E97F-6144-B14D-FC70-3C0DC4AE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project funded by the Army Research Lab (ARL).</a:t>
            </a:r>
          </a:p>
          <a:p>
            <a:r>
              <a:rPr lang="en-US" dirty="0"/>
              <a:t>The main objectives are,</a:t>
            </a:r>
          </a:p>
          <a:p>
            <a:pPr lvl="1"/>
            <a:r>
              <a:rPr lang="en-US" dirty="0"/>
              <a:t>Modeling and inferring behavioral characteristics of humans carrying out simulated defense navigation tasks within a human-AI team </a:t>
            </a:r>
          </a:p>
          <a:p>
            <a:pPr lvl="1"/>
            <a:r>
              <a:rPr lang="en-US" dirty="0"/>
              <a:t>Transfer Learning between related simulated defense navigation tasks. </a:t>
            </a:r>
          </a:p>
        </p:txBody>
      </p:sp>
    </p:spTree>
    <p:extLst>
      <p:ext uri="{BB962C8B-B14F-4D97-AF65-F5344CB8AC3E}">
        <p14:creationId xmlns:p14="http://schemas.microsoft.com/office/powerpoint/2010/main" val="3416692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4CCAEA-2B66-43A2-83B9-DD4F6B5B3F94}"/>
              </a:ext>
            </a:extLst>
          </p:cNvPr>
          <p:cNvSpPr txBox="1"/>
          <p:nvPr/>
        </p:nvSpPr>
        <p:spPr>
          <a:xfrm>
            <a:off x="8650842" y="2010463"/>
            <a:ext cx="312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state features could be the distance to a goal or the distance to the closest obstacle. </a:t>
            </a:r>
          </a:p>
        </p:txBody>
      </p:sp>
    </p:spTree>
    <p:extLst>
      <p:ext uri="{BB962C8B-B14F-4D97-AF65-F5344CB8AC3E}">
        <p14:creationId xmlns:p14="http://schemas.microsoft.com/office/powerpoint/2010/main" val="3170261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532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471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F9C16-6B02-6760-FC9C-F9F69C781F93}"/>
              </a:ext>
            </a:extLst>
          </p:cNvPr>
          <p:cNvCxnSpPr>
            <a:cxnSpLocks/>
          </p:cNvCxnSpPr>
          <p:nvPr/>
        </p:nvCxnSpPr>
        <p:spPr>
          <a:xfrm>
            <a:off x="5273533" y="3729984"/>
            <a:ext cx="16717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4120724-4F09-8E7B-EC10-7DB566D10318}"/>
              </a:ext>
            </a:extLst>
          </p:cNvPr>
          <p:cNvSpPr/>
          <p:nvPr/>
        </p:nvSpPr>
        <p:spPr>
          <a:xfrm>
            <a:off x="6964413" y="362421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/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AE8AB-AE9F-0813-796E-7898120ED5C8}"/>
              </a:ext>
            </a:extLst>
          </p:cNvPr>
          <p:cNvCxnSpPr>
            <a:cxnSpLocks/>
          </p:cNvCxnSpPr>
          <p:nvPr/>
        </p:nvCxnSpPr>
        <p:spPr>
          <a:xfrm flipV="1">
            <a:off x="4642922" y="2948387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65DC89-E8FF-131E-799C-045B5FAAAC34}"/>
              </a:ext>
            </a:extLst>
          </p:cNvPr>
          <p:cNvSpPr/>
          <p:nvPr/>
        </p:nvSpPr>
        <p:spPr>
          <a:xfrm>
            <a:off x="5955841" y="274920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/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4208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F9C16-6B02-6760-FC9C-F9F69C781F93}"/>
              </a:ext>
            </a:extLst>
          </p:cNvPr>
          <p:cNvCxnSpPr>
            <a:cxnSpLocks/>
          </p:cNvCxnSpPr>
          <p:nvPr/>
        </p:nvCxnSpPr>
        <p:spPr>
          <a:xfrm>
            <a:off x="5273533" y="3729984"/>
            <a:ext cx="16717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4120724-4F09-8E7B-EC10-7DB566D10318}"/>
              </a:ext>
            </a:extLst>
          </p:cNvPr>
          <p:cNvSpPr/>
          <p:nvPr/>
        </p:nvSpPr>
        <p:spPr>
          <a:xfrm>
            <a:off x="6964413" y="362421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/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AE8AB-AE9F-0813-796E-7898120ED5C8}"/>
              </a:ext>
            </a:extLst>
          </p:cNvPr>
          <p:cNvCxnSpPr>
            <a:cxnSpLocks/>
          </p:cNvCxnSpPr>
          <p:nvPr/>
        </p:nvCxnSpPr>
        <p:spPr>
          <a:xfrm flipV="1">
            <a:off x="4642922" y="2948387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65DC89-E8FF-131E-799C-045B5FAAAC34}"/>
              </a:ext>
            </a:extLst>
          </p:cNvPr>
          <p:cNvSpPr/>
          <p:nvPr/>
        </p:nvSpPr>
        <p:spPr>
          <a:xfrm>
            <a:off x="5955841" y="274920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/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78069-068D-E738-9640-33CCC58E0AD7}"/>
                  </a:ext>
                </a:extLst>
              </p:cNvPr>
              <p:cNvSpPr txBox="1"/>
              <p:nvPr/>
            </p:nvSpPr>
            <p:spPr>
              <a:xfrm rot="512606">
                <a:off x="6964413" y="2611457"/>
                <a:ext cx="1878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den>
                    </m:f>
                  </m:oMath>
                </a14:m>
                <a:r>
                  <a:rPr lang="en-US" dirty="0"/>
                  <a:t> of a second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78069-068D-E738-9640-33CCC58E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2606">
                <a:off x="6964413" y="2611457"/>
                <a:ext cx="1878591" cy="369332"/>
              </a:xfrm>
              <a:prstGeom prst="rect">
                <a:avLst/>
              </a:prstGeom>
              <a:blipFill>
                <a:blip r:embed="rId11"/>
                <a:stretch>
                  <a:fillRect l="-17105" t="-67308" r="-1974" b="-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0BECD7-40ED-5EF6-BC80-4C457A9C3F96}"/>
                  </a:ext>
                </a:extLst>
              </p:cNvPr>
              <p:cNvSpPr txBox="1"/>
              <p:nvPr/>
            </p:nvSpPr>
            <p:spPr>
              <a:xfrm>
                <a:off x="6455858" y="4993240"/>
                <a:ext cx="3230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 is being recorded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0BECD7-40ED-5EF6-BC80-4C457A9C3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5858" y="4993240"/>
                <a:ext cx="3230436" cy="369332"/>
              </a:xfrm>
              <a:prstGeom prst="rect">
                <a:avLst/>
              </a:prstGeom>
              <a:blipFill>
                <a:blip r:embed="rId12"/>
                <a:stretch>
                  <a:fillRect l="-1569" t="-6667" r="-7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431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54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r>
              <a:rPr lang="en-US" dirty="0"/>
              <a:t> Trajectories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F9C16-6B02-6760-FC9C-F9F69C781F93}"/>
              </a:ext>
            </a:extLst>
          </p:cNvPr>
          <p:cNvCxnSpPr>
            <a:cxnSpLocks/>
          </p:cNvCxnSpPr>
          <p:nvPr/>
        </p:nvCxnSpPr>
        <p:spPr>
          <a:xfrm>
            <a:off x="5273533" y="3729984"/>
            <a:ext cx="16717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4120724-4F09-8E7B-EC10-7DB566D10318}"/>
              </a:ext>
            </a:extLst>
          </p:cNvPr>
          <p:cNvSpPr/>
          <p:nvPr/>
        </p:nvSpPr>
        <p:spPr>
          <a:xfrm>
            <a:off x="6964413" y="362421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/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AE8AB-AE9F-0813-796E-7898120ED5C8}"/>
              </a:ext>
            </a:extLst>
          </p:cNvPr>
          <p:cNvCxnSpPr>
            <a:cxnSpLocks/>
          </p:cNvCxnSpPr>
          <p:nvPr/>
        </p:nvCxnSpPr>
        <p:spPr>
          <a:xfrm flipV="1">
            <a:off x="4642922" y="2948387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65DC89-E8FF-131E-799C-045B5FAAAC34}"/>
              </a:ext>
            </a:extLst>
          </p:cNvPr>
          <p:cNvSpPr/>
          <p:nvPr/>
        </p:nvSpPr>
        <p:spPr>
          <a:xfrm>
            <a:off x="5955841" y="274920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/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78069-068D-E738-9640-33CCC58E0AD7}"/>
                  </a:ext>
                </a:extLst>
              </p:cNvPr>
              <p:cNvSpPr txBox="1"/>
              <p:nvPr/>
            </p:nvSpPr>
            <p:spPr>
              <a:xfrm rot="512606">
                <a:off x="6964413" y="2611457"/>
                <a:ext cx="18785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den>
                    </m:f>
                  </m:oMath>
                </a14:m>
                <a:r>
                  <a:rPr lang="en-US" dirty="0"/>
                  <a:t> of a second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D78069-068D-E738-9640-33CCC58E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12606">
                <a:off x="6964413" y="2611457"/>
                <a:ext cx="1878591" cy="369332"/>
              </a:xfrm>
              <a:prstGeom prst="rect">
                <a:avLst/>
              </a:prstGeom>
              <a:blipFill>
                <a:blip r:embed="rId11"/>
                <a:stretch>
                  <a:fillRect l="-17105" t="-67308" r="-1974" b="-6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80BECD7-40ED-5EF6-BC80-4C457A9C3F96}"/>
              </a:ext>
            </a:extLst>
          </p:cNvPr>
          <p:cNvSpPr txBox="1"/>
          <p:nvPr/>
        </p:nvSpPr>
        <p:spPr>
          <a:xfrm>
            <a:off x="6455858" y="4993240"/>
            <a:ext cx="2936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It’s unlikely that humans observe and process their environment at this same rate…</a:t>
            </a:r>
          </a:p>
        </p:txBody>
      </p:sp>
    </p:spTree>
    <p:extLst>
      <p:ext uri="{BB962C8B-B14F-4D97-AF65-F5344CB8AC3E}">
        <p14:creationId xmlns:p14="http://schemas.microsoft.com/office/powerpoint/2010/main" val="1944371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6088-2AF5-510F-BCED-B4AB7E71ABA5}"/>
              </a:ext>
            </a:extLst>
          </p:cNvPr>
          <p:cNvSpPr txBox="1"/>
          <p:nvPr/>
        </p:nvSpPr>
        <p:spPr>
          <a:xfrm>
            <a:off x="639636" y="1300293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E,g</a:t>
            </a:r>
            <a:r>
              <a:rPr lang="en-US" dirty="0"/>
              <a:t>., delay of 2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611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6088-2AF5-510F-BCED-B4AB7E71ABA5}"/>
              </a:ext>
            </a:extLst>
          </p:cNvPr>
          <p:cNvSpPr txBox="1"/>
          <p:nvPr/>
        </p:nvSpPr>
        <p:spPr>
          <a:xfrm>
            <a:off x="639636" y="1300293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E,g</a:t>
            </a:r>
            <a:r>
              <a:rPr lang="en-US" dirty="0"/>
              <a:t>., delay of 2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876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6088-2AF5-510F-BCED-B4AB7E71ABA5}"/>
              </a:ext>
            </a:extLst>
          </p:cNvPr>
          <p:cNvSpPr txBox="1"/>
          <p:nvPr/>
        </p:nvSpPr>
        <p:spPr>
          <a:xfrm>
            <a:off x="639636" y="1300293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E,g</a:t>
            </a:r>
            <a:r>
              <a:rPr lang="en-US" dirty="0"/>
              <a:t>., delay of 2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686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6088-2AF5-510F-BCED-B4AB7E71ABA5}"/>
              </a:ext>
            </a:extLst>
          </p:cNvPr>
          <p:cNvSpPr txBox="1"/>
          <p:nvPr/>
        </p:nvSpPr>
        <p:spPr>
          <a:xfrm>
            <a:off x="639636" y="1300293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E,g</a:t>
            </a:r>
            <a:r>
              <a:rPr lang="en-US" dirty="0"/>
              <a:t>., delay of 2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1F2EC65-E61F-53CD-F896-6EECD5E792EE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E3CC08-D738-0565-5A43-4DCC2E99C3CE}"/>
              </a:ext>
            </a:extLst>
          </p:cNvPr>
          <p:cNvCxnSpPr>
            <a:cxnSpLocks/>
          </p:cNvCxnSpPr>
          <p:nvPr/>
        </p:nvCxnSpPr>
        <p:spPr>
          <a:xfrm flipH="1">
            <a:off x="2387518" y="2361149"/>
            <a:ext cx="1959742" cy="10865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FC6919-2337-0B6A-5C30-6A7D5A4C8105}"/>
                  </a:ext>
                </a:extLst>
              </p:cNvPr>
              <p:cNvSpPr txBox="1"/>
              <p:nvPr/>
            </p:nvSpPr>
            <p:spPr>
              <a:xfrm>
                <a:off x="1924956" y="3017510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FC6919-2337-0B6A-5C30-6A7D5A4C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6" y="3017510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401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DB88-5DAC-A5E9-0A57-485500637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CE97F-6144-B14D-FC70-3C0DC4AEB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research project funded by the Army Research Lab (ARL).</a:t>
            </a:r>
          </a:p>
          <a:p>
            <a:r>
              <a:rPr lang="en-US" dirty="0"/>
              <a:t>The main objectives are,</a:t>
            </a:r>
          </a:p>
          <a:p>
            <a:pPr lvl="1"/>
            <a:r>
              <a:rPr lang="en-US" dirty="0"/>
              <a:t>Modeling and inferring behavioral characteristics of humans carrying out simulated defense navigation tasks within a human-AI team </a:t>
            </a:r>
          </a:p>
          <a:p>
            <a:pPr lvl="1"/>
            <a:r>
              <a:rPr lang="en-US" dirty="0"/>
              <a:t>Transfer Learning between related simulated defense navigation tasks.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5A780-5948-43FB-4F01-18657C69AB10}"/>
              </a:ext>
            </a:extLst>
          </p:cNvPr>
          <p:cNvSpPr/>
          <p:nvPr/>
        </p:nvSpPr>
        <p:spPr>
          <a:xfrm>
            <a:off x="1592494" y="2804845"/>
            <a:ext cx="9123452" cy="7089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69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2226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Delayed Observations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46088-2AF5-510F-BCED-B4AB7E71ABA5}"/>
              </a:ext>
            </a:extLst>
          </p:cNvPr>
          <p:cNvSpPr txBox="1"/>
          <p:nvPr/>
        </p:nvSpPr>
        <p:spPr>
          <a:xfrm>
            <a:off x="639636" y="1300293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E,g</a:t>
            </a:r>
            <a:r>
              <a:rPr lang="en-US" dirty="0"/>
              <a:t>., delay of 2 time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/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20D96E-C521-271A-923E-BB5CF9013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203" y="2229492"/>
                <a:ext cx="76418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/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219AE5-0E4B-DF61-1903-DC3A60852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19" y="1966238"/>
                <a:ext cx="7641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82" y="1928263"/>
                <a:ext cx="7641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764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/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71BC5-1DFA-2C91-C18A-301E692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338" y="5296154"/>
                <a:ext cx="76418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61F2EC65-E61F-53CD-F896-6EECD5E792EE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2E3CC08-D738-0565-5A43-4DCC2E99C3CE}"/>
              </a:ext>
            </a:extLst>
          </p:cNvPr>
          <p:cNvCxnSpPr>
            <a:cxnSpLocks/>
          </p:cNvCxnSpPr>
          <p:nvPr/>
        </p:nvCxnSpPr>
        <p:spPr>
          <a:xfrm flipH="1">
            <a:off x="2387518" y="2361149"/>
            <a:ext cx="1959742" cy="108659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FC6919-2337-0B6A-5C30-6A7D5A4C8105}"/>
                  </a:ext>
                </a:extLst>
              </p:cNvPr>
              <p:cNvSpPr txBox="1"/>
              <p:nvPr/>
            </p:nvSpPr>
            <p:spPr>
              <a:xfrm>
                <a:off x="1924956" y="3017510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FC6919-2337-0B6A-5C30-6A7D5A4C8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56" y="3017510"/>
                <a:ext cx="7641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24640-84DE-7CB6-AB34-D23B59FA9C3B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11635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714C25-5437-37A4-F357-A6B1AC16D67D}"/>
              </a:ext>
            </a:extLst>
          </p:cNvPr>
          <p:cNvCxnSpPr>
            <a:cxnSpLocks/>
          </p:cNvCxnSpPr>
          <p:nvPr/>
        </p:nvCxnSpPr>
        <p:spPr>
          <a:xfrm flipV="1">
            <a:off x="3173413" y="4407613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F6BC338-685C-E735-D8D7-9B21E0F5CF4C}"/>
              </a:ext>
            </a:extLst>
          </p:cNvPr>
          <p:cNvSpPr/>
          <p:nvPr/>
        </p:nvSpPr>
        <p:spPr>
          <a:xfrm>
            <a:off x="5085964" y="3636200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86D560F-E8FA-1CCC-7EBB-FEDDEDA5C31C}"/>
              </a:ext>
            </a:extLst>
          </p:cNvPr>
          <p:cNvSpPr/>
          <p:nvPr/>
        </p:nvSpPr>
        <p:spPr>
          <a:xfrm>
            <a:off x="4452352" y="4271484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/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D6AB1F-D1CF-4E04-64B3-76BB31A60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797" y="3294851"/>
                <a:ext cx="7641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/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C7E9418-8152-4BCA-0D14-F840D3654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044" y="3970217"/>
                <a:ext cx="7641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ECE079-B212-8354-C8E7-A5F7A73981A2}"/>
              </a:ext>
            </a:extLst>
          </p:cNvPr>
          <p:cNvCxnSpPr>
            <a:cxnSpLocks/>
          </p:cNvCxnSpPr>
          <p:nvPr/>
        </p:nvCxnSpPr>
        <p:spPr>
          <a:xfrm rot="12016564" flipH="1" flipV="1">
            <a:off x="2236062" y="3883736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8CB873A-618E-C461-FA00-E9B91F9CEFD4}"/>
              </a:ext>
            </a:extLst>
          </p:cNvPr>
          <p:cNvSpPr/>
          <p:nvPr/>
        </p:nvSpPr>
        <p:spPr>
          <a:xfrm>
            <a:off x="4248569" y="453377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49534-3B67-7789-587F-26DF1A903BCA}"/>
                  </a:ext>
                </a:extLst>
              </p:cNvPr>
              <p:cNvSpPr txBox="1"/>
              <p:nvPr/>
            </p:nvSpPr>
            <p:spPr>
              <a:xfrm>
                <a:off x="4106250" y="466007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A49534-3B67-7789-587F-26DF1A90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50" y="4660073"/>
                <a:ext cx="76418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9F9C16-6B02-6760-FC9C-F9F69C781F93}"/>
              </a:ext>
            </a:extLst>
          </p:cNvPr>
          <p:cNvCxnSpPr>
            <a:cxnSpLocks/>
          </p:cNvCxnSpPr>
          <p:nvPr/>
        </p:nvCxnSpPr>
        <p:spPr>
          <a:xfrm>
            <a:off x="5273533" y="3729984"/>
            <a:ext cx="16717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4120724-4F09-8E7B-EC10-7DB566D10318}"/>
              </a:ext>
            </a:extLst>
          </p:cNvPr>
          <p:cNvSpPr/>
          <p:nvPr/>
        </p:nvSpPr>
        <p:spPr>
          <a:xfrm>
            <a:off x="6964413" y="362421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/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6EB69F-D2E0-F374-9B6C-8316FF22E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0246" y="3282867"/>
                <a:ext cx="7641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BFAE8AB-AE9F-0813-796E-7898120ED5C8}"/>
              </a:ext>
            </a:extLst>
          </p:cNvPr>
          <p:cNvCxnSpPr>
            <a:cxnSpLocks/>
          </p:cNvCxnSpPr>
          <p:nvPr/>
        </p:nvCxnSpPr>
        <p:spPr>
          <a:xfrm flipV="1">
            <a:off x="4642922" y="2948387"/>
            <a:ext cx="1315802" cy="13516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765DC89-E8FF-131E-799C-045B5FAAAC34}"/>
              </a:ext>
            </a:extLst>
          </p:cNvPr>
          <p:cNvSpPr/>
          <p:nvPr/>
        </p:nvSpPr>
        <p:spPr>
          <a:xfrm>
            <a:off x="5955841" y="2749202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/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15BFDB6-2B8C-8E26-B5CF-0EAD1FE3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4" y="2407853"/>
                <a:ext cx="7641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75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3428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with Delayed Observations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/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076E2E-B640-91D4-0A86-7676E8FB7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75F965-DDD8-2828-02C2-2A5B4459E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A4C7800-BFD1-D5F7-5754-EB50E70C6285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6FF37-4BE3-60AE-8AF7-C72855D76A61}"/>
              </a:ext>
            </a:extLst>
          </p:cNvPr>
          <p:cNvSpPr/>
          <p:nvPr/>
        </p:nvSpPr>
        <p:spPr>
          <a:xfrm>
            <a:off x="2203581" y="29856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BFF04-F4D9-C1A1-0224-CAA83DFF8E92}"/>
              </a:ext>
            </a:extLst>
          </p:cNvPr>
          <p:cNvSpPr/>
          <p:nvPr/>
        </p:nvSpPr>
        <p:spPr>
          <a:xfrm>
            <a:off x="2664323" y="379630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31F51C-FFC5-1946-DC1C-0E1DA1236D27}"/>
              </a:ext>
            </a:extLst>
          </p:cNvPr>
          <p:cNvSpPr/>
          <p:nvPr/>
        </p:nvSpPr>
        <p:spPr>
          <a:xfrm>
            <a:off x="3275634" y="141120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3EAD2-CB86-3AE8-EF89-A4A440F4AEF3}"/>
              </a:ext>
            </a:extLst>
          </p:cNvPr>
          <p:cNvSpPr/>
          <p:nvPr/>
        </p:nvSpPr>
        <p:spPr>
          <a:xfrm>
            <a:off x="2376652" y="24503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7A46E8-4097-0C75-220F-2DCEF99EBB1B}"/>
              </a:ext>
            </a:extLst>
          </p:cNvPr>
          <p:cNvSpPr/>
          <p:nvPr/>
        </p:nvSpPr>
        <p:spPr>
          <a:xfrm>
            <a:off x="2659188" y="19437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1C8187-5961-AB81-00DB-70C3DA21E626}"/>
              </a:ext>
            </a:extLst>
          </p:cNvPr>
          <p:cNvSpPr/>
          <p:nvPr/>
        </p:nvSpPr>
        <p:spPr>
          <a:xfrm>
            <a:off x="3275634" y="405828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84042-D07B-43D5-E364-793DEF64FD0B}"/>
              </a:ext>
            </a:extLst>
          </p:cNvPr>
          <p:cNvSpPr/>
          <p:nvPr/>
        </p:nvSpPr>
        <p:spPr>
          <a:xfrm>
            <a:off x="3684885" y="423598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B109B-9C06-6761-0AAD-927AB83A74AA}"/>
              </a:ext>
            </a:extLst>
          </p:cNvPr>
          <p:cNvSpPr/>
          <p:nvPr/>
        </p:nvSpPr>
        <p:spPr>
          <a:xfrm>
            <a:off x="5523963" y="385926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CCAF99-72E1-D28B-ACA4-226E40C9C17F}"/>
              </a:ext>
            </a:extLst>
          </p:cNvPr>
          <p:cNvSpPr/>
          <p:nvPr/>
        </p:nvSpPr>
        <p:spPr>
          <a:xfrm>
            <a:off x="5267108" y="41901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4778D-BE4F-B85C-0577-2FF8C576BE81}"/>
              </a:ext>
            </a:extLst>
          </p:cNvPr>
          <p:cNvSpPr/>
          <p:nvPr/>
        </p:nvSpPr>
        <p:spPr>
          <a:xfrm>
            <a:off x="4095854" y="426719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0E23E5-24A6-1753-C621-D5F46D64A9A2}"/>
              </a:ext>
            </a:extLst>
          </p:cNvPr>
          <p:cNvSpPr/>
          <p:nvPr/>
        </p:nvSpPr>
        <p:spPr>
          <a:xfrm>
            <a:off x="4649867" y="428735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EC3004-492C-B43B-94D5-8CF9AACC9473}"/>
              </a:ext>
            </a:extLst>
          </p:cNvPr>
          <p:cNvSpPr/>
          <p:nvPr/>
        </p:nvSpPr>
        <p:spPr>
          <a:xfrm>
            <a:off x="5761859" y="347951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21DEA2-4BFA-3742-C653-CD06CAD6D9AB}"/>
              </a:ext>
            </a:extLst>
          </p:cNvPr>
          <p:cNvSpPr/>
          <p:nvPr/>
        </p:nvSpPr>
        <p:spPr>
          <a:xfrm>
            <a:off x="5945202" y="301651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AA098A-3C30-84D2-0A4C-705C60ABE417}"/>
              </a:ext>
            </a:extLst>
          </p:cNvPr>
          <p:cNvSpPr/>
          <p:nvPr/>
        </p:nvSpPr>
        <p:spPr>
          <a:xfrm>
            <a:off x="6097361" y="239303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3679C6-4DC8-7A8C-6360-4FF2E82D15D5}"/>
              </a:ext>
            </a:extLst>
          </p:cNvPr>
          <p:cNvSpPr/>
          <p:nvPr/>
        </p:nvSpPr>
        <p:spPr>
          <a:xfrm>
            <a:off x="6037547" y="27549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BE97-7428-6406-4EA0-6C5973801A16}"/>
              </a:ext>
            </a:extLst>
          </p:cNvPr>
          <p:cNvSpPr/>
          <p:nvPr/>
        </p:nvSpPr>
        <p:spPr>
          <a:xfrm>
            <a:off x="3794238" y="10762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D051B0-0739-1C47-826F-BF5E01F96EE4}"/>
              </a:ext>
            </a:extLst>
          </p:cNvPr>
          <p:cNvSpPr/>
          <p:nvPr/>
        </p:nvSpPr>
        <p:spPr>
          <a:xfrm>
            <a:off x="4932955" y="105371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7F51A-97DF-B35A-F9B7-8B67E2F1514F}"/>
              </a:ext>
            </a:extLst>
          </p:cNvPr>
          <p:cNvSpPr/>
          <p:nvPr/>
        </p:nvSpPr>
        <p:spPr>
          <a:xfrm>
            <a:off x="5436268" y="130144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5BD7A7-DC95-685B-2A2F-5139040EB4F6}"/>
              </a:ext>
            </a:extLst>
          </p:cNvPr>
          <p:cNvSpPr/>
          <p:nvPr/>
        </p:nvSpPr>
        <p:spPr>
          <a:xfrm>
            <a:off x="5886617" y="177273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9F46D3-9FF5-3E17-7E28-68083B1D3EEF}"/>
              </a:ext>
            </a:extLst>
          </p:cNvPr>
          <p:cNvSpPr/>
          <p:nvPr/>
        </p:nvSpPr>
        <p:spPr>
          <a:xfrm>
            <a:off x="4249967" y="99206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A0883F-FE84-98A7-D753-A53E9EF82FD7}"/>
              </a:ext>
            </a:extLst>
          </p:cNvPr>
          <p:cNvCxnSpPr>
            <a:cxnSpLocks/>
          </p:cNvCxnSpPr>
          <p:nvPr/>
        </p:nvCxnSpPr>
        <p:spPr>
          <a:xfrm flipV="1">
            <a:off x="3173413" y="4058289"/>
            <a:ext cx="1552699" cy="170098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28D0C-9A10-77EC-BFA6-1D012E078E69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24880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010B4-3101-0B02-7E47-79FB4C8FE68D}"/>
                  </a:ext>
                </a:extLst>
              </p:cNvPr>
              <p:cNvSpPr txBox="1"/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E010B4-3101-0B02-7E47-79FB4C8FE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862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with Delayed Observations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4C7800-BFD1-D5F7-5754-EB50E70C6285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6FF37-4BE3-60AE-8AF7-C72855D76A61}"/>
              </a:ext>
            </a:extLst>
          </p:cNvPr>
          <p:cNvSpPr/>
          <p:nvPr/>
        </p:nvSpPr>
        <p:spPr>
          <a:xfrm>
            <a:off x="2203581" y="29856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BFF04-F4D9-C1A1-0224-CAA83DFF8E92}"/>
              </a:ext>
            </a:extLst>
          </p:cNvPr>
          <p:cNvSpPr/>
          <p:nvPr/>
        </p:nvSpPr>
        <p:spPr>
          <a:xfrm>
            <a:off x="2664323" y="379630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31F51C-FFC5-1946-DC1C-0E1DA1236D27}"/>
              </a:ext>
            </a:extLst>
          </p:cNvPr>
          <p:cNvSpPr/>
          <p:nvPr/>
        </p:nvSpPr>
        <p:spPr>
          <a:xfrm>
            <a:off x="3275634" y="141120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3EAD2-CB86-3AE8-EF89-A4A440F4AEF3}"/>
              </a:ext>
            </a:extLst>
          </p:cNvPr>
          <p:cNvSpPr/>
          <p:nvPr/>
        </p:nvSpPr>
        <p:spPr>
          <a:xfrm>
            <a:off x="2376652" y="24503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7A46E8-4097-0C75-220F-2DCEF99EBB1B}"/>
              </a:ext>
            </a:extLst>
          </p:cNvPr>
          <p:cNvSpPr/>
          <p:nvPr/>
        </p:nvSpPr>
        <p:spPr>
          <a:xfrm>
            <a:off x="2659188" y="19437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1C8187-5961-AB81-00DB-70C3DA21E626}"/>
              </a:ext>
            </a:extLst>
          </p:cNvPr>
          <p:cNvSpPr/>
          <p:nvPr/>
        </p:nvSpPr>
        <p:spPr>
          <a:xfrm>
            <a:off x="3275634" y="405828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84042-D07B-43D5-E364-793DEF64FD0B}"/>
              </a:ext>
            </a:extLst>
          </p:cNvPr>
          <p:cNvSpPr/>
          <p:nvPr/>
        </p:nvSpPr>
        <p:spPr>
          <a:xfrm>
            <a:off x="3684885" y="423598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B109B-9C06-6761-0AAD-927AB83A74AA}"/>
              </a:ext>
            </a:extLst>
          </p:cNvPr>
          <p:cNvSpPr/>
          <p:nvPr/>
        </p:nvSpPr>
        <p:spPr>
          <a:xfrm>
            <a:off x="5523963" y="385926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CCAF99-72E1-D28B-ACA4-226E40C9C17F}"/>
              </a:ext>
            </a:extLst>
          </p:cNvPr>
          <p:cNvSpPr/>
          <p:nvPr/>
        </p:nvSpPr>
        <p:spPr>
          <a:xfrm>
            <a:off x="5267108" y="41901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4778D-BE4F-B85C-0577-2FF8C576BE81}"/>
              </a:ext>
            </a:extLst>
          </p:cNvPr>
          <p:cNvSpPr/>
          <p:nvPr/>
        </p:nvSpPr>
        <p:spPr>
          <a:xfrm>
            <a:off x="4095854" y="426719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0E23E5-24A6-1753-C621-D5F46D64A9A2}"/>
              </a:ext>
            </a:extLst>
          </p:cNvPr>
          <p:cNvSpPr/>
          <p:nvPr/>
        </p:nvSpPr>
        <p:spPr>
          <a:xfrm>
            <a:off x="4649867" y="428735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EC3004-492C-B43B-94D5-8CF9AACC9473}"/>
              </a:ext>
            </a:extLst>
          </p:cNvPr>
          <p:cNvSpPr/>
          <p:nvPr/>
        </p:nvSpPr>
        <p:spPr>
          <a:xfrm>
            <a:off x="5761859" y="347951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21DEA2-4BFA-3742-C653-CD06CAD6D9AB}"/>
              </a:ext>
            </a:extLst>
          </p:cNvPr>
          <p:cNvSpPr/>
          <p:nvPr/>
        </p:nvSpPr>
        <p:spPr>
          <a:xfrm>
            <a:off x="5945202" y="301651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AA098A-3C30-84D2-0A4C-705C60ABE417}"/>
              </a:ext>
            </a:extLst>
          </p:cNvPr>
          <p:cNvSpPr/>
          <p:nvPr/>
        </p:nvSpPr>
        <p:spPr>
          <a:xfrm>
            <a:off x="6097361" y="239303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3679C6-4DC8-7A8C-6360-4FF2E82D15D5}"/>
              </a:ext>
            </a:extLst>
          </p:cNvPr>
          <p:cNvSpPr/>
          <p:nvPr/>
        </p:nvSpPr>
        <p:spPr>
          <a:xfrm>
            <a:off x="6037547" y="27549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BE97-7428-6406-4EA0-6C5973801A16}"/>
              </a:ext>
            </a:extLst>
          </p:cNvPr>
          <p:cNvSpPr/>
          <p:nvPr/>
        </p:nvSpPr>
        <p:spPr>
          <a:xfrm>
            <a:off x="3794238" y="10762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D051B0-0739-1C47-826F-BF5E01F96EE4}"/>
              </a:ext>
            </a:extLst>
          </p:cNvPr>
          <p:cNvSpPr/>
          <p:nvPr/>
        </p:nvSpPr>
        <p:spPr>
          <a:xfrm>
            <a:off x="4932955" y="105371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7F51A-97DF-B35A-F9B7-8B67E2F1514F}"/>
              </a:ext>
            </a:extLst>
          </p:cNvPr>
          <p:cNvSpPr/>
          <p:nvPr/>
        </p:nvSpPr>
        <p:spPr>
          <a:xfrm>
            <a:off x="5436268" y="130144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5BD7A7-DC95-685B-2A2F-5139040EB4F6}"/>
              </a:ext>
            </a:extLst>
          </p:cNvPr>
          <p:cNvSpPr/>
          <p:nvPr/>
        </p:nvSpPr>
        <p:spPr>
          <a:xfrm>
            <a:off x="5886617" y="177273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9F46D3-9FF5-3E17-7E28-68083B1D3EEF}"/>
              </a:ext>
            </a:extLst>
          </p:cNvPr>
          <p:cNvSpPr/>
          <p:nvPr/>
        </p:nvSpPr>
        <p:spPr>
          <a:xfrm>
            <a:off x="4249967" y="99206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A0883F-FE84-98A7-D753-A53E9EF82FD7}"/>
              </a:ext>
            </a:extLst>
          </p:cNvPr>
          <p:cNvCxnSpPr>
            <a:cxnSpLocks/>
          </p:cNvCxnSpPr>
          <p:nvPr/>
        </p:nvCxnSpPr>
        <p:spPr>
          <a:xfrm flipV="1">
            <a:off x="3173413" y="4058289"/>
            <a:ext cx="1552699" cy="170098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28D0C-9A10-77EC-BFA6-1D012E078E69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24880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7B3D2-51B1-1549-D4D1-B28CC0BBF8D9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4477196" y="2412142"/>
            <a:ext cx="1069336" cy="146968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968865-5AAE-31A6-C574-51B9D3E4032B}"/>
                  </a:ext>
                </a:extLst>
              </p:cNvPr>
              <p:cNvSpPr txBox="1"/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1968865-5AAE-31A6-C574-51B9D3E40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A9EE50-21DD-23DB-BFE0-F7F92BD31CF4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4A9EE50-21DD-23DB-BFE0-F7F92BD31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BCB26F-9F88-5205-1C2D-37A6E8D21BBE}"/>
                  </a:ext>
                </a:extLst>
              </p:cNvPr>
              <p:cNvSpPr txBox="1"/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8BCB26F-9F88-5205-1C2D-37A6E8D2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098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with Delayed Observations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4C7800-BFD1-D5F7-5754-EB50E70C6285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6FF37-4BE3-60AE-8AF7-C72855D76A61}"/>
              </a:ext>
            </a:extLst>
          </p:cNvPr>
          <p:cNvSpPr/>
          <p:nvPr/>
        </p:nvSpPr>
        <p:spPr>
          <a:xfrm>
            <a:off x="2203581" y="29856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BFF04-F4D9-C1A1-0224-CAA83DFF8E92}"/>
              </a:ext>
            </a:extLst>
          </p:cNvPr>
          <p:cNvSpPr/>
          <p:nvPr/>
        </p:nvSpPr>
        <p:spPr>
          <a:xfrm>
            <a:off x="2664323" y="379630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31F51C-FFC5-1946-DC1C-0E1DA1236D27}"/>
              </a:ext>
            </a:extLst>
          </p:cNvPr>
          <p:cNvSpPr/>
          <p:nvPr/>
        </p:nvSpPr>
        <p:spPr>
          <a:xfrm>
            <a:off x="3275634" y="141120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3EAD2-CB86-3AE8-EF89-A4A440F4AEF3}"/>
              </a:ext>
            </a:extLst>
          </p:cNvPr>
          <p:cNvSpPr/>
          <p:nvPr/>
        </p:nvSpPr>
        <p:spPr>
          <a:xfrm>
            <a:off x="2376652" y="24503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7A46E8-4097-0C75-220F-2DCEF99EBB1B}"/>
              </a:ext>
            </a:extLst>
          </p:cNvPr>
          <p:cNvSpPr/>
          <p:nvPr/>
        </p:nvSpPr>
        <p:spPr>
          <a:xfrm>
            <a:off x="2659188" y="19437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1C8187-5961-AB81-00DB-70C3DA21E626}"/>
              </a:ext>
            </a:extLst>
          </p:cNvPr>
          <p:cNvSpPr/>
          <p:nvPr/>
        </p:nvSpPr>
        <p:spPr>
          <a:xfrm>
            <a:off x="3275634" y="405828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84042-D07B-43D5-E364-793DEF64FD0B}"/>
              </a:ext>
            </a:extLst>
          </p:cNvPr>
          <p:cNvSpPr/>
          <p:nvPr/>
        </p:nvSpPr>
        <p:spPr>
          <a:xfrm>
            <a:off x="3684885" y="423598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B109B-9C06-6761-0AAD-927AB83A74AA}"/>
              </a:ext>
            </a:extLst>
          </p:cNvPr>
          <p:cNvSpPr/>
          <p:nvPr/>
        </p:nvSpPr>
        <p:spPr>
          <a:xfrm>
            <a:off x="5523963" y="385926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CCAF99-72E1-D28B-ACA4-226E40C9C17F}"/>
              </a:ext>
            </a:extLst>
          </p:cNvPr>
          <p:cNvSpPr/>
          <p:nvPr/>
        </p:nvSpPr>
        <p:spPr>
          <a:xfrm>
            <a:off x="5267108" y="41901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4778D-BE4F-B85C-0577-2FF8C576BE81}"/>
              </a:ext>
            </a:extLst>
          </p:cNvPr>
          <p:cNvSpPr/>
          <p:nvPr/>
        </p:nvSpPr>
        <p:spPr>
          <a:xfrm>
            <a:off x="4095854" y="426719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0E23E5-24A6-1753-C621-D5F46D64A9A2}"/>
              </a:ext>
            </a:extLst>
          </p:cNvPr>
          <p:cNvSpPr/>
          <p:nvPr/>
        </p:nvSpPr>
        <p:spPr>
          <a:xfrm>
            <a:off x="4649867" y="428735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EC3004-492C-B43B-94D5-8CF9AACC9473}"/>
              </a:ext>
            </a:extLst>
          </p:cNvPr>
          <p:cNvSpPr/>
          <p:nvPr/>
        </p:nvSpPr>
        <p:spPr>
          <a:xfrm>
            <a:off x="5761859" y="347951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21DEA2-4BFA-3742-C653-CD06CAD6D9AB}"/>
              </a:ext>
            </a:extLst>
          </p:cNvPr>
          <p:cNvSpPr/>
          <p:nvPr/>
        </p:nvSpPr>
        <p:spPr>
          <a:xfrm>
            <a:off x="5945202" y="301651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AA098A-3C30-84D2-0A4C-705C60ABE417}"/>
              </a:ext>
            </a:extLst>
          </p:cNvPr>
          <p:cNvSpPr/>
          <p:nvPr/>
        </p:nvSpPr>
        <p:spPr>
          <a:xfrm>
            <a:off x="6097361" y="239303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3679C6-4DC8-7A8C-6360-4FF2E82D15D5}"/>
              </a:ext>
            </a:extLst>
          </p:cNvPr>
          <p:cNvSpPr/>
          <p:nvPr/>
        </p:nvSpPr>
        <p:spPr>
          <a:xfrm>
            <a:off x="6037547" y="27549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BE97-7428-6406-4EA0-6C5973801A16}"/>
              </a:ext>
            </a:extLst>
          </p:cNvPr>
          <p:cNvSpPr/>
          <p:nvPr/>
        </p:nvSpPr>
        <p:spPr>
          <a:xfrm>
            <a:off x="3794238" y="10762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D051B0-0739-1C47-826F-BF5E01F96EE4}"/>
              </a:ext>
            </a:extLst>
          </p:cNvPr>
          <p:cNvSpPr/>
          <p:nvPr/>
        </p:nvSpPr>
        <p:spPr>
          <a:xfrm>
            <a:off x="4932955" y="105371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7F51A-97DF-B35A-F9B7-8B67E2F1514F}"/>
              </a:ext>
            </a:extLst>
          </p:cNvPr>
          <p:cNvSpPr/>
          <p:nvPr/>
        </p:nvSpPr>
        <p:spPr>
          <a:xfrm>
            <a:off x="5436268" y="130144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5BD7A7-DC95-685B-2A2F-5139040EB4F6}"/>
              </a:ext>
            </a:extLst>
          </p:cNvPr>
          <p:cNvSpPr/>
          <p:nvPr/>
        </p:nvSpPr>
        <p:spPr>
          <a:xfrm>
            <a:off x="5886617" y="177273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9F46D3-9FF5-3E17-7E28-68083B1D3EEF}"/>
              </a:ext>
            </a:extLst>
          </p:cNvPr>
          <p:cNvSpPr/>
          <p:nvPr/>
        </p:nvSpPr>
        <p:spPr>
          <a:xfrm>
            <a:off x="4249967" y="99206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A0883F-FE84-98A7-D753-A53E9EF82FD7}"/>
              </a:ext>
            </a:extLst>
          </p:cNvPr>
          <p:cNvCxnSpPr>
            <a:cxnSpLocks/>
          </p:cNvCxnSpPr>
          <p:nvPr/>
        </p:nvCxnSpPr>
        <p:spPr>
          <a:xfrm flipV="1">
            <a:off x="3173413" y="4058289"/>
            <a:ext cx="1552699" cy="170098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28D0C-9A10-77EC-BFA6-1D012E078E69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24880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7B3D2-51B1-1549-D4D1-B28CC0BBF8D9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4477196" y="2412142"/>
            <a:ext cx="1069336" cy="146968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B86A09-2EC6-119C-F35F-E4B8D3143C69}"/>
                  </a:ext>
                </a:extLst>
              </p:cNvPr>
              <p:cNvSpPr txBox="1"/>
              <p:nvPr/>
            </p:nvSpPr>
            <p:spPr>
              <a:xfrm>
                <a:off x="4895007" y="2724437"/>
                <a:ext cx="10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0B86A09-2EC6-119C-F35F-E4B8D3143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7" y="2724437"/>
                <a:ext cx="107542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795ED-869E-D433-4BF0-9222B697B801}"/>
                  </a:ext>
                </a:extLst>
              </p:cNvPr>
              <p:cNvSpPr txBox="1"/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795ED-869E-D433-4BF0-9222B697B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A193A7-C1CA-6693-40DE-0E3277D4827C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A193A7-C1CA-6693-40DE-0E3277D48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E4DE9-5D84-C5A4-E0B1-C79815DFB1B8}"/>
                  </a:ext>
                </a:extLst>
              </p:cNvPr>
              <p:cNvSpPr txBox="1"/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3E4DE9-5D84-C5A4-E0B1-C79815DFB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942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with Delayed Observations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4C7800-BFD1-D5F7-5754-EB50E70C6285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6FF37-4BE3-60AE-8AF7-C72855D76A61}"/>
              </a:ext>
            </a:extLst>
          </p:cNvPr>
          <p:cNvSpPr/>
          <p:nvPr/>
        </p:nvSpPr>
        <p:spPr>
          <a:xfrm>
            <a:off x="2203581" y="29856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BFF04-F4D9-C1A1-0224-CAA83DFF8E92}"/>
              </a:ext>
            </a:extLst>
          </p:cNvPr>
          <p:cNvSpPr/>
          <p:nvPr/>
        </p:nvSpPr>
        <p:spPr>
          <a:xfrm>
            <a:off x="2664323" y="379630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31F51C-FFC5-1946-DC1C-0E1DA1236D27}"/>
              </a:ext>
            </a:extLst>
          </p:cNvPr>
          <p:cNvSpPr/>
          <p:nvPr/>
        </p:nvSpPr>
        <p:spPr>
          <a:xfrm>
            <a:off x="3275634" y="141120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3EAD2-CB86-3AE8-EF89-A4A440F4AEF3}"/>
              </a:ext>
            </a:extLst>
          </p:cNvPr>
          <p:cNvSpPr/>
          <p:nvPr/>
        </p:nvSpPr>
        <p:spPr>
          <a:xfrm>
            <a:off x="2376652" y="24503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7A46E8-4097-0C75-220F-2DCEF99EBB1B}"/>
              </a:ext>
            </a:extLst>
          </p:cNvPr>
          <p:cNvSpPr/>
          <p:nvPr/>
        </p:nvSpPr>
        <p:spPr>
          <a:xfrm>
            <a:off x="2659188" y="19437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1C8187-5961-AB81-00DB-70C3DA21E626}"/>
              </a:ext>
            </a:extLst>
          </p:cNvPr>
          <p:cNvSpPr/>
          <p:nvPr/>
        </p:nvSpPr>
        <p:spPr>
          <a:xfrm>
            <a:off x="3275634" y="405828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84042-D07B-43D5-E364-793DEF64FD0B}"/>
              </a:ext>
            </a:extLst>
          </p:cNvPr>
          <p:cNvSpPr/>
          <p:nvPr/>
        </p:nvSpPr>
        <p:spPr>
          <a:xfrm>
            <a:off x="3684885" y="423598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B109B-9C06-6761-0AAD-927AB83A74AA}"/>
              </a:ext>
            </a:extLst>
          </p:cNvPr>
          <p:cNvSpPr/>
          <p:nvPr/>
        </p:nvSpPr>
        <p:spPr>
          <a:xfrm>
            <a:off x="5523963" y="385926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CCAF99-72E1-D28B-ACA4-226E40C9C17F}"/>
              </a:ext>
            </a:extLst>
          </p:cNvPr>
          <p:cNvSpPr/>
          <p:nvPr/>
        </p:nvSpPr>
        <p:spPr>
          <a:xfrm>
            <a:off x="5267108" y="41901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4778D-BE4F-B85C-0577-2FF8C576BE81}"/>
              </a:ext>
            </a:extLst>
          </p:cNvPr>
          <p:cNvSpPr/>
          <p:nvPr/>
        </p:nvSpPr>
        <p:spPr>
          <a:xfrm>
            <a:off x="4095854" y="426719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0E23E5-24A6-1753-C621-D5F46D64A9A2}"/>
              </a:ext>
            </a:extLst>
          </p:cNvPr>
          <p:cNvSpPr/>
          <p:nvPr/>
        </p:nvSpPr>
        <p:spPr>
          <a:xfrm>
            <a:off x="4649867" y="428735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EC3004-492C-B43B-94D5-8CF9AACC9473}"/>
              </a:ext>
            </a:extLst>
          </p:cNvPr>
          <p:cNvSpPr/>
          <p:nvPr/>
        </p:nvSpPr>
        <p:spPr>
          <a:xfrm>
            <a:off x="5761859" y="347951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21DEA2-4BFA-3742-C653-CD06CAD6D9AB}"/>
              </a:ext>
            </a:extLst>
          </p:cNvPr>
          <p:cNvSpPr/>
          <p:nvPr/>
        </p:nvSpPr>
        <p:spPr>
          <a:xfrm>
            <a:off x="5945202" y="301651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AA098A-3C30-84D2-0A4C-705C60ABE417}"/>
              </a:ext>
            </a:extLst>
          </p:cNvPr>
          <p:cNvSpPr/>
          <p:nvPr/>
        </p:nvSpPr>
        <p:spPr>
          <a:xfrm>
            <a:off x="6097361" y="239303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3679C6-4DC8-7A8C-6360-4FF2E82D15D5}"/>
              </a:ext>
            </a:extLst>
          </p:cNvPr>
          <p:cNvSpPr/>
          <p:nvPr/>
        </p:nvSpPr>
        <p:spPr>
          <a:xfrm>
            <a:off x="6037547" y="27549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BE97-7428-6406-4EA0-6C5973801A16}"/>
              </a:ext>
            </a:extLst>
          </p:cNvPr>
          <p:cNvSpPr/>
          <p:nvPr/>
        </p:nvSpPr>
        <p:spPr>
          <a:xfrm>
            <a:off x="3794238" y="10762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D051B0-0739-1C47-826F-BF5E01F96EE4}"/>
              </a:ext>
            </a:extLst>
          </p:cNvPr>
          <p:cNvSpPr/>
          <p:nvPr/>
        </p:nvSpPr>
        <p:spPr>
          <a:xfrm>
            <a:off x="4932955" y="105371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7F51A-97DF-B35A-F9B7-8B67E2F1514F}"/>
              </a:ext>
            </a:extLst>
          </p:cNvPr>
          <p:cNvSpPr/>
          <p:nvPr/>
        </p:nvSpPr>
        <p:spPr>
          <a:xfrm>
            <a:off x="5436268" y="130144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5BD7A7-DC95-685B-2A2F-5139040EB4F6}"/>
              </a:ext>
            </a:extLst>
          </p:cNvPr>
          <p:cNvSpPr/>
          <p:nvPr/>
        </p:nvSpPr>
        <p:spPr>
          <a:xfrm>
            <a:off x="5886617" y="177273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9F46D3-9FF5-3E17-7E28-68083B1D3EEF}"/>
              </a:ext>
            </a:extLst>
          </p:cNvPr>
          <p:cNvSpPr/>
          <p:nvPr/>
        </p:nvSpPr>
        <p:spPr>
          <a:xfrm>
            <a:off x="4249967" y="99206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A0883F-FE84-98A7-D753-A53E9EF82FD7}"/>
              </a:ext>
            </a:extLst>
          </p:cNvPr>
          <p:cNvCxnSpPr>
            <a:cxnSpLocks/>
          </p:cNvCxnSpPr>
          <p:nvPr/>
        </p:nvCxnSpPr>
        <p:spPr>
          <a:xfrm flipV="1">
            <a:off x="3173413" y="4058289"/>
            <a:ext cx="1552699" cy="170098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28D0C-9A10-77EC-BFA6-1D012E078E69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24880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7B3D2-51B1-1549-D4D1-B28CC0BBF8D9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4477196" y="2412142"/>
            <a:ext cx="1069336" cy="146968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483D4C-6EB2-1E3C-28A0-BB7C36BBDC48}"/>
                  </a:ext>
                </a:extLst>
              </p:cNvPr>
              <p:cNvSpPr txBox="1"/>
              <p:nvPr/>
            </p:nvSpPr>
            <p:spPr>
              <a:xfrm>
                <a:off x="4895007" y="2724437"/>
                <a:ext cx="10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2483D4C-6EB2-1E3C-28A0-BB7C36BBD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007" y="2724437"/>
                <a:ext cx="107542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A743D-7280-6AB0-0E9D-43EBB684C896}"/>
                  </a:ext>
                </a:extLst>
              </p:cNvPr>
              <p:cNvSpPr txBox="1"/>
              <p:nvPr/>
            </p:nvSpPr>
            <p:spPr>
              <a:xfrm>
                <a:off x="6893225" y="3766013"/>
                <a:ext cx="3127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random variable…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A743D-7280-6AB0-0E9D-43EBB68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25" y="3766013"/>
                <a:ext cx="3127138" cy="369332"/>
              </a:xfrm>
              <a:prstGeom prst="rect">
                <a:avLst/>
              </a:prstGeom>
              <a:blipFill>
                <a:blip r:embed="rId3"/>
                <a:stretch>
                  <a:fillRect t="-6667" r="-40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8692EA-E607-B78C-943D-EC99309E6C79}"/>
                  </a:ext>
                </a:extLst>
              </p:cNvPr>
              <p:cNvSpPr txBox="1"/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98692EA-E607-B78C-943D-EC99309E6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D1C895-D0A1-951F-888D-8682888F3812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3D1C895-D0A1-951F-888D-8682888F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5BE465-E085-5912-D52B-EBCBD3DA1B50}"/>
                  </a:ext>
                </a:extLst>
              </p:cNvPr>
              <p:cNvSpPr txBox="1"/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55BE465-E085-5912-D52B-EBCBD3DA1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60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8934181" y="2679647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10E5B0-414C-4237-8F83-CE9CA7A9513C}"/>
              </a:ext>
            </a:extLst>
          </p:cNvPr>
          <p:cNvSpPr txBox="1"/>
          <p:nvPr/>
        </p:nvSpPr>
        <p:spPr>
          <a:xfrm>
            <a:off x="4206291" y="423927"/>
            <a:ext cx="3305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LMDP with Delayed Observations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E326C1-508B-1906-B651-D332CC78ADD2}"/>
              </a:ext>
            </a:extLst>
          </p:cNvPr>
          <p:cNvSpPr/>
          <p:nvPr/>
        </p:nvSpPr>
        <p:spPr>
          <a:xfrm>
            <a:off x="6716397" y="2361149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B51DAB4-C53F-219B-BDA7-CC0AFFFC7AA5}"/>
              </a:ext>
            </a:extLst>
          </p:cNvPr>
          <p:cNvCxnSpPr>
            <a:cxnSpLocks/>
          </p:cNvCxnSpPr>
          <p:nvPr/>
        </p:nvCxnSpPr>
        <p:spPr>
          <a:xfrm flipH="1" flipV="1">
            <a:off x="6846332" y="2441647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69E1BF04-99D8-881C-2586-7DB9B6623618}"/>
              </a:ext>
            </a:extLst>
          </p:cNvPr>
          <p:cNvSpPr/>
          <p:nvPr/>
        </p:nvSpPr>
        <p:spPr>
          <a:xfrm>
            <a:off x="4347260" y="2289033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CD8D65-8E98-DE10-9BF2-EB528D7F113B}"/>
              </a:ext>
            </a:extLst>
          </p:cNvPr>
          <p:cNvCxnSpPr>
            <a:cxnSpLocks/>
          </p:cNvCxnSpPr>
          <p:nvPr/>
        </p:nvCxnSpPr>
        <p:spPr>
          <a:xfrm flipH="1" flipV="1">
            <a:off x="4488342" y="2369710"/>
            <a:ext cx="2228055" cy="63555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3E4F612-6381-1BF0-1ABB-16A5EFA6EEE2}"/>
              </a:ext>
            </a:extLst>
          </p:cNvPr>
          <p:cNvSpPr/>
          <p:nvPr/>
        </p:nvSpPr>
        <p:spPr>
          <a:xfrm>
            <a:off x="3734822" y="3636201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499027-4088-556B-1260-66ED0881B779}"/>
              </a:ext>
            </a:extLst>
          </p:cNvPr>
          <p:cNvSpPr/>
          <p:nvPr/>
        </p:nvSpPr>
        <p:spPr>
          <a:xfrm>
            <a:off x="3022707" y="5665486"/>
            <a:ext cx="187569" cy="18756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A4C7800-BFD1-D5F7-5754-EB50E70C6285}"/>
              </a:ext>
            </a:extLst>
          </p:cNvPr>
          <p:cNvSpPr/>
          <p:nvPr/>
        </p:nvSpPr>
        <p:spPr>
          <a:xfrm>
            <a:off x="2235289" y="3407402"/>
            <a:ext cx="152229" cy="144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16FF37-4BE3-60AE-8AF7-C72855D76A61}"/>
              </a:ext>
            </a:extLst>
          </p:cNvPr>
          <p:cNvSpPr/>
          <p:nvPr/>
        </p:nvSpPr>
        <p:spPr>
          <a:xfrm>
            <a:off x="2203581" y="29856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8BFF04-F4D9-C1A1-0224-CAA83DFF8E92}"/>
              </a:ext>
            </a:extLst>
          </p:cNvPr>
          <p:cNvSpPr/>
          <p:nvPr/>
        </p:nvSpPr>
        <p:spPr>
          <a:xfrm>
            <a:off x="2664323" y="379630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31F51C-FFC5-1946-DC1C-0E1DA1236D27}"/>
              </a:ext>
            </a:extLst>
          </p:cNvPr>
          <p:cNvSpPr/>
          <p:nvPr/>
        </p:nvSpPr>
        <p:spPr>
          <a:xfrm>
            <a:off x="3275634" y="141120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FD3EAD2-CB86-3AE8-EF89-A4A440F4AEF3}"/>
              </a:ext>
            </a:extLst>
          </p:cNvPr>
          <p:cNvSpPr/>
          <p:nvPr/>
        </p:nvSpPr>
        <p:spPr>
          <a:xfrm>
            <a:off x="2376652" y="24503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7A46E8-4097-0C75-220F-2DCEF99EBB1B}"/>
              </a:ext>
            </a:extLst>
          </p:cNvPr>
          <p:cNvSpPr/>
          <p:nvPr/>
        </p:nvSpPr>
        <p:spPr>
          <a:xfrm>
            <a:off x="2659188" y="19437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91C8187-5961-AB81-00DB-70C3DA21E626}"/>
              </a:ext>
            </a:extLst>
          </p:cNvPr>
          <p:cNvSpPr/>
          <p:nvPr/>
        </p:nvSpPr>
        <p:spPr>
          <a:xfrm>
            <a:off x="3275634" y="405828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684042-D07B-43D5-E364-793DEF64FD0B}"/>
              </a:ext>
            </a:extLst>
          </p:cNvPr>
          <p:cNvSpPr/>
          <p:nvPr/>
        </p:nvSpPr>
        <p:spPr>
          <a:xfrm>
            <a:off x="3684885" y="423598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B109B-9C06-6761-0AAD-927AB83A74AA}"/>
              </a:ext>
            </a:extLst>
          </p:cNvPr>
          <p:cNvSpPr/>
          <p:nvPr/>
        </p:nvSpPr>
        <p:spPr>
          <a:xfrm>
            <a:off x="5523963" y="385926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9CCAF99-72E1-D28B-ACA4-226E40C9C17F}"/>
              </a:ext>
            </a:extLst>
          </p:cNvPr>
          <p:cNvSpPr/>
          <p:nvPr/>
        </p:nvSpPr>
        <p:spPr>
          <a:xfrm>
            <a:off x="5267108" y="41901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54778D-BE4F-B85C-0577-2FF8C576BE81}"/>
              </a:ext>
            </a:extLst>
          </p:cNvPr>
          <p:cNvSpPr/>
          <p:nvPr/>
        </p:nvSpPr>
        <p:spPr>
          <a:xfrm>
            <a:off x="4095854" y="426719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0E23E5-24A6-1753-C621-D5F46D64A9A2}"/>
              </a:ext>
            </a:extLst>
          </p:cNvPr>
          <p:cNvSpPr/>
          <p:nvPr/>
        </p:nvSpPr>
        <p:spPr>
          <a:xfrm>
            <a:off x="4649867" y="428735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EC3004-492C-B43B-94D5-8CF9AACC9473}"/>
              </a:ext>
            </a:extLst>
          </p:cNvPr>
          <p:cNvSpPr/>
          <p:nvPr/>
        </p:nvSpPr>
        <p:spPr>
          <a:xfrm>
            <a:off x="5761859" y="347951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21DEA2-4BFA-3742-C653-CD06CAD6D9AB}"/>
              </a:ext>
            </a:extLst>
          </p:cNvPr>
          <p:cNvSpPr/>
          <p:nvPr/>
        </p:nvSpPr>
        <p:spPr>
          <a:xfrm>
            <a:off x="5945202" y="301651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8AA098A-3C30-84D2-0A4C-705C60ABE417}"/>
              </a:ext>
            </a:extLst>
          </p:cNvPr>
          <p:cNvSpPr/>
          <p:nvPr/>
        </p:nvSpPr>
        <p:spPr>
          <a:xfrm>
            <a:off x="6097361" y="239303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43679C6-4DC8-7A8C-6360-4FF2E82D15D5}"/>
              </a:ext>
            </a:extLst>
          </p:cNvPr>
          <p:cNvSpPr/>
          <p:nvPr/>
        </p:nvSpPr>
        <p:spPr>
          <a:xfrm>
            <a:off x="6037547" y="275499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803BE97-7428-6406-4EA0-6C5973801A16}"/>
              </a:ext>
            </a:extLst>
          </p:cNvPr>
          <p:cNvSpPr/>
          <p:nvPr/>
        </p:nvSpPr>
        <p:spPr>
          <a:xfrm>
            <a:off x="3794238" y="107624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D051B0-0739-1C47-826F-BF5E01F96EE4}"/>
              </a:ext>
            </a:extLst>
          </p:cNvPr>
          <p:cNvSpPr/>
          <p:nvPr/>
        </p:nvSpPr>
        <p:spPr>
          <a:xfrm>
            <a:off x="4932955" y="105371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7F51A-97DF-B35A-F9B7-8B67E2F1514F}"/>
              </a:ext>
            </a:extLst>
          </p:cNvPr>
          <p:cNvSpPr/>
          <p:nvPr/>
        </p:nvSpPr>
        <p:spPr>
          <a:xfrm>
            <a:off x="5436268" y="130144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15BD7A7-DC95-685B-2A2F-5139040EB4F6}"/>
              </a:ext>
            </a:extLst>
          </p:cNvPr>
          <p:cNvSpPr/>
          <p:nvPr/>
        </p:nvSpPr>
        <p:spPr>
          <a:xfrm>
            <a:off x="5886617" y="177273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39F46D3-9FF5-3E17-7E28-68083B1D3EEF}"/>
              </a:ext>
            </a:extLst>
          </p:cNvPr>
          <p:cNvSpPr/>
          <p:nvPr/>
        </p:nvSpPr>
        <p:spPr>
          <a:xfrm>
            <a:off x="4249967" y="992067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0A0883F-FE84-98A7-D753-A53E9EF82FD7}"/>
              </a:ext>
            </a:extLst>
          </p:cNvPr>
          <p:cNvCxnSpPr>
            <a:cxnSpLocks/>
          </p:cNvCxnSpPr>
          <p:nvPr/>
        </p:nvCxnSpPr>
        <p:spPr>
          <a:xfrm flipV="1">
            <a:off x="3173413" y="4058289"/>
            <a:ext cx="1552699" cy="1700981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228D0C-9A10-77EC-BFA6-1D012E078E69}"/>
              </a:ext>
            </a:extLst>
          </p:cNvPr>
          <p:cNvCxnSpPr>
            <a:cxnSpLocks/>
          </p:cNvCxnSpPr>
          <p:nvPr/>
        </p:nvCxnSpPr>
        <p:spPr>
          <a:xfrm>
            <a:off x="3922391" y="3729985"/>
            <a:ext cx="24880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7B3D2-51B1-1549-D4D1-B28CC0BBF8D9}"/>
              </a:ext>
            </a:extLst>
          </p:cNvPr>
          <p:cNvCxnSpPr>
            <a:cxnSpLocks/>
            <a:stCxn id="5" idx="5"/>
            <a:endCxn id="22" idx="1"/>
          </p:cNvCxnSpPr>
          <p:nvPr/>
        </p:nvCxnSpPr>
        <p:spPr>
          <a:xfrm>
            <a:off x="4477196" y="2412142"/>
            <a:ext cx="1069336" cy="146968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A743D-7280-6AB0-0E9D-43EBB684C896}"/>
                  </a:ext>
                </a:extLst>
              </p:cNvPr>
              <p:cNvSpPr txBox="1"/>
              <p:nvPr/>
            </p:nvSpPr>
            <p:spPr>
              <a:xfrm>
                <a:off x="6893225" y="3766013"/>
                <a:ext cx="3463833" cy="408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0A743D-7280-6AB0-0E9D-43EBB684C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225" y="3766013"/>
                <a:ext cx="3463833" cy="408253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9A1307-C741-6DEC-7C93-1B5ED2FE190B}"/>
              </a:ext>
            </a:extLst>
          </p:cNvPr>
          <p:cNvCxnSpPr>
            <a:cxnSpLocks/>
          </p:cNvCxnSpPr>
          <p:nvPr/>
        </p:nvCxnSpPr>
        <p:spPr>
          <a:xfrm flipH="1" flipV="1">
            <a:off x="5013789" y="2985694"/>
            <a:ext cx="1879436" cy="838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45FD55-BA9D-2703-AE33-6C462E13FDD6}"/>
                  </a:ext>
                </a:extLst>
              </p:cNvPr>
              <p:cNvSpPr txBox="1"/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45FD55-BA9D-2703-AE33-6C462E13F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084" y="1928085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5C14AF-A4D1-FB0E-B545-257542784A52}"/>
                  </a:ext>
                </a:extLst>
              </p:cNvPr>
              <p:cNvSpPr txBox="1"/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A5C14AF-A4D1-FB0E-B545-257542784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514" y="3325945"/>
                <a:ext cx="8910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FAD83A-7949-D59A-F790-261136F1467C}"/>
                  </a:ext>
                </a:extLst>
              </p:cNvPr>
              <p:cNvSpPr txBox="1"/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FAD83A-7949-D59A-F790-261136F14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7168" y="5296154"/>
                <a:ext cx="8910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09518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5447-A32D-2A08-3608-E9CA7682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2923C-0C27-84AA-18B0-52FE6CAEC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2E41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Dvijotham</a:t>
            </a:r>
            <a:r>
              <a:rPr lang="en-US" b="0" i="0" dirty="0">
                <a:solidFill>
                  <a:srgbClr val="2E41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K., &amp; Todorov, E. (2010). Inverse Optimal Control with Linearly-Solvable MDPs. </a:t>
            </a:r>
            <a:r>
              <a:rPr lang="en-US" b="0" i="1" dirty="0">
                <a:solidFill>
                  <a:srgbClr val="2E414F"/>
                </a:solidFill>
                <a:effectLst/>
                <a:latin typeface="Roboto" panose="02000000000000000000" pitchFamily="2" charset="0"/>
              </a:rPr>
              <a:t>International Conference on Machine Learning</a:t>
            </a:r>
            <a:r>
              <a:rPr lang="en-US" b="0" i="0" dirty="0">
                <a:solidFill>
                  <a:srgbClr val="2E414F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840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362F-5251-26C6-DFAE-1E6E9092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Listening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A6432-A270-E90D-1C18-D6E70812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64749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B498-FE72-B440-490C-E6D6CD08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Busy </a:t>
            </a:r>
            <a:r>
              <a:rPr lang="en-US" dirty="0" err="1"/>
              <a:t>Beeway</a:t>
            </a:r>
            <a:endParaRPr lang="en-US" dirty="0"/>
          </a:p>
        </p:txBody>
      </p:sp>
      <p:pic>
        <p:nvPicPr>
          <p:cNvPr id="4" name="Online Media 3" descr="Busy Beeway: A Game for Testing Human-Automation Collaboration for Navigation">
            <a:hlinkClick r:id="" action="ppaction://media"/>
            <a:extLst>
              <a:ext uri="{FF2B5EF4-FFF2-40B4-BE49-F238E27FC236}">
                <a16:creationId xmlns:a16="http://schemas.microsoft.com/office/drawing/2014/main" id="{920F6E64-B81E-79D5-DAED-7AF1C68E901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46313" y="1825625"/>
            <a:ext cx="77009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26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3CC6BB-D8D5-BEAD-9720-83066C49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Markov Decision Process (LMDP)</a:t>
            </a:r>
          </a:p>
        </p:txBody>
      </p:sp>
    </p:spTree>
    <p:extLst>
      <p:ext uri="{BB962C8B-B14F-4D97-AF65-F5344CB8AC3E}">
        <p14:creationId xmlns:p14="http://schemas.microsoft.com/office/powerpoint/2010/main" val="372295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F3CC6BB-D8D5-BEAD-9720-83066C49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Markov Decision Process (LMDP)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40833-8492-E36F-1E3F-FBFFBC2D6C13}"/>
              </a:ext>
            </a:extLst>
          </p:cNvPr>
          <p:cNvSpPr txBox="1"/>
          <p:nvPr/>
        </p:nvSpPr>
        <p:spPr>
          <a:xfrm>
            <a:off x="9123452" y="2589088"/>
            <a:ext cx="18287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Yep…the model does not include actions, only state transitions.</a:t>
            </a:r>
          </a:p>
        </p:txBody>
      </p:sp>
    </p:spTree>
    <p:extLst>
      <p:ext uri="{BB962C8B-B14F-4D97-AF65-F5344CB8AC3E}">
        <p14:creationId xmlns:p14="http://schemas.microsoft.com/office/powerpoint/2010/main" val="4217258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exists a set of passive dynamics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that dictate the probability of state transitions when there is no active controller (i.e., agent).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blipFill>
                <a:blip r:embed="rId3"/>
                <a:stretch>
                  <a:fillRect l="-1932" t="-1439" r="-483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385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B7D7-934C-C700-E246-E9D7BF95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LMDP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0DDF7-00FF-E160-5F54-34AE55D9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649877" y="1690687"/>
            <a:ext cx="5033174" cy="4136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/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There exists a set of passive dynamics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that dictate the probability of state transitions when there is no active controller (i.e., agent).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4CCAEA-2B66-43A2-83B9-DD4F6B5B3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842" y="2010463"/>
                <a:ext cx="2619910" cy="1754326"/>
              </a:xfrm>
              <a:prstGeom prst="rect">
                <a:avLst/>
              </a:prstGeom>
              <a:blipFill>
                <a:blip r:embed="rId3"/>
                <a:stretch>
                  <a:fillRect l="-1932" t="-1439" r="-483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1C0A3-B218-5FDE-E716-9AE087EDB728}"/>
                  </a:ext>
                </a:extLst>
              </p:cNvPr>
              <p:cNvSpPr txBox="1"/>
              <p:nvPr/>
            </p:nvSpPr>
            <p:spPr>
              <a:xfrm>
                <a:off x="3647325" y="3585686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11C0A3-B218-5FDE-E716-9AE087EDB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325" y="3585686"/>
                <a:ext cx="5421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431A5-C701-4929-5FC7-19E4ECC49D11}"/>
                  </a:ext>
                </a:extLst>
              </p:cNvPr>
              <p:cNvSpPr txBox="1"/>
              <p:nvPr/>
            </p:nvSpPr>
            <p:spPr>
              <a:xfrm>
                <a:off x="2107741" y="2017465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6431A5-C701-4929-5FC7-19E4ECC49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741" y="2017465"/>
                <a:ext cx="5421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E06FEA-78FE-413B-85A5-788D683BC8BC}"/>
                  </a:ext>
                </a:extLst>
              </p:cNvPr>
              <p:cNvSpPr txBox="1"/>
              <p:nvPr/>
            </p:nvSpPr>
            <p:spPr>
              <a:xfrm>
                <a:off x="5515392" y="3059091"/>
                <a:ext cx="58060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E06FEA-78FE-413B-85A5-788D683BC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5392" y="3059091"/>
                <a:ext cx="580608" cy="3699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78C98-69BC-1D55-C81C-E712F566BB22}"/>
                  </a:ext>
                </a:extLst>
              </p:cNvPr>
              <p:cNvSpPr txBox="1"/>
              <p:nvPr/>
            </p:nvSpPr>
            <p:spPr>
              <a:xfrm>
                <a:off x="7493646" y="5272579"/>
                <a:ext cx="58060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78C98-69BC-1D55-C81C-E712F566B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46" y="5272579"/>
                <a:ext cx="580608" cy="3699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55062-6028-EC3B-1D63-17E715C14C98}"/>
                  </a:ext>
                </a:extLst>
              </p:cNvPr>
              <p:cNvSpPr txBox="1"/>
              <p:nvPr/>
            </p:nvSpPr>
            <p:spPr>
              <a:xfrm>
                <a:off x="6443970" y="3475255"/>
                <a:ext cx="580608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555062-6028-EC3B-1D63-17E715C14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970" y="3475255"/>
                <a:ext cx="580608" cy="369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098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116654</TotalTime>
  <Words>1315</Words>
  <Application>Microsoft Macintosh PowerPoint</Application>
  <PresentationFormat>Widescreen</PresentationFormat>
  <Paragraphs>232</Paragraphs>
  <Slides>47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Roboto</vt:lpstr>
      <vt:lpstr>Office Theme</vt:lpstr>
      <vt:lpstr>Inverse Optimal Control of Linearly-Solvable Markov Decision Processes with Delayed Observations</vt:lpstr>
      <vt:lpstr>Busy Beeway</vt:lpstr>
      <vt:lpstr>Busy Beeway</vt:lpstr>
      <vt:lpstr>Busy Beeway</vt:lpstr>
      <vt:lpstr>Busy Beeway</vt:lpstr>
      <vt:lpstr>Linearly-Solvable Markov Decision Process (LMDP)</vt:lpstr>
      <vt:lpstr>Linearly-Solvable Markov Decision Process (LMDP)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LMDP</vt:lpstr>
      <vt:lpstr>Inverse Optimal Control (IOC)</vt:lpstr>
      <vt:lpstr>IOC</vt:lpstr>
      <vt:lpstr>IOC</vt:lpstr>
      <vt:lpstr>IOC</vt:lpstr>
      <vt:lpstr>IOC</vt:lpstr>
      <vt:lpstr>IOC</vt:lpstr>
      <vt:lpstr>IOC</vt:lpstr>
      <vt:lpstr>IOC</vt:lpstr>
      <vt:lpstr>IOC</vt:lpstr>
      <vt:lpstr>IOC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Reference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 using OptV</dc:title>
  <dc:creator>Champlin, Loren M - (champlin)</dc:creator>
  <cp:lastModifiedBy>Rieffer-Champlin, Loren M - (champlin)</cp:lastModifiedBy>
  <cp:revision>98</cp:revision>
  <dcterms:created xsi:type="dcterms:W3CDTF">2024-01-12T20:35:25Z</dcterms:created>
  <dcterms:modified xsi:type="dcterms:W3CDTF">2024-05-02T07:06:11Z</dcterms:modified>
</cp:coreProperties>
</file>