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sldIdLst>
    <p:sldId id="256" r:id="rId2"/>
    <p:sldId id="287" r:id="rId3"/>
    <p:sldId id="292" r:id="rId4"/>
    <p:sldId id="301" r:id="rId5"/>
    <p:sldId id="288" r:id="rId6"/>
    <p:sldId id="289" r:id="rId7"/>
    <p:sldId id="290" r:id="rId8"/>
    <p:sldId id="284" r:id="rId9"/>
    <p:sldId id="293" r:id="rId10"/>
    <p:sldId id="291" r:id="rId11"/>
    <p:sldId id="296" r:id="rId12"/>
    <p:sldId id="295" r:id="rId13"/>
    <p:sldId id="297" r:id="rId14"/>
    <p:sldId id="298" r:id="rId15"/>
    <p:sldId id="307" r:id="rId16"/>
    <p:sldId id="303" r:id="rId17"/>
    <p:sldId id="305" r:id="rId18"/>
    <p:sldId id="306" r:id="rId19"/>
    <p:sldId id="304" r:id="rId20"/>
    <p:sldId id="308" r:id="rId21"/>
    <p:sldId id="309" r:id="rId22"/>
    <p:sldId id="311" r:id="rId23"/>
    <p:sldId id="319" r:id="rId24"/>
    <p:sldId id="316" r:id="rId25"/>
    <p:sldId id="317" r:id="rId26"/>
    <p:sldId id="318" r:id="rId27"/>
    <p:sldId id="315" r:id="rId28"/>
    <p:sldId id="320" r:id="rId29"/>
    <p:sldId id="321" r:id="rId30"/>
    <p:sldId id="322" r:id="rId31"/>
    <p:sldId id="325" r:id="rId32"/>
    <p:sldId id="324" r:id="rId33"/>
    <p:sldId id="326" r:id="rId34"/>
    <p:sldId id="328" r:id="rId35"/>
    <p:sldId id="327" r:id="rId36"/>
    <p:sldId id="270" r:id="rId37"/>
    <p:sldId id="271" r:id="rId38"/>
    <p:sldId id="273" r:id="rId39"/>
    <p:sldId id="275" r:id="rId40"/>
    <p:sldId id="276" r:id="rId41"/>
    <p:sldId id="274" r:id="rId42"/>
    <p:sldId id="277" r:id="rId43"/>
    <p:sldId id="329" r:id="rId44"/>
    <p:sldId id="331" r:id="rId45"/>
    <p:sldId id="330" r:id="rId46"/>
    <p:sldId id="332" r:id="rId47"/>
    <p:sldId id="333" r:id="rId48"/>
    <p:sldId id="334" r:id="rId49"/>
    <p:sldId id="335" r:id="rId50"/>
    <p:sldId id="337" r:id="rId51"/>
    <p:sldId id="338" r:id="rId52"/>
    <p:sldId id="336" r:id="rId53"/>
    <p:sldId id="339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  <a:srgbClr val="FF9300"/>
    <a:srgbClr val="FFA202"/>
    <a:srgbClr val="002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6AB3D5-AD05-5F40-BE2C-8C0372DC20CC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9E2451-BA95-2840-A385-5649D87B2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267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9E2451-BA95-2840-A385-5649D87B290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90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9F220-CC04-6910-7ACE-C570134A11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E2F34-4236-2386-DE0C-03D35EC84A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CEFD5-71A7-DF46-D76B-2E5EBD728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93B7A-D306-2B9A-68E8-7970095C2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CAD10-9D8D-9909-9FB7-35EF39E84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27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EE83-A1F9-7CED-521B-8B101C606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58F82-B3A1-F967-4534-5B52B171B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BF2BC-6EC2-7692-AEB8-A7601FAA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6F9A5-F876-BD15-8B49-B77263D8E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06FC3B-1FF0-C6BD-A578-274D83021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36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661B8E-F535-35DA-A135-0EB4F3B31C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6519EB-B3F6-63DB-7DFB-5CEB3E087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94762-095D-3F61-45E0-B050837A3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DCD4C-5F53-B2A0-4268-57125FEB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1ABF7-38D6-5B79-E103-93C5869D9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391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E5E17-818B-461F-C82C-0ED06400A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240BE-B2E7-7E57-3521-4519280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14203-7852-FED6-D6A5-91E4A7EEF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0BF74E-4BE5-CD91-E336-B6E04D9D1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E6F2-F65A-0361-A2F8-3DD4D04B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247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690B3-F89A-FC21-2852-B3F55FE00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F6D-F049-F7F2-9106-4A73BDDFA3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4D620-80BD-199F-BEEF-D18BC62B4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B408A-FC37-8688-C46D-3ECF82CF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81968-45FF-6977-43CD-1C00D22F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497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542BA-6458-52DE-858A-8BC2BEFA1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CD37-84AD-D79D-2DA1-9897A8AEC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F7E1E-CD2B-B147-A362-B895D57C08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23FC3C-B28E-15C8-E8EB-299FB68A0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3FC493-0066-B471-C6BB-83850D63E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3420A2-A4C8-D7DA-B03F-1F9A72DE7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319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49E32-AF71-A5CB-24F5-72AAD8C75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88AC1A-7AD6-C762-2E83-8ABC9A56E4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11E06-0089-658D-6046-DBC96509C6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40EEF-5ED0-5147-0CD9-9EB43AE5BB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D37E30-0C5F-F698-9075-4EA639109F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DD71EF-2FCE-AE65-44D3-9B660B4DE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127BBF-5FDF-8357-FFCD-FE8441CD2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D7B44B-14A5-2990-41B0-2F7B71944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0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2CFF4-4518-C817-EA5A-B9EAD93E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6BFD6C-1E3E-BEB5-6CF9-A76113C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FCF86F-79F5-DB9A-4057-D93091E9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92E123-4092-2B34-EAE3-50777D478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02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46CD46-75E1-0401-715A-CF0D925B9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382C50-6898-7D53-B88E-11D0C68B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8641C-90B0-4B00-9DD0-8D9CF5621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14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61D7-15B6-6D65-74EB-B57813F89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0907F-C63D-4F02-5524-39B991F0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5E5433-4B2E-B621-FE60-FD3BBEAFF3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DEF222-299C-AC3B-D510-45B83E0CD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E3368-8412-A0EF-1E5E-D128EC93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75351-B5A9-41A6-8621-DF68429D8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103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5A7C5-8A64-38EC-3064-5121FC069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1BF9E-9D6A-30A5-E0AB-23741C93A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D36C11-A981-E64B-3EA3-33158CC307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C0FF05-2EFC-FEC6-D3CA-DE7CD92A8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00A7-4052-B847-C997-2ADE8F837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23EFC2-EC0A-CAEB-4534-416A57A6D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72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819B2-FD3D-631E-BF4A-69DC2FA0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418763-1350-FAC1-1ED5-25ADD581E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F7C82-DC0B-72F5-37D4-49B2EA504E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C179A-E86A-EF48-8C3E-7AEB49C8E1A9}" type="datetimeFigureOut">
              <a:rPr lang="en-US" smtClean="0"/>
              <a:t>11/14/23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0FC95-A332-99D4-35F8-F766B48776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D0146-BC47-DFAF-DEE2-EA2DD6292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15119-778C-184F-8F7A-E48BD0F288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17" Type="http://schemas.openxmlformats.org/officeDocument/2006/relationships/image" Target="../media/image48.png"/><Relationship Id="rId2" Type="http://schemas.openxmlformats.org/officeDocument/2006/relationships/image" Target="../media/image33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5" Type="http://schemas.openxmlformats.org/officeDocument/2006/relationships/image" Target="../media/image4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6583910/pdf/nihms-1528335.pdf" TargetMode="External"/><Relationship Id="rId2" Type="http://schemas.openxmlformats.org/officeDocument/2006/relationships/hyperlink" Target="https://en.wikipedia.org/wiki/Mixture_mode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urses.physics.ucsd.edu/2018/Fall/physics210b/REFERENCES/conjugate_priors.pdf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06B07-8D12-780A-D3EE-7F9D85D969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Busy Bee ideas (6/1)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11910-1DF1-1697-0D7E-BB35039DF5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Loren Rieffer-Champlin</a:t>
            </a:r>
          </a:p>
        </p:txBody>
      </p:sp>
    </p:spTree>
    <p:extLst>
      <p:ext uri="{BB962C8B-B14F-4D97-AF65-F5344CB8AC3E}">
        <p14:creationId xmlns:p14="http://schemas.microsoft.com/office/powerpoint/2010/main" val="19077204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35779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 </a:t>
                </a:r>
              </a:p>
              <a:p>
                <a:pPr marL="0" indent="0">
                  <a:buNone/>
                </a:pPr>
                <a:r>
                  <a:rPr lang="en-US" dirty="0"/>
                  <a:t>The most likely plan for the agent would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(i.e., the most optimal plan that adheres to the observations). But since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unknown, we will assume it is a random variable and thus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 itself is a random variable.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 r="-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45104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33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agent,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is most likely representing the human’s belief about the agent’s greediness/risk tolerance.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101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sup>
                          </m:sSup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is coming from the human, then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(call it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represents the human’s greediness/risk tolerance.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may be harder to learn because the instance in which the human is control is rare compared to when the agen</a:t>
                </a:r>
                <a:r>
                  <a:rPr lang="en-US" dirty="0">
                    <a:ea typeface="Cambria Math" panose="02040503050406030204" pitchFamily="18" charset="0"/>
                  </a:rPr>
                  <a:t>t is in control. 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6963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34522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025857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08443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</m:sup>
                            </m:sSup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𝑎𝑔𝑒𝑛𝑡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h𝑢𝑚𝑎𝑛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b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h𝑢𝑚𝑎𝑛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 reject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implement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h𝑢𝑚𝑎𝑛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</m:oMath>
                </a14:m>
                <a:r>
                  <a:rPr lang="en-US" dirty="0"/>
                  <a:t>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Otherwise, let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proceed.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r="-7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466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91814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7830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1702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29F0-2D7B-CE12-B77A-197820AD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Takeover Process Remarks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variable just represent some kind of preference parameter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just a cost function. They don’t have to be defined how they are in the SES paper. </a:t>
                </a:r>
              </a:p>
              <a:p>
                <a:r>
                  <a:rPr lang="en-US" dirty="0"/>
                  <a:t>Step 1 can be replaced with any type of prediction algorithm based on the human’s beliefs about the agent. </a:t>
                </a:r>
              </a:p>
              <a:p>
                <a:r>
                  <a:rPr lang="en-US" dirty="0"/>
                  <a:t>Step 2 can also be replaced with different prediction algorithms, and it doesn’t have to be the same algorithm as Step 1.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FE4F46C-0FD2-3AD9-AE4E-1A6AFB65B9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1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84539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93785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61502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68455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r="-6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555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Learning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CA20E9-B1F5-B846-52F4-0EF0916156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𝑎𝑔𝑒𝑛𝑡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</m:t>
                          </m:r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One idea is to collect full sets of observations of the agent playing (i.e., 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) for each participant. We could then use Bayesian updating to simulate the progression of that participant’s beliefs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Since there are actually multiple agents,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could contain beliefs about which agent they might be playing with. </a:t>
                </a:r>
              </a:p>
              <a:p>
                <a:pPr marL="0" indent="0">
                  <a:buNone/>
                </a:pPr>
                <a:endParaRPr lang="en-US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This can be used to show how experience affects the human’s ability to anticipate agent behavior.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652C7B71-FAD0-AABE-003B-D40BA4A30001}"/>
              </a:ext>
            </a:extLst>
          </p:cNvPr>
          <p:cNvSpPr txBox="1"/>
          <p:nvPr/>
        </p:nvSpPr>
        <p:spPr>
          <a:xfrm>
            <a:off x="7358743" y="1027906"/>
            <a:ext cx="39950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could have a prior over some or all of these hyper-parameters too.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0696424-CC1E-E11F-8D30-4EE7890A1E2C}"/>
              </a:ext>
            </a:extLst>
          </p:cNvPr>
          <p:cNvCxnSpPr>
            <a:cxnSpLocks/>
          </p:cNvCxnSpPr>
          <p:nvPr/>
        </p:nvCxnSpPr>
        <p:spPr>
          <a:xfrm>
            <a:off x="8501743" y="1589314"/>
            <a:ext cx="402771" cy="3156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051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216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971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23990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/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⁡(</m:t>
                          </m:r>
                          <m:f>
                            <m:f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sub>
                              </m:s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𝑐𝑜𝑠𝑡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𝑐𝑜𝑠𝑡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𝜋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𝑔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𝑐𝑜𝑠𝑡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𝑐𝑜𝑠𝑡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sz="2800" i="1">
                                                      <a:latin typeface="Cambria Math" panose="02040503050406030204" pitchFamily="18" charset="0"/>
                                                      <a:ea typeface="Cambria Math" panose="02040503050406030204" pitchFamily="18" charset="0"/>
                                                    </a:rPr>
                                                    <m:t>𝜋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</a:rPr>
                                                <m:t>𝑔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𝑐𝑜𝑠𝑡</m:t>
                              </m:r>
                              <m:d>
                                <m:d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</m:d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∆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𝑘𝑇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2800" dirty="0">
                  <a:ea typeface="Cambria Math" panose="02040503050406030204" pitchFamily="18" charset="0"/>
                </a:endParaRP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AD5CD53-CD01-4778-851B-24FCACC4D0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0647" y="4075249"/>
                <a:ext cx="6730753" cy="2806602"/>
              </a:xfrm>
              <a:prstGeom prst="rect">
                <a:avLst/>
              </a:prstGeom>
              <a:blipFill>
                <a:blip r:embed="rId5"/>
                <a:stretch>
                  <a:fillRect t="-1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2A15295-F25D-0819-85CC-BDF54D83BD77}"/>
              </a:ext>
            </a:extLst>
          </p:cNvPr>
          <p:cNvSpPr txBox="1"/>
          <p:nvPr/>
        </p:nvSpPr>
        <p:spPr>
          <a:xfrm>
            <a:off x="7383499" y="2573500"/>
            <a:ext cx="280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slide is just for context!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/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𝑘𝑇𝑙𝑜𝑔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𝑐𝑜𝑠𝑡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35BAD3-6B7D-0A18-D01C-765FFF15A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1226" y="5007790"/>
                <a:ext cx="3143974" cy="646331"/>
              </a:xfrm>
              <a:prstGeom prst="rect">
                <a:avLst/>
              </a:prstGeom>
              <a:blipFill>
                <a:blip r:embed="rId6"/>
                <a:stretch>
                  <a:fillRect l="-1606"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879403D-B50B-855D-97DF-52E77178E629}"/>
              </a:ext>
            </a:extLst>
          </p:cNvPr>
          <p:cNvSpPr txBox="1"/>
          <p:nvPr/>
        </p:nvSpPr>
        <p:spPr>
          <a:xfrm>
            <a:off x="5856514" y="5975409"/>
            <a:ext cx="2594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Boltzmann distribution!</a:t>
            </a:r>
          </a:p>
        </p:txBody>
      </p:sp>
    </p:spTree>
    <p:extLst>
      <p:ext uri="{BB962C8B-B14F-4D97-AF65-F5344CB8AC3E}">
        <p14:creationId xmlns:p14="http://schemas.microsoft.com/office/powerpoint/2010/main" val="2605781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A4C4B-1A17-1A9A-27BC-93FBABA1F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Updating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𝑂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e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CCCCB28-8D1C-8BE5-CFC7-4F4924A938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/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000" dirty="0"/>
                  <a:t> is either a single set of observations or a batch of observation sets.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A986FC-EC7F-7944-1A4A-9DD8A51707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486" y="2231571"/>
                <a:ext cx="3494314" cy="1015663"/>
              </a:xfrm>
              <a:prstGeom prst="rect">
                <a:avLst/>
              </a:prstGeom>
              <a:blipFill>
                <a:blip r:embed="rId3"/>
                <a:stretch>
                  <a:fillRect l="-1805" t="-2469" b="-9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6238E8-B65A-BF43-2C89-10B02B3CE8C1}"/>
              </a:ext>
            </a:extLst>
          </p:cNvPr>
          <p:cNvCxnSpPr>
            <a:cxnSpLocks/>
          </p:cNvCxnSpPr>
          <p:nvPr/>
        </p:nvCxnSpPr>
        <p:spPr>
          <a:xfrm flipH="1" flipV="1">
            <a:off x="6651171" y="2362200"/>
            <a:ext cx="1208315" cy="1524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252C8-E2F2-293C-C310-40549D49397B}"/>
              </a:ext>
            </a:extLst>
          </p:cNvPr>
          <p:cNvCxnSpPr/>
          <p:nvPr/>
        </p:nvCxnSpPr>
        <p:spPr>
          <a:xfrm>
            <a:off x="5040086" y="2362200"/>
            <a:ext cx="2438400" cy="128451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63A62EB-92E2-9C1E-D13A-3989D82C9DE5}"/>
              </a:ext>
            </a:extLst>
          </p:cNvPr>
          <p:cNvSpPr txBox="1"/>
          <p:nvPr/>
        </p:nvSpPr>
        <p:spPr>
          <a:xfrm>
            <a:off x="4696774" y="4650228"/>
            <a:ext cx="31250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And so and so forth.</a:t>
            </a:r>
          </a:p>
        </p:txBody>
      </p:sp>
    </p:spTree>
    <p:extLst>
      <p:ext uri="{BB962C8B-B14F-4D97-AF65-F5344CB8AC3E}">
        <p14:creationId xmlns:p14="http://schemas.microsoft.com/office/powerpoint/2010/main" val="23001351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9508-37E9-EF46-1FBF-95D2E097C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agent observations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Recall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represents the human’s belief about the agent’s playing preferences, which controls how they generate trajectories (this is despite how the agent truly functions).</a:t>
                </a:r>
              </a:p>
              <a:p>
                <a:r>
                  <a:rPr lang="en-US" dirty="0"/>
                  <a:t>As the human realizes there might be more than one agent, their beliefs will actually contain a set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parameters, one for each agent they believe exists.   </a:t>
                </a:r>
              </a:p>
              <a:p>
                <a:r>
                  <a:rPr lang="en-US" dirty="0"/>
                  <a:t>Thus, we can use a modified Lognormal* mixture model to represent how the human is inferring these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parameters.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DD7AF5-E708-4E91-F988-46A56EDF4B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DCAE75E2-4908-6FA1-ED8A-B9B9A5FF1F3C}"/>
              </a:ext>
            </a:extLst>
          </p:cNvPr>
          <p:cNvSpPr txBox="1"/>
          <p:nvPr/>
        </p:nvSpPr>
        <p:spPr>
          <a:xfrm>
            <a:off x="1785257" y="5436960"/>
            <a:ext cx="7500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*The Lognormal distribution has a support of (0,INF) and has the same conjugate priors as a normal distribution. </a:t>
            </a:r>
          </a:p>
        </p:txBody>
      </p:sp>
    </p:spTree>
    <p:extLst>
      <p:ext uri="{BB962C8B-B14F-4D97-AF65-F5344CB8AC3E}">
        <p14:creationId xmlns:p14="http://schemas.microsoft.com/office/powerpoint/2010/main" val="800445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807881FE-87B8-1551-976D-BC07DAC22C52}"/>
              </a:ext>
            </a:extLst>
          </p:cNvPr>
          <p:cNvGrpSpPr/>
          <p:nvPr/>
        </p:nvGrpSpPr>
        <p:grpSpPr>
          <a:xfrm>
            <a:off x="5623790" y="132219"/>
            <a:ext cx="6527800" cy="6471781"/>
            <a:chOff x="5231904" y="132219"/>
            <a:chExt cx="6527800" cy="6471781"/>
          </a:xfrm>
        </p:grpSpPr>
        <p:pic>
          <p:nvPicPr>
            <p:cNvPr id="5" name="Picture 4" descr="A diagram of a network&#10;&#10;Description automatically generated">
              <a:extLst>
                <a:ext uri="{FF2B5EF4-FFF2-40B4-BE49-F238E27FC236}">
                  <a16:creationId xmlns:a16="http://schemas.microsoft.com/office/drawing/2014/main" id="{EEBCFC4C-DC66-2AB7-F489-BA8511CF1E5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231904" y="254000"/>
              <a:ext cx="6527800" cy="635000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/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26BD12-60F6-ACA1-BCEF-278806A0F2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24448" y="132219"/>
                  <a:ext cx="630750" cy="523220"/>
                </a:xfrm>
                <a:prstGeom prst="rect">
                  <a:avLst/>
                </a:prstGeom>
                <a:blipFill>
                  <a:blip r:embed="rId3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/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E19A5CC-6842-AB4C-B986-42992C9A67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95804" y="254000"/>
                  <a:ext cx="273858" cy="430887"/>
                </a:xfrm>
                <a:prstGeom prst="rect">
                  <a:avLst/>
                </a:prstGeom>
                <a:blipFill>
                  <a:blip r:embed="rId4"/>
                  <a:stretch>
                    <a:fillRect l="-30435" r="-26087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/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𝜈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8FDDD62-0EE6-8C54-A984-B7319ACEFA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224552"/>
                  <a:ext cx="275012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17391" r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/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F8DFE926-E902-36BA-ECE2-EC857FA004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7521" y="174153"/>
                  <a:ext cx="664606" cy="531684"/>
                </a:xfrm>
                <a:prstGeom prst="rect">
                  <a:avLst/>
                </a:prstGeom>
                <a:blipFill>
                  <a:blip r:embed="rId6"/>
                  <a:stretch>
                    <a:fillRect b="-46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/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B628696-CE80-9A43-2973-F608C6E28E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50948" y="2263876"/>
                  <a:ext cx="644856" cy="523220"/>
                </a:xfrm>
                <a:prstGeom prst="rect">
                  <a:avLst/>
                </a:prstGeom>
                <a:blipFill>
                  <a:blip r:embed="rId7"/>
                  <a:stretch>
                    <a:fillRect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/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6F9F48C-E595-3040-9256-002420F2F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0136" y="2263876"/>
                  <a:ext cx="664606" cy="540276"/>
                </a:xfrm>
                <a:prstGeom prst="rect">
                  <a:avLst/>
                </a:prstGeom>
                <a:blipFill>
                  <a:blip r:embed="rId8"/>
                  <a:stretch>
                    <a:fillRect b="-930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/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CD07FA5-3402-1136-C4DF-6E7593DC38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1686" y="2379609"/>
                  <a:ext cx="527388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/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𝜖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5622196-17CF-7DDA-52D5-0D5C15062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1532" y="4053381"/>
                  <a:ext cx="548292" cy="523220"/>
                </a:xfrm>
                <a:prstGeom prst="rect">
                  <a:avLst/>
                </a:prstGeom>
                <a:blipFill>
                  <a:blip r:embed="rId10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/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D501EB03-119B-07B4-599C-0B853769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662" y="4053381"/>
                  <a:ext cx="545919" cy="523220"/>
                </a:xfrm>
                <a:prstGeom prst="rect">
                  <a:avLst/>
                </a:prstGeom>
                <a:blipFill>
                  <a:blip r:embed="rId11"/>
                  <a:stretch>
                    <a:fillRect b="-238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/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1493890-1324-9580-A78C-208A06A7A3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29257" y="5947495"/>
                  <a:ext cx="508216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/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D3DBC1C-FB71-2868-B1F5-75F0745F38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4933" y="5651195"/>
                  <a:ext cx="731290" cy="557910"/>
                </a:xfrm>
                <a:prstGeom prst="rect">
                  <a:avLst/>
                </a:prstGeom>
                <a:blipFill>
                  <a:blip r:embed="rId13"/>
                  <a:stretch>
                    <a:fillRect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/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0A796E2-AFFF-F781-AC94-C11F429F34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9698" y="5727153"/>
                  <a:ext cx="614655" cy="523220"/>
                </a:xfrm>
                <a:prstGeom prst="rect">
                  <a:avLst/>
                </a:prstGeom>
                <a:blipFill>
                  <a:blip r:embed="rId14"/>
                  <a:stretch>
                    <a:fillRect b="-23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/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7D705D7-1C79-0A00-C406-C63AA1213A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4761" y="4152666"/>
                  <a:ext cx="519373" cy="523220"/>
                </a:xfrm>
                <a:prstGeom prst="rect">
                  <a:avLst/>
                </a:prstGeom>
                <a:blipFill>
                  <a:blip r:embed="rId15"/>
                  <a:stretch>
                    <a:fillRect l="-4878" r="-4878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/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7B3615A-4BA9-71CE-08F1-3265B75E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34970" y="3530161"/>
                  <a:ext cx="495328" cy="523220"/>
                </a:xfrm>
                <a:prstGeom prst="rect">
                  <a:avLst/>
                </a:prstGeom>
                <a:blipFill>
                  <a:blip r:embed="rId16"/>
                  <a:stretch>
                    <a:fillRect l="-7500" r="-5000" b="-16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/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agents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games (human has played so far)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observations per game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variance*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shared hyperparameters between agents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b="1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prior probability of agent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hyperparameter(s) for agent probabilities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agent’s preference parameter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observation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of game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 </m:t>
                    </m:r>
                  </m:oMath>
                </a14:m>
                <a:r>
                  <a:rPr lang="en-US" dirty="0"/>
                  <a:t>Inverse-Gamma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Symmetric-Dirichlet</a:t>
                </a:r>
                <a14:m>
                  <m:oMath xmlns:m="http://schemas.openxmlformats.org/officeDocument/2006/math">
                    <m:r>
                      <a:rPr lang="en-US" b="0" i="1" baseline="-25000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Categorical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</m:oMath>
                </a14:m>
                <a:r>
                  <a:rPr lang="en-US" dirty="0"/>
                  <a:t> Lognormal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(as defined in previous slides) </a:t>
                </a:r>
              </a:p>
              <a:p>
                <a:r>
                  <a:rPr lang="en-US" dirty="0"/>
                  <a:t>*Mean and variance of transformed normal distribution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999F758-8132-80DE-7D5B-9F8677FE8A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604" y="1147435"/>
                <a:ext cx="5688160" cy="5768695"/>
              </a:xfrm>
              <a:prstGeom prst="rect">
                <a:avLst/>
              </a:prstGeom>
              <a:blipFill>
                <a:blip r:embed="rId17"/>
                <a:stretch>
                  <a:fillRect l="-891" t="-440" b="-8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F858871B-2CAF-D588-4D89-B02C8174F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04" y="-7343"/>
            <a:ext cx="7181992" cy="1325563"/>
          </a:xfrm>
        </p:spPr>
        <p:txBody>
          <a:bodyPr/>
          <a:lstStyle/>
          <a:p>
            <a:r>
              <a:rPr lang="en-US" dirty="0"/>
              <a:t>Generating agent observations</a:t>
            </a:r>
          </a:p>
        </p:txBody>
      </p:sp>
    </p:spTree>
    <p:extLst>
      <p:ext uri="{BB962C8B-B14F-4D97-AF65-F5344CB8AC3E}">
        <p14:creationId xmlns:p14="http://schemas.microsoft.com/office/powerpoint/2010/main" val="17836258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8E5FB8-14B6-97B3-C3BD-5821765397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current graph depicts a finite mixture model, but ideally it should be modified into an infinite mixture model to represent the human’s uncertainty on how many agents there. </a:t>
                </a:r>
              </a:p>
              <a:p>
                <a:r>
                  <a:rPr lang="en-US" dirty="0"/>
                  <a:t>This involves replacing the Dirichlet prior with a Dirichlet process prior and letting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.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EF4F4C-A6C7-49FF-3A94-A901B9C082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86" t="-2326" r="-9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3783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5E4B2-4187-CEB4-40B8-5A9C596F7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Modified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𝑎𝑔𝑒𝑛𝑡</m:t>
                        </m:r>
                      </m:sub>
                    </m:sSub>
                  </m:oMath>
                </a14:m>
                <a:r>
                  <a:rPr lang="en-US" dirty="0"/>
                  <a:t> model into infinite mixture model.</a:t>
                </a:r>
              </a:p>
              <a:p>
                <a:r>
                  <a:rPr lang="en-US" dirty="0"/>
                  <a:t>Construct inference algorithm (e.g., </a:t>
                </a:r>
                <a:r>
                  <a:rPr lang="en-US" dirty="0" err="1"/>
                  <a:t>gibbs</a:t>
                </a:r>
                <a:r>
                  <a:rPr lang="en-US" dirty="0"/>
                  <a:t> sampling, EM, etc.)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1B6782-6C0E-11C4-0DE8-8D1910373C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0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25057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8DD7D-7EBD-EA7E-5D0A-F25ED08C4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79829-F606-656A-382D-2951EA5F4B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My graphical model is a modification of the Bayesian Gaussian mixture model seen in </a:t>
            </a:r>
            <a:r>
              <a:rPr lang="en-US" dirty="0">
                <a:hlinkClick r:id="rId2"/>
              </a:rPr>
              <a:t>https://en.wikipedia.org/wiki/Mixture_model</a:t>
            </a:r>
            <a:endParaRPr lang="en-US" dirty="0"/>
          </a:p>
          <a:p>
            <a:r>
              <a:rPr lang="en-US" dirty="0"/>
              <a:t>This has a good explanation on how to formulate an infinite mixture model and how to do inference. </a:t>
            </a:r>
            <a:r>
              <a:rPr lang="en-US" dirty="0">
                <a:hlinkClick r:id="rId3"/>
              </a:rPr>
              <a:t>https://www.ncbi.nlm.nih.gov/pmc/articles/PMC6583910/pdf/nihms-1528335.pdf</a:t>
            </a:r>
            <a:endParaRPr lang="en-US" dirty="0"/>
          </a:p>
          <a:p>
            <a:r>
              <a:rPr lang="en-US" dirty="0"/>
              <a:t>This is just a good resource on conjugate priors (in particular </a:t>
            </a:r>
            <a:r>
              <a:rPr lang="en-US" dirty="0" err="1"/>
              <a:t>pg</a:t>
            </a:r>
            <a:r>
              <a:rPr lang="en-US" dirty="0"/>
              <a:t> 34-35, which shows the formulas for Lognormal conjugate priors). </a:t>
            </a:r>
            <a:r>
              <a:rPr lang="en-US" dirty="0">
                <a:hlinkClick r:id="rId4"/>
              </a:rPr>
              <a:t>https://courses.physics.ucsd.edu/2018/Fall/physics210b/REFERENCES/conjugate_priors</a:t>
            </a:r>
            <a:r>
              <a:rPr lang="en-US">
                <a:hlinkClick r:id="rId4"/>
              </a:rPr>
              <a:t>.pdf</a:t>
            </a:r>
            <a:r>
              <a:rPr lang="en-US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04473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043"/>
            <a:ext cx="10515600" cy="1325563"/>
          </a:xfrm>
        </p:spPr>
        <p:txBody>
          <a:bodyPr/>
          <a:lstStyle/>
          <a:p>
            <a:r>
              <a:rPr lang="en-US" dirty="0"/>
              <a:t>Collision probabilities</a:t>
            </a:r>
          </a:p>
        </p:txBody>
      </p:sp>
      <p:pic>
        <p:nvPicPr>
          <p:cNvPr id="16" name="Picture 15" descr="A graph of a function&#10;&#10;Description automatically generated">
            <a:extLst>
              <a:ext uri="{FF2B5EF4-FFF2-40B4-BE49-F238E27FC236}">
                <a16:creationId xmlns:a16="http://schemas.microsoft.com/office/drawing/2014/main" id="{197F2138-AF9C-A896-3D97-2027F357E4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6804" y="1038877"/>
            <a:ext cx="7772400" cy="4488419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50F1A94-03B6-F0D3-2BDE-0F96842A74EE}"/>
              </a:ext>
            </a:extLst>
          </p:cNvPr>
          <p:cNvSpPr/>
          <p:nvPr/>
        </p:nvSpPr>
        <p:spPr>
          <a:xfrm>
            <a:off x="1511543" y="5568602"/>
            <a:ext cx="250521" cy="250521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A6AFC3-0ED6-1E49-BC35-B34AB877F85C}"/>
              </a:ext>
            </a:extLst>
          </p:cNvPr>
          <p:cNvCxnSpPr/>
          <p:nvPr/>
        </p:nvCxnSpPr>
        <p:spPr>
          <a:xfrm>
            <a:off x="1970314" y="5693862"/>
            <a:ext cx="70974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/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066EE-FE43-6B0D-2962-96C6B4968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3301" y="5623814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E1A492F-1AD9-89B0-CEC5-3D0C3D5147B3}"/>
              </a:ext>
            </a:extLst>
          </p:cNvPr>
          <p:cNvSpPr txBox="1"/>
          <p:nvPr/>
        </p:nvSpPr>
        <p:spPr>
          <a:xfrm>
            <a:off x="5906767" y="6054701"/>
            <a:ext cx="48297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distance traveled per some time step t.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6D9DF9B-1C67-14B7-B5E2-9E58699796AD}"/>
              </a:ext>
            </a:extLst>
          </p:cNvPr>
          <p:cNvCxnSpPr>
            <a:cxnSpLocks/>
            <a:stCxn id="21" idx="1"/>
          </p:cNvCxnSpPr>
          <p:nvPr/>
        </p:nvCxnSpPr>
        <p:spPr>
          <a:xfrm flipH="1" flipV="1">
            <a:off x="5693229" y="6008914"/>
            <a:ext cx="213538" cy="2304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CBC8BAC-3A95-7B03-F277-F7A1FFF11754}"/>
              </a:ext>
            </a:extLst>
          </p:cNvPr>
          <p:cNvSpPr txBox="1"/>
          <p:nvPr/>
        </p:nvSpPr>
        <p:spPr>
          <a:xfrm>
            <a:off x="6306683" y="1565778"/>
            <a:ext cx="2373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13443786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19A75-6660-A2CC-B03F-5F46CD4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p:pic>
        <p:nvPicPr>
          <p:cNvPr id="7" name="Picture 6" descr="A graph of a function&#10;&#10;Description automatically generated">
            <a:extLst>
              <a:ext uri="{FF2B5EF4-FFF2-40B4-BE49-F238E27FC236}">
                <a16:creationId xmlns:a16="http://schemas.microsoft.com/office/drawing/2014/main" id="{AB6CD01C-3CCB-12F0-F027-75D1CA1F4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186" y="1515113"/>
            <a:ext cx="7772400" cy="4464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/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FD3CDA-A22D-0843-2BEF-7BCD20AA0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630" y="5772479"/>
                <a:ext cx="185756" cy="615553"/>
              </a:xfrm>
              <a:prstGeom prst="rect">
                <a:avLst/>
              </a:prstGeom>
              <a:blipFill>
                <a:blip r:embed="rId3"/>
                <a:stretch>
                  <a:fillRect l="-93333" r="-140000" b="-2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FBA82A4-2A1A-A912-CB4B-01BF2C05F6A3}"/>
              </a:ext>
            </a:extLst>
          </p:cNvPr>
          <p:cNvSpPr txBox="1"/>
          <p:nvPr/>
        </p:nvSpPr>
        <p:spPr>
          <a:xfrm>
            <a:off x="6207775" y="1710384"/>
            <a:ext cx="2841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2FFF"/>
                </a:solidFill>
              </a:rPr>
              <a:t>True Occupancy Distribution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0D17A9-304A-3205-1DD7-37D11A33AFBA}"/>
              </a:ext>
            </a:extLst>
          </p:cNvPr>
          <p:cNvSpPr txBox="1"/>
          <p:nvPr/>
        </p:nvSpPr>
        <p:spPr>
          <a:xfrm>
            <a:off x="6958889" y="3321190"/>
            <a:ext cx="33366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A202"/>
                </a:solidFill>
              </a:rPr>
              <a:t>Perceived Occupancy Distribution</a:t>
            </a:r>
          </a:p>
        </p:txBody>
      </p:sp>
    </p:spTree>
    <p:extLst>
      <p:ext uri="{BB962C8B-B14F-4D97-AF65-F5344CB8AC3E}">
        <p14:creationId xmlns:p14="http://schemas.microsoft.com/office/powerpoint/2010/main" val="22851626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0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663243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/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Since there is only a single goal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800" dirty="0"/>
                  <a:t>.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</m:acc>
                  </m:oMath>
                </a14:m>
                <a:r>
                  <a:rPr lang="en-US" sz="2800" dirty="0"/>
                  <a:t> denotes an optimal plan.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D9C3B8A-5E0E-E415-4AEA-7BC8688FA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224" y="4384120"/>
                <a:ext cx="7134574" cy="1644168"/>
              </a:xfrm>
              <a:prstGeom prst="rect">
                <a:avLst/>
              </a:prstGeom>
              <a:blipFill>
                <a:blip r:embed="rId3"/>
                <a:stretch>
                  <a:fillRect l="-1776" t="-461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black text with a number of symbols&#10;&#10;Description automatically generated with medium confidence">
            <a:extLst>
              <a:ext uri="{FF2B5EF4-FFF2-40B4-BE49-F238E27FC236}">
                <a16:creationId xmlns:a16="http://schemas.microsoft.com/office/drawing/2014/main" id="{1AC8F8DA-A067-FF55-0E90-B08D34EAE5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7024" y="3411787"/>
            <a:ext cx="3562350" cy="101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68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247199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moves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112221175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410CF-76E2-85E7-B597-27CAA3318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Human perception of collision probabilities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be the distance that an obstacle moved along its direction of travel for some time step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is the true distribution*. </a:t>
                </a:r>
              </a:p>
              <a:p>
                <a:r>
                  <a:rPr lang="en-US" dirty="0"/>
                  <a:t>Humans perceive the distance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0≤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represents some % increase of uncertainty.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DB2A00-5283-47FC-AD2D-58F21AA82A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72C3F48-DDC6-6E36-1AC1-B4277E275417}"/>
              </a:ext>
            </a:extLst>
          </p:cNvPr>
          <p:cNvSpPr txBox="1"/>
          <p:nvPr/>
        </p:nvSpPr>
        <p:spPr>
          <a:xfrm>
            <a:off x="3744686" y="5317218"/>
            <a:ext cx="52251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*It’s technically a truncated normal bound between the min and max distances the obstacle can travel</a:t>
            </a:r>
          </a:p>
        </p:txBody>
      </p:sp>
    </p:spTree>
    <p:extLst>
      <p:ext uri="{BB962C8B-B14F-4D97-AF65-F5344CB8AC3E}">
        <p14:creationId xmlns:p14="http://schemas.microsoft.com/office/powerpoint/2010/main" val="87525937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DEEF2-BB7F-DC1E-0649-4F385F27DA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Two-level decision making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99CF-A2EE-4B99-F85B-EF780CAFB8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Global policy and short-term planning</a:t>
            </a:r>
          </a:p>
          <a:p>
            <a:r>
              <a:rPr lang="en-US" dirty="0"/>
              <a:t>Global policy:</a:t>
            </a:r>
          </a:p>
          <a:p>
            <a:pPr lvl="1"/>
            <a:r>
              <a:rPr lang="en-US" dirty="0"/>
              <a:t>Anticipatory policies (Strategies)</a:t>
            </a:r>
          </a:p>
          <a:p>
            <a:pPr lvl="2"/>
            <a:r>
              <a:rPr lang="en-US" dirty="0"/>
              <a:t>More developed and utilized by experienced players</a:t>
            </a:r>
          </a:p>
          <a:p>
            <a:pPr lvl="1"/>
            <a:r>
              <a:rPr lang="en-US" dirty="0"/>
              <a:t>Emergency policies (Improvising)</a:t>
            </a:r>
          </a:p>
          <a:p>
            <a:pPr lvl="2"/>
            <a:r>
              <a:rPr lang="en-US" dirty="0"/>
              <a:t>More seen with less experienced players</a:t>
            </a:r>
          </a:p>
          <a:p>
            <a:r>
              <a:rPr lang="en-US" dirty="0"/>
              <a:t>Policy supersedes planning (i.e., I’ll terminate planning if I reach a state that dictates a different policy).</a:t>
            </a:r>
          </a:p>
        </p:txBody>
      </p:sp>
    </p:spTree>
    <p:extLst>
      <p:ext uri="{BB962C8B-B14F-4D97-AF65-F5344CB8AC3E}">
        <p14:creationId xmlns:p14="http://schemas.microsoft.com/office/powerpoint/2010/main" val="306841639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CEB9A-5DF8-81E3-D2C9-D7505F543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25779-7736-AD3A-6B43-549364C4B2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Player might employ different strategies for different AI.</a:t>
            </a:r>
          </a:p>
          <a:p>
            <a:r>
              <a:rPr lang="en-US" dirty="0"/>
              <a:t>This means there is likely a discovery period for the player to either learn a new AI’s behavior or recognize an old AI.</a:t>
            </a:r>
          </a:p>
        </p:txBody>
      </p:sp>
    </p:spTree>
    <p:extLst>
      <p:ext uri="{BB962C8B-B14F-4D97-AF65-F5344CB8AC3E}">
        <p14:creationId xmlns:p14="http://schemas.microsoft.com/office/powerpoint/2010/main" val="23707258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36D97-6151-0730-90C9-7CC47E44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strategy.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9E53-CB27-4401-A2D7-121B899728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strategy is to let AI handle moving to the goal but take over when wasps are nearby. </a:t>
            </a:r>
          </a:p>
          <a:p>
            <a:pPr lvl="1"/>
            <a:r>
              <a:rPr lang="en-US" dirty="0"/>
              <a:t>A: Player takes over to more safely avoid wasps.</a:t>
            </a:r>
          </a:p>
          <a:p>
            <a:pPr lvl="1"/>
            <a:r>
              <a:rPr lang="en-US" dirty="0"/>
              <a:t>B: Player takes over to more efficiently reach goal.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372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72DC4-1E43-33EB-FF62-B48865411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Policies for example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45D97-ADF2-B013-9EFC-512C8F4C1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not in control and not threatened (no wasps within radius X), allow AI to proceed toward the goal.</a:t>
            </a:r>
          </a:p>
          <a:p>
            <a:r>
              <a:rPr lang="en-US" dirty="0"/>
              <a:t>If not in control and threatened, take over, create and execute short-term plan for (a) avoiding threats or (b) weaving through threats.</a:t>
            </a:r>
          </a:p>
          <a:p>
            <a:r>
              <a:rPr lang="en-US" dirty="0"/>
              <a:t>If in control and threatened, create and execute short-term plan for (a) avoiding threats or (b) weaving through threats.</a:t>
            </a:r>
          </a:p>
          <a:p>
            <a:r>
              <a:rPr lang="en-US" dirty="0"/>
              <a:t>If in control and not threatened, release control to AI.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65687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FC12-2C4D-91F8-2EC1-BB9522823B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Is it a reward function?</a:t>
                </a:r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Each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is a feature (either raw or derived)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weight representing how much the player cares about that feature. </a:t>
                </a:r>
              </a:p>
              <a:p>
                <a:pPr lvl="1"/>
                <a:r>
                  <a:rPr lang="en-US" dirty="0"/>
                  <a:t>We can then try to see if there is a correlation between weights and contextual history, physiological data, etc. </a:t>
                </a:r>
              </a:p>
              <a:p>
                <a:pPr lvl="1"/>
                <a:r>
                  <a:rPr lang="en-US" dirty="0"/>
                  <a:t>We might even be able to define classifications for players based off of their weights and find correlation between the classifications and contextual history, physiological data, etc.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EFC12-2C4D-91F8-2EC1-BB9522823B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85800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C12-2C4D-91F8-2EC1-BB952282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Is it a policy/symbolic description?</a:t>
            </a:r>
          </a:p>
          <a:p>
            <a:pPr lvl="1"/>
            <a:r>
              <a:rPr lang="en-US" dirty="0"/>
              <a:t>Some description of what we expect the player to do when faced with particular states. </a:t>
            </a:r>
          </a:p>
          <a:p>
            <a:pPr lvl="1"/>
            <a:r>
              <a:rPr lang="en-US" dirty="0"/>
              <a:t>E.g., when wasps are X radius away, the player will do Y…etc. </a:t>
            </a:r>
          </a:p>
          <a:p>
            <a:pPr lvl="1"/>
            <a:r>
              <a:rPr lang="en-US" dirty="0"/>
              <a:t>Decision trees or graphs are suitable for modeling these. </a:t>
            </a:r>
          </a:p>
          <a:p>
            <a:pPr lvl="1"/>
            <a:r>
              <a:rPr lang="en-US" dirty="0"/>
              <a:t>This is along the lines of identifying strategies. </a:t>
            </a:r>
          </a:p>
          <a:p>
            <a:pPr lvl="1"/>
            <a:r>
              <a:rPr lang="en-US" dirty="0"/>
              <a:t>The strategies themselves can be used as classifications of players or may help us define classifications.</a:t>
            </a:r>
          </a:p>
          <a:p>
            <a:pPr lvl="1"/>
            <a:r>
              <a:rPr lang="en-US" dirty="0"/>
              <a:t>Again, we can try correlating output with contextual history, physiological data, etc.</a:t>
            </a:r>
          </a:p>
          <a:p>
            <a:pPr lvl="1"/>
            <a:r>
              <a:rPr lang="en-US" dirty="0"/>
              <a:t>Note: In IRL or related fields, we estimate a reward function and then an “optimal” policy based on that reward function. </a:t>
            </a:r>
          </a:p>
        </p:txBody>
      </p:sp>
    </p:spTree>
    <p:extLst>
      <p:ext uri="{BB962C8B-B14F-4D97-AF65-F5344CB8AC3E}">
        <p14:creationId xmlns:p14="http://schemas.microsoft.com/office/powerpoint/2010/main" val="66491145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FE3DF-FD45-487B-9514-CAE2920A9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our output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EFC12-2C4D-91F8-2EC1-BB9522823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Is it a set of estimated parameters/posterior distributions of parameters?</a:t>
            </a:r>
          </a:p>
          <a:p>
            <a:pPr lvl="1"/>
            <a:r>
              <a:rPr lang="en-US" dirty="0"/>
              <a:t>Some parameters could help describe the player's values (like a reward function), while others might imply some of the player’s policies. </a:t>
            </a:r>
          </a:p>
          <a:p>
            <a:pPr lvl="1"/>
            <a:r>
              <a:rPr lang="en-US" dirty="0"/>
              <a:t>E.g., a risk threshold parameter that describes at what proximity wasps threaten them. </a:t>
            </a:r>
          </a:p>
          <a:p>
            <a:pPr lvl="1"/>
            <a:r>
              <a:rPr lang="en-US" dirty="0"/>
              <a:t>Same as other outputs (correlations and classifications).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801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56666"/>
            <a:ext cx="3954154" cy="972333"/>
          </a:xfrm>
          <a:prstGeom prst="rect">
            <a:avLst/>
          </a:prstGeom>
        </p:spPr>
      </p:pic>
      <p:pic>
        <p:nvPicPr>
          <p:cNvPr id="6" name="Picture 5" descr="A math equation with black text&#10;&#10;Description automatically generated">
            <a:extLst>
              <a:ext uri="{FF2B5EF4-FFF2-40B4-BE49-F238E27FC236}">
                <a16:creationId xmlns:a16="http://schemas.microsoft.com/office/drawing/2014/main" id="{52992840-5864-50CB-091F-C6540CC1CA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7024" y="4112101"/>
            <a:ext cx="2893060" cy="69088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/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The error from attempting to match the observations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en-US" sz="2800" dirty="0"/>
                  <a:t> and a plan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E6506CC-6D57-EE9B-EE55-E5E79A158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6209" y="3765043"/>
                <a:ext cx="5157591" cy="1384995"/>
              </a:xfrm>
              <a:prstGeom prst="rect">
                <a:avLst/>
              </a:prstGeom>
              <a:blipFill>
                <a:blip r:embed="rId4"/>
                <a:stretch>
                  <a:fillRect l="-2206" t="-4545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5E066-E9C5-C409-0490-9E6955E72AA2}"/>
              </a:ext>
            </a:extLst>
          </p:cNvPr>
          <p:cNvCxnSpPr/>
          <p:nvPr/>
        </p:nvCxnSpPr>
        <p:spPr>
          <a:xfrm flipH="1">
            <a:off x="5740084" y="4572000"/>
            <a:ext cx="35591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95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FBE-BAD8-75F2-BB6C-7450989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426-C04C-630D-7F24-322804C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uncontrolled state transitions (passive dynamics or default policy) and controlled state transitions under some control (their version of an “action”).</a:t>
            </a:r>
          </a:p>
          <a:p>
            <a:r>
              <a:rPr lang="en-US" dirty="0"/>
              <a:t>A control is a real-valued vector that modifies the probability of state transitions. </a:t>
            </a:r>
          </a:p>
          <a:p>
            <a:pPr lvl="1"/>
            <a:r>
              <a:rPr lang="en-US" dirty="0"/>
              <a:t>E.g., without any control, P(A -&gt; B) = 0.5. With a control X, P(A -&gt; B) = 1. X represents an action that causes the system to transition from A to B with certainty. </a:t>
            </a:r>
          </a:p>
          <a:p>
            <a:r>
              <a:rPr lang="en-US" dirty="0"/>
              <a:t>The goal is a policy that selects the controls for each state that optimizes the return (i.e., an optimal policy).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00326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FCFBE-BAD8-75F2-BB6C-745098942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Linearly-Solvable MDP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B1426-C04C-630D-7F24-322804C95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problems likely don’t have passive dynamics, so “default policy” is probably a suitable moniker for uncontrolled state transitions.</a:t>
            </a:r>
          </a:p>
          <a:p>
            <a:pPr lvl="1"/>
            <a:r>
              <a:rPr lang="en-US" dirty="0"/>
              <a:t>What should the default policy be in these cases?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1246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3E60-D24B-90C7-6305-8EA2F0E7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Inverse Optimal Control (IRL for linearly-solvable 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88742D-4B00-F7A0-3C74-5D0C90A6B3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3897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5706A-0FBE-CA74-E0BE-A28A25917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3838E-D7D3-4D5D-B826-B6FE8633D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92968"/>
                <a:ext cx="11963400" cy="4351338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𝑎𝑑𝑗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adjacent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to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)∈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𝐺</m:t>
                                      </m:r>
                                    </m:sub>
                                    <m:sup/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𝑎𝑑𝑗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</m:d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nary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𝑎𝑑𝑗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′),(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))=1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otherwise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23838E-D7D3-4D5D-B826-B6FE8633D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92968"/>
                <a:ext cx="11963400" cy="4351338"/>
              </a:xfrm>
              <a:blipFill>
                <a:blip r:embed="rId2"/>
                <a:stretch>
                  <a:fillRect t="-56560" b="-889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369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DB6629-3833-8AA2-8710-687FBC57A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Kaminka, </a:t>
            </a:r>
            <a:r>
              <a:rPr lang="en-US" dirty="0" err="1"/>
              <a:t>Vered</a:t>
            </a:r>
            <a:r>
              <a:rPr lang="en-US" dirty="0"/>
              <a:t>, and </a:t>
            </a:r>
            <a:r>
              <a:rPr lang="en-US" dirty="0" err="1"/>
              <a:t>Agmon</a:t>
            </a:r>
            <a:r>
              <a:rPr lang="en-US" dirty="0"/>
              <a:t> (2018),</a:t>
            </a:r>
          </a:p>
        </p:txBody>
      </p:sp>
      <p:pic>
        <p:nvPicPr>
          <p:cNvPr id="5" name="Picture 4" descr="A close-up of a number&#10;&#10;Description automatically generated">
            <a:extLst>
              <a:ext uri="{FF2B5EF4-FFF2-40B4-BE49-F238E27FC236}">
                <a16:creationId xmlns:a16="http://schemas.microsoft.com/office/drawing/2014/main" id="{00A716C4-BB60-1207-E2F2-3F4D0825A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024" y="2467552"/>
            <a:ext cx="3954154" cy="9723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/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We can constrain a planner to generate plans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800" dirty="0"/>
                  <a:t> In other words, plans that incorporate the observations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29F993-9702-6954-FFC0-9F2873C11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0603" y="3428999"/>
                <a:ext cx="5990037" cy="1386405"/>
              </a:xfrm>
              <a:prstGeom prst="rect">
                <a:avLst/>
              </a:prstGeom>
              <a:blipFill>
                <a:blip r:embed="rId3"/>
                <a:stretch>
                  <a:fillRect l="-2331" t="-4505" r="-1059"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/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55A6212-38CC-94D8-5916-5D1BF9873C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69705" y="4950341"/>
                <a:ext cx="3906454" cy="524631"/>
              </a:xfrm>
              <a:prstGeom prst="rect">
                <a:avLst/>
              </a:prstGeom>
              <a:blipFill>
                <a:blip r:embed="rId4"/>
                <a:stretch>
                  <a:fillRect l="-3236" t="-9302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081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A20E9-B1F5-B846-52F4-0EF091615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 of path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Thus,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𝑂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dirty="0"/>
                  <a:t> for any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B6629-3833-8AA2-8710-687FBC57A0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7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2796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</p:spTree>
    <p:extLst>
      <p:ext uri="{BB962C8B-B14F-4D97-AF65-F5344CB8AC3E}">
        <p14:creationId xmlns:p14="http://schemas.microsoft.com/office/powerpoint/2010/main" val="436056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B16AD-19E1-40CB-B51C-1F952D5E4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 cost function</a:t>
            </a:r>
          </a:p>
        </p:txBody>
      </p:sp>
      <p:pic>
        <p:nvPicPr>
          <p:cNvPr id="5" name="Picture 4" descr="A close-up of a logo&#10;&#10;Description automatically generated">
            <a:extLst>
              <a:ext uri="{FF2B5EF4-FFF2-40B4-BE49-F238E27FC236}">
                <a16:creationId xmlns:a16="http://schemas.microsoft.com/office/drawing/2014/main" id="{AB9AD123-636C-B477-3269-DDC1A63E3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461" y="3016250"/>
            <a:ext cx="5499100" cy="825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E3E3C57-90A7-8F1E-012D-1D313013B53F}"/>
              </a:ext>
            </a:extLst>
          </p:cNvPr>
          <p:cNvSpPr txBox="1"/>
          <p:nvPr/>
        </p:nvSpPr>
        <p:spPr>
          <a:xfrm>
            <a:off x="4308954" y="2646918"/>
            <a:ext cx="3068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computed for each path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C0EA6C-32CC-E207-D234-83873513FB8F}"/>
              </a:ext>
            </a:extLst>
          </p:cNvPr>
          <p:cNvSpPr txBox="1"/>
          <p:nvPr/>
        </p:nvSpPr>
        <p:spPr>
          <a:xfrm>
            <a:off x="4355642" y="3888114"/>
            <a:ext cx="401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SES/RRT picks the path that minimizes w.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52CBFB-F6B9-E878-1FCB-857A32CC2C38}"/>
              </a:ext>
            </a:extLst>
          </p:cNvPr>
          <p:cNvSpPr txBox="1"/>
          <p:nvPr/>
        </p:nvSpPr>
        <p:spPr>
          <a:xfrm>
            <a:off x="2379946" y="5473874"/>
            <a:ext cx="7580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They call it “greed”, but it can also be somewhat re-interpreted as risk tolerance. The greater it is, the more willing I am to risk collision to reduce my distance from the goal.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3266476-FC3F-0990-5E97-A68B8FB413F0}"/>
              </a:ext>
            </a:extLst>
          </p:cNvPr>
          <p:cNvCxnSpPr/>
          <p:nvPr/>
        </p:nvCxnSpPr>
        <p:spPr>
          <a:xfrm flipV="1">
            <a:off x="2870461" y="3429000"/>
            <a:ext cx="887347" cy="196971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53281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102386</TotalTime>
  <Words>2721</Words>
  <Application>Microsoft Macintosh PowerPoint</Application>
  <PresentationFormat>Widescreen</PresentationFormat>
  <Paragraphs>258</Paragraphs>
  <Slides>53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Arial</vt:lpstr>
      <vt:lpstr>Calibri</vt:lpstr>
      <vt:lpstr>Calibri Light</vt:lpstr>
      <vt:lpstr>Cambria Math</vt:lpstr>
      <vt:lpstr>Office Theme</vt:lpstr>
      <vt:lpstr>Busy Bee ideas (6/1)</vt:lpstr>
      <vt:lpstr>Likelihood of path</vt:lpstr>
      <vt:lpstr>Likelihood of path</vt:lpstr>
      <vt:lpstr>Likelihood of path</vt:lpstr>
      <vt:lpstr>Likelihood of path</vt:lpstr>
      <vt:lpstr>Likelihood of path</vt:lpstr>
      <vt:lpstr>Likelihood of path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SES cost function</vt:lpstr>
      <vt:lpstr>Takeover Process</vt:lpstr>
      <vt:lpstr>Takeover Process</vt:lpstr>
      <vt:lpstr>Takeover Process</vt:lpstr>
      <vt:lpstr>Takeover Process</vt:lpstr>
      <vt:lpstr>Takeover Process Remarks</vt:lpstr>
      <vt:lpstr>Takeover Process Remarks</vt:lpstr>
      <vt:lpstr>Takeover Process Remarks</vt:lpstr>
      <vt:lpstr>Learning ϵ_agent </vt:lpstr>
      <vt:lpstr>Learning ϵ_agent </vt:lpstr>
      <vt:lpstr>Learning ϵ_agent </vt:lpstr>
      <vt:lpstr>Learning ϵ_agent </vt:lpstr>
      <vt:lpstr>Learning ϵ_agent </vt:lpstr>
      <vt:lpstr>Bayesian Updating</vt:lpstr>
      <vt:lpstr>Bayesian Updating</vt:lpstr>
      <vt:lpstr>Bayesian Updating</vt:lpstr>
      <vt:lpstr>Bayesian Updating</vt:lpstr>
      <vt:lpstr>Generating agent observations</vt:lpstr>
      <vt:lpstr>Generating agent observations</vt:lpstr>
      <vt:lpstr>K→∞</vt:lpstr>
      <vt:lpstr>TODOS</vt:lpstr>
      <vt:lpstr>Resources</vt:lpstr>
      <vt:lpstr>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Human perception of collision probabilities</vt:lpstr>
      <vt:lpstr>Two-level decision making</vt:lpstr>
      <vt:lpstr>Strategies</vt:lpstr>
      <vt:lpstr>Example of strategy.</vt:lpstr>
      <vt:lpstr>Policies for example strategy</vt:lpstr>
      <vt:lpstr>What does our output look like?</vt:lpstr>
      <vt:lpstr>What does our output look like?</vt:lpstr>
      <vt:lpstr>What does our output look like?</vt:lpstr>
      <vt:lpstr>Linearly-Solvable MDP</vt:lpstr>
      <vt:lpstr>Linearly-Solvable MDP</vt:lpstr>
      <vt:lpstr>Inverse Optimal Control (IRL for linearly-solvable MDP)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Busy Bee ideas</dc:title>
  <dc:creator>Champlin, Loren M - (champlin)</dc:creator>
  <cp:lastModifiedBy>Champlin, Loren M - (champlin)</cp:lastModifiedBy>
  <cp:revision>54</cp:revision>
  <dcterms:created xsi:type="dcterms:W3CDTF">2023-06-23T04:14:03Z</dcterms:created>
  <dcterms:modified xsi:type="dcterms:W3CDTF">2023-12-13T00:47:59Z</dcterms:modified>
</cp:coreProperties>
</file>