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60" r:id="rId2"/>
    <p:sldId id="261" r:id="rId3"/>
    <p:sldId id="262"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52E1"/>
    <a:srgbClr val="DAE3F3"/>
    <a:srgbClr val="99CCFF"/>
    <a:srgbClr val="0066FF"/>
    <a:srgbClr val="8FAA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27" autoAdjust="0"/>
    <p:restoredTop sz="80576" autoAdjust="0"/>
  </p:normalViewPr>
  <p:slideViewPr>
    <p:cSldViewPr snapToGrid="0">
      <p:cViewPr>
        <p:scale>
          <a:sx n="90" d="100"/>
          <a:sy n="90" d="100"/>
        </p:scale>
        <p:origin x="1350" y="-84"/>
      </p:cViewPr>
      <p:guideLst/>
    </p:cSldViewPr>
  </p:slideViewPr>
  <p:notesTextViewPr>
    <p:cViewPr>
      <p:scale>
        <a:sx n="3" d="2"/>
        <a:sy n="3" d="2"/>
      </p:scale>
      <p:origin x="0" y="0"/>
    </p:cViewPr>
  </p:notesTextViewPr>
  <p:sorterViewPr>
    <p:cViewPr>
      <p:scale>
        <a:sx n="140" d="100"/>
        <a:sy n="140" d="100"/>
      </p:scale>
      <p:origin x="0" y="-54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7F9AC6-AD9F-4AAB-9A36-ABD0EABFC0EE}" type="datetimeFigureOut">
              <a:rPr lang="en-US" smtClean="0"/>
              <a:t>8/12/2021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E3F4C-204F-4B9E-85D4-A16C30568A25}" type="slidenum">
              <a:rPr lang="en-US" smtClean="0"/>
              <a:t>‹#›</a:t>
            </a:fld>
            <a:endParaRPr lang="en-US"/>
          </a:p>
        </p:txBody>
      </p:sp>
    </p:spTree>
    <p:extLst>
      <p:ext uri="{BB962C8B-B14F-4D97-AF65-F5344CB8AC3E}">
        <p14:creationId xmlns:p14="http://schemas.microsoft.com/office/powerpoint/2010/main" val="1127002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The ASIST experimental testbed consists of:</a:t>
            </a:r>
            <a:br>
              <a:rPr lang="en-US" sz="1100" dirty="0"/>
            </a:br>
            <a:r>
              <a:rPr lang="en-US" sz="1100" dirty="0"/>
              <a:t> - A 3D simulator (Minecraft) that can be customized and parameterized to provide a variety of subject experiences for experimentation</a:t>
            </a:r>
          </a:p>
          <a:p>
            <a:r>
              <a:rPr lang="en-US" sz="1100" dirty="0"/>
              <a:t> - A customizable experimental subject user interface for the controlled display of subject information such as configurable building maps and collection of subject  information such as speech</a:t>
            </a:r>
          </a:p>
          <a:p>
            <a:r>
              <a:rPr lang="en-US" sz="1100" dirty="0"/>
              <a:t> - Experimenter user interface for the setup, control and monitoring of human subject experiments</a:t>
            </a:r>
          </a:p>
          <a:p>
            <a:r>
              <a:rPr lang="en-US" sz="1100" dirty="0"/>
              <a:t> - Socially intelligent agents that can obtain real-time subject event data, analyze it and share results with other agents and testbed system components.  Agents can generate subject behavior predictions and interventions to improve team outcomes.</a:t>
            </a:r>
          </a:p>
          <a:p>
            <a:r>
              <a:rPr lang="en-US" sz="1100" dirty="0"/>
              <a:t> - Real-time evaluation and measure calculation to monitor team behavior and outcomes</a:t>
            </a:r>
          </a:p>
          <a:p>
            <a:r>
              <a:rPr lang="en-US" sz="1100" dirty="0"/>
              <a:t> - Real-time testbed health and monitoring capability to inform experimenters of system health and improve system reliability</a:t>
            </a:r>
          </a:p>
          <a:p>
            <a:r>
              <a:rPr lang="en-US" sz="1100" dirty="0"/>
              <a:t> - Observation and event store to persist all experiment activity so that it can be analyzed post experiment and even replayed for data enhancement</a:t>
            </a:r>
          </a:p>
          <a:p>
            <a:r>
              <a:rPr lang="en-US" sz="1100" dirty="0"/>
              <a:t> - Experiment catalog stores the metadata about each experiment, the subjects that participated and the conditions for that experiment.</a:t>
            </a:r>
          </a:p>
          <a:p>
            <a:r>
              <a:rPr lang="en-US" sz="1100" dirty="0"/>
              <a:t> - All components of the ASIST testbed can run in a distributed environment, can be run on multiple platform types (Windows, Linux, Windows), are containerized so they are easily deployed.</a:t>
            </a:r>
          </a:p>
          <a:p>
            <a:r>
              <a:rPr lang="en-US" sz="1100" dirty="0"/>
              <a:t> - The Data Harness/Highway uses a well defined set of message formats which are used to share information between all the testbed components.</a:t>
            </a:r>
          </a:p>
          <a:p>
            <a:r>
              <a:rPr lang="en-US" sz="1100" dirty="0"/>
              <a:t> - The testbed architecture is extendable and new system components as well as new or upgraded ASI agents can be added to the system </a:t>
            </a:r>
            <a:r>
              <a:rPr lang="en-US" sz="1100"/>
              <a:t>configuration easily.</a:t>
            </a:r>
            <a:endParaRPr lang="en-US" sz="1100" dirty="0"/>
          </a:p>
        </p:txBody>
      </p:sp>
      <p:sp>
        <p:nvSpPr>
          <p:cNvPr id="4" name="Slide Number Placeholder 3"/>
          <p:cNvSpPr>
            <a:spLocks noGrp="1"/>
          </p:cNvSpPr>
          <p:nvPr>
            <p:ph type="sldNum" sz="quarter" idx="5"/>
          </p:nvPr>
        </p:nvSpPr>
        <p:spPr/>
        <p:txBody>
          <a:bodyPr/>
          <a:lstStyle/>
          <a:p>
            <a:fld id="{228E3F4C-204F-4B9E-85D4-A16C30568A25}" type="slidenum">
              <a:rPr lang="en-US" smtClean="0"/>
              <a:t>2</a:t>
            </a:fld>
            <a:endParaRPr lang="en-US"/>
          </a:p>
        </p:txBody>
      </p:sp>
    </p:spTree>
    <p:extLst>
      <p:ext uri="{BB962C8B-B14F-4D97-AF65-F5344CB8AC3E}">
        <p14:creationId xmlns:p14="http://schemas.microsoft.com/office/powerpoint/2010/main" val="3182119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data collection is a time series that consists of:</a:t>
            </a:r>
            <a:br>
              <a:rPr lang="en-US" dirty="0"/>
            </a:br>
            <a:r>
              <a:rPr lang="en-US" dirty="0"/>
              <a:t> - periodic observations of each subject player that includes their location, orientation, velocity and state</a:t>
            </a:r>
          </a:p>
          <a:p>
            <a:r>
              <a:rPr lang="en-US" dirty="0"/>
              <a:t> - events of all interactions of the player with the environment.  Including opening and closing doors, equipping their tools and using tools, triaging victims, change in team score, placement or markers, rubble destroyed.</a:t>
            </a:r>
          </a:p>
          <a:p>
            <a:r>
              <a:rPr lang="en-US" dirty="0"/>
              <a:t> - derived data that is calculate by system agents from other data.  This includes: room transition events, player field of view information (a list of all of the items a player views based on their location and orientation), speech translation, dialog analysis</a:t>
            </a:r>
          </a:p>
          <a:p>
            <a:r>
              <a:rPr lang="en-US" dirty="0"/>
              <a:t> - In the next study AI agents will, in real-time take in data and generate intervention messages that will be presented to the subjects</a:t>
            </a:r>
          </a:p>
          <a:p>
            <a:r>
              <a:rPr lang="en-US" dirty="0"/>
              <a:t> - evaluation metrics such as does a player enter a room after they see a indicator from another player that the room contains a victim  </a:t>
            </a:r>
          </a:p>
        </p:txBody>
      </p:sp>
      <p:sp>
        <p:nvSpPr>
          <p:cNvPr id="4" name="Slide Number Placeholder 3"/>
          <p:cNvSpPr>
            <a:spLocks noGrp="1"/>
          </p:cNvSpPr>
          <p:nvPr>
            <p:ph type="sldNum" sz="quarter" idx="5"/>
          </p:nvPr>
        </p:nvSpPr>
        <p:spPr/>
        <p:txBody>
          <a:bodyPr/>
          <a:lstStyle/>
          <a:p>
            <a:fld id="{228E3F4C-204F-4B9E-85D4-A16C30568A25}" type="slidenum">
              <a:rPr lang="en-US" smtClean="0"/>
              <a:t>3</a:t>
            </a:fld>
            <a:endParaRPr lang="en-US"/>
          </a:p>
        </p:txBody>
      </p:sp>
    </p:spTree>
    <p:extLst>
      <p:ext uri="{BB962C8B-B14F-4D97-AF65-F5344CB8AC3E}">
        <p14:creationId xmlns:p14="http://schemas.microsoft.com/office/powerpoint/2010/main" val="3873146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94807"/>
            <a:ext cx="7772400" cy="1415156"/>
          </a:xfrm>
        </p:spPr>
        <p:txBody>
          <a:bodyPr anchor="ctr">
            <a:normAutofit/>
          </a:bodyPr>
          <a:lstStyle>
            <a:lvl1pPr algn="ctr">
              <a:defRPr sz="28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3000" y="3953165"/>
            <a:ext cx="6858000" cy="1655762"/>
          </a:xfrm>
        </p:spPr>
        <p:txBody>
          <a:bodyPr anchor="ct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7F441C6-DC04-44B6-9DAD-5B42AD1BFF74}" type="datetimeFigureOut">
              <a:rPr lang="en-US" smtClean="0"/>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lvl1pPr>
          </a:lstStyle>
          <a:p>
            <a:r>
              <a:rPr lang="en-US" dirty="0"/>
              <a:t>&lt;#&gt;</a:t>
            </a:r>
          </a:p>
        </p:txBody>
      </p:sp>
      <p:sp>
        <p:nvSpPr>
          <p:cNvPr id="7" name="Rectangle 6">
            <a:extLst>
              <a:ext uri="{FF2B5EF4-FFF2-40B4-BE49-F238E27FC236}">
                <a16:creationId xmlns:a16="http://schemas.microsoft.com/office/drawing/2014/main" id="{6531451C-6F3B-46C3-8879-554D475015E1}"/>
              </a:ext>
            </a:extLst>
          </p:cNvPr>
          <p:cNvSpPr/>
          <p:nvPr userDrawn="1"/>
        </p:nvSpPr>
        <p:spPr>
          <a:xfrm>
            <a:off x="2726422" y="153260"/>
            <a:ext cx="5612235" cy="17469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200000"/>
              </a:lnSpc>
            </a:pPr>
            <a:r>
              <a:rPr lang="en-US" sz="4400" b="1" dirty="0">
                <a:solidFill>
                  <a:schemeClr val="tx1"/>
                </a:solidFill>
                <a:latin typeface="Arial" panose="020B0604020202020204" pitchFamily="34" charset="0"/>
                <a:cs typeface="Arial" panose="020B0604020202020204" pitchFamily="34" charset="0"/>
              </a:rPr>
              <a:t>DARPA ASIST</a:t>
            </a:r>
          </a:p>
        </p:txBody>
      </p:sp>
      <p:pic>
        <p:nvPicPr>
          <p:cNvPr id="11" name="Picture 10">
            <a:extLst>
              <a:ext uri="{FF2B5EF4-FFF2-40B4-BE49-F238E27FC236}">
                <a16:creationId xmlns:a16="http://schemas.microsoft.com/office/drawing/2014/main" id="{23A52336-DCFD-411B-A2CD-6895E86231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3732" y="153260"/>
            <a:ext cx="1753300" cy="1746947"/>
          </a:xfrm>
          <a:prstGeom prst="rect">
            <a:avLst/>
          </a:prstGeom>
        </p:spPr>
      </p:pic>
    </p:spTree>
    <p:extLst>
      <p:ext uri="{BB962C8B-B14F-4D97-AF65-F5344CB8AC3E}">
        <p14:creationId xmlns:p14="http://schemas.microsoft.com/office/powerpoint/2010/main" val="190530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F441C6-DC04-44B6-9DAD-5B42AD1BFF74}"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4CA94-A527-4097-BCC5-B58E5EE86117}" type="slidenum">
              <a:rPr lang="en-US" smtClean="0"/>
              <a:t>‹#›</a:t>
            </a:fld>
            <a:endParaRPr lang="en-US"/>
          </a:p>
        </p:txBody>
      </p:sp>
    </p:spTree>
    <p:extLst>
      <p:ext uri="{BB962C8B-B14F-4D97-AF65-F5344CB8AC3E}">
        <p14:creationId xmlns:p14="http://schemas.microsoft.com/office/powerpoint/2010/main" val="3590249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F441C6-DC04-44B6-9DAD-5B42AD1BFF74}"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4CA94-A527-4097-BCC5-B58E5EE86117}" type="slidenum">
              <a:rPr lang="en-US" smtClean="0"/>
              <a:t>‹#›</a:t>
            </a:fld>
            <a:endParaRPr lang="en-US"/>
          </a:p>
        </p:txBody>
      </p:sp>
    </p:spTree>
    <p:extLst>
      <p:ext uri="{BB962C8B-B14F-4D97-AF65-F5344CB8AC3E}">
        <p14:creationId xmlns:p14="http://schemas.microsoft.com/office/powerpoint/2010/main" val="110200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3244" y="365126"/>
            <a:ext cx="4804757" cy="1325563"/>
          </a:xfrm>
        </p:spPr>
        <p:txBody>
          <a:bodyPr>
            <a:normAutofit/>
          </a:bodyPr>
          <a:lstStyle>
            <a:lvl1pPr algn="ctr">
              <a:defRPr sz="28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7F441C6-DC04-44B6-9DAD-5B42AD1BFF74}"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4CA94-A527-4097-BCC5-B58E5EE86117}" type="slidenum">
              <a:rPr lang="en-US" smtClean="0"/>
              <a:t>‹#›</a:t>
            </a:fld>
            <a:endParaRPr lang="en-US"/>
          </a:p>
        </p:txBody>
      </p:sp>
      <p:pic>
        <p:nvPicPr>
          <p:cNvPr id="7" name="Picture 6">
            <a:extLst>
              <a:ext uri="{FF2B5EF4-FFF2-40B4-BE49-F238E27FC236}">
                <a16:creationId xmlns:a16="http://schemas.microsoft.com/office/drawing/2014/main" id="{BC19480D-D3FC-450F-B6B3-45B9433BC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650" y="365125"/>
            <a:ext cx="1330384" cy="1325563"/>
          </a:xfrm>
          <a:prstGeom prst="rect">
            <a:avLst/>
          </a:prstGeom>
        </p:spPr>
      </p:pic>
      <p:pic>
        <p:nvPicPr>
          <p:cNvPr id="8" name="Picture 7">
            <a:extLst>
              <a:ext uri="{FF2B5EF4-FFF2-40B4-BE49-F238E27FC236}">
                <a16:creationId xmlns:a16="http://schemas.microsoft.com/office/drawing/2014/main" id="{8B9B70E4-09F1-4E87-A256-34188B9FCB73}"/>
              </a:ext>
            </a:extLst>
          </p:cNvPr>
          <p:cNvPicPr>
            <a:picLocks noChangeAspect="1"/>
          </p:cNvPicPr>
          <p:nvPr userDrawn="1"/>
        </p:nvPicPr>
        <p:blipFill>
          <a:blip r:embed="rId3"/>
          <a:stretch>
            <a:fillRect/>
          </a:stretch>
        </p:blipFill>
        <p:spPr>
          <a:xfrm>
            <a:off x="6985137" y="365124"/>
            <a:ext cx="1530213" cy="1325564"/>
          </a:xfrm>
          <a:prstGeom prst="rect">
            <a:avLst/>
          </a:prstGeom>
        </p:spPr>
      </p:pic>
    </p:spTree>
    <p:extLst>
      <p:ext uri="{BB962C8B-B14F-4D97-AF65-F5344CB8AC3E}">
        <p14:creationId xmlns:p14="http://schemas.microsoft.com/office/powerpoint/2010/main" val="304151665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F441C6-DC04-44B6-9DAD-5B42AD1BFF74}"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4CA94-A527-4097-BCC5-B58E5EE86117}" type="slidenum">
              <a:rPr lang="en-US" smtClean="0"/>
              <a:t>‹#›</a:t>
            </a:fld>
            <a:endParaRPr lang="en-US"/>
          </a:p>
        </p:txBody>
      </p:sp>
    </p:spTree>
    <p:extLst>
      <p:ext uri="{BB962C8B-B14F-4D97-AF65-F5344CB8AC3E}">
        <p14:creationId xmlns:p14="http://schemas.microsoft.com/office/powerpoint/2010/main" val="44736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F441C6-DC04-44B6-9DAD-5B42AD1BFF74}"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14CA94-A527-4097-BCC5-B58E5EE86117}" type="slidenum">
              <a:rPr lang="en-US" smtClean="0"/>
              <a:t>‹#›</a:t>
            </a:fld>
            <a:endParaRPr lang="en-US"/>
          </a:p>
        </p:txBody>
      </p:sp>
    </p:spTree>
    <p:extLst>
      <p:ext uri="{BB962C8B-B14F-4D97-AF65-F5344CB8AC3E}">
        <p14:creationId xmlns:p14="http://schemas.microsoft.com/office/powerpoint/2010/main" val="2293418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F441C6-DC04-44B6-9DAD-5B42AD1BFF74}" type="datetimeFigureOut">
              <a:rPr lang="en-US" smtClean="0"/>
              <a:t>8/12/2021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14CA94-A527-4097-BCC5-B58E5EE86117}" type="slidenum">
              <a:rPr lang="en-US" smtClean="0"/>
              <a:t>‹#›</a:t>
            </a:fld>
            <a:endParaRPr lang="en-US"/>
          </a:p>
        </p:txBody>
      </p:sp>
    </p:spTree>
    <p:extLst>
      <p:ext uri="{BB962C8B-B14F-4D97-AF65-F5344CB8AC3E}">
        <p14:creationId xmlns:p14="http://schemas.microsoft.com/office/powerpoint/2010/main" val="678920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F441C6-DC04-44B6-9DAD-5B42AD1BFF74}" type="datetimeFigureOut">
              <a:rPr lang="en-US" smtClean="0"/>
              <a:t>8/12/2021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14CA94-A527-4097-BCC5-B58E5EE86117}" type="slidenum">
              <a:rPr lang="en-US" smtClean="0"/>
              <a:t>‹#›</a:t>
            </a:fld>
            <a:endParaRPr lang="en-US"/>
          </a:p>
        </p:txBody>
      </p:sp>
    </p:spTree>
    <p:extLst>
      <p:ext uri="{BB962C8B-B14F-4D97-AF65-F5344CB8AC3E}">
        <p14:creationId xmlns:p14="http://schemas.microsoft.com/office/powerpoint/2010/main" val="2716120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F441C6-DC04-44B6-9DAD-5B42AD1BFF74}" type="datetimeFigureOut">
              <a:rPr lang="en-US" smtClean="0"/>
              <a:t>8/12/2021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14CA94-A527-4097-BCC5-B58E5EE86117}" type="slidenum">
              <a:rPr lang="en-US" smtClean="0"/>
              <a:t>‹#›</a:t>
            </a:fld>
            <a:endParaRPr lang="en-US"/>
          </a:p>
        </p:txBody>
      </p:sp>
    </p:spTree>
    <p:extLst>
      <p:ext uri="{BB962C8B-B14F-4D97-AF65-F5344CB8AC3E}">
        <p14:creationId xmlns:p14="http://schemas.microsoft.com/office/powerpoint/2010/main" val="3237140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F441C6-DC04-44B6-9DAD-5B42AD1BFF74}"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14CA94-A527-4097-BCC5-B58E5EE86117}" type="slidenum">
              <a:rPr lang="en-US" smtClean="0"/>
              <a:t>‹#›</a:t>
            </a:fld>
            <a:endParaRPr lang="en-US"/>
          </a:p>
        </p:txBody>
      </p:sp>
    </p:spTree>
    <p:extLst>
      <p:ext uri="{BB962C8B-B14F-4D97-AF65-F5344CB8AC3E}">
        <p14:creationId xmlns:p14="http://schemas.microsoft.com/office/powerpoint/2010/main" val="163933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F441C6-DC04-44B6-9DAD-5B42AD1BFF74}"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14CA94-A527-4097-BCC5-B58E5EE86117}" type="slidenum">
              <a:rPr lang="en-US" smtClean="0"/>
              <a:t>‹#›</a:t>
            </a:fld>
            <a:endParaRPr lang="en-US"/>
          </a:p>
        </p:txBody>
      </p:sp>
    </p:spTree>
    <p:extLst>
      <p:ext uri="{BB962C8B-B14F-4D97-AF65-F5344CB8AC3E}">
        <p14:creationId xmlns:p14="http://schemas.microsoft.com/office/powerpoint/2010/main" val="2779507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F441C6-DC04-44B6-9DAD-5B42AD1BFF74}" type="datetimeFigureOut">
              <a:rPr lang="en-US" smtClean="0"/>
              <a:t>8/12/2021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14CA94-A527-4097-BCC5-B58E5EE86117}" type="slidenum">
              <a:rPr lang="en-US" smtClean="0"/>
              <a:t>‹#›</a:t>
            </a:fld>
            <a:endParaRPr lang="en-US"/>
          </a:p>
        </p:txBody>
      </p:sp>
    </p:spTree>
    <p:extLst>
      <p:ext uri="{BB962C8B-B14F-4D97-AF65-F5344CB8AC3E}">
        <p14:creationId xmlns:p14="http://schemas.microsoft.com/office/powerpoint/2010/main" val="3150655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5AC51-4A0A-4C34-B736-D76843A69ED1}"/>
              </a:ext>
            </a:extLst>
          </p:cNvPr>
          <p:cNvSpPr>
            <a:spLocks noGrp="1"/>
          </p:cNvSpPr>
          <p:nvPr>
            <p:ph type="ctrTitle"/>
          </p:nvPr>
        </p:nvSpPr>
        <p:spPr/>
        <p:txBody>
          <a:bodyPr/>
          <a:lstStyle/>
          <a:p>
            <a:r>
              <a:rPr lang="en-US" dirty="0"/>
              <a:t>ASIST Testbed Architecture</a:t>
            </a:r>
            <a:br>
              <a:rPr lang="en-US" dirty="0"/>
            </a:br>
            <a:endParaRPr lang="en-US" dirty="0"/>
          </a:p>
        </p:txBody>
      </p:sp>
      <p:sp>
        <p:nvSpPr>
          <p:cNvPr id="3" name="Subtitle 2">
            <a:extLst>
              <a:ext uri="{FF2B5EF4-FFF2-40B4-BE49-F238E27FC236}">
                <a16:creationId xmlns:a16="http://schemas.microsoft.com/office/drawing/2014/main" id="{90BCDD08-80C5-4DBE-8828-61378C0DE48C}"/>
              </a:ext>
            </a:extLst>
          </p:cNvPr>
          <p:cNvSpPr>
            <a:spLocks noGrp="1"/>
          </p:cNvSpPr>
          <p:nvPr>
            <p:ph type="subTitle" idx="1"/>
          </p:nvPr>
        </p:nvSpPr>
        <p:spPr/>
        <p:txBody>
          <a:bodyPr/>
          <a:lstStyle/>
          <a:p>
            <a:r>
              <a:rPr lang="en-US" dirty="0"/>
              <a:t>Testbed Dev Team:</a:t>
            </a:r>
            <a:br>
              <a:rPr lang="en-US" dirty="0"/>
            </a:br>
            <a:r>
              <a:rPr lang="en-US" dirty="0"/>
              <a:t> Chuck, Dan, Derek, Edward, Henry, JCR</a:t>
            </a:r>
          </a:p>
          <a:p>
            <a:r>
              <a:rPr lang="en-US" dirty="0"/>
              <a:t>10-AUG-2021</a:t>
            </a:r>
          </a:p>
        </p:txBody>
      </p:sp>
    </p:spTree>
    <p:extLst>
      <p:ext uri="{BB962C8B-B14F-4D97-AF65-F5344CB8AC3E}">
        <p14:creationId xmlns:p14="http://schemas.microsoft.com/office/powerpoint/2010/main" val="867351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1E7F408A-B3AA-4AEC-A331-41EDD9244831}"/>
              </a:ext>
            </a:extLst>
          </p:cNvPr>
          <p:cNvSpPr/>
          <p:nvPr/>
        </p:nvSpPr>
        <p:spPr>
          <a:xfrm>
            <a:off x="527488" y="3216741"/>
            <a:ext cx="1435039" cy="673768"/>
          </a:xfrm>
          <a:prstGeom prst="rect">
            <a:avLst/>
          </a:prstGeom>
          <a:solidFill>
            <a:srgbClr val="DAE3F3"/>
          </a:solidFill>
          <a:ln w="28575"/>
        </p:spPr>
        <p:style>
          <a:lnRef idx="2">
            <a:schemeClr val="accent1"/>
          </a:lnRef>
          <a:fillRef idx="1">
            <a:schemeClr val="lt1"/>
          </a:fillRef>
          <a:effectRef idx="0">
            <a:schemeClr val="accent1"/>
          </a:effectRef>
          <a:fontRef idx="minor">
            <a:schemeClr val="dk1"/>
          </a:fontRef>
        </p:style>
        <p:txBody>
          <a:bodyPr lIns="0" rIns="0" rtlCol="0" anchor="ctr"/>
          <a:lstStyle/>
          <a:p>
            <a:pPr algn="ctr">
              <a:lnSpc>
                <a:spcPts val="1600"/>
              </a:lnSpc>
            </a:pPr>
            <a:endParaRPr lang="en-US" dirty="0"/>
          </a:p>
        </p:txBody>
      </p:sp>
      <p:sp>
        <p:nvSpPr>
          <p:cNvPr id="30" name="Rectangle 29">
            <a:extLst>
              <a:ext uri="{FF2B5EF4-FFF2-40B4-BE49-F238E27FC236}">
                <a16:creationId xmlns:a16="http://schemas.microsoft.com/office/drawing/2014/main" id="{15FE3B73-52B3-4F96-A7FF-0D73E371E5CE}"/>
              </a:ext>
            </a:extLst>
          </p:cNvPr>
          <p:cNvSpPr/>
          <p:nvPr/>
        </p:nvSpPr>
        <p:spPr>
          <a:xfrm>
            <a:off x="419894" y="3312993"/>
            <a:ext cx="1435039" cy="673768"/>
          </a:xfrm>
          <a:prstGeom prst="rect">
            <a:avLst/>
          </a:prstGeom>
          <a:solidFill>
            <a:srgbClr val="DAE3F3"/>
          </a:solidFill>
          <a:ln w="28575"/>
        </p:spPr>
        <p:style>
          <a:lnRef idx="2">
            <a:schemeClr val="accent1"/>
          </a:lnRef>
          <a:fillRef idx="1">
            <a:schemeClr val="lt1"/>
          </a:fillRef>
          <a:effectRef idx="0">
            <a:schemeClr val="accent1"/>
          </a:effectRef>
          <a:fontRef idx="minor">
            <a:schemeClr val="dk1"/>
          </a:fontRef>
        </p:style>
        <p:txBody>
          <a:bodyPr lIns="0" rIns="0" rtlCol="0" anchor="ctr"/>
          <a:lstStyle/>
          <a:p>
            <a:pPr algn="ctr">
              <a:lnSpc>
                <a:spcPts val="1600"/>
              </a:lnSpc>
            </a:pPr>
            <a:endParaRPr lang="en-US" dirty="0"/>
          </a:p>
        </p:txBody>
      </p:sp>
      <p:sp>
        <p:nvSpPr>
          <p:cNvPr id="2" name="Title 1">
            <a:extLst>
              <a:ext uri="{FF2B5EF4-FFF2-40B4-BE49-F238E27FC236}">
                <a16:creationId xmlns:a16="http://schemas.microsoft.com/office/drawing/2014/main" id="{5F23E1A4-31D7-4117-BAE6-60F1327F6EF4}"/>
              </a:ext>
            </a:extLst>
          </p:cNvPr>
          <p:cNvSpPr>
            <a:spLocks noGrp="1"/>
          </p:cNvSpPr>
          <p:nvPr>
            <p:ph type="title"/>
          </p:nvPr>
        </p:nvSpPr>
        <p:spPr/>
        <p:txBody>
          <a:bodyPr/>
          <a:lstStyle/>
          <a:p>
            <a:r>
              <a:rPr lang="en-US" dirty="0"/>
              <a:t>Testbed System Overview</a:t>
            </a:r>
          </a:p>
        </p:txBody>
      </p:sp>
      <p:sp>
        <p:nvSpPr>
          <p:cNvPr id="4" name="Slide Number Placeholder 3">
            <a:extLst>
              <a:ext uri="{FF2B5EF4-FFF2-40B4-BE49-F238E27FC236}">
                <a16:creationId xmlns:a16="http://schemas.microsoft.com/office/drawing/2014/main" id="{9C7CD49B-3869-403A-B599-12FA2EAB64DE}"/>
              </a:ext>
            </a:extLst>
          </p:cNvPr>
          <p:cNvSpPr>
            <a:spLocks noGrp="1"/>
          </p:cNvSpPr>
          <p:nvPr>
            <p:ph type="sldNum" sz="quarter" idx="12"/>
          </p:nvPr>
        </p:nvSpPr>
        <p:spPr/>
        <p:txBody>
          <a:bodyPr/>
          <a:lstStyle/>
          <a:p>
            <a:fld id="{0714CA94-A527-4097-BCC5-B58E5EE86117}" type="slidenum">
              <a:rPr lang="en-US" smtClean="0"/>
              <a:t>2</a:t>
            </a:fld>
            <a:endParaRPr lang="en-US"/>
          </a:p>
        </p:txBody>
      </p:sp>
      <p:sp>
        <p:nvSpPr>
          <p:cNvPr id="5" name="Rectangle 4">
            <a:extLst>
              <a:ext uri="{FF2B5EF4-FFF2-40B4-BE49-F238E27FC236}">
                <a16:creationId xmlns:a16="http://schemas.microsoft.com/office/drawing/2014/main" id="{B62BF773-0EFE-4084-B374-B279C5BD8B66}"/>
              </a:ext>
            </a:extLst>
          </p:cNvPr>
          <p:cNvSpPr/>
          <p:nvPr/>
        </p:nvSpPr>
        <p:spPr>
          <a:xfrm>
            <a:off x="837993" y="1808028"/>
            <a:ext cx="1934678" cy="673768"/>
          </a:xfrm>
          <a:prstGeom prst="rect">
            <a:avLst/>
          </a:prstGeom>
          <a:solidFill>
            <a:srgbClr val="DAE3F3">
              <a:alpha val="25098"/>
            </a:srgb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lnSpc>
                <a:spcPts val="1600"/>
              </a:lnSpc>
            </a:pPr>
            <a:r>
              <a:rPr lang="en-US" dirty="0"/>
              <a:t>Customizable Subject UI </a:t>
            </a:r>
            <a:br>
              <a:rPr lang="en-US" dirty="0"/>
            </a:br>
            <a:r>
              <a:rPr lang="en-US" sz="1200" dirty="0"/>
              <a:t>(Browser based)</a:t>
            </a:r>
          </a:p>
        </p:txBody>
      </p:sp>
      <p:sp>
        <p:nvSpPr>
          <p:cNvPr id="6" name="Rectangle 5">
            <a:extLst>
              <a:ext uri="{FF2B5EF4-FFF2-40B4-BE49-F238E27FC236}">
                <a16:creationId xmlns:a16="http://schemas.microsoft.com/office/drawing/2014/main" id="{878A36FD-598E-49F6-BC6B-CC5E4B22AFA0}"/>
              </a:ext>
            </a:extLst>
          </p:cNvPr>
          <p:cNvSpPr/>
          <p:nvPr/>
        </p:nvSpPr>
        <p:spPr>
          <a:xfrm>
            <a:off x="3021455" y="1819184"/>
            <a:ext cx="1934678" cy="673768"/>
          </a:xfrm>
          <a:prstGeom prst="rect">
            <a:avLst/>
          </a:prstGeom>
          <a:solidFill>
            <a:srgbClr val="DAE3F3">
              <a:alpha val="25098"/>
            </a:srgb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lnSpc>
                <a:spcPts val="1600"/>
              </a:lnSpc>
            </a:pPr>
            <a:r>
              <a:rPr lang="en-US" dirty="0"/>
              <a:t>3D Simulator UI</a:t>
            </a:r>
            <a:br>
              <a:rPr lang="en-US" dirty="0"/>
            </a:br>
            <a:r>
              <a:rPr lang="en-US" sz="1200" dirty="0"/>
              <a:t>(Client based)</a:t>
            </a:r>
          </a:p>
        </p:txBody>
      </p:sp>
      <p:sp>
        <p:nvSpPr>
          <p:cNvPr id="7" name="Rectangle 6">
            <a:extLst>
              <a:ext uri="{FF2B5EF4-FFF2-40B4-BE49-F238E27FC236}">
                <a16:creationId xmlns:a16="http://schemas.microsoft.com/office/drawing/2014/main" id="{D3E3A868-24ED-4736-B345-2A76C8BDB0F9}"/>
              </a:ext>
            </a:extLst>
          </p:cNvPr>
          <p:cNvSpPr/>
          <p:nvPr/>
        </p:nvSpPr>
        <p:spPr>
          <a:xfrm>
            <a:off x="5620282" y="1819184"/>
            <a:ext cx="1934678" cy="673768"/>
          </a:xfrm>
          <a:prstGeom prst="rect">
            <a:avLst/>
          </a:prstGeom>
          <a:solidFill>
            <a:srgbClr val="DAE3F3">
              <a:alpha val="25098"/>
            </a:srgb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lnSpc>
                <a:spcPts val="1600"/>
              </a:lnSpc>
            </a:pPr>
            <a:r>
              <a:rPr lang="en-US" dirty="0"/>
              <a:t>Experimenter UI</a:t>
            </a:r>
            <a:br>
              <a:rPr lang="en-US" dirty="0"/>
            </a:br>
            <a:r>
              <a:rPr lang="en-US" sz="1200" dirty="0"/>
              <a:t>(Browser based)</a:t>
            </a:r>
          </a:p>
        </p:txBody>
      </p:sp>
      <p:sp>
        <p:nvSpPr>
          <p:cNvPr id="8" name="Rectangle 7">
            <a:extLst>
              <a:ext uri="{FF2B5EF4-FFF2-40B4-BE49-F238E27FC236}">
                <a16:creationId xmlns:a16="http://schemas.microsoft.com/office/drawing/2014/main" id="{31C20B5D-85CE-4BA0-8681-762557C4E6CE}"/>
              </a:ext>
            </a:extLst>
          </p:cNvPr>
          <p:cNvSpPr/>
          <p:nvPr/>
        </p:nvSpPr>
        <p:spPr>
          <a:xfrm>
            <a:off x="3478454" y="2948696"/>
            <a:ext cx="1026169" cy="1835067"/>
          </a:xfrm>
          <a:prstGeom prst="rect">
            <a:avLst/>
          </a:prstGeom>
          <a:solidFill>
            <a:srgbClr val="DAE3F3">
              <a:alpha val="25098"/>
            </a:srgbClr>
          </a:solidFill>
          <a:ln w="28575"/>
        </p:spPr>
        <p:style>
          <a:lnRef idx="2">
            <a:schemeClr val="accent1"/>
          </a:lnRef>
          <a:fillRef idx="1">
            <a:schemeClr val="lt1"/>
          </a:fillRef>
          <a:effectRef idx="0">
            <a:schemeClr val="accent1"/>
          </a:effectRef>
          <a:fontRef idx="minor">
            <a:schemeClr val="dk1"/>
          </a:fontRef>
        </p:style>
        <p:txBody>
          <a:bodyPr lIns="0" rIns="0" rtlCol="0" anchor="ctr"/>
          <a:lstStyle/>
          <a:p>
            <a:pPr algn="ctr">
              <a:lnSpc>
                <a:spcPts val="1000"/>
              </a:lnSpc>
            </a:pPr>
            <a:r>
              <a:rPr lang="en-US" dirty="0"/>
              <a:t>3D Simulator</a:t>
            </a:r>
            <a:br>
              <a:rPr lang="en-US" dirty="0"/>
            </a:br>
            <a:r>
              <a:rPr lang="en-US" sz="1200" dirty="0"/>
              <a:t>(Distributed container based)</a:t>
            </a:r>
          </a:p>
        </p:txBody>
      </p:sp>
      <p:sp>
        <p:nvSpPr>
          <p:cNvPr id="9" name="Rectangle 8">
            <a:extLst>
              <a:ext uri="{FF2B5EF4-FFF2-40B4-BE49-F238E27FC236}">
                <a16:creationId xmlns:a16="http://schemas.microsoft.com/office/drawing/2014/main" id="{C4CF35A5-7FB5-46F8-BE5C-978E24DAAA05}"/>
              </a:ext>
            </a:extLst>
          </p:cNvPr>
          <p:cNvSpPr/>
          <p:nvPr/>
        </p:nvSpPr>
        <p:spPr>
          <a:xfrm>
            <a:off x="4504623" y="2948697"/>
            <a:ext cx="1435039" cy="487531"/>
          </a:xfrm>
          <a:prstGeom prst="rect">
            <a:avLst/>
          </a:prstGeom>
          <a:solidFill>
            <a:srgbClr val="DAE3F3"/>
          </a:solidFill>
          <a:ln w="28575"/>
        </p:spPr>
        <p:style>
          <a:lnRef idx="2">
            <a:schemeClr val="accent1"/>
          </a:lnRef>
          <a:fillRef idx="1">
            <a:schemeClr val="lt1"/>
          </a:fillRef>
          <a:effectRef idx="0">
            <a:schemeClr val="accent1"/>
          </a:effectRef>
          <a:fontRef idx="minor">
            <a:schemeClr val="dk1"/>
          </a:fontRef>
        </p:style>
        <p:txBody>
          <a:bodyPr lIns="0" rIns="0" rtlCol="0" anchor="ctr"/>
          <a:lstStyle/>
          <a:p>
            <a:pPr algn="ctr">
              <a:lnSpc>
                <a:spcPts val="1600"/>
              </a:lnSpc>
            </a:pPr>
            <a:r>
              <a:rPr lang="en-US" dirty="0"/>
              <a:t>Customized Environment</a:t>
            </a:r>
          </a:p>
        </p:txBody>
      </p:sp>
      <p:sp>
        <p:nvSpPr>
          <p:cNvPr id="10" name="Rectangle 9">
            <a:extLst>
              <a:ext uri="{FF2B5EF4-FFF2-40B4-BE49-F238E27FC236}">
                <a16:creationId xmlns:a16="http://schemas.microsoft.com/office/drawing/2014/main" id="{43CC8405-D3B8-4BFA-BAA8-B0CAD32C4A70}"/>
              </a:ext>
            </a:extLst>
          </p:cNvPr>
          <p:cNvSpPr/>
          <p:nvPr/>
        </p:nvSpPr>
        <p:spPr>
          <a:xfrm>
            <a:off x="4504623" y="3436228"/>
            <a:ext cx="1435039" cy="673768"/>
          </a:xfrm>
          <a:prstGeom prst="rect">
            <a:avLst/>
          </a:prstGeom>
          <a:solidFill>
            <a:srgbClr val="DAE3F3"/>
          </a:solidFill>
          <a:ln w="28575"/>
        </p:spPr>
        <p:style>
          <a:lnRef idx="2">
            <a:schemeClr val="accent1"/>
          </a:lnRef>
          <a:fillRef idx="1">
            <a:schemeClr val="lt1"/>
          </a:fillRef>
          <a:effectRef idx="0">
            <a:schemeClr val="accent1"/>
          </a:effectRef>
          <a:fontRef idx="minor">
            <a:schemeClr val="dk1"/>
          </a:fontRef>
        </p:style>
        <p:txBody>
          <a:bodyPr lIns="0" rIns="0" rtlCol="0" anchor="ctr"/>
          <a:lstStyle/>
          <a:p>
            <a:pPr algn="ctr">
              <a:lnSpc>
                <a:spcPts val="1600"/>
              </a:lnSpc>
            </a:pPr>
            <a:r>
              <a:rPr lang="en-US" dirty="0"/>
              <a:t>Custom &amp; Parameterized Behaviors</a:t>
            </a:r>
          </a:p>
        </p:txBody>
      </p:sp>
      <p:sp>
        <p:nvSpPr>
          <p:cNvPr id="11" name="Rectangle 10">
            <a:extLst>
              <a:ext uri="{FF2B5EF4-FFF2-40B4-BE49-F238E27FC236}">
                <a16:creationId xmlns:a16="http://schemas.microsoft.com/office/drawing/2014/main" id="{F50D9C46-B2DD-4314-9B1D-95395A16716C}"/>
              </a:ext>
            </a:extLst>
          </p:cNvPr>
          <p:cNvSpPr/>
          <p:nvPr/>
        </p:nvSpPr>
        <p:spPr>
          <a:xfrm>
            <a:off x="4504623" y="4109996"/>
            <a:ext cx="1435039" cy="673768"/>
          </a:xfrm>
          <a:prstGeom prst="rect">
            <a:avLst/>
          </a:prstGeom>
          <a:solidFill>
            <a:srgbClr val="DAE3F3"/>
          </a:solidFill>
          <a:ln w="28575"/>
        </p:spPr>
        <p:style>
          <a:lnRef idx="2">
            <a:schemeClr val="accent1"/>
          </a:lnRef>
          <a:fillRef idx="1">
            <a:schemeClr val="lt1"/>
          </a:fillRef>
          <a:effectRef idx="0">
            <a:schemeClr val="accent1"/>
          </a:effectRef>
          <a:fontRef idx="minor">
            <a:schemeClr val="dk1"/>
          </a:fontRef>
        </p:style>
        <p:txBody>
          <a:bodyPr lIns="0" rIns="0" rtlCol="0" anchor="ctr"/>
          <a:lstStyle/>
          <a:p>
            <a:pPr algn="ctr">
              <a:lnSpc>
                <a:spcPts val="1600"/>
              </a:lnSpc>
            </a:pPr>
            <a:r>
              <a:rPr lang="en-US" dirty="0"/>
              <a:t>Data Collection</a:t>
            </a:r>
          </a:p>
        </p:txBody>
      </p:sp>
      <p:sp>
        <p:nvSpPr>
          <p:cNvPr id="12" name="Arrow: Left-Right 11">
            <a:extLst>
              <a:ext uri="{FF2B5EF4-FFF2-40B4-BE49-F238E27FC236}">
                <a16:creationId xmlns:a16="http://schemas.microsoft.com/office/drawing/2014/main" id="{79AF4CFD-7F6D-4FD0-8841-CA7D0C4561E5}"/>
              </a:ext>
            </a:extLst>
          </p:cNvPr>
          <p:cNvSpPr/>
          <p:nvPr/>
        </p:nvSpPr>
        <p:spPr>
          <a:xfrm>
            <a:off x="419894" y="5043638"/>
            <a:ext cx="7328443" cy="41389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Harness/Highway</a:t>
            </a:r>
          </a:p>
        </p:txBody>
      </p:sp>
      <p:cxnSp>
        <p:nvCxnSpPr>
          <p:cNvPr id="14" name="Straight Arrow Connector 13">
            <a:extLst>
              <a:ext uri="{FF2B5EF4-FFF2-40B4-BE49-F238E27FC236}">
                <a16:creationId xmlns:a16="http://schemas.microsoft.com/office/drawing/2014/main" id="{2DC09A88-58D3-47A1-A0DF-4BE28A023321}"/>
              </a:ext>
            </a:extLst>
          </p:cNvPr>
          <p:cNvCxnSpPr>
            <a:cxnSpLocks/>
            <a:stCxn id="6" idx="2"/>
            <a:endCxn id="8" idx="0"/>
          </p:cNvCxnSpPr>
          <p:nvPr/>
        </p:nvCxnSpPr>
        <p:spPr>
          <a:xfrm>
            <a:off x="3988794" y="2492952"/>
            <a:ext cx="2745" cy="455744"/>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pic>
        <p:nvPicPr>
          <p:cNvPr id="15" name="Picture 14">
            <a:extLst>
              <a:ext uri="{FF2B5EF4-FFF2-40B4-BE49-F238E27FC236}">
                <a16:creationId xmlns:a16="http://schemas.microsoft.com/office/drawing/2014/main" id="{3AE65035-84A9-4189-93F7-43FC9C6D0AFA}"/>
              </a:ext>
            </a:extLst>
          </p:cNvPr>
          <p:cNvPicPr>
            <a:picLocks noChangeAspect="1"/>
          </p:cNvPicPr>
          <p:nvPr/>
        </p:nvPicPr>
        <p:blipFill>
          <a:blip r:embed="rId3"/>
          <a:stretch>
            <a:fillRect/>
          </a:stretch>
        </p:blipFill>
        <p:spPr>
          <a:xfrm>
            <a:off x="2245702" y="1461353"/>
            <a:ext cx="175441" cy="188377"/>
          </a:xfrm>
          <a:prstGeom prst="rect">
            <a:avLst/>
          </a:prstGeom>
        </p:spPr>
      </p:pic>
      <p:pic>
        <p:nvPicPr>
          <p:cNvPr id="16" name="Picture 15">
            <a:extLst>
              <a:ext uri="{FF2B5EF4-FFF2-40B4-BE49-F238E27FC236}">
                <a16:creationId xmlns:a16="http://schemas.microsoft.com/office/drawing/2014/main" id="{B416E24C-95A8-49B1-BE04-C21BD9F06ACE}"/>
              </a:ext>
            </a:extLst>
          </p:cNvPr>
          <p:cNvPicPr>
            <a:picLocks noChangeAspect="1"/>
          </p:cNvPicPr>
          <p:nvPr/>
        </p:nvPicPr>
        <p:blipFill rotWithShape="1">
          <a:blip r:embed="rId4"/>
          <a:srcRect l="29493" r="25362"/>
          <a:stretch/>
        </p:blipFill>
        <p:spPr>
          <a:xfrm>
            <a:off x="2496475" y="1407331"/>
            <a:ext cx="196840" cy="303955"/>
          </a:xfrm>
          <a:prstGeom prst="rect">
            <a:avLst/>
          </a:prstGeom>
        </p:spPr>
      </p:pic>
      <p:pic>
        <p:nvPicPr>
          <p:cNvPr id="17" name="Picture 16">
            <a:extLst>
              <a:ext uri="{FF2B5EF4-FFF2-40B4-BE49-F238E27FC236}">
                <a16:creationId xmlns:a16="http://schemas.microsoft.com/office/drawing/2014/main" id="{0D0BCFE4-ECCD-4BEF-B44F-3E84A1CAC903}"/>
              </a:ext>
            </a:extLst>
          </p:cNvPr>
          <p:cNvPicPr>
            <a:picLocks noChangeAspect="1"/>
          </p:cNvPicPr>
          <p:nvPr/>
        </p:nvPicPr>
        <p:blipFill>
          <a:blip r:embed="rId3"/>
          <a:stretch>
            <a:fillRect/>
          </a:stretch>
        </p:blipFill>
        <p:spPr>
          <a:xfrm>
            <a:off x="6457950" y="1473204"/>
            <a:ext cx="175441" cy="188377"/>
          </a:xfrm>
          <a:prstGeom prst="rect">
            <a:avLst/>
          </a:prstGeom>
        </p:spPr>
      </p:pic>
      <p:cxnSp>
        <p:nvCxnSpPr>
          <p:cNvPr id="18" name="Straight Arrow Connector 17">
            <a:extLst>
              <a:ext uri="{FF2B5EF4-FFF2-40B4-BE49-F238E27FC236}">
                <a16:creationId xmlns:a16="http://schemas.microsoft.com/office/drawing/2014/main" id="{7AB29EE0-D042-4873-83B5-870668206B85}"/>
              </a:ext>
            </a:extLst>
          </p:cNvPr>
          <p:cNvCxnSpPr>
            <a:cxnSpLocks/>
            <a:stCxn id="11" idx="2"/>
          </p:cNvCxnSpPr>
          <p:nvPr/>
        </p:nvCxnSpPr>
        <p:spPr>
          <a:xfrm flipH="1">
            <a:off x="5217547" y="4783764"/>
            <a:ext cx="4596" cy="366216"/>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9E039EE1-4C93-4060-B0A5-6B0DB7BAE97E}"/>
              </a:ext>
            </a:extLst>
          </p:cNvPr>
          <p:cNvSpPr/>
          <p:nvPr/>
        </p:nvSpPr>
        <p:spPr>
          <a:xfrm>
            <a:off x="3460710" y="5685627"/>
            <a:ext cx="1435039" cy="673768"/>
          </a:xfrm>
          <a:prstGeom prst="rect">
            <a:avLst/>
          </a:prstGeom>
          <a:solidFill>
            <a:srgbClr val="DAE3F3"/>
          </a:solidFill>
          <a:ln w="28575"/>
        </p:spPr>
        <p:style>
          <a:lnRef idx="2">
            <a:schemeClr val="accent1"/>
          </a:lnRef>
          <a:fillRef idx="1">
            <a:schemeClr val="lt1"/>
          </a:fillRef>
          <a:effectRef idx="0">
            <a:schemeClr val="accent1"/>
          </a:effectRef>
          <a:fontRef idx="minor">
            <a:schemeClr val="dk1"/>
          </a:fontRef>
        </p:style>
        <p:txBody>
          <a:bodyPr lIns="0" rIns="0" rtlCol="0" anchor="ctr"/>
          <a:lstStyle/>
          <a:p>
            <a:pPr algn="ctr">
              <a:lnSpc>
                <a:spcPts val="1600"/>
              </a:lnSpc>
            </a:pPr>
            <a:r>
              <a:rPr lang="en-US" dirty="0"/>
              <a:t>Observation &amp; Event Store</a:t>
            </a:r>
          </a:p>
        </p:txBody>
      </p:sp>
      <p:sp>
        <p:nvSpPr>
          <p:cNvPr id="21" name="Rectangle 20">
            <a:extLst>
              <a:ext uri="{FF2B5EF4-FFF2-40B4-BE49-F238E27FC236}">
                <a16:creationId xmlns:a16="http://schemas.microsoft.com/office/drawing/2014/main" id="{BD24F521-8E2B-4710-B676-AA9606B0458C}"/>
              </a:ext>
            </a:extLst>
          </p:cNvPr>
          <p:cNvSpPr/>
          <p:nvPr/>
        </p:nvSpPr>
        <p:spPr>
          <a:xfrm>
            <a:off x="5422960" y="5685627"/>
            <a:ext cx="1435039" cy="673768"/>
          </a:xfrm>
          <a:prstGeom prst="rect">
            <a:avLst/>
          </a:prstGeom>
          <a:solidFill>
            <a:srgbClr val="DAE3F3"/>
          </a:solidFill>
          <a:ln w="28575"/>
        </p:spPr>
        <p:style>
          <a:lnRef idx="2">
            <a:schemeClr val="accent1"/>
          </a:lnRef>
          <a:fillRef idx="1">
            <a:schemeClr val="lt1"/>
          </a:fillRef>
          <a:effectRef idx="0">
            <a:schemeClr val="accent1"/>
          </a:effectRef>
          <a:fontRef idx="minor">
            <a:schemeClr val="dk1"/>
          </a:fontRef>
        </p:style>
        <p:txBody>
          <a:bodyPr lIns="0" rIns="0" rtlCol="0" anchor="ctr"/>
          <a:lstStyle/>
          <a:p>
            <a:pPr algn="ctr">
              <a:lnSpc>
                <a:spcPts val="1600"/>
              </a:lnSpc>
            </a:pPr>
            <a:r>
              <a:rPr lang="en-US" dirty="0"/>
              <a:t>Experiment Catalog</a:t>
            </a:r>
          </a:p>
        </p:txBody>
      </p:sp>
      <p:cxnSp>
        <p:nvCxnSpPr>
          <p:cNvPr id="22" name="Straight Arrow Connector 21">
            <a:extLst>
              <a:ext uri="{FF2B5EF4-FFF2-40B4-BE49-F238E27FC236}">
                <a16:creationId xmlns:a16="http://schemas.microsoft.com/office/drawing/2014/main" id="{FA3B530E-0F0F-480D-917D-A4761181A74F}"/>
              </a:ext>
            </a:extLst>
          </p:cNvPr>
          <p:cNvCxnSpPr>
            <a:cxnSpLocks/>
            <a:endCxn id="20" idx="0"/>
          </p:cNvCxnSpPr>
          <p:nvPr/>
        </p:nvCxnSpPr>
        <p:spPr>
          <a:xfrm>
            <a:off x="4178229" y="5332396"/>
            <a:ext cx="1" cy="353231"/>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381751C-4BCB-4313-AEE0-9639601A05A0}"/>
              </a:ext>
            </a:extLst>
          </p:cNvPr>
          <p:cNvCxnSpPr>
            <a:cxnSpLocks/>
            <a:endCxn id="21" idx="0"/>
          </p:cNvCxnSpPr>
          <p:nvPr/>
        </p:nvCxnSpPr>
        <p:spPr>
          <a:xfrm>
            <a:off x="6140480" y="5332396"/>
            <a:ext cx="0" cy="353231"/>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7D2F65DF-95B7-43F6-A533-36CF8653D0DA}"/>
              </a:ext>
            </a:extLst>
          </p:cNvPr>
          <p:cNvSpPr/>
          <p:nvPr/>
        </p:nvSpPr>
        <p:spPr>
          <a:xfrm>
            <a:off x="312300" y="3409245"/>
            <a:ext cx="1435039" cy="673768"/>
          </a:xfrm>
          <a:prstGeom prst="rect">
            <a:avLst/>
          </a:prstGeom>
          <a:solidFill>
            <a:srgbClr val="DAE3F3"/>
          </a:solidFill>
          <a:ln w="28575"/>
        </p:spPr>
        <p:style>
          <a:lnRef idx="2">
            <a:schemeClr val="accent1"/>
          </a:lnRef>
          <a:fillRef idx="1">
            <a:schemeClr val="lt1"/>
          </a:fillRef>
          <a:effectRef idx="0">
            <a:schemeClr val="accent1"/>
          </a:effectRef>
          <a:fontRef idx="minor">
            <a:schemeClr val="dk1"/>
          </a:fontRef>
        </p:style>
        <p:txBody>
          <a:bodyPr lIns="0" rIns="0" rtlCol="0" anchor="ctr"/>
          <a:lstStyle/>
          <a:p>
            <a:pPr algn="ctr">
              <a:lnSpc>
                <a:spcPts val="1600"/>
              </a:lnSpc>
            </a:pPr>
            <a:r>
              <a:rPr lang="en-US" dirty="0"/>
              <a:t>Socially Intelligent Agents</a:t>
            </a:r>
          </a:p>
        </p:txBody>
      </p:sp>
      <p:cxnSp>
        <p:nvCxnSpPr>
          <p:cNvPr id="33" name="Straight Arrow Connector 32">
            <a:extLst>
              <a:ext uri="{FF2B5EF4-FFF2-40B4-BE49-F238E27FC236}">
                <a16:creationId xmlns:a16="http://schemas.microsoft.com/office/drawing/2014/main" id="{8EF191E0-5AA0-46A7-8F5C-6150DA35F4FF}"/>
              </a:ext>
            </a:extLst>
          </p:cNvPr>
          <p:cNvCxnSpPr>
            <a:cxnSpLocks/>
            <a:stCxn id="29" idx="2"/>
          </p:cNvCxnSpPr>
          <p:nvPr/>
        </p:nvCxnSpPr>
        <p:spPr>
          <a:xfrm>
            <a:off x="1029820" y="4083013"/>
            <a:ext cx="0" cy="1066967"/>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F6381B70-8293-436B-B425-946170A24DCB}"/>
              </a:ext>
            </a:extLst>
          </p:cNvPr>
          <p:cNvSpPr txBox="1"/>
          <p:nvPr/>
        </p:nvSpPr>
        <p:spPr>
          <a:xfrm>
            <a:off x="212499" y="4239498"/>
            <a:ext cx="2208644" cy="738664"/>
          </a:xfrm>
          <a:prstGeom prst="rect">
            <a:avLst/>
          </a:prstGeom>
          <a:solidFill>
            <a:schemeClr val="bg1"/>
          </a:solidFill>
        </p:spPr>
        <p:txBody>
          <a:bodyPr wrap="square" rtlCol="0">
            <a:spAutoFit/>
          </a:bodyPr>
          <a:lstStyle/>
          <a:p>
            <a:r>
              <a:rPr lang="en-US" sz="1400" dirty="0"/>
              <a:t>Real-time team analysis, prediction &amp; intervention generation</a:t>
            </a:r>
          </a:p>
        </p:txBody>
      </p:sp>
      <p:sp>
        <p:nvSpPr>
          <p:cNvPr id="38" name="Rectangle 37">
            <a:extLst>
              <a:ext uri="{FF2B5EF4-FFF2-40B4-BE49-F238E27FC236}">
                <a16:creationId xmlns:a16="http://schemas.microsoft.com/office/drawing/2014/main" id="{8137F66E-2330-46A3-A8E0-4127F8236791}"/>
              </a:ext>
            </a:extLst>
          </p:cNvPr>
          <p:cNvSpPr/>
          <p:nvPr/>
        </p:nvSpPr>
        <p:spPr>
          <a:xfrm>
            <a:off x="6710451" y="3391772"/>
            <a:ext cx="1435039" cy="673768"/>
          </a:xfrm>
          <a:prstGeom prst="rect">
            <a:avLst/>
          </a:prstGeom>
          <a:solidFill>
            <a:srgbClr val="DAE3F3"/>
          </a:solidFill>
          <a:ln w="28575"/>
        </p:spPr>
        <p:style>
          <a:lnRef idx="2">
            <a:schemeClr val="accent1"/>
          </a:lnRef>
          <a:fillRef idx="1">
            <a:schemeClr val="lt1"/>
          </a:fillRef>
          <a:effectRef idx="0">
            <a:schemeClr val="accent1"/>
          </a:effectRef>
          <a:fontRef idx="minor">
            <a:schemeClr val="dk1"/>
          </a:fontRef>
        </p:style>
        <p:txBody>
          <a:bodyPr lIns="0" rIns="0" rtlCol="0" anchor="ctr"/>
          <a:lstStyle/>
          <a:p>
            <a:pPr algn="ctr">
              <a:lnSpc>
                <a:spcPts val="1600"/>
              </a:lnSpc>
            </a:pPr>
            <a:r>
              <a:rPr lang="en-US" dirty="0"/>
              <a:t>Evaluation</a:t>
            </a:r>
          </a:p>
        </p:txBody>
      </p:sp>
      <p:cxnSp>
        <p:nvCxnSpPr>
          <p:cNvPr id="39" name="Straight Arrow Connector 38">
            <a:extLst>
              <a:ext uri="{FF2B5EF4-FFF2-40B4-BE49-F238E27FC236}">
                <a16:creationId xmlns:a16="http://schemas.microsoft.com/office/drawing/2014/main" id="{D9B262E1-5DB0-4678-9278-2D61EA24A6E8}"/>
              </a:ext>
            </a:extLst>
          </p:cNvPr>
          <p:cNvCxnSpPr>
            <a:cxnSpLocks/>
            <a:stCxn id="38" idx="2"/>
          </p:cNvCxnSpPr>
          <p:nvPr/>
        </p:nvCxnSpPr>
        <p:spPr>
          <a:xfrm>
            <a:off x="7427971" y="4065540"/>
            <a:ext cx="0" cy="1066967"/>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25EB68F9-9E2B-44F8-8EC6-209EBAB3226C}"/>
              </a:ext>
            </a:extLst>
          </p:cNvPr>
          <p:cNvSpPr txBox="1"/>
          <p:nvPr/>
        </p:nvSpPr>
        <p:spPr>
          <a:xfrm>
            <a:off x="6610650" y="4222025"/>
            <a:ext cx="2071415" cy="738664"/>
          </a:xfrm>
          <a:prstGeom prst="rect">
            <a:avLst/>
          </a:prstGeom>
          <a:solidFill>
            <a:schemeClr val="bg1"/>
          </a:solidFill>
        </p:spPr>
        <p:txBody>
          <a:bodyPr wrap="square" rtlCol="0">
            <a:spAutoFit/>
          </a:bodyPr>
          <a:lstStyle/>
          <a:p>
            <a:r>
              <a:rPr lang="en-US" sz="1400" dirty="0"/>
              <a:t>Real-time measure calculation and evaluation</a:t>
            </a:r>
          </a:p>
        </p:txBody>
      </p:sp>
      <p:sp>
        <p:nvSpPr>
          <p:cNvPr id="41" name="Rectangle 40">
            <a:extLst>
              <a:ext uri="{FF2B5EF4-FFF2-40B4-BE49-F238E27FC236}">
                <a16:creationId xmlns:a16="http://schemas.microsoft.com/office/drawing/2014/main" id="{96AA56A6-92CF-4B1F-B112-E9272D799F48}"/>
              </a:ext>
            </a:extLst>
          </p:cNvPr>
          <p:cNvSpPr/>
          <p:nvPr/>
        </p:nvSpPr>
        <p:spPr>
          <a:xfrm>
            <a:off x="1189988" y="5689059"/>
            <a:ext cx="1435039" cy="673768"/>
          </a:xfrm>
          <a:prstGeom prst="rect">
            <a:avLst/>
          </a:prstGeom>
          <a:solidFill>
            <a:srgbClr val="DAE3F3"/>
          </a:solidFill>
          <a:ln w="28575"/>
        </p:spPr>
        <p:style>
          <a:lnRef idx="2">
            <a:schemeClr val="accent1"/>
          </a:lnRef>
          <a:fillRef idx="1">
            <a:schemeClr val="lt1"/>
          </a:fillRef>
          <a:effectRef idx="0">
            <a:schemeClr val="accent1"/>
          </a:effectRef>
          <a:fontRef idx="minor">
            <a:schemeClr val="dk1"/>
          </a:fontRef>
        </p:style>
        <p:txBody>
          <a:bodyPr lIns="0" rIns="0" rtlCol="0" anchor="ctr"/>
          <a:lstStyle/>
          <a:p>
            <a:pPr algn="ctr">
              <a:lnSpc>
                <a:spcPts val="1600"/>
              </a:lnSpc>
            </a:pPr>
            <a:r>
              <a:rPr lang="en-US" dirty="0"/>
              <a:t>Real-time Testbed Health Monitoring</a:t>
            </a:r>
          </a:p>
        </p:txBody>
      </p:sp>
      <p:cxnSp>
        <p:nvCxnSpPr>
          <p:cNvPr id="42" name="Straight Arrow Connector 41">
            <a:extLst>
              <a:ext uri="{FF2B5EF4-FFF2-40B4-BE49-F238E27FC236}">
                <a16:creationId xmlns:a16="http://schemas.microsoft.com/office/drawing/2014/main" id="{42DF2236-A48F-48EE-89F5-43AF8AF7A98A}"/>
              </a:ext>
            </a:extLst>
          </p:cNvPr>
          <p:cNvCxnSpPr>
            <a:cxnSpLocks/>
            <a:stCxn id="41" idx="0"/>
          </p:cNvCxnSpPr>
          <p:nvPr/>
        </p:nvCxnSpPr>
        <p:spPr>
          <a:xfrm flipV="1">
            <a:off x="1907508" y="5332396"/>
            <a:ext cx="0" cy="356663"/>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92F4C674-9AC8-4149-9275-36DC669AADAB}"/>
              </a:ext>
            </a:extLst>
          </p:cNvPr>
          <p:cNvCxnSpPr>
            <a:cxnSpLocks/>
          </p:cNvCxnSpPr>
          <p:nvPr/>
        </p:nvCxnSpPr>
        <p:spPr>
          <a:xfrm>
            <a:off x="6263315" y="2492952"/>
            <a:ext cx="0" cy="2657028"/>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29B81964-29DB-4EC4-B49E-0D02385A6504}"/>
              </a:ext>
            </a:extLst>
          </p:cNvPr>
          <p:cNvCxnSpPr>
            <a:cxnSpLocks/>
          </p:cNvCxnSpPr>
          <p:nvPr/>
        </p:nvCxnSpPr>
        <p:spPr>
          <a:xfrm>
            <a:off x="2496475" y="2475479"/>
            <a:ext cx="0" cy="2657028"/>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28266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6294-E23F-4F54-BFCE-6ACFCC177ED8}"/>
              </a:ext>
            </a:extLst>
          </p:cNvPr>
          <p:cNvSpPr>
            <a:spLocks noGrp="1"/>
          </p:cNvSpPr>
          <p:nvPr>
            <p:ph type="title"/>
          </p:nvPr>
        </p:nvSpPr>
        <p:spPr/>
        <p:txBody>
          <a:bodyPr/>
          <a:lstStyle/>
          <a:p>
            <a:r>
              <a:rPr lang="en-US" dirty="0"/>
              <a:t>Data Collection </a:t>
            </a:r>
            <a:br>
              <a:rPr lang="en-US" dirty="0"/>
            </a:br>
            <a:r>
              <a:rPr lang="en-US" dirty="0"/>
              <a:t>Time Series</a:t>
            </a:r>
          </a:p>
        </p:txBody>
      </p:sp>
      <p:sp>
        <p:nvSpPr>
          <p:cNvPr id="4" name="Slide Number Placeholder 3">
            <a:extLst>
              <a:ext uri="{FF2B5EF4-FFF2-40B4-BE49-F238E27FC236}">
                <a16:creationId xmlns:a16="http://schemas.microsoft.com/office/drawing/2014/main" id="{83877760-159A-41E9-A722-3D46E36AB84F}"/>
              </a:ext>
            </a:extLst>
          </p:cNvPr>
          <p:cNvSpPr>
            <a:spLocks noGrp="1"/>
          </p:cNvSpPr>
          <p:nvPr>
            <p:ph type="sldNum" sz="quarter" idx="12"/>
          </p:nvPr>
        </p:nvSpPr>
        <p:spPr/>
        <p:txBody>
          <a:bodyPr/>
          <a:lstStyle/>
          <a:p>
            <a:fld id="{0714CA94-A527-4097-BCC5-B58E5EE86117}" type="slidenum">
              <a:rPr lang="en-US" smtClean="0"/>
              <a:t>3</a:t>
            </a:fld>
            <a:endParaRPr lang="en-US"/>
          </a:p>
        </p:txBody>
      </p:sp>
      <p:cxnSp>
        <p:nvCxnSpPr>
          <p:cNvPr id="6" name="Straight Connector 5">
            <a:extLst>
              <a:ext uri="{FF2B5EF4-FFF2-40B4-BE49-F238E27FC236}">
                <a16:creationId xmlns:a16="http://schemas.microsoft.com/office/drawing/2014/main" id="{B2BA6E5E-EA6F-4AF0-B74A-17E1C9CCEA5A}"/>
              </a:ext>
            </a:extLst>
          </p:cNvPr>
          <p:cNvCxnSpPr>
            <a:cxnSpLocks/>
          </p:cNvCxnSpPr>
          <p:nvPr/>
        </p:nvCxnSpPr>
        <p:spPr>
          <a:xfrm>
            <a:off x="628650" y="3129749"/>
            <a:ext cx="7630929" cy="1269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0BEFBAC-D036-45B3-8FF3-4A2C4720703C}"/>
              </a:ext>
            </a:extLst>
          </p:cNvPr>
          <p:cNvCxnSpPr>
            <a:cxnSpLocks/>
          </p:cNvCxnSpPr>
          <p:nvPr/>
        </p:nvCxnSpPr>
        <p:spPr>
          <a:xfrm>
            <a:off x="608351" y="3545670"/>
            <a:ext cx="0" cy="20955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1A0E342-AF10-452A-AF1F-146450EB7A1D}"/>
              </a:ext>
            </a:extLst>
          </p:cNvPr>
          <p:cNvSpPr txBox="1"/>
          <p:nvPr/>
        </p:nvSpPr>
        <p:spPr>
          <a:xfrm>
            <a:off x="692150" y="3496560"/>
            <a:ext cx="4548553" cy="307777"/>
          </a:xfrm>
          <a:prstGeom prst="rect">
            <a:avLst/>
          </a:prstGeom>
          <a:noFill/>
        </p:spPr>
        <p:txBody>
          <a:bodyPr wrap="none" rtlCol="0">
            <a:spAutoFit/>
          </a:bodyPr>
          <a:lstStyle/>
          <a:p>
            <a:r>
              <a:rPr lang="en-US" sz="1400" dirty="0"/>
              <a:t>Periodic player state observation: location, travel, state, etc.</a:t>
            </a:r>
          </a:p>
        </p:txBody>
      </p:sp>
      <p:cxnSp>
        <p:nvCxnSpPr>
          <p:cNvPr id="223" name="Straight Connector 222">
            <a:extLst>
              <a:ext uri="{FF2B5EF4-FFF2-40B4-BE49-F238E27FC236}">
                <a16:creationId xmlns:a16="http://schemas.microsoft.com/office/drawing/2014/main" id="{DF9817CB-05E7-4CE6-B90E-8108C9073750}"/>
              </a:ext>
            </a:extLst>
          </p:cNvPr>
          <p:cNvCxnSpPr>
            <a:cxnSpLocks/>
          </p:cNvCxnSpPr>
          <p:nvPr/>
        </p:nvCxnSpPr>
        <p:spPr>
          <a:xfrm>
            <a:off x="610954" y="3818922"/>
            <a:ext cx="1249" cy="20955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7DA3AC7E-083A-40A3-BD6F-B90377DD708C}"/>
              </a:ext>
            </a:extLst>
          </p:cNvPr>
          <p:cNvSpPr txBox="1"/>
          <p:nvPr/>
        </p:nvSpPr>
        <p:spPr>
          <a:xfrm>
            <a:off x="692150" y="3781775"/>
            <a:ext cx="6476645" cy="307777"/>
          </a:xfrm>
          <a:prstGeom prst="rect">
            <a:avLst/>
          </a:prstGeom>
          <a:noFill/>
        </p:spPr>
        <p:txBody>
          <a:bodyPr wrap="none" rtlCol="0">
            <a:spAutoFit/>
          </a:bodyPr>
          <a:lstStyle/>
          <a:p>
            <a:r>
              <a:rPr lang="en-US" sz="1400" dirty="0"/>
              <a:t>Timestamped asynchronous event e.g. open door, triage victim, tool use, score change</a:t>
            </a:r>
          </a:p>
        </p:txBody>
      </p:sp>
      <p:cxnSp>
        <p:nvCxnSpPr>
          <p:cNvPr id="237" name="Straight Connector 236">
            <a:extLst>
              <a:ext uri="{FF2B5EF4-FFF2-40B4-BE49-F238E27FC236}">
                <a16:creationId xmlns:a16="http://schemas.microsoft.com/office/drawing/2014/main" id="{752AE780-09BE-4CB7-837F-FDA94D08FDFB}"/>
              </a:ext>
            </a:extLst>
          </p:cNvPr>
          <p:cNvCxnSpPr>
            <a:cxnSpLocks/>
          </p:cNvCxnSpPr>
          <p:nvPr/>
        </p:nvCxnSpPr>
        <p:spPr>
          <a:xfrm>
            <a:off x="608351" y="4089552"/>
            <a:ext cx="0" cy="2134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39" name="TextBox 238">
            <a:extLst>
              <a:ext uri="{FF2B5EF4-FFF2-40B4-BE49-F238E27FC236}">
                <a16:creationId xmlns:a16="http://schemas.microsoft.com/office/drawing/2014/main" id="{2D93AC13-40F8-4593-883E-C28F483FBEF8}"/>
              </a:ext>
            </a:extLst>
          </p:cNvPr>
          <p:cNvSpPr txBox="1"/>
          <p:nvPr/>
        </p:nvSpPr>
        <p:spPr>
          <a:xfrm>
            <a:off x="692150" y="4066990"/>
            <a:ext cx="4966616" cy="307777"/>
          </a:xfrm>
          <a:prstGeom prst="rect">
            <a:avLst/>
          </a:prstGeom>
          <a:noFill/>
        </p:spPr>
        <p:txBody>
          <a:bodyPr wrap="none" rtlCol="0">
            <a:spAutoFit/>
          </a:bodyPr>
          <a:lstStyle/>
          <a:p>
            <a:r>
              <a:rPr lang="en-US" sz="1400" dirty="0"/>
              <a:t>Derived event e.g. room transition, field of view, dialog analysis</a:t>
            </a:r>
          </a:p>
        </p:txBody>
      </p:sp>
      <p:cxnSp>
        <p:nvCxnSpPr>
          <p:cNvPr id="11" name="Straight Connector 10">
            <a:extLst>
              <a:ext uri="{FF2B5EF4-FFF2-40B4-BE49-F238E27FC236}">
                <a16:creationId xmlns:a16="http://schemas.microsoft.com/office/drawing/2014/main" id="{820695D5-1E19-463E-9653-1B1DA7F57C1C}"/>
              </a:ext>
            </a:extLst>
          </p:cNvPr>
          <p:cNvCxnSpPr>
            <a:cxnSpLocks/>
          </p:cNvCxnSpPr>
          <p:nvPr/>
        </p:nvCxnSpPr>
        <p:spPr>
          <a:xfrm>
            <a:off x="812799" y="2863049"/>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8D6962-D0A3-4059-9B4F-093436749E2A}"/>
              </a:ext>
            </a:extLst>
          </p:cNvPr>
          <p:cNvCxnSpPr>
            <a:cxnSpLocks/>
          </p:cNvCxnSpPr>
          <p:nvPr/>
        </p:nvCxnSpPr>
        <p:spPr>
          <a:xfrm>
            <a:off x="1147580" y="2863049"/>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9BBBD9C-1F1E-4CD9-A7FC-F54A3B24D7C5}"/>
              </a:ext>
            </a:extLst>
          </p:cNvPr>
          <p:cNvCxnSpPr>
            <a:cxnSpLocks/>
          </p:cNvCxnSpPr>
          <p:nvPr/>
        </p:nvCxnSpPr>
        <p:spPr>
          <a:xfrm>
            <a:off x="1482361" y="2863049"/>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749F7AA-0F67-4C8A-A6A8-F38EAC72F64A}"/>
              </a:ext>
            </a:extLst>
          </p:cNvPr>
          <p:cNvCxnSpPr>
            <a:cxnSpLocks/>
          </p:cNvCxnSpPr>
          <p:nvPr/>
        </p:nvCxnSpPr>
        <p:spPr>
          <a:xfrm>
            <a:off x="1817142" y="2863049"/>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FE77F41-D342-4641-B9BB-226376DEDF9D}"/>
              </a:ext>
            </a:extLst>
          </p:cNvPr>
          <p:cNvCxnSpPr>
            <a:cxnSpLocks/>
          </p:cNvCxnSpPr>
          <p:nvPr/>
        </p:nvCxnSpPr>
        <p:spPr>
          <a:xfrm>
            <a:off x="2151923" y="2863049"/>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EF69411-7227-4784-BCA5-F55C3E726E48}"/>
              </a:ext>
            </a:extLst>
          </p:cNvPr>
          <p:cNvCxnSpPr>
            <a:cxnSpLocks/>
          </p:cNvCxnSpPr>
          <p:nvPr/>
        </p:nvCxnSpPr>
        <p:spPr>
          <a:xfrm>
            <a:off x="2486704" y="2863049"/>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557E144-2149-4933-B0E6-12EA86C4978E}"/>
              </a:ext>
            </a:extLst>
          </p:cNvPr>
          <p:cNvCxnSpPr>
            <a:cxnSpLocks/>
          </p:cNvCxnSpPr>
          <p:nvPr/>
        </p:nvCxnSpPr>
        <p:spPr>
          <a:xfrm>
            <a:off x="2821485" y="2863049"/>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EFCCA-E020-49A3-AB2E-B92608ACD3F7}"/>
              </a:ext>
            </a:extLst>
          </p:cNvPr>
          <p:cNvCxnSpPr>
            <a:cxnSpLocks/>
          </p:cNvCxnSpPr>
          <p:nvPr/>
        </p:nvCxnSpPr>
        <p:spPr>
          <a:xfrm>
            <a:off x="3156266" y="2863049"/>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FCA9B87-10D4-4A49-8870-EAF373093D5E}"/>
              </a:ext>
            </a:extLst>
          </p:cNvPr>
          <p:cNvCxnSpPr>
            <a:cxnSpLocks/>
          </p:cNvCxnSpPr>
          <p:nvPr/>
        </p:nvCxnSpPr>
        <p:spPr>
          <a:xfrm>
            <a:off x="3491047" y="2863049"/>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590396-43EE-473C-BFFD-B0FCBF3A2188}"/>
              </a:ext>
            </a:extLst>
          </p:cNvPr>
          <p:cNvCxnSpPr>
            <a:cxnSpLocks/>
          </p:cNvCxnSpPr>
          <p:nvPr/>
        </p:nvCxnSpPr>
        <p:spPr>
          <a:xfrm>
            <a:off x="3825828" y="2863049"/>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9887F1D-B00E-42E3-810F-2266D6C16454}"/>
              </a:ext>
            </a:extLst>
          </p:cNvPr>
          <p:cNvCxnSpPr>
            <a:cxnSpLocks/>
          </p:cNvCxnSpPr>
          <p:nvPr/>
        </p:nvCxnSpPr>
        <p:spPr>
          <a:xfrm>
            <a:off x="4160609" y="2863049"/>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A10D53B-520C-4028-A4DD-552E2A5BA1BF}"/>
              </a:ext>
            </a:extLst>
          </p:cNvPr>
          <p:cNvCxnSpPr>
            <a:cxnSpLocks/>
          </p:cNvCxnSpPr>
          <p:nvPr/>
        </p:nvCxnSpPr>
        <p:spPr>
          <a:xfrm>
            <a:off x="4495390" y="2863049"/>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6AFD2E-31C5-49D7-BD2A-BE19D1D54FF6}"/>
              </a:ext>
            </a:extLst>
          </p:cNvPr>
          <p:cNvCxnSpPr>
            <a:cxnSpLocks/>
          </p:cNvCxnSpPr>
          <p:nvPr/>
        </p:nvCxnSpPr>
        <p:spPr>
          <a:xfrm>
            <a:off x="4830170" y="2863049"/>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C689677-2374-4359-946D-88C68A7FD6FB}"/>
              </a:ext>
            </a:extLst>
          </p:cNvPr>
          <p:cNvCxnSpPr>
            <a:cxnSpLocks/>
          </p:cNvCxnSpPr>
          <p:nvPr/>
        </p:nvCxnSpPr>
        <p:spPr>
          <a:xfrm>
            <a:off x="5164951" y="2863049"/>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27F18B9-4B22-4C92-8508-3056FC7AE4E3}"/>
              </a:ext>
            </a:extLst>
          </p:cNvPr>
          <p:cNvCxnSpPr>
            <a:cxnSpLocks/>
          </p:cNvCxnSpPr>
          <p:nvPr/>
        </p:nvCxnSpPr>
        <p:spPr>
          <a:xfrm>
            <a:off x="5499732" y="2863049"/>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761D3CD-C3FF-4FFF-9366-610218DF2E87}"/>
              </a:ext>
            </a:extLst>
          </p:cNvPr>
          <p:cNvCxnSpPr>
            <a:cxnSpLocks/>
          </p:cNvCxnSpPr>
          <p:nvPr/>
        </p:nvCxnSpPr>
        <p:spPr>
          <a:xfrm>
            <a:off x="5834513" y="2863049"/>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1314769-D00C-47A1-8AF7-7919364BA5F6}"/>
              </a:ext>
            </a:extLst>
          </p:cNvPr>
          <p:cNvCxnSpPr>
            <a:cxnSpLocks/>
          </p:cNvCxnSpPr>
          <p:nvPr/>
        </p:nvCxnSpPr>
        <p:spPr>
          <a:xfrm>
            <a:off x="6169294" y="2863049"/>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7598EDB-4F75-42F5-8020-6C14D844707B}"/>
              </a:ext>
            </a:extLst>
          </p:cNvPr>
          <p:cNvCxnSpPr>
            <a:cxnSpLocks/>
          </p:cNvCxnSpPr>
          <p:nvPr/>
        </p:nvCxnSpPr>
        <p:spPr>
          <a:xfrm>
            <a:off x="6504075" y="2863049"/>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D6F7493-5D8E-49E3-8188-485892736C5C}"/>
              </a:ext>
            </a:extLst>
          </p:cNvPr>
          <p:cNvCxnSpPr>
            <a:cxnSpLocks/>
          </p:cNvCxnSpPr>
          <p:nvPr/>
        </p:nvCxnSpPr>
        <p:spPr>
          <a:xfrm>
            <a:off x="6838856" y="2863049"/>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AAE23D0-D69B-4386-8EC4-E518020627AA}"/>
              </a:ext>
            </a:extLst>
          </p:cNvPr>
          <p:cNvCxnSpPr>
            <a:cxnSpLocks/>
          </p:cNvCxnSpPr>
          <p:nvPr/>
        </p:nvCxnSpPr>
        <p:spPr>
          <a:xfrm>
            <a:off x="7173637" y="2863049"/>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20B59AD-F694-4964-9742-BAD568B027E2}"/>
              </a:ext>
            </a:extLst>
          </p:cNvPr>
          <p:cNvCxnSpPr>
            <a:cxnSpLocks/>
          </p:cNvCxnSpPr>
          <p:nvPr/>
        </p:nvCxnSpPr>
        <p:spPr>
          <a:xfrm>
            <a:off x="7508418" y="2863049"/>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ECBB110-7F63-408B-920E-8AC5CEE14469}"/>
              </a:ext>
            </a:extLst>
          </p:cNvPr>
          <p:cNvCxnSpPr>
            <a:cxnSpLocks/>
          </p:cNvCxnSpPr>
          <p:nvPr/>
        </p:nvCxnSpPr>
        <p:spPr>
          <a:xfrm>
            <a:off x="7843199" y="2863049"/>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DF16D6A-00F3-4122-A7EC-D5AC042FCEDB}"/>
              </a:ext>
            </a:extLst>
          </p:cNvPr>
          <p:cNvCxnSpPr>
            <a:cxnSpLocks/>
          </p:cNvCxnSpPr>
          <p:nvPr/>
        </p:nvCxnSpPr>
        <p:spPr>
          <a:xfrm>
            <a:off x="8177980" y="2863049"/>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A8BE1EC6-6AA6-44B9-A884-DA283954FF2C}"/>
              </a:ext>
            </a:extLst>
          </p:cNvPr>
          <p:cNvCxnSpPr>
            <a:cxnSpLocks/>
          </p:cNvCxnSpPr>
          <p:nvPr/>
        </p:nvCxnSpPr>
        <p:spPr>
          <a:xfrm>
            <a:off x="1264011" y="2743350"/>
            <a:ext cx="0" cy="38639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AD15F74-B2E2-43C7-95DF-D263ED3AE739}"/>
              </a:ext>
            </a:extLst>
          </p:cNvPr>
          <p:cNvCxnSpPr>
            <a:cxnSpLocks/>
          </p:cNvCxnSpPr>
          <p:nvPr/>
        </p:nvCxnSpPr>
        <p:spPr>
          <a:xfrm>
            <a:off x="2644182" y="2743350"/>
            <a:ext cx="0" cy="38639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1D31A9E1-B9D8-4E95-A3C9-1451C2CEACED}"/>
              </a:ext>
            </a:extLst>
          </p:cNvPr>
          <p:cNvCxnSpPr>
            <a:cxnSpLocks/>
          </p:cNvCxnSpPr>
          <p:nvPr/>
        </p:nvCxnSpPr>
        <p:spPr>
          <a:xfrm>
            <a:off x="3602625" y="2743350"/>
            <a:ext cx="0" cy="38639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6940836A-A5AD-4F2D-AD41-205901388480}"/>
              </a:ext>
            </a:extLst>
          </p:cNvPr>
          <p:cNvCxnSpPr>
            <a:cxnSpLocks/>
          </p:cNvCxnSpPr>
          <p:nvPr/>
        </p:nvCxnSpPr>
        <p:spPr>
          <a:xfrm>
            <a:off x="4390133" y="2743349"/>
            <a:ext cx="0" cy="38639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36F6C39B-8968-4AF7-A95D-DB81CB62E70F}"/>
              </a:ext>
            </a:extLst>
          </p:cNvPr>
          <p:cNvCxnSpPr>
            <a:cxnSpLocks/>
          </p:cNvCxnSpPr>
          <p:nvPr/>
        </p:nvCxnSpPr>
        <p:spPr>
          <a:xfrm>
            <a:off x="5198499" y="2743349"/>
            <a:ext cx="0" cy="38639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25C0AC5D-88A8-44D8-90F9-7BFDA00A70F3}"/>
              </a:ext>
            </a:extLst>
          </p:cNvPr>
          <p:cNvCxnSpPr>
            <a:cxnSpLocks/>
          </p:cNvCxnSpPr>
          <p:nvPr/>
        </p:nvCxnSpPr>
        <p:spPr>
          <a:xfrm>
            <a:off x="5976632" y="2743348"/>
            <a:ext cx="0" cy="38639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3E3F121D-B8F4-44CF-B73E-A223FD8A2AEA}"/>
              </a:ext>
            </a:extLst>
          </p:cNvPr>
          <p:cNvCxnSpPr>
            <a:cxnSpLocks/>
          </p:cNvCxnSpPr>
          <p:nvPr/>
        </p:nvCxnSpPr>
        <p:spPr>
          <a:xfrm>
            <a:off x="8001653" y="2743348"/>
            <a:ext cx="0" cy="38639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8354BE93-0D23-40D4-862D-852126F08AD6}"/>
              </a:ext>
            </a:extLst>
          </p:cNvPr>
          <p:cNvCxnSpPr>
            <a:cxnSpLocks/>
          </p:cNvCxnSpPr>
          <p:nvPr/>
        </p:nvCxnSpPr>
        <p:spPr>
          <a:xfrm>
            <a:off x="1612921" y="2641750"/>
            <a:ext cx="0" cy="4879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B21CD997-A53E-40A4-8E7E-94969541C031}"/>
              </a:ext>
            </a:extLst>
          </p:cNvPr>
          <p:cNvCxnSpPr>
            <a:cxnSpLocks/>
          </p:cNvCxnSpPr>
          <p:nvPr/>
        </p:nvCxnSpPr>
        <p:spPr>
          <a:xfrm>
            <a:off x="2925435" y="2641751"/>
            <a:ext cx="0" cy="4879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30B5C0B6-0981-46F5-9B32-5B18FEC2E9A3}"/>
              </a:ext>
            </a:extLst>
          </p:cNvPr>
          <p:cNvCxnSpPr>
            <a:cxnSpLocks/>
          </p:cNvCxnSpPr>
          <p:nvPr/>
        </p:nvCxnSpPr>
        <p:spPr>
          <a:xfrm>
            <a:off x="4584826" y="2641750"/>
            <a:ext cx="0" cy="4879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846C411E-9D15-412E-BB25-F3845D13BB70}"/>
              </a:ext>
            </a:extLst>
          </p:cNvPr>
          <p:cNvCxnSpPr>
            <a:cxnSpLocks/>
          </p:cNvCxnSpPr>
          <p:nvPr/>
        </p:nvCxnSpPr>
        <p:spPr>
          <a:xfrm>
            <a:off x="5737963" y="2641750"/>
            <a:ext cx="0" cy="4879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78CDAA4-7C5D-47F0-9533-C87F327347DE}"/>
              </a:ext>
            </a:extLst>
          </p:cNvPr>
          <p:cNvCxnSpPr>
            <a:cxnSpLocks/>
          </p:cNvCxnSpPr>
          <p:nvPr/>
        </p:nvCxnSpPr>
        <p:spPr>
          <a:xfrm>
            <a:off x="7397355" y="2641750"/>
            <a:ext cx="0" cy="4879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FCA7E64C-8BBA-4E1D-82E9-A01CDEB0604D}"/>
              </a:ext>
            </a:extLst>
          </p:cNvPr>
          <p:cNvCxnSpPr>
            <a:cxnSpLocks/>
          </p:cNvCxnSpPr>
          <p:nvPr/>
        </p:nvCxnSpPr>
        <p:spPr>
          <a:xfrm>
            <a:off x="2072301" y="2483000"/>
            <a:ext cx="0" cy="64674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DF78450-29F1-4FEC-8661-1492B2966CD9}"/>
              </a:ext>
            </a:extLst>
          </p:cNvPr>
          <p:cNvCxnSpPr>
            <a:cxnSpLocks/>
          </p:cNvCxnSpPr>
          <p:nvPr/>
        </p:nvCxnSpPr>
        <p:spPr>
          <a:xfrm>
            <a:off x="5287959" y="2495700"/>
            <a:ext cx="0" cy="64674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9A86A273-949A-4968-AB0B-10D7B834F103}"/>
              </a:ext>
            </a:extLst>
          </p:cNvPr>
          <p:cNvCxnSpPr>
            <a:cxnSpLocks/>
          </p:cNvCxnSpPr>
          <p:nvPr/>
        </p:nvCxnSpPr>
        <p:spPr>
          <a:xfrm flipH="1">
            <a:off x="602001" y="4428749"/>
            <a:ext cx="6350" cy="20859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246" name="TextBox 245">
            <a:extLst>
              <a:ext uri="{FF2B5EF4-FFF2-40B4-BE49-F238E27FC236}">
                <a16:creationId xmlns:a16="http://schemas.microsoft.com/office/drawing/2014/main" id="{7F0B1640-054C-45CF-9ADB-0D5BB2558F69}"/>
              </a:ext>
            </a:extLst>
          </p:cNvPr>
          <p:cNvSpPr txBox="1"/>
          <p:nvPr/>
        </p:nvSpPr>
        <p:spPr>
          <a:xfrm>
            <a:off x="692150" y="4352205"/>
            <a:ext cx="2539670" cy="307777"/>
          </a:xfrm>
          <a:prstGeom prst="rect">
            <a:avLst/>
          </a:prstGeom>
          <a:noFill/>
        </p:spPr>
        <p:txBody>
          <a:bodyPr wrap="none" rtlCol="0">
            <a:spAutoFit/>
          </a:bodyPr>
          <a:lstStyle/>
          <a:p>
            <a:r>
              <a:rPr lang="en-US" sz="1400" dirty="0"/>
              <a:t>Agent interventions (next study)</a:t>
            </a:r>
          </a:p>
        </p:txBody>
      </p:sp>
      <p:sp>
        <p:nvSpPr>
          <p:cNvPr id="10" name="TextBox 9">
            <a:extLst>
              <a:ext uri="{FF2B5EF4-FFF2-40B4-BE49-F238E27FC236}">
                <a16:creationId xmlns:a16="http://schemas.microsoft.com/office/drawing/2014/main" id="{73D501C0-841C-4CEC-A1A3-049916FC7979}"/>
              </a:ext>
            </a:extLst>
          </p:cNvPr>
          <p:cNvSpPr txBox="1"/>
          <p:nvPr/>
        </p:nvSpPr>
        <p:spPr>
          <a:xfrm>
            <a:off x="205581" y="2880202"/>
            <a:ext cx="463588" cy="369332"/>
          </a:xfrm>
          <a:prstGeom prst="rect">
            <a:avLst/>
          </a:prstGeom>
          <a:noFill/>
        </p:spPr>
        <p:txBody>
          <a:bodyPr wrap="none" rtlCol="0">
            <a:spAutoFit/>
          </a:bodyPr>
          <a:lstStyle/>
          <a:p>
            <a:r>
              <a:rPr lang="en-US" dirty="0"/>
              <a:t>. . .</a:t>
            </a:r>
          </a:p>
        </p:txBody>
      </p:sp>
      <p:sp>
        <p:nvSpPr>
          <p:cNvPr id="73" name="TextBox 72">
            <a:extLst>
              <a:ext uri="{FF2B5EF4-FFF2-40B4-BE49-F238E27FC236}">
                <a16:creationId xmlns:a16="http://schemas.microsoft.com/office/drawing/2014/main" id="{9B5ABEED-4A51-4107-BE60-42C588E56578}"/>
              </a:ext>
            </a:extLst>
          </p:cNvPr>
          <p:cNvSpPr txBox="1"/>
          <p:nvPr/>
        </p:nvSpPr>
        <p:spPr>
          <a:xfrm>
            <a:off x="8221416" y="2894409"/>
            <a:ext cx="463588" cy="369332"/>
          </a:xfrm>
          <a:prstGeom prst="rect">
            <a:avLst/>
          </a:prstGeom>
          <a:noFill/>
        </p:spPr>
        <p:txBody>
          <a:bodyPr wrap="none" rtlCol="0">
            <a:spAutoFit/>
          </a:bodyPr>
          <a:lstStyle/>
          <a:p>
            <a:r>
              <a:rPr lang="en-US" dirty="0"/>
              <a:t>. . .</a:t>
            </a:r>
          </a:p>
        </p:txBody>
      </p:sp>
      <p:cxnSp>
        <p:nvCxnSpPr>
          <p:cNvPr id="74" name="Straight Connector 73">
            <a:extLst>
              <a:ext uri="{FF2B5EF4-FFF2-40B4-BE49-F238E27FC236}">
                <a16:creationId xmlns:a16="http://schemas.microsoft.com/office/drawing/2014/main" id="{A1215A75-8B2B-4F84-8498-7AE26FFDFEF1}"/>
              </a:ext>
            </a:extLst>
          </p:cNvPr>
          <p:cNvCxnSpPr>
            <a:cxnSpLocks/>
          </p:cNvCxnSpPr>
          <p:nvPr/>
        </p:nvCxnSpPr>
        <p:spPr>
          <a:xfrm>
            <a:off x="2374643" y="2307265"/>
            <a:ext cx="0" cy="828831"/>
          </a:xfrm>
          <a:prstGeom prst="line">
            <a:avLst/>
          </a:prstGeom>
          <a:ln w="28575">
            <a:solidFill>
              <a:srgbClr val="F452E1"/>
            </a:solidFill>
            <a:prstDash val="soli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C39B990-CD2D-4C78-BAC5-52FF4EAC08FA}"/>
              </a:ext>
            </a:extLst>
          </p:cNvPr>
          <p:cNvCxnSpPr>
            <a:cxnSpLocks/>
          </p:cNvCxnSpPr>
          <p:nvPr/>
        </p:nvCxnSpPr>
        <p:spPr>
          <a:xfrm>
            <a:off x="4011714" y="2307265"/>
            <a:ext cx="0" cy="822479"/>
          </a:xfrm>
          <a:prstGeom prst="line">
            <a:avLst/>
          </a:prstGeom>
          <a:ln w="28575">
            <a:solidFill>
              <a:srgbClr val="F452E1"/>
            </a:solidFill>
            <a:prstDash val="soli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03A8860-3903-460B-A09B-A1DBDF764CD0}"/>
              </a:ext>
            </a:extLst>
          </p:cNvPr>
          <p:cNvCxnSpPr>
            <a:cxnSpLocks/>
          </p:cNvCxnSpPr>
          <p:nvPr/>
        </p:nvCxnSpPr>
        <p:spPr>
          <a:xfrm>
            <a:off x="7720933" y="2307265"/>
            <a:ext cx="0" cy="828831"/>
          </a:xfrm>
          <a:prstGeom prst="line">
            <a:avLst/>
          </a:prstGeom>
          <a:ln w="28575">
            <a:solidFill>
              <a:srgbClr val="F452E1"/>
            </a:solidFill>
            <a:prstDash val="soli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7EFC59C-70D2-44AC-B395-CEEA1FF7EE12}"/>
              </a:ext>
            </a:extLst>
          </p:cNvPr>
          <p:cNvCxnSpPr>
            <a:cxnSpLocks/>
          </p:cNvCxnSpPr>
          <p:nvPr/>
        </p:nvCxnSpPr>
        <p:spPr>
          <a:xfrm>
            <a:off x="608351" y="4710248"/>
            <a:ext cx="0" cy="270999"/>
          </a:xfrm>
          <a:prstGeom prst="line">
            <a:avLst/>
          </a:prstGeom>
          <a:ln w="28575">
            <a:solidFill>
              <a:srgbClr val="F452E1"/>
            </a:solidFill>
            <a:prstDash val="soli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624ECAFF-F70C-415B-B61B-C93D0C10CED0}"/>
              </a:ext>
            </a:extLst>
          </p:cNvPr>
          <p:cNvSpPr txBox="1"/>
          <p:nvPr/>
        </p:nvSpPr>
        <p:spPr>
          <a:xfrm>
            <a:off x="692150" y="4673470"/>
            <a:ext cx="3317190" cy="307777"/>
          </a:xfrm>
          <a:prstGeom prst="rect">
            <a:avLst/>
          </a:prstGeom>
          <a:noFill/>
        </p:spPr>
        <p:txBody>
          <a:bodyPr wrap="none" rtlCol="0">
            <a:spAutoFit/>
          </a:bodyPr>
          <a:lstStyle/>
          <a:p>
            <a:r>
              <a:rPr lang="en-US" sz="1400" dirty="0"/>
              <a:t>Periodic or event driven evaluation metrics</a:t>
            </a:r>
          </a:p>
        </p:txBody>
      </p:sp>
      <p:sp>
        <p:nvSpPr>
          <p:cNvPr id="80" name="TextBox 79">
            <a:extLst>
              <a:ext uri="{FF2B5EF4-FFF2-40B4-BE49-F238E27FC236}">
                <a16:creationId xmlns:a16="http://schemas.microsoft.com/office/drawing/2014/main" id="{D958F249-A47A-4DC8-9022-A5AAD41C01D4}"/>
              </a:ext>
            </a:extLst>
          </p:cNvPr>
          <p:cNvSpPr txBox="1"/>
          <p:nvPr/>
        </p:nvSpPr>
        <p:spPr>
          <a:xfrm>
            <a:off x="4157096" y="3107182"/>
            <a:ext cx="731290" cy="307777"/>
          </a:xfrm>
          <a:prstGeom prst="rect">
            <a:avLst/>
          </a:prstGeom>
          <a:noFill/>
        </p:spPr>
        <p:txBody>
          <a:bodyPr wrap="none" rtlCol="0">
            <a:spAutoFit/>
          </a:bodyPr>
          <a:lstStyle/>
          <a:p>
            <a:r>
              <a:rPr lang="en-US" sz="1400" dirty="0"/>
              <a:t>Time -&gt;</a:t>
            </a:r>
          </a:p>
        </p:txBody>
      </p:sp>
      <p:sp>
        <p:nvSpPr>
          <p:cNvPr id="50" name="TextBox 49">
            <a:extLst>
              <a:ext uri="{FF2B5EF4-FFF2-40B4-BE49-F238E27FC236}">
                <a16:creationId xmlns:a16="http://schemas.microsoft.com/office/drawing/2014/main" id="{2EA810CE-04BD-4A1F-AD0E-45C3D58D6FCF}"/>
              </a:ext>
            </a:extLst>
          </p:cNvPr>
          <p:cNvSpPr txBox="1"/>
          <p:nvPr/>
        </p:nvSpPr>
        <p:spPr>
          <a:xfrm>
            <a:off x="7701571" y="2138985"/>
            <a:ext cx="300082" cy="369332"/>
          </a:xfrm>
          <a:prstGeom prst="rect">
            <a:avLst/>
          </a:prstGeom>
          <a:noFill/>
        </p:spPr>
        <p:txBody>
          <a:bodyPr wrap="none" rtlCol="0">
            <a:spAutoFit/>
          </a:bodyPr>
          <a:lstStyle/>
          <a:p>
            <a:r>
              <a:rPr lang="en-US" dirty="0"/>
              <a:t>*</a:t>
            </a:r>
          </a:p>
        </p:txBody>
      </p:sp>
      <p:sp>
        <p:nvSpPr>
          <p:cNvPr id="85" name="TextBox 84">
            <a:extLst>
              <a:ext uri="{FF2B5EF4-FFF2-40B4-BE49-F238E27FC236}">
                <a16:creationId xmlns:a16="http://schemas.microsoft.com/office/drawing/2014/main" id="{22648439-A51B-48CF-84D6-7A81FE3298AC}"/>
              </a:ext>
            </a:extLst>
          </p:cNvPr>
          <p:cNvSpPr txBox="1"/>
          <p:nvPr/>
        </p:nvSpPr>
        <p:spPr>
          <a:xfrm>
            <a:off x="458310" y="5562803"/>
            <a:ext cx="5092356" cy="307777"/>
          </a:xfrm>
          <a:prstGeom prst="rect">
            <a:avLst/>
          </a:prstGeom>
          <a:noFill/>
        </p:spPr>
        <p:txBody>
          <a:bodyPr wrap="none" rtlCol="0">
            <a:spAutoFit/>
          </a:bodyPr>
          <a:lstStyle/>
          <a:p>
            <a:r>
              <a:rPr lang="en-US" sz="1400" dirty="0"/>
              <a:t>* Bar height shows differentiation and has no quantitative meaning</a:t>
            </a:r>
          </a:p>
        </p:txBody>
      </p:sp>
    </p:spTree>
    <p:extLst>
      <p:ext uri="{BB962C8B-B14F-4D97-AF65-F5344CB8AC3E}">
        <p14:creationId xmlns:p14="http://schemas.microsoft.com/office/powerpoint/2010/main" val="3299616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9397-1D1B-4412-A996-9B878AE79CB4}"/>
              </a:ext>
            </a:extLst>
          </p:cNvPr>
          <p:cNvSpPr>
            <a:spLocks noGrp="1"/>
          </p:cNvSpPr>
          <p:nvPr>
            <p:ph type="title"/>
          </p:nvPr>
        </p:nvSpPr>
        <p:spPr/>
        <p:txBody>
          <a:bodyPr/>
          <a:lstStyle/>
          <a:p>
            <a:r>
              <a:rPr lang="en-US"/>
              <a:t>ASIST Testbed </a:t>
            </a:r>
            <a:r>
              <a:rPr lang="en-US" dirty="0"/>
              <a:t>Architecture</a:t>
            </a:r>
          </a:p>
        </p:txBody>
      </p:sp>
      <p:sp>
        <p:nvSpPr>
          <p:cNvPr id="4" name="Slide Number Placeholder 3">
            <a:extLst>
              <a:ext uri="{FF2B5EF4-FFF2-40B4-BE49-F238E27FC236}">
                <a16:creationId xmlns:a16="http://schemas.microsoft.com/office/drawing/2014/main" id="{628F9800-DA10-4765-8AB8-BF71779D068B}"/>
              </a:ext>
            </a:extLst>
          </p:cNvPr>
          <p:cNvSpPr>
            <a:spLocks noGrp="1"/>
          </p:cNvSpPr>
          <p:nvPr>
            <p:ph type="sldNum" sz="quarter" idx="12"/>
          </p:nvPr>
        </p:nvSpPr>
        <p:spPr/>
        <p:txBody>
          <a:bodyPr/>
          <a:lstStyle/>
          <a:p>
            <a:fld id="{0714CA94-A527-4097-BCC5-B58E5EE86117}" type="slidenum">
              <a:rPr lang="en-US" smtClean="0"/>
              <a:t>4</a:t>
            </a:fld>
            <a:endParaRPr lang="en-US"/>
          </a:p>
        </p:txBody>
      </p:sp>
      <p:sp>
        <p:nvSpPr>
          <p:cNvPr id="6" name="Rectangle 5">
            <a:extLst>
              <a:ext uri="{FF2B5EF4-FFF2-40B4-BE49-F238E27FC236}">
                <a16:creationId xmlns:a16="http://schemas.microsoft.com/office/drawing/2014/main" id="{B8528494-F7CF-4F18-9E75-F118DCB798C9}"/>
              </a:ext>
            </a:extLst>
          </p:cNvPr>
          <p:cNvSpPr/>
          <p:nvPr/>
        </p:nvSpPr>
        <p:spPr>
          <a:xfrm>
            <a:off x="5276297" y="3749934"/>
            <a:ext cx="718525" cy="461937"/>
          </a:xfrm>
          <a:prstGeom prst="rect">
            <a:avLst/>
          </a:prstGeom>
          <a:solidFill>
            <a:schemeClr val="accent1">
              <a:lumMod val="75000"/>
            </a:schemeClr>
          </a:solidFill>
          <a:ln w="28575">
            <a:solidFill>
              <a:schemeClr val="accent4"/>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lnSpc>
                <a:spcPts val="900"/>
              </a:lnSpc>
            </a:pPr>
            <a:r>
              <a:rPr lang="en-US" sz="900" dirty="0">
                <a:solidFill>
                  <a:prstClr val="white"/>
                </a:solidFill>
                <a:latin typeface="Calibri" panose="020F0502020204030204"/>
              </a:rPr>
              <a:t>Agent</a:t>
            </a:r>
          </a:p>
        </p:txBody>
      </p:sp>
      <p:cxnSp>
        <p:nvCxnSpPr>
          <p:cNvPr id="11" name="Straight Connector 10">
            <a:extLst>
              <a:ext uri="{FF2B5EF4-FFF2-40B4-BE49-F238E27FC236}">
                <a16:creationId xmlns:a16="http://schemas.microsoft.com/office/drawing/2014/main" id="{BD891A1D-444B-4135-B9D2-46350648DDFB}"/>
              </a:ext>
            </a:extLst>
          </p:cNvPr>
          <p:cNvCxnSpPr>
            <a:cxnSpLocks/>
          </p:cNvCxnSpPr>
          <p:nvPr/>
        </p:nvCxnSpPr>
        <p:spPr>
          <a:xfrm>
            <a:off x="768459" y="3121301"/>
            <a:ext cx="8067808"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D47C57B-BB68-4C79-A253-72B9E06B00BE}"/>
              </a:ext>
            </a:extLst>
          </p:cNvPr>
          <p:cNvSpPr txBox="1"/>
          <p:nvPr/>
        </p:nvSpPr>
        <p:spPr>
          <a:xfrm>
            <a:off x="326008" y="3121301"/>
            <a:ext cx="755015" cy="307777"/>
          </a:xfrm>
          <a:prstGeom prst="rect">
            <a:avLst/>
          </a:prstGeom>
          <a:noFill/>
        </p:spPr>
        <p:txBody>
          <a:bodyPr wrap="none" rtlCol="0">
            <a:spAutoFit/>
          </a:bodyPr>
          <a:lstStyle/>
          <a:p>
            <a:r>
              <a:rPr lang="en-US" sz="1400" dirty="0"/>
              <a:t>Testbed</a:t>
            </a:r>
          </a:p>
        </p:txBody>
      </p:sp>
      <p:sp>
        <p:nvSpPr>
          <p:cNvPr id="13" name="TextBox 12">
            <a:extLst>
              <a:ext uri="{FF2B5EF4-FFF2-40B4-BE49-F238E27FC236}">
                <a16:creationId xmlns:a16="http://schemas.microsoft.com/office/drawing/2014/main" id="{8271B8FB-755A-42D1-A025-27B770BB49A6}"/>
              </a:ext>
            </a:extLst>
          </p:cNvPr>
          <p:cNvSpPr txBox="1"/>
          <p:nvPr/>
        </p:nvSpPr>
        <p:spPr>
          <a:xfrm>
            <a:off x="326008" y="2723095"/>
            <a:ext cx="556691" cy="307777"/>
          </a:xfrm>
          <a:prstGeom prst="rect">
            <a:avLst/>
          </a:prstGeom>
          <a:noFill/>
        </p:spPr>
        <p:txBody>
          <a:bodyPr wrap="none" rtlCol="0">
            <a:spAutoFit/>
          </a:bodyPr>
          <a:lstStyle/>
          <a:p>
            <a:r>
              <a:rPr lang="en-US" sz="1400" dirty="0"/>
              <a:t>Local</a:t>
            </a:r>
          </a:p>
        </p:txBody>
      </p:sp>
      <p:sp>
        <p:nvSpPr>
          <p:cNvPr id="14" name="Cube 13">
            <a:extLst>
              <a:ext uri="{FF2B5EF4-FFF2-40B4-BE49-F238E27FC236}">
                <a16:creationId xmlns:a16="http://schemas.microsoft.com/office/drawing/2014/main" id="{56D6CCE8-1332-423D-93B3-FD8291149C02}"/>
              </a:ext>
            </a:extLst>
          </p:cNvPr>
          <p:cNvSpPr/>
          <p:nvPr/>
        </p:nvSpPr>
        <p:spPr>
          <a:xfrm>
            <a:off x="1994125" y="3560112"/>
            <a:ext cx="756505" cy="288377"/>
          </a:xfrm>
          <a:prstGeom prst="cube">
            <a:avLst>
              <a:gd name="adj" fmla="val 31995"/>
            </a:avLst>
          </a:prstGeom>
          <a:solidFill>
            <a:schemeClr val="accent1">
              <a:lumMod val="75000"/>
            </a:schemeClr>
          </a:solidFill>
          <a:ln w="28575">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lnSpc>
                <a:spcPts val="900"/>
              </a:lnSpc>
            </a:pPr>
            <a:r>
              <a:rPr lang="en-US" sz="900" dirty="0">
                <a:solidFill>
                  <a:prstClr val="white"/>
                </a:solidFill>
                <a:latin typeface="Calibri" panose="020F0502020204030204"/>
              </a:rPr>
              <a:t>ASIST  mod</a:t>
            </a:r>
          </a:p>
        </p:txBody>
      </p:sp>
      <p:sp>
        <p:nvSpPr>
          <p:cNvPr id="15" name="Cube 14">
            <a:extLst>
              <a:ext uri="{FF2B5EF4-FFF2-40B4-BE49-F238E27FC236}">
                <a16:creationId xmlns:a16="http://schemas.microsoft.com/office/drawing/2014/main" id="{0F9D3291-C852-4219-B61F-77EA2A2F9F95}"/>
              </a:ext>
            </a:extLst>
          </p:cNvPr>
          <p:cNvSpPr/>
          <p:nvPr/>
        </p:nvSpPr>
        <p:spPr>
          <a:xfrm>
            <a:off x="1991353" y="3283308"/>
            <a:ext cx="758573" cy="361507"/>
          </a:xfrm>
          <a:prstGeom prst="cube">
            <a:avLst/>
          </a:prstGeom>
          <a:solidFill>
            <a:schemeClr val="accent1">
              <a:lumMod val="75000"/>
            </a:schemeClr>
          </a:solidFill>
          <a:ln w="19050">
            <a:solidFill>
              <a:schemeClr val="accent1">
                <a:lumMod val="50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lnSpc>
                <a:spcPts val="900"/>
              </a:lnSpc>
            </a:pPr>
            <a:r>
              <a:rPr lang="en-US" sz="900" dirty="0">
                <a:solidFill>
                  <a:prstClr val="white"/>
                </a:solidFill>
                <a:latin typeface="Calibri" panose="020F0502020204030204"/>
              </a:rPr>
              <a:t>MINECRAFT</a:t>
            </a:r>
          </a:p>
        </p:txBody>
      </p:sp>
      <p:grpSp>
        <p:nvGrpSpPr>
          <p:cNvPr id="16" name="Group 15">
            <a:extLst>
              <a:ext uri="{FF2B5EF4-FFF2-40B4-BE49-F238E27FC236}">
                <a16:creationId xmlns:a16="http://schemas.microsoft.com/office/drawing/2014/main" id="{B12680D3-8A69-4589-BCE6-270808FDC002}"/>
              </a:ext>
            </a:extLst>
          </p:cNvPr>
          <p:cNvGrpSpPr/>
          <p:nvPr/>
        </p:nvGrpSpPr>
        <p:grpSpPr>
          <a:xfrm>
            <a:off x="1990111" y="3369331"/>
            <a:ext cx="677291" cy="275483"/>
            <a:chOff x="569338" y="2425378"/>
            <a:chExt cx="1207456" cy="473747"/>
          </a:xfrm>
          <a:effectLst/>
        </p:grpSpPr>
        <p:pic>
          <p:nvPicPr>
            <p:cNvPr id="17" name="Picture 16">
              <a:extLst>
                <a:ext uri="{FF2B5EF4-FFF2-40B4-BE49-F238E27FC236}">
                  <a16:creationId xmlns:a16="http://schemas.microsoft.com/office/drawing/2014/main" id="{4E1D855C-8CF4-404F-A713-549E56B6C47A}"/>
                </a:ext>
              </a:extLst>
            </p:cNvPr>
            <p:cNvPicPr>
              <a:picLocks noChangeAspect="1"/>
            </p:cNvPicPr>
            <p:nvPr/>
          </p:nvPicPr>
          <p:blipFill>
            <a:blip r:embed="rId2"/>
            <a:stretch>
              <a:fillRect/>
            </a:stretch>
          </p:blipFill>
          <p:spPr>
            <a:xfrm>
              <a:off x="569339" y="2425378"/>
              <a:ext cx="1207455" cy="473747"/>
            </a:xfrm>
            <a:prstGeom prst="rect">
              <a:avLst/>
            </a:prstGeom>
            <a:solidFill>
              <a:schemeClr val="accent4">
                <a:lumMod val="75000"/>
              </a:schemeClr>
            </a:solidFill>
            <a:ln w="19050">
              <a:solidFill>
                <a:schemeClr val="accent4"/>
              </a:solidFill>
            </a:ln>
            <a:effectLst>
              <a:outerShdw blurRad="76200" dir="18900000" sy="23000" kx="-1200000" algn="bl" rotWithShape="0">
                <a:prstClr val="black">
                  <a:alpha val="20000"/>
                </a:prstClr>
              </a:outerShdw>
            </a:effectLst>
          </p:spPr>
        </p:pic>
        <p:sp>
          <p:nvSpPr>
            <p:cNvPr id="18" name="Rectangle 17">
              <a:extLst>
                <a:ext uri="{FF2B5EF4-FFF2-40B4-BE49-F238E27FC236}">
                  <a16:creationId xmlns:a16="http://schemas.microsoft.com/office/drawing/2014/main" id="{F13E3CAB-A3F4-4FAF-94D0-661F274DFC5A}"/>
                </a:ext>
              </a:extLst>
            </p:cNvPr>
            <p:cNvSpPr/>
            <p:nvPr/>
          </p:nvSpPr>
          <p:spPr>
            <a:xfrm>
              <a:off x="569338" y="2432424"/>
              <a:ext cx="1197287" cy="464859"/>
            </a:xfrm>
            <a:prstGeom prst="rect">
              <a:avLst/>
            </a:prstGeom>
            <a:solidFill>
              <a:srgbClr val="FFFFFF">
                <a:alpha val="38039"/>
              </a:srgbClr>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514350"/>
              <a:r>
                <a:rPr lang="en-US" sz="1013" dirty="0">
                  <a:solidFill>
                    <a:prstClr val="white"/>
                  </a:solidFill>
                  <a:latin typeface="Calibri" panose="020F0502020204030204"/>
                </a:rPr>
                <a:t>MINECRAFT</a:t>
              </a:r>
            </a:p>
          </p:txBody>
        </p:sp>
      </p:grpSp>
      <p:pic>
        <p:nvPicPr>
          <p:cNvPr id="19" name="Picture 18">
            <a:extLst>
              <a:ext uri="{FF2B5EF4-FFF2-40B4-BE49-F238E27FC236}">
                <a16:creationId xmlns:a16="http://schemas.microsoft.com/office/drawing/2014/main" id="{FA8F2C76-C83D-408E-A770-E12B49CD67A1}"/>
              </a:ext>
            </a:extLst>
          </p:cNvPr>
          <p:cNvPicPr>
            <a:picLocks noChangeAspect="1"/>
          </p:cNvPicPr>
          <p:nvPr/>
        </p:nvPicPr>
        <p:blipFill>
          <a:blip r:embed="rId3"/>
          <a:stretch>
            <a:fillRect/>
          </a:stretch>
        </p:blipFill>
        <p:spPr>
          <a:xfrm>
            <a:off x="7378558" y="2171492"/>
            <a:ext cx="175441" cy="188377"/>
          </a:xfrm>
          <a:prstGeom prst="rect">
            <a:avLst/>
          </a:prstGeom>
        </p:spPr>
      </p:pic>
      <p:pic>
        <p:nvPicPr>
          <p:cNvPr id="20" name="Picture 19">
            <a:extLst>
              <a:ext uri="{FF2B5EF4-FFF2-40B4-BE49-F238E27FC236}">
                <a16:creationId xmlns:a16="http://schemas.microsoft.com/office/drawing/2014/main" id="{A2752F93-C991-43F1-BAD6-04278E466E25}"/>
              </a:ext>
            </a:extLst>
          </p:cNvPr>
          <p:cNvPicPr>
            <a:picLocks noChangeAspect="1"/>
          </p:cNvPicPr>
          <p:nvPr/>
        </p:nvPicPr>
        <p:blipFill>
          <a:blip r:embed="rId3"/>
          <a:stretch>
            <a:fillRect/>
          </a:stretch>
        </p:blipFill>
        <p:spPr>
          <a:xfrm>
            <a:off x="2321282" y="1951000"/>
            <a:ext cx="175441" cy="188377"/>
          </a:xfrm>
          <a:prstGeom prst="rect">
            <a:avLst/>
          </a:prstGeom>
        </p:spPr>
      </p:pic>
      <p:pic>
        <p:nvPicPr>
          <p:cNvPr id="21" name="Picture 20">
            <a:extLst>
              <a:ext uri="{FF2B5EF4-FFF2-40B4-BE49-F238E27FC236}">
                <a16:creationId xmlns:a16="http://schemas.microsoft.com/office/drawing/2014/main" id="{F13B584B-D92F-49B4-B65F-4BD0A53DFE41}"/>
              </a:ext>
            </a:extLst>
          </p:cNvPr>
          <p:cNvPicPr>
            <a:picLocks noChangeAspect="1"/>
          </p:cNvPicPr>
          <p:nvPr/>
        </p:nvPicPr>
        <p:blipFill>
          <a:blip r:embed="rId3"/>
          <a:stretch>
            <a:fillRect/>
          </a:stretch>
        </p:blipFill>
        <p:spPr>
          <a:xfrm>
            <a:off x="4759467" y="1951000"/>
            <a:ext cx="175441" cy="188377"/>
          </a:xfrm>
          <a:prstGeom prst="rect">
            <a:avLst/>
          </a:prstGeom>
        </p:spPr>
      </p:pic>
      <p:sp>
        <p:nvSpPr>
          <p:cNvPr id="26" name="Rectangle 25">
            <a:extLst>
              <a:ext uri="{FF2B5EF4-FFF2-40B4-BE49-F238E27FC236}">
                <a16:creationId xmlns:a16="http://schemas.microsoft.com/office/drawing/2014/main" id="{787711FC-8A28-488F-8796-5A7BC74334CC}"/>
              </a:ext>
            </a:extLst>
          </p:cNvPr>
          <p:cNvSpPr/>
          <p:nvPr/>
        </p:nvSpPr>
        <p:spPr>
          <a:xfrm>
            <a:off x="7053152" y="2459306"/>
            <a:ext cx="826255" cy="448688"/>
          </a:xfrm>
          <a:prstGeom prst="rect">
            <a:avLst/>
          </a:prstGeom>
          <a:solidFill>
            <a:schemeClr val="accent1">
              <a:lumMod val="75000"/>
            </a:schemeClr>
          </a:solidFill>
          <a:ln w="19050">
            <a:solidFill>
              <a:schemeClr val="accent1">
                <a:lumMod val="50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lnSpc>
                <a:spcPts val="900"/>
              </a:lnSpc>
            </a:pPr>
            <a:r>
              <a:rPr lang="en-US" sz="900" dirty="0" err="1">
                <a:solidFill>
                  <a:prstClr val="white"/>
                </a:solidFill>
                <a:latin typeface="Calibri" panose="020F0502020204030204"/>
              </a:rPr>
              <a:t>Kibana</a:t>
            </a:r>
            <a:br>
              <a:rPr lang="en-US" sz="900" dirty="0">
                <a:solidFill>
                  <a:prstClr val="white"/>
                </a:solidFill>
                <a:latin typeface="Calibri" panose="020F0502020204030204"/>
              </a:rPr>
            </a:br>
            <a:r>
              <a:rPr lang="en-US" sz="900" dirty="0">
                <a:solidFill>
                  <a:prstClr val="white"/>
                </a:solidFill>
                <a:latin typeface="Calibri" panose="020F0502020204030204"/>
              </a:rPr>
              <a:t>(Browser)</a:t>
            </a:r>
          </a:p>
        </p:txBody>
      </p:sp>
      <p:sp>
        <p:nvSpPr>
          <p:cNvPr id="27" name="Rectangle 26">
            <a:extLst>
              <a:ext uri="{FF2B5EF4-FFF2-40B4-BE49-F238E27FC236}">
                <a16:creationId xmlns:a16="http://schemas.microsoft.com/office/drawing/2014/main" id="{AE56305C-DC3A-439F-AC5B-808A0A907F40}"/>
              </a:ext>
            </a:extLst>
          </p:cNvPr>
          <p:cNvSpPr/>
          <p:nvPr/>
        </p:nvSpPr>
        <p:spPr>
          <a:xfrm>
            <a:off x="5208972" y="3831107"/>
            <a:ext cx="718517" cy="441032"/>
          </a:xfrm>
          <a:prstGeom prst="rect">
            <a:avLst/>
          </a:prstGeom>
          <a:solidFill>
            <a:schemeClr val="accent1">
              <a:lumMod val="75000"/>
            </a:schemeClr>
          </a:solidFill>
          <a:ln w="28575">
            <a:solidFill>
              <a:schemeClr val="accent4"/>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lnSpc>
                <a:spcPts val="900"/>
              </a:lnSpc>
            </a:pPr>
            <a:r>
              <a:rPr lang="en-US" sz="900" dirty="0">
                <a:solidFill>
                  <a:prstClr val="white"/>
                </a:solidFill>
                <a:latin typeface="Calibri" panose="020F0502020204030204"/>
              </a:rPr>
              <a:t>ASI &amp; System Agents</a:t>
            </a:r>
          </a:p>
        </p:txBody>
      </p:sp>
      <p:sp>
        <p:nvSpPr>
          <p:cNvPr id="28" name="Rectangle 27">
            <a:extLst>
              <a:ext uri="{FF2B5EF4-FFF2-40B4-BE49-F238E27FC236}">
                <a16:creationId xmlns:a16="http://schemas.microsoft.com/office/drawing/2014/main" id="{DE5D4B03-1083-4651-BDE2-778FFD58D402}"/>
              </a:ext>
            </a:extLst>
          </p:cNvPr>
          <p:cNvSpPr/>
          <p:nvPr/>
        </p:nvSpPr>
        <p:spPr>
          <a:xfrm>
            <a:off x="2694808" y="4740217"/>
            <a:ext cx="675778" cy="294848"/>
          </a:xfrm>
          <a:prstGeom prst="rect">
            <a:avLst/>
          </a:prstGeom>
          <a:solidFill>
            <a:schemeClr val="accent1">
              <a:lumMod val="75000"/>
            </a:schemeClr>
          </a:solidFill>
          <a:ln w="28575">
            <a:solidFill>
              <a:schemeClr val="accent4"/>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lnSpc>
                <a:spcPts val="900"/>
              </a:lnSpc>
            </a:pPr>
            <a:r>
              <a:rPr lang="en-US" sz="900" dirty="0" err="1">
                <a:solidFill>
                  <a:prstClr val="white"/>
                </a:solidFill>
                <a:latin typeface="Calibri" panose="020F0502020204030204"/>
              </a:rPr>
              <a:t>Logstash</a:t>
            </a:r>
            <a:endParaRPr lang="en-US" sz="900" dirty="0">
              <a:solidFill>
                <a:prstClr val="white"/>
              </a:solidFill>
              <a:latin typeface="Calibri" panose="020F0502020204030204"/>
            </a:endParaRPr>
          </a:p>
        </p:txBody>
      </p:sp>
      <p:sp>
        <p:nvSpPr>
          <p:cNvPr id="29" name="Rectangle 28">
            <a:extLst>
              <a:ext uri="{FF2B5EF4-FFF2-40B4-BE49-F238E27FC236}">
                <a16:creationId xmlns:a16="http://schemas.microsoft.com/office/drawing/2014/main" id="{91043969-F464-4E73-B09A-096FE08CECE6}"/>
              </a:ext>
            </a:extLst>
          </p:cNvPr>
          <p:cNvSpPr/>
          <p:nvPr/>
        </p:nvSpPr>
        <p:spPr>
          <a:xfrm>
            <a:off x="2694808" y="5230279"/>
            <a:ext cx="675778" cy="294848"/>
          </a:xfrm>
          <a:prstGeom prst="rect">
            <a:avLst/>
          </a:prstGeom>
          <a:solidFill>
            <a:schemeClr val="accent1">
              <a:lumMod val="75000"/>
            </a:schemeClr>
          </a:solidFill>
          <a:ln w="28575">
            <a:solidFill>
              <a:schemeClr val="accent4"/>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lnSpc>
                <a:spcPts val="900"/>
              </a:lnSpc>
            </a:pPr>
            <a:r>
              <a:rPr lang="en-US" sz="900" dirty="0">
                <a:solidFill>
                  <a:prstClr val="white"/>
                </a:solidFill>
                <a:latin typeface="Calibri" panose="020F0502020204030204"/>
              </a:rPr>
              <a:t>Elastic</a:t>
            </a:r>
          </a:p>
        </p:txBody>
      </p:sp>
      <p:cxnSp>
        <p:nvCxnSpPr>
          <p:cNvPr id="34" name="Straight Arrow Connector 33">
            <a:extLst>
              <a:ext uri="{FF2B5EF4-FFF2-40B4-BE49-F238E27FC236}">
                <a16:creationId xmlns:a16="http://schemas.microsoft.com/office/drawing/2014/main" id="{A5F1DC1A-602E-4ACD-B9B8-EDD164CE85A9}"/>
              </a:ext>
            </a:extLst>
          </p:cNvPr>
          <p:cNvCxnSpPr>
            <a:cxnSpLocks/>
          </p:cNvCxnSpPr>
          <p:nvPr/>
        </p:nvCxnSpPr>
        <p:spPr>
          <a:xfrm>
            <a:off x="827936" y="4414134"/>
            <a:ext cx="5726521" cy="2728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5D220AA-EFD5-4FBB-BD80-EBFCE041C07C}"/>
              </a:ext>
            </a:extLst>
          </p:cNvPr>
          <p:cNvSpPr/>
          <p:nvPr/>
        </p:nvSpPr>
        <p:spPr>
          <a:xfrm>
            <a:off x="1990111" y="3967963"/>
            <a:ext cx="671587" cy="294848"/>
          </a:xfrm>
          <a:prstGeom prst="rect">
            <a:avLst/>
          </a:prstGeom>
          <a:solidFill>
            <a:schemeClr val="accent1">
              <a:lumMod val="75000"/>
            </a:schemeClr>
          </a:solidFill>
          <a:ln w="28575">
            <a:solidFill>
              <a:schemeClr val="accent4"/>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lnSpc>
                <a:spcPts val="900"/>
              </a:lnSpc>
            </a:pPr>
            <a:r>
              <a:rPr lang="en-US" sz="900" dirty="0">
                <a:solidFill>
                  <a:prstClr val="white"/>
                </a:solidFill>
                <a:latin typeface="Calibri" panose="020F0502020204030204"/>
              </a:rPr>
              <a:t>Data</a:t>
            </a:r>
            <a:br>
              <a:rPr lang="en-US" sz="900" dirty="0">
                <a:solidFill>
                  <a:prstClr val="white"/>
                </a:solidFill>
                <a:latin typeface="Calibri" panose="020F0502020204030204"/>
              </a:rPr>
            </a:br>
            <a:r>
              <a:rPr lang="en-US" sz="900" dirty="0">
                <a:solidFill>
                  <a:prstClr val="white"/>
                </a:solidFill>
                <a:latin typeface="Calibri" panose="020F0502020204030204"/>
              </a:rPr>
              <a:t>Collector</a:t>
            </a:r>
          </a:p>
        </p:txBody>
      </p:sp>
      <p:cxnSp>
        <p:nvCxnSpPr>
          <p:cNvPr id="36" name="Straight Arrow Connector 35">
            <a:extLst>
              <a:ext uri="{FF2B5EF4-FFF2-40B4-BE49-F238E27FC236}">
                <a16:creationId xmlns:a16="http://schemas.microsoft.com/office/drawing/2014/main" id="{DDD4C74D-AC09-46D0-BB31-DB2A045A7D3F}"/>
              </a:ext>
            </a:extLst>
          </p:cNvPr>
          <p:cNvCxnSpPr>
            <a:endCxn id="28" idx="0"/>
          </p:cNvCxnSpPr>
          <p:nvPr/>
        </p:nvCxnSpPr>
        <p:spPr>
          <a:xfrm>
            <a:off x="3032697" y="4427991"/>
            <a:ext cx="0" cy="312226"/>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E4696DF-1D5B-4E5F-BE40-812288F63AD4}"/>
              </a:ext>
            </a:extLst>
          </p:cNvPr>
          <p:cNvCxnSpPr>
            <a:cxnSpLocks/>
            <a:endCxn id="27" idx="2"/>
          </p:cNvCxnSpPr>
          <p:nvPr/>
        </p:nvCxnSpPr>
        <p:spPr>
          <a:xfrm flipV="1">
            <a:off x="5568231" y="4272139"/>
            <a:ext cx="0" cy="19307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E8DD13C-D434-4FC5-8C38-2B462DDB1FED}"/>
              </a:ext>
            </a:extLst>
          </p:cNvPr>
          <p:cNvCxnSpPr>
            <a:stCxn id="28" idx="2"/>
            <a:endCxn id="29" idx="0"/>
          </p:cNvCxnSpPr>
          <p:nvPr/>
        </p:nvCxnSpPr>
        <p:spPr>
          <a:xfrm>
            <a:off x="3032697" y="5035065"/>
            <a:ext cx="0" cy="195214"/>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Elbow Connector 53">
            <a:extLst>
              <a:ext uri="{FF2B5EF4-FFF2-40B4-BE49-F238E27FC236}">
                <a16:creationId xmlns:a16="http://schemas.microsoft.com/office/drawing/2014/main" id="{D47D864B-3845-4B2B-9FB4-D78057CF15F1}"/>
              </a:ext>
            </a:extLst>
          </p:cNvPr>
          <p:cNvCxnSpPr>
            <a:cxnSpLocks/>
            <a:endCxn id="26" idx="2"/>
          </p:cNvCxnSpPr>
          <p:nvPr/>
        </p:nvCxnSpPr>
        <p:spPr>
          <a:xfrm rot="5400000" flipH="1" flipV="1">
            <a:off x="5943361" y="3854786"/>
            <a:ext cx="2469710" cy="576127"/>
          </a:xfrm>
          <a:prstGeom prst="bentConnector3">
            <a:avLst>
              <a:gd name="adj1" fmla="val -22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F430706-2CB9-46D2-B2FC-73899C027953}"/>
              </a:ext>
            </a:extLst>
          </p:cNvPr>
          <p:cNvCxnSpPr>
            <a:cxnSpLocks/>
            <a:endCxn id="35" idx="0"/>
          </p:cNvCxnSpPr>
          <p:nvPr/>
        </p:nvCxnSpPr>
        <p:spPr>
          <a:xfrm>
            <a:off x="2325903" y="3838843"/>
            <a:ext cx="2" cy="12912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7AFF508-1E03-4C74-BD64-092AD271B6A5}"/>
              </a:ext>
            </a:extLst>
          </p:cNvPr>
          <p:cNvCxnSpPr>
            <a:cxnSpLocks/>
            <a:stCxn id="35" idx="2"/>
          </p:cNvCxnSpPr>
          <p:nvPr/>
        </p:nvCxnSpPr>
        <p:spPr>
          <a:xfrm flipH="1">
            <a:off x="2317197" y="4262811"/>
            <a:ext cx="8708" cy="176494"/>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97D91F3B-E18C-4FB1-9A69-832B0C9306D6}"/>
              </a:ext>
            </a:extLst>
          </p:cNvPr>
          <p:cNvSpPr/>
          <p:nvPr/>
        </p:nvSpPr>
        <p:spPr>
          <a:xfrm>
            <a:off x="1998871" y="2270375"/>
            <a:ext cx="826255" cy="448688"/>
          </a:xfrm>
          <a:prstGeom prst="rect">
            <a:avLst/>
          </a:prstGeom>
          <a:solidFill>
            <a:schemeClr val="accent1">
              <a:lumMod val="75000"/>
            </a:schemeClr>
          </a:solidFill>
          <a:ln w="19050">
            <a:solidFill>
              <a:schemeClr val="accent1">
                <a:lumMod val="50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lnSpc>
                <a:spcPts val="900"/>
              </a:lnSpc>
            </a:pPr>
            <a:r>
              <a:rPr lang="en-US" sz="900" dirty="0">
                <a:solidFill>
                  <a:prstClr val="white"/>
                </a:solidFill>
                <a:latin typeface="Calibri" panose="020F0502020204030204"/>
              </a:rPr>
              <a:t>Minecraft Client</a:t>
            </a:r>
          </a:p>
        </p:txBody>
      </p:sp>
      <p:cxnSp>
        <p:nvCxnSpPr>
          <p:cNvPr id="43" name="Straight Arrow Connector 42">
            <a:extLst>
              <a:ext uri="{FF2B5EF4-FFF2-40B4-BE49-F238E27FC236}">
                <a16:creationId xmlns:a16="http://schemas.microsoft.com/office/drawing/2014/main" id="{CC9B2C89-2E4B-46C2-A286-218810773252}"/>
              </a:ext>
            </a:extLst>
          </p:cNvPr>
          <p:cNvCxnSpPr>
            <a:cxnSpLocks/>
            <a:stCxn id="42" idx="2"/>
            <a:endCxn id="15" idx="0"/>
          </p:cNvCxnSpPr>
          <p:nvPr/>
        </p:nvCxnSpPr>
        <p:spPr>
          <a:xfrm>
            <a:off x="2411999" y="2719063"/>
            <a:ext cx="3829" cy="564245"/>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990F6318-D4BF-4A1E-A215-F6C4898A9FB0}"/>
              </a:ext>
            </a:extLst>
          </p:cNvPr>
          <p:cNvSpPr/>
          <p:nvPr/>
        </p:nvSpPr>
        <p:spPr>
          <a:xfrm>
            <a:off x="4407311" y="3291257"/>
            <a:ext cx="873608" cy="424412"/>
          </a:xfrm>
          <a:prstGeom prst="rect">
            <a:avLst/>
          </a:prstGeom>
          <a:solidFill>
            <a:schemeClr val="accent1">
              <a:lumMod val="75000"/>
            </a:schemeClr>
          </a:solidFill>
          <a:ln w="28575">
            <a:solidFill>
              <a:schemeClr val="accent4"/>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lnSpc>
                <a:spcPts val="900"/>
              </a:lnSpc>
            </a:pPr>
            <a:r>
              <a:rPr lang="en-US" sz="900" dirty="0">
                <a:solidFill>
                  <a:prstClr val="white"/>
                </a:solidFill>
                <a:latin typeface="Calibri" panose="020F0502020204030204"/>
              </a:rPr>
              <a:t>Experiment Monitor and Controller</a:t>
            </a:r>
          </a:p>
        </p:txBody>
      </p:sp>
      <p:cxnSp>
        <p:nvCxnSpPr>
          <p:cNvPr id="50" name="Straight Arrow Connector 49">
            <a:extLst>
              <a:ext uri="{FF2B5EF4-FFF2-40B4-BE49-F238E27FC236}">
                <a16:creationId xmlns:a16="http://schemas.microsoft.com/office/drawing/2014/main" id="{D2C59E00-3723-4EE0-B992-A061F8DF451A}"/>
              </a:ext>
            </a:extLst>
          </p:cNvPr>
          <p:cNvCxnSpPr>
            <a:cxnSpLocks/>
            <a:endCxn id="44" idx="2"/>
          </p:cNvCxnSpPr>
          <p:nvPr/>
        </p:nvCxnSpPr>
        <p:spPr>
          <a:xfrm flipV="1">
            <a:off x="4844115" y="3715669"/>
            <a:ext cx="0" cy="738972"/>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7EC43636-2B26-4582-985E-9A5884F73FE1}"/>
              </a:ext>
            </a:extLst>
          </p:cNvPr>
          <p:cNvSpPr/>
          <p:nvPr/>
        </p:nvSpPr>
        <p:spPr>
          <a:xfrm>
            <a:off x="4421986" y="2270375"/>
            <a:ext cx="826255" cy="448688"/>
          </a:xfrm>
          <a:prstGeom prst="rect">
            <a:avLst/>
          </a:prstGeom>
          <a:solidFill>
            <a:schemeClr val="accent1">
              <a:lumMod val="75000"/>
            </a:schemeClr>
          </a:solidFill>
          <a:ln w="19050">
            <a:solidFill>
              <a:schemeClr val="accent1">
                <a:lumMod val="50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lnSpc>
                <a:spcPts val="900"/>
              </a:lnSpc>
            </a:pPr>
            <a:r>
              <a:rPr lang="en-US" sz="900" dirty="0">
                <a:solidFill>
                  <a:prstClr val="white"/>
                </a:solidFill>
                <a:latin typeface="Calibri" panose="020F0502020204030204"/>
              </a:rPr>
              <a:t>ASIST Control</a:t>
            </a:r>
            <a:br>
              <a:rPr lang="en-US" sz="900" dirty="0">
                <a:solidFill>
                  <a:prstClr val="white"/>
                </a:solidFill>
                <a:latin typeface="Calibri" panose="020F0502020204030204"/>
              </a:rPr>
            </a:br>
            <a:r>
              <a:rPr lang="en-US" sz="900" dirty="0">
                <a:solidFill>
                  <a:prstClr val="white"/>
                </a:solidFill>
                <a:latin typeface="Calibri" panose="020F0502020204030204"/>
              </a:rPr>
              <a:t>(Browser)</a:t>
            </a:r>
          </a:p>
        </p:txBody>
      </p:sp>
      <p:cxnSp>
        <p:nvCxnSpPr>
          <p:cNvPr id="52" name="Straight Arrow Connector 51">
            <a:extLst>
              <a:ext uri="{FF2B5EF4-FFF2-40B4-BE49-F238E27FC236}">
                <a16:creationId xmlns:a16="http://schemas.microsoft.com/office/drawing/2014/main" id="{A51B5697-45E9-4B78-8AE5-31E3BBBF85EF}"/>
              </a:ext>
            </a:extLst>
          </p:cNvPr>
          <p:cNvCxnSpPr>
            <a:stCxn id="44" idx="0"/>
            <a:endCxn id="51" idx="2"/>
          </p:cNvCxnSpPr>
          <p:nvPr/>
        </p:nvCxnSpPr>
        <p:spPr>
          <a:xfrm flipH="1" flipV="1">
            <a:off x="4835114" y="2719063"/>
            <a:ext cx="9001" cy="57219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Trapezoid 52">
            <a:extLst>
              <a:ext uri="{FF2B5EF4-FFF2-40B4-BE49-F238E27FC236}">
                <a16:creationId xmlns:a16="http://schemas.microsoft.com/office/drawing/2014/main" id="{0013DBBA-EDE0-41DD-A0E3-8A50FB798B4A}"/>
              </a:ext>
            </a:extLst>
          </p:cNvPr>
          <p:cNvSpPr/>
          <p:nvPr/>
        </p:nvSpPr>
        <p:spPr>
          <a:xfrm>
            <a:off x="1135487" y="2022425"/>
            <a:ext cx="715401" cy="368646"/>
          </a:xfrm>
          <a:prstGeom prst="trapezoid">
            <a:avLst/>
          </a:prstGeom>
          <a:solidFill>
            <a:schemeClr val="accent6">
              <a:lumMod val="75000"/>
            </a:schemeClr>
          </a:solidFill>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lnSpc>
                <a:spcPts val="900"/>
              </a:lnSpc>
            </a:pPr>
            <a:r>
              <a:rPr lang="en-US" sz="900" dirty="0">
                <a:solidFill>
                  <a:prstClr val="white"/>
                </a:solidFill>
                <a:latin typeface="Calibri" panose="020F0502020204030204"/>
              </a:rPr>
              <a:t>Local data Source</a:t>
            </a:r>
          </a:p>
        </p:txBody>
      </p:sp>
      <p:pic>
        <p:nvPicPr>
          <p:cNvPr id="58" name="Picture 57">
            <a:extLst>
              <a:ext uri="{FF2B5EF4-FFF2-40B4-BE49-F238E27FC236}">
                <a16:creationId xmlns:a16="http://schemas.microsoft.com/office/drawing/2014/main" id="{8928C23F-A090-4331-998E-AADF2C086B75}"/>
              </a:ext>
            </a:extLst>
          </p:cNvPr>
          <p:cNvPicPr>
            <a:picLocks noChangeAspect="1"/>
          </p:cNvPicPr>
          <p:nvPr/>
        </p:nvPicPr>
        <p:blipFill>
          <a:blip r:embed="rId3"/>
          <a:stretch>
            <a:fillRect/>
          </a:stretch>
        </p:blipFill>
        <p:spPr>
          <a:xfrm>
            <a:off x="1403275" y="1753264"/>
            <a:ext cx="175441" cy="188377"/>
          </a:xfrm>
          <a:prstGeom prst="rect">
            <a:avLst/>
          </a:prstGeom>
        </p:spPr>
      </p:pic>
      <p:cxnSp>
        <p:nvCxnSpPr>
          <p:cNvPr id="59" name="Straight Arrow Connector 58">
            <a:extLst>
              <a:ext uri="{FF2B5EF4-FFF2-40B4-BE49-F238E27FC236}">
                <a16:creationId xmlns:a16="http://schemas.microsoft.com/office/drawing/2014/main" id="{3D2F2FA5-50AC-4B3E-A9C8-4337ADB72F5A}"/>
              </a:ext>
            </a:extLst>
          </p:cNvPr>
          <p:cNvCxnSpPr>
            <a:cxnSpLocks/>
            <a:endCxn id="53" idx="2"/>
          </p:cNvCxnSpPr>
          <p:nvPr/>
        </p:nvCxnSpPr>
        <p:spPr>
          <a:xfrm flipV="1">
            <a:off x="1490995" y="2391072"/>
            <a:ext cx="2192" cy="582793"/>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0B637E21-5014-4AF4-8D89-F46863F29B9A}"/>
              </a:ext>
            </a:extLst>
          </p:cNvPr>
          <p:cNvSpPr txBox="1"/>
          <p:nvPr/>
        </p:nvSpPr>
        <p:spPr>
          <a:xfrm>
            <a:off x="3507270" y="4240689"/>
            <a:ext cx="1396536" cy="261610"/>
          </a:xfrm>
          <a:prstGeom prst="rect">
            <a:avLst/>
          </a:prstGeom>
          <a:noFill/>
        </p:spPr>
        <p:txBody>
          <a:bodyPr wrap="none" rtlCol="0">
            <a:spAutoFit/>
          </a:bodyPr>
          <a:lstStyle/>
          <a:p>
            <a:r>
              <a:rPr lang="en-US" sz="1100" dirty="0"/>
              <a:t>Message Bus (MQTT)</a:t>
            </a:r>
          </a:p>
        </p:txBody>
      </p:sp>
      <p:sp>
        <p:nvSpPr>
          <p:cNvPr id="67" name="Flowchart: Magnetic Disk 66">
            <a:extLst>
              <a:ext uri="{FF2B5EF4-FFF2-40B4-BE49-F238E27FC236}">
                <a16:creationId xmlns:a16="http://schemas.microsoft.com/office/drawing/2014/main" id="{CBFBD2D9-036C-4E95-9D48-488AAEFC2AA8}"/>
              </a:ext>
            </a:extLst>
          </p:cNvPr>
          <p:cNvSpPr/>
          <p:nvPr/>
        </p:nvSpPr>
        <p:spPr>
          <a:xfrm>
            <a:off x="2661889" y="5720342"/>
            <a:ext cx="741617" cy="389047"/>
          </a:xfrm>
          <a:prstGeom prst="flowChartMagneticDisk">
            <a:avLst/>
          </a:prstGeom>
          <a:solidFill>
            <a:schemeClr val="accent1">
              <a:lumMod val="75000"/>
            </a:schemeClr>
          </a:solidFill>
          <a:ln w="19050">
            <a:solidFill>
              <a:schemeClr val="accent1">
                <a:lumMod val="50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lnSpc>
                <a:spcPts val="900"/>
              </a:lnSpc>
            </a:pPr>
            <a:r>
              <a:rPr lang="en-US" sz="900" dirty="0">
                <a:solidFill>
                  <a:prstClr val="white"/>
                </a:solidFill>
                <a:latin typeface="Calibri" panose="020F0502020204030204"/>
              </a:rPr>
              <a:t>Experiment Data</a:t>
            </a:r>
          </a:p>
        </p:txBody>
      </p:sp>
      <p:cxnSp>
        <p:nvCxnSpPr>
          <p:cNvPr id="68" name="Straight Arrow Connector 67">
            <a:extLst>
              <a:ext uri="{FF2B5EF4-FFF2-40B4-BE49-F238E27FC236}">
                <a16:creationId xmlns:a16="http://schemas.microsoft.com/office/drawing/2014/main" id="{9F667E07-6973-4C91-AD31-1C6D9FEF789D}"/>
              </a:ext>
            </a:extLst>
          </p:cNvPr>
          <p:cNvCxnSpPr>
            <a:stCxn id="67" idx="1"/>
            <a:endCxn id="29" idx="2"/>
          </p:cNvCxnSpPr>
          <p:nvPr/>
        </p:nvCxnSpPr>
        <p:spPr>
          <a:xfrm flipV="1">
            <a:off x="3032697" y="5525127"/>
            <a:ext cx="0" cy="19521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23B950AC-45BF-40CA-98C7-0391481CA5E4}"/>
              </a:ext>
            </a:extLst>
          </p:cNvPr>
          <p:cNvSpPr/>
          <p:nvPr/>
        </p:nvSpPr>
        <p:spPr>
          <a:xfrm>
            <a:off x="5438136" y="4723368"/>
            <a:ext cx="758573" cy="324982"/>
          </a:xfrm>
          <a:prstGeom prst="rect">
            <a:avLst/>
          </a:prstGeom>
          <a:solidFill>
            <a:schemeClr val="accent1">
              <a:lumMod val="75000"/>
            </a:schemeClr>
          </a:solidFill>
          <a:ln w="28575">
            <a:solidFill>
              <a:schemeClr val="accent4"/>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lnSpc>
                <a:spcPts val="900"/>
              </a:lnSpc>
            </a:pPr>
            <a:r>
              <a:rPr lang="en-US" sz="900" dirty="0">
                <a:solidFill>
                  <a:prstClr val="white"/>
                </a:solidFill>
                <a:latin typeface="Calibri" panose="020F0502020204030204"/>
              </a:rPr>
              <a:t>Metadata Store</a:t>
            </a:r>
          </a:p>
        </p:txBody>
      </p:sp>
      <p:cxnSp>
        <p:nvCxnSpPr>
          <p:cNvPr id="73" name="Straight Arrow Connector 72">
            <a:extLst>
              <a:ext uri="{FF2B5EF4-FFF2-40B4-BE49-F238E27FC236}">
                <a16:creationId xmlns:a16="http://schemas.microsoft.com/office/drawing/2014/main" id="{EB8251B4-6048-4B30-8B85-C54D0719E4D2}"/>
              </a:ext>
            </a:extLst>
          </p:cNvPr>
          <p:cNvCxnSpPr>
            <a:cxnSpLocks/>
            <a:endCxn id="72" idx="0"/>
          </p:cNvCxnSpPr>
          <p:nvPr/>
        </p:nvCxnSpPr>
        <p:spPr>
          <a:xfrm>
            <a:off x="5814215" y="4465218"/>
            <a:ext cx="3208" cy="25815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 name="Flowchart: Magnetic Disk 73">
            <a:extLst>
              <a:ext uri="{FF2B5EF4-FFF2-40B4-BE49-F238E27FC236}">
                <a16:creationId xmlns:a16="http://schemas.microsoft.com/office/drawing/2014/main" id="{1B5F1E3A-2627-460F-BBBD-39652655A0EE}"/>
              </a:ext>
            </a:extLst>
          </p:cNvPr>
          <p:cNvSpPr/>
          <p:nvPr/>
        </p:nvSpPr>
        <p:spPr>
          <a:xfrm>
            <a:off x="4499757" y="4699975"/>
            <a:ext cx="653183" cy="389047"/>
          </a:xfrm>
          <a:prstGeom prst="flowChartMagneticDisk">
            <a:avLst/>
          </a:prstGeom>
          <a:solidFill>
            <a:schemeClr val="accent1">
              <a:lumMod val="75000"/>
            </a:schemeClr>
          </a:solidFill>
          <a:ln w="19050">
            <a:solidFill>
              <a:schemeClr val="accent1">
                <a:lumMod val="50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lnSpc>
                <a:spcPts val="900"/>
              </a:lnSpc>
            </a:pPr>
            <a:r>
              <a:rPr lang="en-US" sz="900" dirty="0">
                <a:solidFill>
                  <a:prstClr val="white"/>
                </a:solidFill>
                <a:latin typeface="Calibri" panose="020F0502020204030204"/>
              </a:rPr>
              <a:t>Metadata</a:t>
            </a:r>
          </a:p>
        </p:txBody>
      </p:sp>
      <p:cxnSp>
        <p:nvCxnSpPr>
          <p:cNvPr id="75" name="Straight Arrow Connector 74">
            <a:extLst>
              <a:ext uri="{FF2B5EF4-FFF2-40B4-BE49-F238E27FC236}">
                <a16:creationId xmlns:a16="http://schemas.microsoft.com/office/drawing/2014/main" id="{6C2B43FF-85FC-486A-B703-D7BCC3D7F0BB}"/>
              </a:ext>
            </a:extLst>
          </p:cNvPr>
          <p:cNvCxnSpPr>
            <a:cxnSpLocks/>
            <a:stCxn id="74" idx="4"/>
            <a:endCxn id="72" idx="1"/>
          </p:cNvCxnSpPr>
          <p:nvPr/>
        </p:nvCxnSpPr>
        <p:spPr>
          <a:xfrm flipV="1">
            <a:off x="5152940" y="4885859"/>
            <a:ext cx="285196" cy="864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9D018ED0-9305-4999-8D07-E888467D9D93}"/>
              </a:ext>
            </a:extLst>
          </p:cNvPr>
          <p:cNvSpPr/>
          <p:nvPr/>
        </p:nvSpPr>
        <p:spPr>
          <a:xfrm>
            <a:off x="1151588" y="2633098"/>
            <a:ext cx="653183" cy="389047"/>
          </a:xfrm>
          <a:prstGeom prst="rect">
            <a:avLst/>
          </a:prstGeom>
          <a:solidFill>
            <a:schemeClr val="accent6">
              <a:lumMod val="75000"/>
            </a:schemeClr>
          </a:solidFill>
          <a:ln w="9525">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lnSpc>
                <a:spcPts val="900"/>
              </a:lnSpc>
            </a:pPr>
            <a:r>
              <a:rPr lang="en-US" sz="900" dirty="0">
                <a:solidFill>
                  <a:prstClr val="white"/>
                </a:solidFill>
                <a:latin typeface="Calibri" panose="020F0502020204030204"/>
              </a:rPr>
              <a:t>Local Data Service</a:t>
            </a:r>
          </a:p>
        </p:txBody>
      </p:sp>
      <p:sp>
        <p:nvSpPr>
          <p:cNvPr id="85" name="Rectangle 84">
            <a:extLst>
              <a:ext uri="{FF2B5EF4-FFF2-40B4-BE49-F238E27FC236}">
                <a16:creationId xmlns:a16="http://schemas.microsoft.com/office/drawing/2014/main" id="{A1734A2F-F91F-49C5-86B7-7B06B81FCD47}"/>
              </a:ext>
            </a:extLst>
          </p:cNvPr>
          <p:cNvSpPr/>
          <p:nvPr/>
        </p:nvSpPr>
        <p:spPr>
          <a:xfrm>
            <a:off x="6410371" y="1903996"/>
            <a:ext cx="895260" cy="448688"/>
          </a:xfrm>
          <a:prstGeom prst="rect">
            <a:avLst/>
          </a:prstGeom>
          <a:solidFill>
            <a:schemeClr val="accent1">
              <a:lumMod val="75000"/>
            </a:schemeClr>
          </a:solidFill>
          <a:ln w="19050">
            <a:solidFill>
              <a:schemeClr val="accent1">
                <a:lumMod val="50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lnSpc>
                <a:spcPts val="900"/>
              </a:lnSpc>
            </a:pPr>
            <a:r>
              <a:rPr lang="en-US" sz="900" dirty="0">
                <a:solidFill>
                  <a:prstClr val="white"/>
                </a:solidFill>
                <a:latin typeface="Calibri" panose="020F0502020204030204"/>
              </a:rPr>
              <a:t>Export/Import (Browser)</a:t>
            </a:r>
          </a:p>
        </p:txBody>
      </p:sp>
      <p:pic>
        <p:nvPicPr>
          <p:cNvPr id="86" name="Picture 85">
            <a:extLst>
              <a:ext uri="{FF2B5EF4-FFF2-40B4-BE49-F238E27FC236}">
                <a16:creationId xmlns:a16="http://schemas.microsoft.com/office/drawing/2014/main" id="{C7A2DBAF-CFD5-429F-8564-9FAFB26E3F9B}"/>
              </a:ext>
            </a:extLst>
          </p:cNvPr>
          <p:cNvPicPr>
            <a:picLocks noChangeAspect="1"/>
          </p:cNvPicPr>
          <p:nvPr/>
        </p:nvPicPr>
        <p:blipFill>
          <a:blip r:embed="rId3"/>
          <a:stretch>
            <a:fillRect/>
          </a:stretch>
        </p:blipFill>
        <p:spPr>
          <a:xfrm>
            <a:off x="6747619" y="1648067"/>
            <a:ext cx="175441" cy="188377"/>
          </a:xfrm>
          <a:prstGeom prst="rect">
            <a:avLst/>
          </a:prstGeom>
        </p:spPr>
      </p:pic>
      <p:sp>
        <p:nvSpPr>
          <p:cNvPr id="89" name="Flowchart: Magnetic Disk 88">
            <a:extLst>
              <a:ext uri="{FF2B5EF4-FFF2-40B4-BE49-F238E27FC236}">
                <a16:creationId xmlns:a16="http://schemas.microsoft.com/office/drawing/2014/main" id="{36347A3C-392F-4656-AD36-294B3B4CFFCB}"/>
              </a:ext>
            </a:extLst>
          </p:cNvPr>
          <p:cNvSpPr/>
          <p:nvPr/>
        </p:nvSpPr>
        <p:spPr>
          <a:xfrm>
            <a:off x="5456653" y="2264782"/>
            <a:ext cx="653183" cy="389047"/>
          </a:xfrm>
          <a:prstGeom prst="flowChartMagneticDisk">
            <a:avLst/>
          </a:prstGeom>
          <a:solidFill>
            <a:schemeClr val="accent1">
              <a:lumMod val="75000"/>
            </a:schemeClr>
          </a:solidFill>
          <a:ln w="19050">
            <a:solidFill>
              <a:schemeClr val="accent1">
                <a:lumMod val="50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lnSpc>
                <a:spcPts val="900"/>
              </a:lnSpc>
            </a:pPr>
            <a:r>
              <a:rPr lang="en-US" sz="900" dirty="0">
                <a:solidFill>
                  <a:prstClr val="white"/>
                </a:solidFill>
                <a:latin typeface="Calibri" panose="020F0502020204030204"/>
              </a:rPr>
              <a:t>Trial Data</a:t>
            </a:r>
          </a:p>
        </p:txBody>
      </p:sp>
      <p:sp>
        <p:nvSpPr>
          <p:cNvPr id="91" name="Rectangle 90">
            <a:extLst>
              <a:ext uri="{FF2B5EF4-FFF2-40B4-BE49-F238E27FC236}">
                <a16:creationId xmlns:a16="http://schemas.microsoft.com/office/drawing/2014/main" id="{A68BBA90-88E4-4A06-98BC-2C350DDA4A70}"/>
              </a:ext>
            </a:extLst>
          </p:cNvPr>
          <p:cNvSpPr/>
          <p:nvPr/>
        </p:nvSpPr>
        <p:spPr>
          <a:xfrm>
            <a:off x="6424588" y="4712200"/>
            <a:ext cx="913193" cy="324982"/>
          </a:xfrm>
          <a:prstGeom prst="rect">
            <a:avLst/>
          </a:prstGeom>
          <a:solidFill>
            <a:schemeClr val="accent1">
              <a:lumMod val="75000"/>
            </a:schemeClr>
          </a:solidFill>
          <a:ln w="28575">
            <a:solidFill>
              <a:schemeClr val="accent4"/>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lnSpc>
                <a:spcPts val="900"/>
              </a:lnSpc>
            </a:pPr>
            <a:r>
              <a:rPr lang="en-US" sz="900" dirty="0">
                <a:solidFill>
                  <a:prstClr val="white"/>
                </a:solidFill>
                <a:latin typeface="Calibri" panose="020F0502020204030204"/>
              </a:rPr>
              <a:t>Export/Import Server</a:t>
            </a:r>
          </a:p>
        </p:txBody>
      </p:sp>
      <p:cxnSp>
        <p:nvCxnSpPr>
          <p:cNvPr id="92" name="Straight Arrow Connector 91">
            <a:extLst>
              <a:ext uri="{FF2B5EF4-FFF2-40B4-BE49-F238E27FC236}">
                <a16:creationId xmlns:a16="http://schemas.microsoft.com/office/drawing/2014/main" id="{A7D1A745-40B5-4A1C-8E11-0F3CE2E9104F}"/>
              </a:ext>
            </a:extLst>
          </p:cNvPr>
          <p:cNvCxnSpPr>
            <a:cxnSpLocks/>
            <a:stCxn id="72" idx="3"/>
            <a:endCxn id="91" idx="1"/>
          </p:cNvCxnSpPr>
          <p:nvPr/>
        </p:nvCxnSpPr>
        <p:spPr>
          <a:xfrm flipV="1">
            <a:off x="6196709" y="4874691"/>
            <a:ext cx="227879" cy="1116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Elbow Connector 53">
            <a:extLst>
              <a:ext uri="{FF2B5EF4-FFF2-40B4-BE49-F238E27FC236}">
                <a16:creationId xmlns:a16="http://schemas.microsoft.com/office/drawing/2014/main" id="{212914B6-6AED-4428-97EA-087787DA7ECF}"/>
              </a:ext>
            </a:extLst>
          </p:cNvPr>
          <p:cNvCxnSpPr>
            <a:cxnSpLocks/>
            <a:stCxn id="29" idx="3"/>
            <a:endCxn id="91" idx="2"/>
          </p:cNvCxnSpPr>
          <p:nvPr/>
        </p:nvCxnSpPr>
        <p:spPr>
          <a:xfrm flipV="1">
            <a:off x="3370586" y="5037182"/>
            <a:ext cx="3510599" cy="3405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88C46D53-CEEE-49CE-8F7A-A8CF334CAEAC}"/>
              </a:ext>
            </a:extLst>
          </p:cNvPr>
          <p:cNvCxnSpPr>
            <a:cxnSpLocks/>
            <a:stCxn id="91" idx="0"/>
            <a:endCxn id="85" idx="2"/>
          </p:cNvCxnSpPr>
          <p:nvPr/>
        </p:nvCxnSpPr>
        <p:spPr>
          <a:xfrm flipH="1" flipV="1">
            <a:off x="6858001" y="2352684"/>
            <a:ext cx="23184" cy="2359516"/>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B1D724F3-00F3-4337-9A39-70AD3E87DFA9}"/>
              </a:ext>
            </a:extLst>
          </p:cNvPr>
          <p:cNvCxnSpPr>
            <a:cxnSpLocks/>
            <a:stCxn id="89" idx="4"/>
            <a:endCxn id="85" idx="1"/>
          </p:cNvCxnSpPr>
          <p:nvPr/>
        </p:nvCxnSpPr>
        <p:spPr>
          <a:xfrm flipV="1">
            <a:off x="6109836" y="2128340"/>
            <a:ext cx="300535" cy="330966"/>
          </a:xfrm>
          <a:prstGeom prst="bentConnector3">
            <a:avLst>
              <a:gd name="adj1" fmla="val 50000"/>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id="{A07785BE-7CF5-4730-8592-9A165B93DE4A}"/>
              </a:ext>
            </a:extLst>
          </p:cNvPr>
          <p:cNvSpPr/>
          <p:nvPr/>
        </p:nvSpPr>
        <p:spPr>
          <a:xfrm>
            <a:off x="3601413" y="4740217"/>
            <a:ext cx="675778" cy="294848"/>
          </a:xfrm>
          <a:prstGeom prst="rect">
            <a:avLst/>
          </a:prstGeom>
          <a:solidFill>
            <a:schemeClr val="accent1">
              <a:lumMod val="75000"/>
            </a:schemeClr>
          </a:solidFill>
          <a:ln w="28575">
            <a:solidFill>
              <a:schemeClr val="accent4"/>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lnSpc>
                <a:spcPts val="900"/>
              </a:lnSpc>
            </a:pPr>
            <a:r>
              <a:rPr lang="en-US" sz="900" dirty="0" err="1">
                <a:solidFill>
                  <a:prstClr val="white"/>
                </a:solidFill>
                <a:latin typeface="Calibri" panose="020F0502020204030204"/>
              </a:rPr>
              <a:t>Replayer</a:t>
            </a:r>
            <a:endParaRPr lang="en-US" sz="900" dirty="0">
              <a:solidFill>
                <a:prstClr val="white"/>
              </a:solidFill>
              <a:latin typeface="Calibri" panose="020F0502020204030204"/>
            </a:endParaRPr>
          </a:p>
        </p:txBody>
      </p:sp>
      <p:cxnSp>
        <p:nvCxnSpPr>
          <p:cNvPr id="112" name="Straight Arrow Connector 111">
            <a:extLst>
              <a:ext uri="{FF2B5EF4-FFF2-40B4-BE49-F238E27FC236}">
                <a16:creationId xmlns:a16="http://schemas.microsoft.com/office/drawing/2014/main" id="{F5841429-A4C1-43E0-8B43-7FD7472741ED}"/>
              </a:ext>
            </a:extLst>
          </p:cNvPr>
          <p:cNvCxnSpPr>
            <a:cxnSpLocks/>
            <a:stCxn id="111" idx="0"/>
          </p:cNvCxnSpPr>
          <p:nvPr/>
        </p:nvCxnSpPr>
        <p:spPr>
          <a:xfrm flipH="1" flipV="1">
            <a:off x="3938025" y="4439305"/>
            <a:ext cx="1277" cy="300912"/>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F96B267A-39B3-447D-8210-FFD8078DF6AC}"/>
              </a:ext>
            </a:extLst>
          </p:cNvPr>
          <p:cNvCxnSpPr>
            <a:cxnSpLocks/>
            <a:endCxn id="111" idx="2"/>
          </p:cNvCxnSpPr>
          <p:nvPr/>
        </p:nvCxnSpPr>
        <p:spPr>
          <a:xfrm flipV="1">
            <a:off x="3938025" y="5035065"/>
            <a:ext cx="1277" cy="344756"/>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2E28EC3B-3604-45AA-882B-A8DACA544187}"/>
              </a:ext>
            </a:extLst>
          </p:cNvPr>
          <p:cNvSpPr/>
          <p:nvPr/>
        </p:nvSpPr>
        <p:spPr>
          <a:xfrm>
            <a:off x="490048" y="5463521"/>
            <a:ext cx="675777" cy="294848"/>
          </a:xfrm>
          <a:prstGeom prst="rect">
            <a:avLst/>
          </a:prstGeom>
          <a:solidFill>
            <a:schemeClr val="accent1">
              <a:lumMod val="75000"/>
            </a:schemeClr>
          </a:solidFill>
          <a:ln w="28575">
            <a:solidFill>
              <a:schemeClr val="accent4"/>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lnSpc>
                <a:spcPts val="900"/>
              </a:lnSpc>
            </a:pPr>
            <a:r>
              <a:rPr lang="en-US" sz="900" dirty="0">
                <a:solidFill>
                  <a:prstClr val="white"/>
                </a:solidFill>
                <a:latin typeface="Calibri" panose="020F0502020204030204"/>
              </a:rPr>
              <a:t>Docker Container</a:t>
            </a:r>
          </a:p>
        </p:txBody>
      </p:sp>
      <p:sp>
        <p:nvSpPr>
          <p:cNvPr id="69" name="Rectangle 68">
            <a:extLst>
              <a:ext uri="{FF2B5EF4-FFF2-40B4-BE49-F238E27FC236}">
                <a16:creationId xmlns:a16="http://schemas.microsoft.com/office/drawing/2014/main" id="{26A45E07-4C0A-43E9-8535-5E72EBACD885}"/>
              </a:ext>
            </a:extLst>
          </p:cNvPr>
          <p:cNvSpPr/>
          <p:nvPr/>
        </p:nvSpPr>
        <p:spPr>
          <a:xfrm>
            <a:off x="5832997" y="3281587"/>
            <a:ext cx="652659" cy="424412"/>
          </a:xfrm>
          <a:prstGeom prst="rect">
            <a:avLst/>
          </a:prstGeom>
          <a:solidFill>
            <a:schemeClr val="accent1">
              <a:lumMod val="75000"/>
            </a:schemeClr>
          </a:solidFill>
          <a:ln w="28575">
            <a:solidFill>
              <a:schemeClr val="accent4"/>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lnSpc>
                <a:spcPts val="900"/>
              </a:lnSpc>
            </a:pPr>
            <a:r>
              <a:rPr lang="en-US" sz="900" dirty="0">
                <a:solidFill>
                  <a:prstClr val="white"/>
                </a:solidFill>
                <a:latin typeface="Calibri" panose="020F0502020204030204"/>
              </a:rPr>
              <a:t>Message Validator</a:t>
            </a:r>
          </a:p>
        </p:txBody>
      </p:sp>
      <p:cxnSp>
        <p:nvCxnSpPr>
          <p:cNvPr id="70" name="Straight Arrow Connector 69">
            <a:extLst>
              <a:ext uri="{FF2B5EF4-FFF2-40B4-BE49-F238E27FC236}">
                <a16:creationId xmlns:a16="http://schemas.microsoft.com/office/drawing/2014/main" id="{D658B418-C87C-4751-B725-8D76B6611589}"/>
              </a:ext>
            </a:extLst>
          </p:cNvPr>
          <p:cNvCxnSpPr>
            <a:cxnSpLocks/>
            <a:endCxn id="69" idx="2"/>
          </p:cNvCxnSpPr>
          <p:nvPr/>
        </p:nvCxnSpPr>
        <p:spPr>
          <a:xfrm flipH="1" flipV="1">
            <a:off x="6159327" y="3705999"/>
            <a:ext cx="1" cy="748642"/>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FDEA2DBA-6C43-4082-A253-6850D691CB2A}"/>
              </a:ext>
            </a:extLst>
          </p:cNvPr>
          <p:cNvCxnSpPr>
            <a:cxnSpLocks/>
            <a:stCxn id="61" idx="0"/>
            <a:endCxn id="77" idx="2"/>
          </p:cNvCxnSpPr>
          <p:nvPr/>
        </p:nvCxnSpPr>
        <p:spPr>
          <a:xfrm flipV="1">
            <a:off x="1469593" y="3022145"/>
            <a:ext cx="8587" cy="552867"/>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416EC6FD-5B34-4A5E-8328-AC1097FABFB1}"/>
              </a:ext>
            </a:extLst>
          </p:cNvPr>
          <p:cNvSpPr/>
          <p:nvPr/>
        </p:nvSpPr>
        <p:spPr>
          <a:xfrm>
            <a:off x="1143263" y="3575012"/>
            <a:ext cx="652659" cy="424412"/>
          </a:xfrm>
          <a:prstGeom prst="rect">
            <a:avLst/>
          </a:prstGeom>
          <a:solidFill>
            <a:schemeClr val="accent1">
              <a:lumMod val="75000"/>
            </a:schemeClr>
          </a:solidFill>
          <a:ln w="28575">
            <a:solidFill>
              <a:schemeClr val="accent4"/>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lnSpc>
                <a:spcPts val="900"/>
              </a:lnSpc>
            </a:pPr>
            <a:r>
              <a:rPr lang="en-US" sz="900" dirty="0">
                <a:solidFill>
                  <a:prstClr val="white"/>
                </a:solidFill>
                <a:latin typeface="Calibri" panose="020F0502020204030204"/>
              </a:rPr>
              <a:t>Data </a:t>
            </a:r>
            <a:r>
              <a:rPr lang="en-US" sz="900" dirty="0" err="1">
                <a:solidFill>
                  <a:prstClr val="white"/>
                </a:solidFill>
                <a:latin typeface="Calibri" panose="020F0502020204030204"/>
              </a:rPr>
              <a:t>Ingester</a:t>
            </a:r>
            <a:endParaRPr lang="en-US" sz="900" dirty="0">
              <a:solidFill>
                <a:prstClr val="white"/>
              </a:solidFill>
              <a:latin typeface="Calibri" panose="020F0502020204030204"/>
            </a:endParaRPr>
          </a:p>
        </p:txBody>
      </p:sp>
      <p:cxnSp>
        <p:nvCxnSpPr>
          <p:cNvPr id="62" name="Straight Arrow Connector 61">
            <a:extLst>
              <a:ext uri="{FF2B5EF4-FFF2-40B4-BE49-F238E27FC236}">
                <a16:creationId xmlns:a16="http://schemas.microsoft.com/office/drawing/2014/main" id="{6C61C1E6-1FAC-4C18-87C4-2428FE4117E9}"/>
              </a:ext>
            </a:extLst>
          </p:cNvPr>
          <p:cNvCxnSpPr>
            <a:cxnSpLocks/>
            <a:endCxn id="61" idx="2"/>
          </p:cNvCxnSpPr>
          <p:nvPr/>
        </p:nvCxnSpPr>
        <p:spPr>
          <a:xfrm flipH="1" flipV="1">
            <a:off x="1469593" y="3999424"/>
            <a:ext cx="6355" cy="419755"/>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573BED21-35E7-4577-842F-CBBD98744F08}"/>
              </a:ext>
            </a:extLst>
          </p:cNvPr>
          <p:cNvPicPr>
            <a:picLocks noChangeAspect="1"/>
          </p:cNvPicPr>
          <p:nvPr/>
        </p:nvPicPr>
        <p:blipFill rotWithShape="1">
          <a:blip r:embed="rId4"/>
          <a:srcRect l="29493" r="25362"/>
          <a:stretch/>
        </p:blipFill>
        <p:spPr>
          <a:xfrm>
            <a:off x="1654048" y="1699242"/>
            <a:ext cx="196840" cy="303955"/>
          </a:xfrm>
          <a:prstGeom prst="rect">
            <a:avLst/>
          </a:prstGeom>
        </p:spPr>
      </p:pic>
      <p:sp>
        <p:nvSpPr>
          <p:cNvPr id="71" name="Rectangle 70">
            <a:extLst>
              <a:ext uri="{FF2B5EF4-FFF2-40B4-BE49-F238E27FC236}">
                <a16:creationId xmlns:a16="http://schemas.microsoft.com/office/drawing/2014/main" id="{71DF800F-0165-466E-91C2-9865EC76BB7D}"/>
              </a:ext>
            </a:extLst>
          </p:cNvPr>
          <p:cNvSpPr/>
          <p:nvPr/>
        </p:nvSpPr>
        <p:spPr>
          <a:xfrm>
            <a:off x="8096809" y="3555233"/>
            <a:ext cx="652659" cy="424412"/>
          </a:xfrm>
          <a:prstGeom prst="rect">
            <a:avLst/>
          </a:prstGeom>
          <a:solidFill>
            <a:schemeClr val="accent1">
              <a:lumMod val="75000"/>
            </a:schemeClr>
          </a:solidFill>
          <a:ln w="28575">
            <a:solidFill>
              <a:schemeClr val="accent4"/>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lnSpc>
                <a:spcPts val="900"/>
              </a:lnSpc>
            </a:pPr>
            <a:r>
              <a:rPr lang="en-US" sz="900" dirty="0">
                <a:solidFill>
                  <a:prstClr val="white"/>
                </a:solidFill>
                <a:latin typeface="Calibri" panose="020F0502020204030204"/>
              </a:rPr>
              <a:t>Container Logger</a:t>
            </a:r>
          </a:p>
        </p:txBody>
      </p:sp>
      <p:sp>
        <p:nvSpPr>
          <p:cNvPr id="78" name="Rectangle 77">
            <a:extLst>
              <a:ext uri="{FF2B5EF4-FFF2-40B4-BE49-F238E27FC236}">
                <a16:creationId xmlns:a16="http://schemas.microsoft.com/office/drawing/2014/main" id="{E072596C-D95A-4589-9BFC-4B680B2696A2}"/>
              </a:ext>
            </a:extLst>
          </p:cNvPr>
          <p:cNvSpPr/>
          <p:nvPr/>
        </p:nvSpPr>
        <p:spPr>
          <a:xfrm>
            <a:off x="8000665" y="2455648"/>
            <a:ext cx="826255" cy="448688"/>
          </a:xfrm>
          <a:prstGeom prst="rect">
            <a:avLst/>
          </a:prstGeom>
          <a:solidFill>
            <a:schemeClr val="accent1">
              <a:lumMod val="75000"/>
            </a:schemeClr>
          </a:solidFill>
          <a:ln w="19050">
            <a:solidFill>
              <a:schemeClr val="accent1">
                <a:lumMod val="50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lnSpc>
                <a:spcPts val="900"/>
              </a:lnSpc>
            </a:pPr>
            <a:r>
              <a:rPr lang="en-US" sz="900" dirty="0">
                <a:solidFill>
                  <a:prstClr val="white"/>
                </a:solidFill>
                <a:latin typeface="Calibri" panose="020F0502020204030204"/>
              </a:rPr>
              <a:t>Logger Viewer</a:t>
            </a:r>
            <a:br>
              <a:rPr lang="en-US" sz="900" dirty="0">
                <a:solidFill>
                  <a:prstClr val="white"/>
                </a:solidFill>
                <a:latin typeface="Calibri" panose="020F0502020204030204"/>
              </a:rPr>
            </a:br>
            <a:r>
              <a:rPr lang="en-US" sz="900" dirty="0">
                <a:solidFill>
                  <a:prstClr val="white"/>
                </a:solidFill>
                <a:latin typeface="Calibri" panose="020F0502020204030204"/>
              </a:rPr>
              <a:t>(Browser)</a:t>
            </a:r>
          </a:p>
        </p:txBody>
      </p:sp>
      <p:cxnSp>
        <p:nvCxnSpPr>
          <p:cNvPr id="79" name="Straight Arrow Connector 78">
            <a:extLst>
              <a:ext uri="{FF2B5EF4-FFF2-40B4-BE49-F238E27FC236}">
                <a16:creationId xmlns:a16="http://schemas.microsoft.com/office/drawing/2014/main" id="{AEAA90D9-44E8-4C3F-B8D5-6BCB1B7F0582}"/>
              </a:ext>
            </a:extLst>
          </p:cNvPr>
          <p:cNvCxnSpPr>
            <a:cxnSpLocks/>
            <a:stCxn id="71" idx="0"/>
            <a:endCxn id="78" idx="2"/>
          </p:cNvCxnSpPr>
          <p:nvPr/>
        </p:nvCxnSpPr>
        <p:spPr>
          <a:xfrm flipH="1" flipV="1">
            <a:off x="8413793" y="2904336"/>
            <a:ext cx="9346" cy="650897"/>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A1B86913-7F61-413E-89E1-52F26AA18D3B}"/>
              </a:ext>
            </a:extLst>
          </p:cNvPr>
          <p:cNvSpPr/>
          <p:nvPr/>
        </p:nvSpPr>
        <p:spPr>
          <a:xfrm>
            <a:off x="8085487" y="4268899"/>
            <a:ext cx="675777" cy="471317"/>
          </a:xfrm>
          <a:prstGeom prst="rect">
            <a:avLst/>
          </a:prstGeom>
          <a:solidFill>
            <a:schemeClr val="accent1">
              <a:lumMod val="75000"/>
            </a:schemeClr>
          </a:solidFill>
          <a:ln w="28575">
            <a:solidFill>
              <a:schemeClr val="accent4"/>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lnSpc>
                <a:spcPts val="900"/>
              </a:lnSpc>
            </a:pPr>
            <a:r>
              <a:rPr lang="en-US" sz="900" dirty="0">
                <a:solidFill>
                  <a:prstClr val="white"/>
                </a:solidFill>
                <a:latin typeface="Calibri" panose="020F0502020204030204"/>
              </a:rPr>
              <a:t>All Docker Container</a:t>
            </a:r>
          </a:p>
        </p:txBody>
      </p:sp>
      <p:cxnSp>
        <p:nvCxnSpPr>
          <p:cNvPr id="81" name="Straight Arrow Connector 80">
            <a:extLst>
              <a:ext uri="{FF2B5EF4-FFF2-40B4-BE49-F238E27FC236}">
                <a16:creationId xmlns:a16="http://schemas.microsoft.com/office/drawing/2014/main" id="{9E54C95F-14DF-48BA-A40E-1650C98F6667}"/>
              </a:ext>
            </a:extLst>
          </p:cNvPr>
          <p:cNvCxnSpPr>
            <a:cxnSpLocks/>
            <a:stCxn id="80" idx="0"/>
            <a:endCxn id="71" idx="2"/>
          </p:cNvCxnSpPr>
          <p:nvPr/>
        </p:nvCxnSpPr>
        <p:spPr>
          <a:xfrm flipH="1" flipV="1">
            <a:off x="8423139" y="3979645"/>
            <a:ext cx="237" cy="289254"/>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82" name="Picture 81">
            <a:extLst>
              <a:ext uri="{FF2B5EF4-FFF2-40B4-BE49-F238E27FC236}">
                <a16:creationId xmlns:a16="http://schemas.microsoft.com/office/drawing/2014/main" id="{CD6D0A53-C88C-40C0-9569-BABB6FE8B18E}"/>
              </a:ext>
            </a:extLst>
          </p:cNvPr>
          <p:cNvPicPr>
            <a:picLocks noChangeAspect="1"/>
          </p:cNvPicPr>
          <p:nvPr/>
        </p:nvPicPr>
        <p:blipFill>
          <a:blip r:embed="rId3"/>
          <a:stretch>
            <a:fillRect/>
          </a:stretch>
        </p:blipFill>
        <p:spPr>
          <a:xfrm>
            <a:off x="8346209" y="2170593"/>
            <a:ext cx="175441" cy="188377"/>
          </a:xfrm>
          <a:prstGeom prst="rect">
            <a:avLst/>
          </a:prstGeom>
        </p:spPr>
      </p:pic>
      <p:pic>
        <p:nvPicPr>
          <p:cNvPr id="83" name="Picture 82">
            <a:extLst>
              <a:ext uri="{FF2B5EF4-FFF2-40B4-BE49-F238E27FC236}">
                <a16:creationId xmlns:a16="http://schemas.microsoft.com/office/drawing/2014/main" id="{7DB3DAA2-29FF-48D2-A4E6-4143F049B020}"/>
              </a:ext>
            </a:extLst>
          </p:cNvPr>
          <p:cNvPicPr>
            <a:picLocks noChangeAspect="1"/>
          </p:cNvPicPr>
          <p:nvPr/>
        </p:nvPicPr>
        <p:blipFill>
          <a:blip r:embed="rId3"/>
          <a:stretch>
            <a:fillRect/>
          </a:stretch>
        </p:blipFill>
        <p:spPr>
          <a:xfrm>
            <a:off x="3308294" y="1951000"/>
            <a:ext cx="175441" cy="188377"/>
          </a:xfrm>
          <a:prstGeom prst="rect">
            <a:avLst/>
          </a:prstGeom>
        </p:spPr>
      </p:pic>
      <p:sp>
        <p:nvSpPr>
          <p:cNvPr id="84" name="Rectangle 83">
            <a:extLst>
              <a:ext uri="{FF2B5EF4-FFF2-40B4-BE49-F238E27FC236}">
                <a16:creationId xmlns:a16="http://schemas.microsoft.com/office/drawing/2014/main" id="{9BF877B9-6E7D-470F-B5EB-480D70587B96}"/>
              </a:ext>
            </a:extLst>
          </p:cNvPr>
          <p:cNvSpPr/>
          <p:nvPr/>
        </p:nvSpPr>
        <p:spPr>
          <a:xfrm>
            <a:off x="2956138" y="3282938"/>
            <a:ext cx="873608" cy="424412"/>
          </a:xfrm>
          <a:prstGeom prst="rect">
            <a:avLst/>
          </a:prstGeom>
          <a:solidFill>
            <a:schemeClr val="accent1">
              <a:lumMod val="75000"/>
            </a:schemeClr>
          </a:solidFill>
          <a:ln w="28575">
            <a:solidFill>
              <a:schemeClr val="accent4"/>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lnSpc>
                <a:spcPts val="900"/>
              </a:lnSpc>
            </a:pPr>
            <a:r>
              <a:rPr lang="en-US" sz="900" dirty="0">
                <a:solidFill>
                  <a:prstClr val="white"/>
                </a:solidFill>
                <a:latin typeface="Calibri" panose="020F0502020204030204"/>
              </a:rPr>
              <a:t>Client Map Server</a:t>
            </a:r>
          </a:p>
        </p:txBody>
      </p:sp>
      <p:cxnSp>
        <p:nvCxnSpPr>
          <p:cNvPr id="87" name="Straight Arrow Connector 86">
            <a:extLst>
              <a:ext uri="{FF2B5EF4-FFF2-40B4-BE49-F238E27FC236}">
                <a16:creationId xmlns:a16="http://schemas.microsoft.com/office/drawing/2014/main" id="{BE8F8A5C-5401-4AE1-ACA9-F311449E6DE2}"/>
              </a:ext>
            </a:extLst>
          </p:cNvPr>
          <p:cNvCxnSpPr>
            <a:cxnSpLocks/>
            <a:endCxn id="84" idx="2"/>
          </p:cNvCxnSpPr>
          <p:nvPr/>
        </p:nvCxnSpPr>
        <p:spPr>
          <a:xfrm flipV="1">
            <a:off x="3392942" y="3707350"/>
            <a:ext cx="0" cy="738972"/>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46F687CB-54D0-4D31-B04C-68508311EC4F}"/>
              </a:ext>
            </a:extLst>
          </p:cNvPr>
          <p:cNvSpPr/>
          <p:nvPr/>
        </p:nvSpPr>
        <p:spPr>
          <a:xfrm>
            <a:off x="2970813" y="2270375"/>
            <a:ext cx="826255" cy="448688"/>
          </a:xfrm>
          <a:prstGeom prst="rect">
            <a:avLst/>
          </a:prstGeom>
          <a:solidFill>
            <a:schemeClr val="accent1">
              <a:lumMod val="75000"/>
            </a:schemeClr>
          </a:solidFill>
          <a:ln w="19050">
            <a:solidFill>
              <a:schemeClr val="accent1">
                <a:lumMod val="50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lnSpc>
                <a:spcPts val="900"/>
              </a:lnSpc>
            </a:pPr>
            <a:r>
              <a:rPr lang="en-US" sz="900" dirty="0">
                <a:solidFill>
                  <a:prstClr val="white"/>
                </a:solidFill>
                <a:latin typeface="Calibri" panose="020F0502020204030204"/>
              </a:rPr>
              <a:t>Client Map</a:t>
            </a:r>
            <a:br>
              <a:rPr lang="en-US" sz="900" dirty="0">
                <a:solidFill>
                  <a:prstClr val="white"/>
                </a:solidFill>
                <a:latin typeface="Calibri" panose="020F0502020204030204"/>
              </a:rPr>
            </a:br>
            <a:r>
              <a:rPr lang="en-US" sz="900" dirty="0">
                <a:solidFill>
                  <a:prstClr val="white"/>
                </a:solidFill>
                <a:latin typeface="Calibri" panose="020F0502020204030204"/>
              </a:rPr>
              <a:t>(Browser)</a:t>
            </a:r>
          </a:p>
        </p:txBody>
      </p:sp>
      <p:cxnSp>
        <p:nvCxnSpPr>
          <p:cNvPr id="90" name="Straight Arrow Connector 89">
            <a:extLst>
              <a:ext uri="{FF2B5EF4-FFF2-40B4-BE49-F238E27FC236}">
                <a16:creationId xmlns:a16="http://schemas.microsoft.com/office/drawing/2014/main" id="{B03C0044-A5AB-44E2-86C2-C7840173201E}"/>
              </a:ext>
            </a:extLst>
          </p:cNvPr>
          <p:cNvCxnSpPr>
            <a:stCxn id="84" idx="0"/>
            <a:endCxn id="88" idx="2"/>
          </p:cNvCxnSpPr>
          <p:nvPr/>
        </p:nvCxnSpPr>
        <p:spPr>
          <a:xfrm flipH="1" flipV="1">
            <a:off x="3383941" y="2719063"/>
            <a:ext cx="9001" cy="563875"/>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242B366-18B9-4A3E-B936-A7FD42A6CCA8}"/>
              </a:ext>
            </a:extLst>
          </p:cNvPr>
          <p:cNvCxnSpPr>
            <a:cxnSpLocks/>
          </p:cNvCxnSpPr>
          <p:nvPr/>
        </p:nvCxnSpPr>
        <p:spPr>
          <a:xfrm>
            <a:off x="4277191" y="1407381"/>
            <a:ext cx="0" cy="213170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02547CAC-111C-43C4-9679-FA52E10960A7}"/>
              </a:ext>
            </a:extLst>
          </p:cNvPr>
          <p:cNvSpPr txBox="1"/>
          <p:nvPr/>
        </p:nvSpPr>
        <p:spPr>
          <a:xfrm>
            <a:off x="3628895" y="1629139"/>
            <a:ext cx="660758" cy="261610"/>
          </a:xfrm>
          <a:prstGeom prst="rect">
            <a:avLst/>
          </a:prstGeom>
          <a:noFill/>
        </p:spPr>
        <p:txBody>
          <a:bodyPr wrap="none" rtlCol="0">
            <a:spAutoFit/>
          </a:bodyPr>
          <a:lstStyle/>
          <a:p>
            <a:r>
              <a:rPr lang="en-US" sz="1100" dirty="0"/>
              <a:t>Subjects</a:t>
            </a:r>
          </a:p>
        </p:txBody>
      </p:sp>
      <p:sp>
        <p:nvSpPr>
          <p:cNvPr id="96" name="TextBox 95">
            <a:extLst>
              <a:ext uri="{FF2B5EF4-FFF2-40B4-BE49-F238E27FC236}">
                <a16:creationId xmlns:a16="http://schemas.microsoft.com/office/drawing/2014/main" id="{EFD2476A-CA8B-4A33-8314-6F0E969A7C79}"/>
              </a:ext>
            </a:extLst>
          </p:cNvPr>
          <p:cNvSpPr txBox="1"/>
          <p:nvPr/>
        </p:nvSpPr>
        <p:spPr>
          <a:xfrm>
            <a:off x="4280112" y="1629139"/>
            <a:ext cx="963725" cy="261610"/>
          </a:xfrm>
          <a:prstGeom prst="rect">
            <a:avLst/>
          </a:prstGeom>
          <a:noFill/>
        </p:spPr>
        <p:txBody>
          <a:bodyPr wrap="none" rtlCol="0">
            <a:spAutoFit/>
          </a:bodyPr>
          <a:lstStyle/>
          <a:p>
            <a:r>
              <a:rPr lang="en-US" sz="1100" dirty="0"/>
              <a:t>Experimenter</a:t>
            </a:r>
          </a:p>
        </p:txBody>
      </p:sp>
      <p:sp>
        <p:nvSpPr>
          <p:cNvPr id="97" name="Rectangle 96">
            <a:extLst>
              <a:ext uri="{FF2B5EF4-FFF2-40B4-BE49-F238E27FC236}">
                <a16:creationId xmlns:a16="http://schemas.microsoft.com/office/drawing/2014/main" id="{0197E1F8-17A3-4B63-A55A-45A7EBA2441F}"/>
              </a:ext>
            </a:extLst>
          </p:cNvPr>
          <p:cNvSpPr/>
          <p:nvPr/>
        </p:nvSpPr>
        <p:spPr>
          <a:xfrm>
            <a:off x="1466136" y="4984480"/>
            <a:ext cx="873608" cy="424412"/>
          </a:xfrm>
          <a:prstGeom prst="rect">
            <a:avLst/>
          </a:prstGeom>
          <a:solidFill>
            <a:schemeClr val="accent1">
              <a:lumMod val="75000"/>
            </a:schemeClr>
          </a:solidFill>
          <a:ln w="28575">
            <a:solidFill>
              <a:schemeClr val="accent4"/>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lnSpc>
                <a:spcPts val="900"/>
              </a:lnSpc>
            </a:pPr>
            <a:r>
              <a:rPr lang="en-US" sz="900" dirty="0">
                <a:solidFill>
                  <a:prstClr val="white"/>
                </a:solidFill>
                <a:latin typeface="Calibri" panose="020F0502020204030204"/>
              </a:rPr>
              <a:t>Measure Calculator</a:t>
            </a:r>
          </a:p>
        </p:txBody>
      </p:sp>
      <p:cxnSp>
        <p:nvCxnSpPr>
          <p:cNvPr id="98" name="Straight Arrow Connector 97">
            <a:extLst>
              <a:ext uri="{FF2B5EF4-FFF2-40B4-BE49-F238E27FC236}">
                <a16:creationId xmlns:a16="http://schemas.microsoft.com/office/drawing/2014/main" id="{921AE70B-B1E3-4AB8-870E-323983482CD6}"/>
              </a:ext>
            </a:extLst>
          </p:cNvPr>
          <p:cNvCxnSpPr>
            <a:stCxn id="97" idx="0"/>
          </p:cNvCxnSpPr>
          <p:nvPr/>
        </p:nvCxnSpPr>
        <p:spPr>
          <a:xfrm flipH="1" flipV="1">
            <a:off x="1893939" y="4420605"/>
            <a:ext cx="9001" cy="563875"/>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79661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6363</TotalTime>
  <Words>734</Words>
  <Application>Microsoft Office PowerPoint</Application>
  <PresentationFormat>On-screen Show (4:3)</PresentationFormat>
  <Paragraphs>87</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ASIST Testbed Architecture </vt:lpstr>
      <vt:lpstr>Testbed System Overview</vt:lpstr>
      <vt:lpstr>Data Collection  Time Series</vt:lpstr>
      <vt:lpstr>ASIST Testbed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Jared Freeman &lt;freeman@aptima.com&gt;</dc:creator>
  <cp:lastModifiedBy>JCR Colonna-Romano</cp:lastModifiedBy>
  <cp:revision>157</cp:revision>
  <dcterms:created xsi:type="dcterms:W3CDTF">2019-12-04T15:17:48Z</dcterms:created>
  <dcterms:modified xsi:type="dcterms:W3CDTF">2021-08-12T14:35:44Z</dcterms:modified>
</cp:coreProperties>
</file>