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pectral" panose="02020502060000000000" pitchFamily="18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CD52E3-6EEC-492F-A5E4-0D83739E3CA7}">
  <a:tblStyle styleId="{83CD52E3-6EEC-492F-A5E4-0D83739E3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27"/>
  </p:normalViewPr>
  <p:slideViewPr>
    <p:cSldViewPr snapToGrid="0">
      <p:cViewPr varScale="1">
        <p:scale>
          <a:sx n="115" d="100"/>
          <a:sy n="115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bcf41f6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bcf41f6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cf41f6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cf41f6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bcf41f6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bcf41f6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bcf41f6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bcf41f6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bcf41f6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bcf41f6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bcf41f6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bcf41f6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e5dd9c9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e5dd9c9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e5dd9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e5dd9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bcf41f6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bcf41f6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bcf41f6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bcf41f6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e5dd9c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e5dd9c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e5dd9c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e5dd9c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cf41f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cf41f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bcf41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bcf41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750" y="165850"/>
            <a:ext cx="8520600" cy="10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TISRA Bot :)</a:t>
            </a:r>
            <a:endParaRPr sz="60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5750" y="1012975"/>
            <a:ext cx="85206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Future Forum Police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1100" y="3306925"/>
            <a:ext cx="1187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Professor</a:t>
            </a:r>
            <a:r>
              <a:rPr lang="en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 	  </a:t>
            </a:r>
            <a:endParaRPr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Course</a:t>
            </a:r>
            <a:r>
              <a:rPr lang="en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 	    </a:t>
            </a:r>
            <a:endParaRPr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Team Member</a:t>
            </a:r>
            <a:r>
              <a:rPr lang="en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    </a:t>
            </a:r>
            <a:endParaRPr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466950" y="3306925"/>
            <a:ext cx="1974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Gustavo Sandoval</a:t>
            </a:r>
            <a:endParaRPr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CS-UY 4563</a:t>
            </a:r>
            <a:endParaRPr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Michael Li</a:t>
            </a:r>
            <a:endParaRPr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Kaixuan Zhou</a:t>
            </a:r>
            <a:endParaRPr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00" y="1359350"/>
            <a:ext cx="1966885" cy="1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41275" y="2368613"/>
            <a:ext cx="1686625" cy="23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C5B37-B8A3-0E4B-A868-0992F8D5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321"/>
            <a:ext cx="9144000" cy="2394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3D2CD-52D6-014C-8E72-432977B9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826"/>
            <a:ext cx="9144000" cy="47178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311700" y="241650"/>
            <a:ext cx="85206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NN: Information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012600" y="4130900"/>
            <a:ext cx="73866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Appears that NN is overfitting -&gt; Dropout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75" y="1315650"/>
            <a:ext cx="3454286" cy="26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863975" y="3789475"/>
            <a:ext cx="1600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No Dropout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250" y="1295263"/>
            <a:ext cx="3241874" cy="25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5920175" y="3789475"/>
            <a:ext cx="832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r="22402"/>
          <a:stretch/>
        </p:blipFill>
        <p:spPr>
          <a:xfrm>
            <a:off x="582363" y="612663"/>
            <a:ext cx="7979273" cy="39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486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400" cy="30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text classifier is plausible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Auto-Moderators: Piazza, Twitch, etc.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Data labeling: Very Important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Sufficient Data: Very Important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Although we have around 95% accuracy, when we do some testing outside the dataset, it’s not performing like it’s 95% accurate.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 a dropout layer performs better than no dropout layer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when adding dropout, we still might overfit. 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retrain the model using </a:t>
            </a:r>
            <a:r>
              <a:rPr lang="e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KFold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Validation to find the best parameter  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Problem Statement</a:t>
            </a:r>
            <a:endParaRPr sz="60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464450" y="2744825"/>
            <a:ext cx="62151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Build a multiclass classifier for the following types:</a:t>
            </a:r>
            <a:endParaRPr sz="16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Toxic, Informational, Religious, Sports, Advertisement, Neutral</a:t>
            </a:r>
            <a:endParaRPr sz="1600" b="1" dirty="0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Data Gathering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Manually labelled ~ </a:t>
            </a:r>
            <a:r>
              <a:rPr lang="en" b="1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1.5k</a:t>
            </a:r>
            <a:r>
              <a:rPr lang="en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 data</a:t>
            </a:r>
            <a:endParaRPr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Identified Twitter accounts ~ </a:t>
            </a:r>
            <a:r>
              <a:rPr lang="en" b="1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100 accounts</a:t>
            </a:r>
            <a:endParaRPr b="1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Classified category for each Twitter account</a:t>
            </a:r>
            <a:endParaRPr sz="1600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AutoNum type="arabicPeriod"/>
            </a:pPr>
            <a:r>
              <a:rPr lang="en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Tweepy - Twitter API</a:t>
            </a:r>
            <a:endParaRPr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Obtained latest 200 tweets per account</a:t>
            </a:r>
            <a:endParaRPr sz="1600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~20k tweets</a:t>
            </a:r>
            <a:endParaRPr sz="1600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AutoNum type="arabicPeriod"/>
            </a:pPr>
            <a:r>
              <a:rPr lang="en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Kaggle Toxic Comment Classification Challenge</a:t>
            </a:r>
            <a:endParaRPr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○"/>
            </a:pPr>
            <a:r>
              <a:rPr lang="en" sz="1600">
                <a:solidFill>
                  <a:srgbClr val="000000"/>
                </a:solidFill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~2k toxic tweets</a:t>
            </a:r>
            <a:endParaRPr sz="1600">
              <a:solidFill>
                <a:srgbClr val="000000"/>
              </a:solidFill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Example Classification:</a:t>
            </a:r>
            <a:endParaRPr sz="24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val="811600012"/>
              </p:ext>
            </p:extLst>
          </p:nvPr>
        </p:nvGraphicFramePr>
        <p:xfrm>
          <a:off x="464100" y="13945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{83CD52E3-6EEC-492F-A5E4-0D83739E3CA7}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Twitter Accounts</a:t>
                      </a:r>
                      <a:endParaRPr b="1"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Label</a:t>
                      </a:r>
                      <a:endParaRPr b="1"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ScienceNews</a:t>
                      </a:r>
                      <a:endParaRPr dirty="0"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Information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NASA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Information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SportsNation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Sports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ReviewReligions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Religious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overtimedeals</a:t>
                      </a:r>
                      <a:endParaRPr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 panose="020F0502020204030204" pitchFamily="34" charset="0"/>
                          <a:ea typeface="Spectral"/>
                          <a:cs typeface="Calibri" panose="020F0502020204030204" pitchFamily="34" charset="0"/>
                          <a:sym typeface="Spectral"/>
                        </a:rPr>
                        <a:t>Advertisement</a:t>
                      </a:r>
                      <a:endParaRPr dirty="0">
                        <a:latin typeface="Calibri" panose="020F0502020204030204" pitchFamily="34" charset="0"/>
                        <a:ea typeface="Spectral"/>
                        <a:cs typeface="Calibri" panose="020F0502020204030204" pitchFamily="34" charset="0"/>
                        <a:sym typeface="Spectr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Sample Output</a:t>
            </a:r>
            <a:endParaRPr sz="24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9775"/>
            <a:ext cx="88392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7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Distribution of Labelled Data</a:t>
            </a:r>
            <a:endParaRPr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432000" y="1243140"/>
            <a:ext cx="5371350" cy="2084700"/>
            <a:chOff x="51000" y="1243140"/>
            <a:chExt cx="5371350" cy="2084700"/>
          </a:xfrm>
        </p:grpSpPr>
        <p:sp>
          <p:nvSpPr>
            <p:cNvPr id="90" name="Google Shape;90;p18"/>
            <p:cNvSpPr txBox="1"/>
            <p:nvPr/>
          </p:nvSpPr>
          <p:spPr>
            <a:xfrm>
              <a:off x="51000" y="1243140"/>
              <a:ext cx="4140000" cy="20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highlight>
                    <a:srgbClr val="FFFFFF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Advertisement:  </a:t>
              </a:r>
              <a:endParaRPr sz="2400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highlight>
                    <a:srgbClr val="FFFFFF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Information: 	    </a:t>
              </a:r>
              <a:endParaRPr sz="2400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highlight>
                    <a:srgbClr val="FFFFFF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Religious: </a:t>
              </a:r>
              <a:endParaRPr sz="2400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highlight>
                    <a:srgbClr val="FFFFFF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Sports: 	    </a:t>
              </a:r>
              <a:endParaRPr sz="2400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highlight>
                    <a:srgbClr val="FFFFFF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Toxic: </a:t>
              </a:r>
              <a:endParaRPr sz="2400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highlight>
                    <a:srgbClr val="FFFFFF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Total:</a:t>
              </a:r>
              <a:endParaRPr sz="2400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2959650" y="1243140"/>
              <a:ext cx="2462700" cy="20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highlight>
                    <a:schemeClr val="lt1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4741</a:t>
              </a:r>
              <a:endParaRPr sz="2400" b="1" dirty="0">
                <a:solidFill>
                  <a:schemeClr val="accent2"/>
                </a:solidFill>
                <a:highlight>
                  <a:schemeClr val="lt1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highlight>
                    <a:schemeClr val="lt1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4799</a:t>
              </a:r>
              <a:endParaRPr sz="2400" b="1" dirty="0">
                <a:solidFill>
                  <a:schemeClr val="accent2"/>
                </a:solidFill>
                <a:highlight>
                  <a:schemeClr val="lt1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highlight>
                    <a:schemeClr val="lt1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6653</a:t>
              </a:r>
              <a:endParaRPr sz="2400" b="1" dirty="0">
                <a:solidFill>
                  <a:schemeClr val="accent2"/>
                </a:solidFill>
                <a:highlight>
                  <a:schemeClr val="lt1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highlight>
                    <a:schemeClr val="lt1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3398</a:t>
              </a:r>
              <a:endParaRPr sz="2400" b="1" dirty="0">
                <a:solidFill>
                  <a:schemeClr val="accent2"/>
                </a:solidFill>
                <a:highlight>
                  <a:schemeClr val="lt1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highlight>
                    <a:schemeClr val="lt1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1922</a:t>
              </a:r>
              <a:endParaRPr sz="2400" b="1" dirty="0">
                <a:solidFill>
                  <a:schemeClr val="accent2"/>
                </a:solidFill>
                <a:highlight>
                  <a:schemeClr val="lt1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highlight>
                    <a:schemeClr val="lt1"/>
                  </a:highlight>
                  <a:latin typeface="Calibri" panose="020F0502020204030204" pitchFamily="34" charset="0"/>
                  <a:ea typeface="Courier New"/>
                  <a:cs typeface="Calibri" panose="020F0502020204030204" pitchFamily="34" charset="0"/>
                  <a:sym typeface="Courier New"/>
                </a:rPr>
                <a:t>21,513</a:t>
              </a:r>
              <a:endParaRPr sz="2400" b="1" dirty="0">
                <a:solidFill>
                  <a:schemeClr val="accent2"/>
                </a:solidFill>
                <a:highlight>
                  <a:schemeClr val="lt1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311700" y="128256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/>
                <a:ea typeface="Calibri"/>
                <a:cs typeface="Calibri"/>
                <a:sym typeface="Calibri"/>
              </a:rPr>
              <a:t>Training Procedure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20771" y="2390192"/>
            <a:ext cx="2625300" cy="45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TFIDF Vectorizer</a:t>
            </a:r>
            <a:endParaRPr sz="24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20771" y="1519713"/>
            <a:ext cx="2625300" cy="45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Raw Tweet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cxnSp>
        <p:nvCxnSpPr>
          <p:cNvPr id="103" name="Google Shape;103;p20"/>
          <p:cNvCxnSpPr>
            <a:cxnSpLocks/>
            <a:stCxn id="102" idx="2"/>
            <a:endCxn id="101" idx="0"/>
          </p:cNvCxnSpPr>
          <p:nvPr/>
        </p:nvCxnSpPr>
        <p:spPr>
          <a:xfrm>
            <a:off x="4433421" y="1973230"/>
            <a:ext cx="0" cy="4169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429450" y="3711579"/>
            <a:ext cx="20271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:Religious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008742" y="3711579"/>
            <a:ext cx="17925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:Sports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22475" y="3711579"/>
            <a:ext cx="12486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:Toxic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394443" y="3711579"/>
            <a:ext cx="22932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:Information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625892" y="3711579"/>
            <a:ext cx="25479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:Advertisement</a:t>
            </a:r>
            <a:endParaRPr sz="240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  <p:cxnSp>
        <p:nvCxnSpPr>
          <p:cNvPr id="109" name="Google Shape;109;p20"/>
          <p:cNvCxnSpPr>
            <a:cxnSpLocks/>
            <a:stCxn id="101" idx="2"/>
          </p:cNvCxnSpPr>
          <p:nvPr/>
        </p:nvCxnSpPr>
        <p:spPr>
          <a:xfrm flipH="1">
            <a:off x="591921" y="2843709"/>
            <a:ext cx="3841500" cy="8151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0"/>
          <p:cNvCxnSpPr>
            <a:cxnSpLocks/>
            <a:stCxn id="101" idx="2"/>
          </p:cNvCxnSpPr>
          <p:nvPr/>
        </p:nvCxnSpPr>
        <p:spPr>
          <a:xfrm flipH="1">
            <a:off x="2545871" y="2843709"/>
            <a:ext cx="1887550" cy="8679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0"/>
          <p:cNvCxnSpPr>
            <a:cxnSpLocks/>
            <a:stCxn id="101" idx="2"/>
            <a:endCxn id="105" idx="0"/>
          </p:cNvCxnSpPr>
          <p:nvPr/>
        </p:nvCxnSpPr>
        <p:spPr>
          <a:xfrm>
            <a:off x="4433421" y="2843709"/>
            <a:ext cx="1471571" cy="8678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0"/>
          <p:cNvCxnSpPr>
            <a:cxnSpLocks/>
            <a:stCxn id="101" idx="2"/>
          </p:cNvCxnSpPr>
          <p:nvPr/>
        </p:nvCxnSpPr>
        <p:spPr>
          <a:xfrm>
            <a:off x="4433421" y="2843709"/>
            <a:ext cx="3915000" cy="771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20"/>
          <p:cNvCxnSpPr>
            <a:cxnSpLocks/>
            <a:stCxn id="101" idx="2"/>
          </p:cNvCxnSpPr>
          <p:nvPr/>
        </p:nvCxnSpPr>
        <p:spPr>
          <a:xfrm>
            <a:off x="4433421" y="2843709"/>
            <a:ext cx="4800" cy="9735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146275" y="171725"/>
            <a:ext cx="89061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Repeat the following process for </a:t>
            </a:r>
            <a:endParaRPr sz="28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" panose="020F0502020204030204" pitchFamily="34" charset="0"/>
                <a:ea typeface="Spectral"/>
                <a:cs typeface="Calibri" panose="020F0502020204030204" pitchFamily="34" charset="0"/>
                <a:sym typeface="Spectral"/>
              </a:rPr>
              <a:t>Logistic Regression, SVM, and Neural Network</a:t>
            </a:r>
            <a:endParaRPr sz="2800" dirty="0">
              <a:latin typeface="Calibri" panose="020F0502020204030204" pitchFamily="34" charset="0"/>
              <a:ea typeface="Spectral"/>
              <a:cs typeface="Calibri" panose="020F0502020204030204" pitchFamily="34" charset="0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311708" y="986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/>
                <a:ea typeface="Calibri"/>
                <a:cs typeface="Calibri"/>
                <a:sym typeface="Calibri"/>
              </a:rPr>
              <a:t>Result Evaluation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265</Words>
  <Application>Microsoft Macintosh PowerPoint</Application>
  <PresentationFormat>On-screen Show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Spectral</vt:lpstr>
      <vt:lpstr>Simple Light</vt:lpstr>
      <vt:lpstr>TISRA Bot :)</vt:lpstr>
      <vt:lpstr>Problem Statement</vt:lpstr>
      <vt:lpstr>Data Gathering</vt:lpstr>
      <vt:lpstr>Example Classification:</vt:lpstr>
      <vt:lpstr>Sample Output</vt:lpstr>
      <vt:lpstr>Distribution of Labelled Data</vt:lpstr>
      <vt:lpstr>Training Procedure</vt:lpstr>
      <vt:lpstr>TFIDF Vectorizer</vt:lpstr>
      <vt:lpstr>Result Evaluation</vt:lpstr>
      <vt:lpstr>PowerPoint Presentation</vt:lpstr>
      <vt:lpstr>PowerPoint Presentation</vt:lpstr>
      <vt:lpstr>NN: Information Model</vt:lpstr>
      <vt:lpstr>PowerPoint Presentation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TISRA Bot :)</dc:title>
  <cp:lastModifiedBy>Microsoft Office User</cp:lastModifiedBy>
  <cp:revision>5</cp:revision>
  <dcterms:modified xsi:type="dcterms:W3CDTF">2019-12-09T03:57:16Z</dcterms:modified>
</cp:coreProperties>
</file>