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61" r:id="rId4"/>
    <p:sldId id="289" r:id="rId5"/>
    <p:sldId id="291" r:id="rId6"/>
    <p:sldId id="282" r:id="rId7"/>
    <p:sldId id="306" r:id="rId8"/>
    <p:sldId id="288" r:id="rId9"/>
    <p:sldId id="285" r:id="rId10"/>
    <p:sldId id="290" r:id="rId11"/>
    <p:sldId id="286" r:id="rId12"/>
    <p:sldId id="292" r:id="rId13"/>
    <p:sldId id="300" r:id="rId14"/>
    <p:sldId id="307" r:id="rId15"/>
    <p:sldId id="308" r:id="rId16"/>
    <p:sldId id="303" r:id="rId17"/>
    <p:sldId id="301" r:id="rId18"/>
    <p:sldId id="302" r:id="rId19"/>
    <p:sldId id="304" r:id="rId20"/>
    <p:sldId id="297" r:id="rId21"/>
    <p:sldId id="294" r:id="rId22"/>
    <p:sldId id="296" r:id="rId23"/>
    <p:sldId id="298" r:id="rId24"/>
    <p:sldId id="293" r:id="rId25"/>
    <p:sldId id="299" r:id="rId26"/>
    <p:sldId id="262" r:id="rId27"/>
    <p:sldId id="309" r:id="rId28"/>
    <p:sldId id="295" r:id="rId29"/>
    <p:sldId id="260" r:id="rId30"/>
  </p:sldIdLst>
  <p:sldSz cx="9144000" cy="5143500" type="screen16x9"/>
  <p:notesSz cx="6858000" cy="9144000"/>
  <p:embeddedFontLst>
    <p:embeddedFont>
      <p:font typeface="Playfair Display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16DC0A-775B-4D4C-8FA5-2A216B46DB62}">
  <a:tblStyle styleId="{8816DC0A-775B-4D4C-8FA5-2A216B46D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9602"/>
  </p:normalViewPr>
  <p:slideViewPr>
    <p:cSldViewPr snapToGrid="0" snapToObjects="1">
      <p:cViewPr varScale="1">
        <p:scale>
          <a:sx n="133" d="100"/>
          <a:sy n="133" d="100"/>
        </p:scale>
        <p:origin x="800" y="176"/>
      </p:cViewPr>
      <p:guideLst/>
    </p:cSldViewPr>
  </p:slideViewPr>
  <p:outlineViewPr>
    <p:cViewPr>
      <p:scale>
        <a:sx n="33" d="100"/>
        <a:sy n="33" d="100"/>
      </p:scale>
      <p:origin x="0" y="-4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3822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51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790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917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815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705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03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36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052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26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underlying mechanism or physics of the problem is know, classical statistical methods tend to do well.  When the underlying mechanism is complicated and interpretability is not a requirement, black-box type of machine learning models becomes an option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24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51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370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372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94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99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141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25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09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4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03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2391863"/>
            <a:ext cx="412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" y="3912619"/>
            <a:ext cx="9144000" cy="123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811625"/>
            <a:ext cx="469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layfair Display"/>
              <a:buNone/>
              <a:defRPr sz="1800" i="1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334725"/>
            <a:ext cx="469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806100" y="3623569"/>
            <a:ext cx="7531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61500" y="2161800"/>
            <a:ext cx="66210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Playfair Display"/>
              <a:buChar char="◈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○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■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759351"/>
            <a:ext cx="19572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96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3028650" y="4155549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600" y="1200150"/>
            <a:ext cx="7132800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80026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79875" y="1200150"/>
            <a:ext cx="35841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45" name="Google Shape;45;p8"/>
          <p:cNvCxnSpPr/>
          <p:nvPr/>
        </p:nvCxnSpPr>
        <p:spPr>
          <a:xfrm>
            <a:off x="3028650" y="971556"/>
            <a:ext cx="3086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8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4732556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410944"/>
            <a:ext cx="7674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◈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●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○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roid Sans"/>
              <a:buChar char="■"/>
              <a:defRPr sz="2400">
                <a:solidFill>
                  <a:schemeClr val="lt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microsoft.com/office/2007/relationships/hdphoto" Target="../media/hdphoto9.wdp"/><Relationship Id="rId5" Type="http://schemas.openxmlformats.org/officeDocument/2006/relationships/image" Target="../media/image4.png"/><Relationship Id="rId4" Type="http://schemas.microsoft.com/office/2007/relationships/hdphoto" Target="../media/hdphoto8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9.wdp"/><Relationship Id="rId5" Type="http://schemas.openxmlformats.org/officeDocument/2006/relationships/image" Target="../media/image4.png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9.wdp"/><Relationship Id="rId5" Type="http://schemas.openxmlformats.org/officeDocument/2006/relationships/image" Target="../media/image4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47260" y="1906833"/>
            <a:ext cx="732911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Tomorrow’s Gold Price: </a:t>
            </a:r>
            <a:br>
              <a:rPr lang="en" dirty="0"/>
            </a:br>
            <a:r>
              <a:rPr lang="en" sz="3200" b="0" dirty="0"/>
              <a:t>Do we have a market advantage?</a:t>
            </a:r>
            <a:endParaRPr sz="3200" b="0" dirty="0"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863A082F-6777-B446-BB3B-E42792EB4395}"/>
              </a:ext>
            </a:extLst>
          </p:cNvPr>
          <p:cNvSpPr txBox="1">
            <a:spLocks/>
          </p:cNvSpPr>
          <p:nvPr/>
        </p:nvSpPr>
        <p:spPr>
          <a:xfrm>
            <a:off x="216288" y="3429320"/>
            <a:ext cx="3996195" cy="158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Bhanu </a:t>
            </a:r>
            <a:r>
              <a:rPr lang="en-US" sz="3600" dirty="0" err="1">
                <a:solidFill>
                  <a:schemeClr val="tx1"/>
                </a:solidFill>
              </a:rPr>
              <a:t>Yerra</a:t>
            </a:r>
            <a:endParaRPr lang="en-US" sz="3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Data Scientist</a:t>
            </a:r>
          </a:p>
        </p:txBody>
      </p:sp>
      <p:sp>
        <p:nvSpPr>
          <p:cNvPr id="5" name="Google Shape;67;p13">
            <a:extLst>
              <a:ext uri="{FF2B5EF4-FFF2-40B4-BE49-F238E27FC236}">
                <a16:creationId xmlns:a16="http://schemas.microsoft.com/office/drawing/2014/main" id="{C95B737E-97A1-0B49-A69A-73CD6AED84B2}"/>
              </a:ext>
            </a:extLst>
          </p:cNvPr>
          <p:cNvSpPr txBox="1">
            <a:spLocks/>
          </p:cNvSpPr>
          <p:nvPr/>
        </p:nvSpPr>
        <p:spPr>
          <a:xfrm>
            <a:off x="4931519" y="3237593"/>
            <a:ext cx="3996195" cy="158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/>
            <a:r>
              <a:rPr lang="en-US" sz="3200" dirty="0">
                <a:solidFill>
                  <a:schemeClr val="tx1"/>
                </a:solidFill>
              </a:rPr>
              <a:t>79 Coins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199" y="-138616"/>
            <a:ext cx="8229600" cy="120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Methodology: Collect Data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09136" y="984356"/>
            <a:ext cx="8228003" cy="380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3200" dirty="0"/>
              <a:t>Daily Closing Prices</a:t>
            </a:r>
          </a:p>
          <a:p>
            <a:pPr>
              <a:lnSpc>
                <a:spcPct val="150000"/>
              </a:lnSpc>
            </a:pPr>
            <a:r>
              <a:rPr lang="en" sz="3200" dirty="0"/>
              <a:t>2000 to 2018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3200" dirty="0"/>
              <a:t>Excludes US Holidays &amp; Market Closures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AECDC-B102-D441-B0F3-04AB619B2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8232583" y="536333"/>
            <a:ext cx="454216" cy="44263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9F0B1-E229-6144-A6E1-04B99A9131F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2583" y="1264274"/>
            <a:ext cx="454216" cy="442632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F91A2-936E-014E-8F4C-A138FAE092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6716" y="1992215"/>
            <a:ext cx="490423" cy="4426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69308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199" y="-138616"/>
            <a:ext cx="8229600" cy="120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Methodology: Models</a:t>
            </a:r>
            <a:endParaRPr sz="4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142931-719E-AD42-B5F9-FF41A43FC07E}"/>
              </a:ext>
            </a:extLst>
          </p:cNvPr>
          <p:cNvSpPr/>
          <p:nvPr/>
        </p:nvSpPr>
        <p:spPr>
          <a:xfrm>
            <a:off x="839964" y="1364006"/>
            <a:ext cx="3223260" cy="864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Regression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CB0E1C-DFC9-2047-A85E-824B96E30F96}"/>
              </a:ext>
            </a:extLst>
          </p:cNvPr>
          <p:cNvSpPr/>
          <p:nvPr/>
        </p:nvSpPr>
        <p:spPr>
          <a:xfrm>
            <a:off x="5080777" y="1364006"/>
            <a:ext cx="3223260" cy="864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noFill/>
                </a:ln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Series Forecasting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27A24-68EB-994E-A788-0EDBDB0C8396}"/>
              </a:ext>
            </a:extLst>
          </p:cNvPr>
          <p:cNvSpPr/>
          <p:nvPr/>
        </p:nvSpPr>
        <p:spPr>
          <a:xfrm>
            <a:off x="839964" y="2914651"/>
            <a:ext cx="3223260" cy="12345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Costs with &amp; without log transformation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88545-88DF-8240-B407-47BE88875DE9}"/>
              </a:ext>
            </a:extLst>
          </p:cNvPr>
          <p:cNvSpPr/>
          <p:nvPr/>
        </p:nvSpPr>
        <p:spPr>
          <a:xfrm>
            <a:off x="5080777" y="2914651"/>
            <a:ext cx="3223260" cy="12345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Autoregressive models:</a:t>
            </a:r>
          </a:p>
          <a:p>
            <a:pPr algn="ctr"/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1, 3, 5, 10 &amp; 30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611E782-C437-A049-BE3E-9C865514268A}"/>
              </a:ext>
            </a:extLst>
          </p:cNvPr>
          <p:cNvSpPr/>
          <p:nvPr/>
        </p:nvSpPr>
        <p:spPr>
          <a:xfrm>
            <a:off x="2245117" y="2330245"/>
            <a:ext cx="412955" cy="48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C86B95D6-98DF-FA4C-8CB8-7C5B7BFB6485}"/>
              </a:ext>
            </a:extLst>
          </p:cNvPr>
          <p:cNvSpPr/>
          <p:nvPr/>
        </p:nvSpPr>
        <p:spPr>
          <a:xfrm>
            <a:off x="6485929" y="2330245"/>
            <a:ext cx="412955" cy="481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199" y="-142949"/>
            <a:ext cx="8229600" cy="120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Methodology: </a:t>
            </a:r>
            <a:r>
              <a:rPr lang="en-US" sz="4000" dirty="0"/>
              <a:t>Metrics</a:t>
            </a:r>
            <a:endParaRPr sz="4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104;p18">
            <a:extLst>
              <a:ext uri="{FF2B5EF4-FFF2-40B4-BE49-F238E27FC236}">
                <a16:creationId xmlns:a16="http://schemas.microsoft.com/office/drawing/2014/main" id="{CE7A2155-3BBD-D54C-95D7-EAB1F3C2F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8514" y="1761838"/>
            <a:ext cx="7760969" cy="380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3200" dirty="0"/>
              <a:t>Na</a:t>
            </a:r>
            <a:r>
              <a:rPr lang="en-US" sz="3200" dirty="0" err="1"/>
              <a:t>ï</a:t>
            </a:r>
            <a:r>
              <a:rPr lang="en" sz="3200" dirty="0" err="1"/>
              <a:t>ve</a:t>
            </a:r>
            <a:r>
              <a:rPr lang="en" sz="3200" dirty="0"/>
              <a:t> Solution: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sz="3200" dirty="0"/>
              <a:t>Don’t need a model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sz="3200" dirty="0"/>
              <a:t>Next value is assumed to be equal to the last value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1ED8E-0A1D-6345-8D90-7CAD0F5C4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2187649" y="1288614"/>
            <a:ext cx="733647" cy="71493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CA89E-CA43-284E-87E3-D5DFF3464B1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176" y="1288614"/>
            <a:ext cx="733647" cy="714936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D27A2-E31A-A149-8C42-344271E989B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703" y="1288614"/>
            <a:ext cx="792127" cy="714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99548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199" y="-142949"/>
            <a:ext cx="8229600" cy="120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Methodology: </a:t>
            </a:r>
            <a:r>
              <a:rPr lang="en-US" sz="4000" dirty="0"/>
              <a:t>Metrics</a:t>
            </a:r>
            <a:endParaRPr sz="4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104;p18">
            <a:extLst>
              <a:ext uri="{FF2B5EF4-FFF2-40B4-BE49-F238E27FC236}">
                <a16:creationId xmlns:a16="http://schemas.microsoft.com/office/drawing/2014/main" id="{CE7A2155-3BBD-D54C-95D7-EAB1F3C2F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8514" y="1757744"/>
            <a:ext cx="7760969" cy="380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US" sz="3200" dirty="0"/>
              <a:t>Metrics</a:t>
            </a:r>
            <a:r>
              <a:rPr lang="en" sz="3200" dirty="0"/>
              <a:t>: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sz="3200" dirty="0"/>
              <a:t>R-Squared Statistic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sz="3200" dirty="0"/>
              <a:t>Mean Absolute Error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1ED8E-0A1D-6345-8D90-7CAD0F5C4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2187649" y="1288614"/>
            <a:ext cx="733647" cy="71493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CA89E-CA43-284E-87E3-D5DFF3464B1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176" y="1288614"/>
            <a:ext cx="733647" cy="714936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D27A2-E31A-A149-8C42-344271E989B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703" y="1288614"/>
            <a:ext cx="792127" cy="714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07874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685800" y="3811625"/>
            <a:ext cx="469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$$$???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582433" y="1157509"/>
            <a:ext cx="806995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How good are the forecasts?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621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104;p18">
            <a:extLst>
              <a:ext uri="{FF2B5EF4-FFF2-40B4-BE49-F238E27FC236}">
                <a16:creationId xmlns:a16="http://schemas.microsoft.com/office/drawing/2014/main" id="{CE7A2155-3BBD-D54C-95D7-EAB1F3C2F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8514" y="1856067"/>
            <a:ext cx="7760969" cy="380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US" sz="3200" dirty="0"/>
              <a:t>Detailed forecasts for 2016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US" sz="3200" dirty="0"/>
              <a:t>High-level forecasts for 2006 to 2018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1ED8E-0A1D-6345-8D90-7CAD0F5C4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2187649" y="1288614"/>
            <a:ext cx="733647" cy="71493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CA89E-CA43-284E-87E3-D5DFF3464B1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176" y="1288614"/>
            <a:ext cx="733647" cy="714936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D27A2-E31A-A149-8C42-344271E989B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703" y="1288614"/>
            <a:ext cx="792127" cy="714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  <p:sp>
        <p:nvSpPr>
          <p:cNvPr id="10" name="Google Shape;126;p20">
            <a:extLst>
              <a:ext uri="{FF2B5EF4-FFF2-40B4-BE49-F238E27FC236}">
                <a16:creationId xmlns:a16="http://schemas.microsoft.com/office/drawing/2014/main" id="{C653F373-548A-FF44-9F6A-B815B3C0F3FF}"/>
              </a:ext>
            </a:extLst>
          </p:cNvPr>
          <p:cNvSpPr txBox="1">
            <a:spLocks/>
          </p:cNvSpPr>
          <p:nvPr/>
        </p:nvSpPr>
        <p:spPr>
          <a:xfrm>
            <a:off x="457200" y="-68824"/>
            <a:ext cx="82296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rgbClr val="F3F3F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rgbClr val="999999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rgbClr val="999999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rgbClr val="999999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rgbClr val="999999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rgbClr val="999999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rgbClr val="999999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rgbClr val="999999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Playfair Display"/>
              <a:buNone/>
              <a:defRPr sz="2400" b="0" i="0" u="none" strike="noStrike" cap="none">
                <a:solidFill>
                  <a:srgbClr val="999999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4000"/>
              <a:t>Results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7698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7AD9-8384-BF4F-A22C-435F79412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7" name="Google Shape;126;p20">
            <a:extLst>
              <a:ext uri="{FF2B5EF4-FFF2-40B4-BE49-F238E27FC236}">
                <a16:creationId xmlns:a16="http://schemas.microsoft.com/office/drawing/2014/main" id="{D65BF945-0B96-E544-8B73-73531345E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-68824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2016 Forecasts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2C4D2-75A6-9541-86CB-159A18D5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3" y="1334449"/>
            <a:ext cx="8518394" cy="31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7AD9-8384-BF4F-A22C-435F79412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Google Shape;126;p20">
            <a:extLst>
              <a:ext uri="{FF2B5EF4-FFF2-40B4-BE49-F238E27FC236}">
                <a16:creationId xmlns:a16="http://schemas.microsoft.com/office/drawing/2014/main" id="{D65BF945-0B96-E544-8B73-73531345E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2016 Forecasts </a:t>
            </a:r>
            <a:r>
              <a:rPr lang="en-US" dirty="0"/>
              <a:t>(continued)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1EF0B-587E-7A4B-833A-99F2BD5E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33" y="1094864"/>
            <a:ext cx="4393534" cy="36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61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7AD9-8384-BF4F-A22C-435F79412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7" name="Google Shape;126;p20">
            <a:extLst>
              <a:ext uri="{FF2B5EF4-FFF2-40B4-BE49-F238E27FC236}">
                <a16:creationId xmlns:a16="http://schemas.microsoft.com/office/drawing/2014/main" id="{D65BF945-0B96-E544-8B73-73531345E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2006 to 2011 Forecasts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DFEA0-5163-7149-975B-DA7CEFA1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7" y="1409814"/>
            <a:ext cx="7641285" cy="28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0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7AD9-8384-BF4F-A22C-435F79412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7" name="Google Shape;126;p20">
            <a:extLst>
              <a:ext uri="{FF2B5EF4-FFF2-40B4-BE49-F238E27FC236}">
                <a16:creationId xmlns:a16="http://schemas.microsoft.com/office/drawing/2014/main" id="{D65BF945-0B96-E544-8B73-73531345E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2006 to 2018 Forecasts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2A229-5FC2-6A4E-AFA7-965B396C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63" y="1313414"/>
            <a:ext cx="8432474" cy="32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3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685800" y="3811625"/>
            <a:ext cx="469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Historical Reasons, Contemporary Relevance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582434" y="1157509"/>
            <a:ext cx="4695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Gold?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Conclusions</a:t>
            </a: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A3287C32-2657-A244-9575-19B7925DF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831" y="1645978"/>
            <a:ext cx="7760969" cy="380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US" sz="3200" dirty="0"/>
              <a:t>Short-term forecasts: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3200" dirty="0"/>
              <a:t>6 months into the future vs. one to three years</a:t>
            </a:r>
          </a:p>
          <a:p>
            <a:r>
              <a:rPr lang="en-US" sz="3200" dirty="0"/>
              <a:t>Multiple models and frequent updates</a:t>
            </a:r>
            <a:endParaRPr lang="en" sz="3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4CF4EA-6F60-F845-BCB6-B07F68FEB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2187649" y="1288614"/>
            <a:ext cx="733647" cy="71493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A1D401-D1DB-924F-A7DD-40C03C4C22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176" y="1288614"/>
            <a:ext cx="733647" cy="714936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6116E-97FB-8C42-9385-21EDEA51D1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703" y="1288510"/>
            <a:ext cx="792127" cy="714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73245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Conclusions</a:t>
            </a:r>
            <a:endParaRPr sz="4000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A3287C32-2657-A244-9575-19B7925DF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831" y="1440358"/>
            <a:ext cx="7760969" cy="380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US" sz="3200" dirty="0"/>
              <a:t>Long-term economic cycles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US" sz="3200" dirty="0"/>
              <a:t>Short-term trends</a:t>
            </a:r>
            <a:endParaRPr lang="en" sz="3200" dirty="0"/>
          </a:p>
          <a:p>
            <a:pPr lvl="1"/>
            <a:r>
              <a:rPr lang="en" sz="3200" dirty="0"/>
              <a:t>Year 2013 is a short-term trend</a:t>
            </a:r>
          </a:p>
          <a:p>
            <a:pPr marL="76200" indent="0">
              <a:buNone/>
            </a:pPr>
            <a:endParaRPr lang="en" sz="3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4CF4EA-6F60-F845-BCB6-B07F68FEB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2187649" y="1288510"/>
            <a:ext cx="733647" cy="71493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A1D401-D1DB-924F-A7DD-40C03C4C22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176" y="1288510"/>
            <a:ext cx="733647" cy="714936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6116E-97FB-8C42-9385-21EDEA51D1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703" y="1288510"/>
            <a:ext cx="792127" cy="714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53487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457201" y="1225775"/>
            <a:ext cx="384045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Time Series </a:t>
            </a:r>
          </a:p>
          <a:p>
            <a:pPr marL="0" lvl="0" indent="0" algn="ctr" rtl="0"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Forecasting</a:t>
            </a:r>
          </a:p>
          <a:p>
            <a:pPr marL="0" lvl="0" indent="0" algn="ctr" rtl="0"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Aft>
                <a:spcPts val="0"/>
              </a:spcAft>
              <a:buNone/>
            </a:pPr>
            <a:r>
              <a:rPr lang="en-US" sz="2800" dirty="0"/>
              <a:t>The past holds the key to the future.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4869828" y="1225775"/>
            <a:ext cx="3840450" cy="31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Efficient-Market Hypothesis</a:t>
            </a:r>
            <a:endParaRPr sz="2800" b="1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dirty="0"/>
              <a:t>Markets react only to new information.</a:t>
            </a:r>
            <a:endParaRPr sz="2800"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29B14-B013-D842-ABFE-8903DE37710D}"/>
              </a:ext>
            </a:extLst>
          </p:cNvPr>
          <p:cNvSpPr txBox="1"/>
          <p:nvPr/>
        </p:nvSpPr>
        <p:spPr>
          <a:xfrm>
            <a:off x="4264191" y="1484671"/>
            <a:ext cx="63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vs.</a:t>
            </a:r>
            <a:endParaRPr lang="en-US" sz="2800" dirty="0">
              <a:solidFill>
                <a:srgbClr val="FFD900"/>
              </a:solidFill>
            </a:endParaRPr>
          </a:p>
        </p:txBody>
      </p:sp>
      <p:sp>
        <p:nvSpPr>
          <p:cNvPr id="10" name="Google Shape;126;p20">
            <a:extLst>
              <a:ext uri="{FF2B5EF4-FFF2-40B4-BE49-F238E27FC236}">
                <a16:creationId xmlns:a16="http://schemas.microsoft.com/office/drawing/2014/main" id="{F2D4EE86-0D1F-2442-9F3C-5B6FEBCCD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Conclusions </a:t>
            </a:r>
            <a:r>
              <a:rPr lang="en-US" dirty="0"/>
              <a:t>(continued)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38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Next Steps</a:t>
            </a: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Google Shape;104;p18">
            <a:extLst>
              <a:ext uri="{FF2B5EF4-FFF2-40B4-BE49-F238E27FC236}">
                <a16:creationId xmlns:a16="http://schemas.microsoft.com/office/drawing/2014/main" id="{A3287C32-2657-A244-9575-19B7925DF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831" y="1645978"/>
            <a:ext cx="7760969" cy="380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32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US" sz="3200" dirty="0"/>
              <a:t>More machine learning methods over classical statistical methods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US" sz="3200" dirty="0"/>
              <a:t>Quantile Regression Forest/Support Vector Regression/Recurrent Neural Networks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-US" sz="3200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4CF4EA-6F60-F845-BCB6-B07F68FEB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2187649" y="1288614"/>
            <a:ext cx="733647" cy="71493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A1D401-D1DB-924F-A7DD-40C03C4C22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176" y="1288614"/>
            <a:ext cx="733647" cy="714936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6116E-97FB-8C42-9385-21EDEA51D1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4474" y="1288510"/>
            <a:ext cx="792127" cy="714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40443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261500" y="2161800"/>
            <a:ext cx="66210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All the gold in the world is not enough to give in exchange for virtue.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358133-36C0-C547-8BD2-7AE3CFF741F3}"/>
              </a:ext>
            </a:extLst>
          </p:cNvPr>
          <p:cNvSpPr txBox="1"/>
          <p:nvPr/>
        </p:nvSpPr>
        <p:spPr>
          <a:xfrm>
            <a:off x="3229897" y="3227510"/>
            <a:ext cx="2684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2000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Plato</a:t>
            </a:r>
          </a:p>
        </p:txBody>
      </p:sp>
    </p:spTree>
    <p:extLst>
      <p:ext uri="{BB962C8B-B14F-4D97-AF65-F5344CB8AC3E}">
        <p14:creationId xmlns:p14="http://schemas.microsoft.com/office/powerpoint/2010/main" val="185011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ctrTitle" idx="4294967295"/>
          </p:nvPr>
        </p:nvSpPr>
        <p:spPr>
          <a:xfrm>
            <a:off x="729575" y="1565282"/>
            <a:ext cx="7684800" cy="6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/>
              <a:t>Thanks!</a:t>
            </a:r>
            <a:endParaRPr sz="3000" i="1" dirty="0"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4294967295"/>
          </p:nvPr>
        </p:nvSpPr>
        <p:spPr>
          <a:xfrm>
            <a:off x="729575" y="2366926"/>
            <a:ext cx="768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Questions?</a:t>
            </a:r>
            <a:endParaRPr sz="4800" b="1" dirty="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9" name="Google Shape;319;p35"/>
          <p:cNvSpPr/>
          <p:nvPr/>
        </p:nvSpPr>
        <p:spPr>
          <a:xfrm>
            <a:off x="3753213" y="412725"/>
            <a:ext cx="1637575" cy="885338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" name="Google Shape;397;p38">
            <a:extLst>
              <a:ext uri="{FF2B5EF4-FFF2-40B4-BE49-F238E27FC236}">
                <a16:creationId xmlns:a16="http://schemas.microsoft.com/office/drawing/2014/main" id="{892ABCB5-C22F-2D4D-8642-2901F53DF9CE}"/>
              </a:ext>
            </a:extLst>
          </p:cNvPr>
          <p:cNvGrpSpPr/>
          <p:nvPr/>
        </p:nvGrpSpPr>
        <p:grpSpPr>
          <a:xfrm>
            <a:off x="4354979" y="504467"/>
            <a:ext cx="433992" cy="422729"/>
            <a:chOff x="5916675" y="927975"/>
            <a:chExt cx="516350" cy="502950"/>
          </a:xfrm>
        </p:grpSpPr>
        <p:sp>
          <p:nvSpPr>
            <p:cNvPr id="8" name="Google Shape;398;p38">
              <a:extLst>
                <a:ext uri="{FF2B5EF4-FFF2-40B4-BE49-F238E27FC236}">
                  <a16:creationId xmlns:a16="http://schemas.microsoft.com/office/drawing/2014/main" id="{C84D612C-DA9A-934E-A131-C48BEBA29A4D}"/>
                </a:ext>
              </a:extLst>
            </p:cNvPr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9;p38">
              <a:extLst>
                <a:ext uri="{FF2B5EF4-FFF2-40B4-BE49-F238E27FC236}">
                  <a16:creationId xmlns:a16="http://schemas.microsoft.com/office/drawing/2014/main" id="{ACEF9E15-BD56-094D-A20F-AA3BDF31BEAA}"/>
                </a:ext>
              </a:extLst>
            </p:cNvPr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5371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109713"/>
            <a:ext cx="75957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i="1" dirty="0"/>
              <a:t>Appendix</a:t>
            </a:r>
            <a:endParaRPr sz="7200" i="1" dirty="0"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167682" y="494402"/>
            <a:ext cx="808757" cy="739679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3" name="Google Shape;397;p38">
            <a:extLst>
              <a:ext uri="{FF2B5EF4-FFF2-40B4-BE49-F238E27FC236}">
                <a16:creationId xmlns:a16="http://schemas.microsoft.com/office/drawing/2014/main" id="{4DFCD50D-3897-C14C-A5D1-A8C7FE868F07}"/>
              </a:ext>
            </a:extLst>
          </p:cNvPr>
          <p:cNvGrpSpPr/>
          <p:nvPr/>
        </p:nvGrpSpPr>
        <p:grpSpPr>
          <a:xfrm>
            <a:off x="5317012" y="1234081"/>
            <a:ext cx="433992" cy="422729"/>
            <a:chOff x="5916675" y="927975"/>
            <a:chExt cx="516350" cy="502950"/>
          </a:xfrm>
        </p:grpSpPr>
        <p:sp>
          <p:nvSpPr>
            <p:cNvPr id="14" name="Google Shape;398;p38">
              <a:extLst>
                <a:ext uri="{FF2B5EF4-FFF2-40B4-BE49-F238E27FC236}">
                  <a16:creationId xmlns:a16="http://schemas.microsoft.com/office/drawing/2014/main" id="{DFC73C24-A0E7-F244-86BB-3478E12D8AFB}"/>
                </a:ext>
              </a:extLst>
            </p:cNvPr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9;p38">
              <a:extLst>
                <a:ext uri="{FF2B5EF4-FFF2-40B4-BE49-F238E27FC236}">
                  <a16:creationId xmlns:a16="http://schemas.microsoft.com/office/drawing/2014/main" id="{81EE1622-2A3B-674E-B7AD-D965982A618C}"/>
                </a:ext>
              </a:extLst>
            </p:cNvPr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319;p35">
            <a:extLst>
              <a:ext uri="{FF2B5EF4-FFF2-40B4-BE49-F238E27FC236}">
                <a16:creationId xmlns:a16="http://schemas.microsoft.com/office/drawing/2014/main" id="{48941799-4B8B-7E45-B23B-F35A1745E474}"/>
              </a:ext>
            </a:extLst>
          </p:cNvPr>
          <p:cNvSpPr/>
          <p:nvPr/>
        </p:nvSpPr>
        <p:spPr>
          <a:xfrm>
            <a:off x="3753213" y="412725"/>
            <a:ext cx="1637575" cy="885338"/>
          </a:xfrm>
          <a:prstGeom prst="flowChartMerge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199" y="-142949"/>
            <a:ext cx="8229600" cy="120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Methodology: </a:t>
            </a:r>
            <a:r>
              <a:rPr lang="en-US" sz="4000" dirty="0"/>
              <a:t>Training/Testing</a:t>
            </a:r>
            <a:endParaRPr sz="4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9E479-D2F9-0F48-84DB-408363DFA6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47030" y="1405335"/>
            <a:ext cx="5049937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06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7AD9-8384-BF4F-A22C-435F794125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8202F-D3CF-5248-8C0F-C544096A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54" y="1125501"/>
            <a:ext cx="4145991" cy="3534016"/>
          </a:xfrm>
          <a:prstGeom prst="rect">
            <a:avLst/>
          </a:prstGeom>
        </p:spPr>
      </p:pic>
      <p:sp>
        <p:nvSpPr>
          <p:cNvPr id="7" name="Google Shape;126;p20">
            <a:extLst>
              <a:ext uri="{FF2B5EF4-FFF2-40B4-BE49-F238E27FC236}">
                <a16:creationId xmlns:a16="http://schemas.microsoft.com/office/drawing/2014/main" id="{D65BF945-0B96-E544-8B73-73531345E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Results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270666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1261500" y="2161800"/>
            <a:ext cx="66210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They don’t give you gold medals for beating anybody. They give you gold medals for beating everybody.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358133-36C0-C547-8BD2-7AE3CFF741F3}"/>
              </a:ext>
            </a:extLst>
          </p:cNvPr>
          <p:cNvSpPr txBox="1"/>
          <p:nvPr/>
        </p:nvSpPr>
        <p:spPr>
          <a:xfrm>
            <a:off x="3229897" y="3227510"/>
            <a:ext cx="2684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2000" b="1" dirty="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Michael Johnson</a:t>
            </a:r>
          </a:p>
        </p:txBody>
      </p:sp>
    </p:spTree>
    <p:extLst>
      <p:ext uri="{BB962C8B-B14F-4D97-AF65-F5344CB8AC3E}">
        <p14:creationId xmlns:p14="http://schemas.microsoft.com/office/powerpoint/2010/main" val="158577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84225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Gold Investments</a:t>
            </a:r>
            <a:endParaRPr sz="40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72211-F152-304B-826F-31AAFC190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1203767" y="1562879"/>
            <a:ext cx="1467294" cy="1429871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CC20F-C8A1-0A45-A816-2F6E4A4C054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8353" y="1571272"/>
            <a:ext cx="1467293" cy="1429871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B89B29-524A-C249-AA35-E1A90D8F31A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2938" y="1588400"/>
            <a:ext cx="1565274" cy="14127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  <p:sp>
        <p:nvSpPr>
          <p:cNvPr id="18" name="Google Shape;111;p19">
            <a:extLst>
              <a:ext uri="{FF2B5EF4-FFF2-40B4-BE49-F238E27FC236}">
                <a16:creationId xmlns:a16="http://schemas.microsoft.com/office/drawing/2014/main" id="{AE5BC2FD-7100-594C-A1B8-0E02D1ACA055}"/>
              </a:ext>
            </a:extLst>
          </p:cNvPr>
          <p:cNvSpPr txBox="1">
            <a:spLocks/>
          </p:cNvSpPr>
          <p:nvPr/>
        </p:nvSpPr>
        <p:spPr>
          <a:xfrm>
            <a:off x="512651" y="3503538"/>
            <a:ext cx="2849526" cy="60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US" dirty="0"/>
              <a:t>Central</a:t>
            </a:r>
          </a:p>
          <a:p>
            <a:pPr algn="ctr"/>
            <a:r>
              <a:rPr lang="en-US" dirty="0"/>
              <a:t>Banks</a:t>
            </a:r>
          </a:p>
        </p:txBody>
      </p:sp>
      <p:sp>
        <p:nvSpPr>
          <p:cNvPr id="19" name="Google Shape;111;p19">
            <a:extLst>
              <a:ext uri="{FF2B5EF4-FFF2-40B4-BE49-F238E27FC236}">
                <a16:creationId xmlns:a16="http://schemas.microsoft.com/office/drawing/2014/main" id="{4A8D40EE-0D7A-EB4A-8649-37C5C7523CB7}"/>
              </a:ext>
            </a:extLst>
          </p:cNvPr>
          <p:cNvSpPr txBox="1">
            <a:spLocks/>
          </p:cNvSpPr>
          <p:nvPr/>
        </p:nvSpPr>
        <p:spPr>
          <a:xfrm>
            <a:off x="3332292" y="3503537"/>
            <a:ext cx="2479413" cy="60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US" dirty="0"/>
              <a:t>Finance Companies</a:t>
            </a:r>
          </a:p>
        </p:txBody>
      </p:sp>
      <p:sp>
        <p:nvSpPr>
          <p:cNvPr id="20" name="Google Shape;111;p19">
            <a:extLst>
              <a:ext uri="{FF2B5EF4-FFF2-40B4-BE49-F238E27FC236}">
                <a16:creationId xmlns:a16="http://schemas.microsoft.com/office/drawing/2014/main" id="{A0FA4DE3-252A-874E-8F69-4AAE00C9F426}"/>
              </a:ext>
            </a:extLst>
          </p:cNvPr>
          <p:cNvSpPr txBox="1">
            <a:spLocks/>
          </p:cNvSpPr>
          <p:nvPr/>
        </p:nvSpPr>
        <p:spPr>
          <a:xfrm>
            <a:off x="6015868" y="3503536"/>
            <a:ext cx="2479413" cy="601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US" dirty="0"/>
              <a:t>Jewelry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84225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Gold Investments </a:t>
            </a:r>
            <a:r>
              <a:rPr lang="en" dirty="0"/>
              <a:t>(continued)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72211-F152-304B-826F-31AAFC1906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8069465" y="366270"/>
            <a:ext cx="617335" cy="60159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3F9D6-3514-374B-91F3-E8ABD524F9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6000"/>
                    </a14:imgEffect>
                    <a14:imgEffect>
                      <a14:colorTemperature colorTemp="6720"/>
                    </a14:imgEffect>
                    <a14:imgEffect>
                      <a14:saturation sat="235000"/>
                    </a14:imgEffect>
                    <a14:imgEffect>
                      <a14:brightnessContrast contrast="-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7863" y="1275645"/>
            <a:ext cx="6648274" cy="3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952451" y="1151100"/>
            <a:ext cx="7296626" cy="3475952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1">
              <a:alpha val="229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80010" y="0"/>
            <a:ext cx="906399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Countries with Highest Gold Reserves</a:t>
            </a:r>
            <a:endParaRPr sz="4000" dirty="0"/>
          </a:p>
        </p:txBody>
      </p:sp>
      <p:sp>
        <p:nvSpPr>
          <p:cNvPr id="175" name="Google Shape;175;p26"/>
          <p:cNvSpPr/>
          <p:nvPr/>
        </p:nvSpPr>
        <p:spPr>
          <a:xfrm rot="8227266">
            <a:off x="4240335" y="1816262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 rot="8227266">
            <a:off x="1872504" y="2064787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 rot="8227266">
            <a:off x="6342960" y="2370582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" name="Google Shape;175;p26">
            <a:extLst>
              <a:ext uri="{FF2B5EF4-FFF2-40B4-BE49-F238E27FC236}">
                <a16:creationId xmlns:a16="http://schemas.microsoft.com/office/drawing/2014/main" id="{12FD0FCE-61D6-6743-A4FB-388F81A08BB4}"/>
              </a:ext>
            </a:extLst>
          </p:cNvPr>
          <p:cNvSpPr/>
          <p:nvPr/>
        </p:nvSpPr>
        <p:spPr>
          <a:xfrm rot="8227266">
            <a:off x="4117454" y="1886699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5;p26">
            <a:extLst>
              <a:ext uri="{FF2B5EF4-FFF2-40B4-BE49-F238E27FC236}">
                <a16:creationId xmlns:a16="http://schemas.microsoft.com/office/drawing/2014/main" id="{BEECCF6B-D8B6-B944-9885-239B65CB983A}"/>
              </a:ext>
            </a:extLst>
          </p:cNvPr>
          <p:cNvSpPr/>
          <p:nvPr/>
        </p:nvSpPr>
        <p:spPr>
          <a:xfrm rot="8227266">
            <a:off x="4353614" y="1962319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9;p26">
            <a:extLst>
              <a:ext uri="{FF2B5EF4-FFF2-40B4-BE49-F238E27FC236}">
                <a16:creationId xmlns:a16="http://schemas.microsoft.com/office/drawing/2014/main" id="{05A4E156-0754-8A40-B87D-9C9E6FE18343}"/>
              </a:ext>
            </a:extLst>
          </p:cNvPr>
          <p:cNvSpPr/>
          <p:nvPr/>
        </p:nvSpPr>
        <p:spPr>
          <a:xfrm rot="8227266">
            <a:off x="5162151" y="1413139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9;p26">
            <a:extLst>
              <a:ext uri="{FF2B5EF4-FFF2-40B4-BE49-F238E27FC236}">
                <a16:creationId xmlns:a16="http://schemas.microsoft.com/office/drawing/2014/main" id="{957A990D-2047-D74C-86A5-2B3E00DB4433}"/>
              </a:ext>
            </a:extLst>
          </p:cNvPr>
          <p:cNvSpPr/>
          <p:nvPr/>
        </p:nvSpPr>
        <p:spPr>
          <a:xfrm rot="8227266">
            <a:off x="4255095" y="1902785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9;p26">
            <a:extLst>
              <a:ext uri="{FF2B5EF4-FFF2-40B4-BE49-F238E27FC236}">
                <a16:creationId xmlns:a16="http://schemas.microsoft.com/office/drawing/2014/main" id="{BC4C0568-78A3-844E-97C6-458BA93A7BEF}"/>
              </a:ext>
            </a:extLst>
          </p:cNvPr>
          <p:cNvSpPr/>
          <p:nvPr/>
        </p:nvSpPr>
        <p:spPr>
          <a:xfrm rot="8227266">
            <a:off x="7079107" y="2106433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9;p26">
            <a:extLst>
              <a:ext uri="{FF2B5EF4-FFF2-40B4-BE49-F238E27FC236}">
                <a16:creationId xmlns:a16="http://schemas.microsoft.com/office/drawing/2014/main" id="{94F9B421-72AB-BF47-BABF-425AB2B5CCC5}"/>
              </a:ext>
            </a:extLst>
          </p:cNvPr>
          <p:cNvSpPr/>
          <p:nvPr/>
        </p:nvSpPr>
        <p:spPr>
          <a:xfrm rot="8227266">
            <a:off x="5849438" y="2562069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9;p26">
            <a:extLst>
              <a:ext uri="{FF2B5EF4-FFF2-40B4-BE49-F238E27FC236}">
                <a16:creationId xmlns:a16="http://schemas.microsoft.com/office/drawing/2014/main" id="{277EEB75-264B-CC4D-9A06-BDB90DBFDD8F}"/>
              </a:ext>
            </a:extLst>
          </p:cNvPr>
          <p:cNvSpPr/>
          <p:nvPr/>
        </p:nvSpPr>
        <p:spPr>
          <a:xfrm rot="8227266">
            <a:off x="4174094" y="1716654"/>
            <a:ext cx="114630" cy="11463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17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199" y="-138616"/>
            <a:ext cx="8229600" cy="120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Reason for Investments in Gold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88970" y="1242251"/>
            <a:ext cx="7661025" cy="3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-US" sz="3200" dirty="0"/>
              <a:t>Gold Reserves: a guarantee to depositors and currency holders</a:t>
            </a:r>
            <a:endParaRPr lang="en" sz="3200" dirty="0"/>
          </a:p>
          <a:p>
            <a:pPr>
              <a:spcBef>
                <a:spcPts val="0"/>
              </a:spcBef>
            </a:pPr>
            <a:r>
              <a:rPr lang="en-US" sz="3200" dirty="0"/>
              <a:t>Country’s financial strength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◈"/>
            </a:pPr>
            <a:r>
              <a:rPr lang="en" sz="3200" dirty="0"/>
              <a:t>Hedge against inflation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AECDC-B102-D441-B0F3-04AB619B2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2187649" y="1288614"/>
            <a:ext cx="733647" cy="714936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9F0B1-E229-6144-A6E1-04B99A9131F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5176" y="1288614"/>
            <a:ext cx="733647" cy="714936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F91A2-936E-014E-8F4C-A138FAE092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2703" y="1288614"/>
            <a:ext cx="792127" cy="71493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01743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685800" y="3811625"/>
            <a:ext cx="4695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oracle is not answering my call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582434" y="1157509"/>
            <a:ext cx="603467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How to Forecast?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767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Methodology</a:t>
            </a:r>
            <a:endParaRPr sz="4000" dirty="0"/>
          </a:p>
        </p:txBody>
      </p:sp>
      <p:sp>
        <p:nvSpPr>
          <p:cNvPr id="208" name="Google Shape;208;p29"/>
          <p:cNvSpPr/>
          <p:nvPr/>
        </p:nvSpPr>
        <p:spPr>
          <a:xfrm>
            <a:off x="631915" y="1909238"/>
            <a:ext cx="2808000" cy="1325100"/>
          </a:xfrm>
          <a:prstGeom prst="homePlate">
            <a:avLst>
              <a:gd name="adj" fmla="val 3012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Collect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Data</a:t>
            </a:r>
            <a:endParaRPr sz="2800" dirty="0">
              <a:solidFill>
                <a:schemeClr val="accent1">
                  <a:lumMod val="60000"/>
                  <a:lumOff val="4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3089925" y="1909238"/>
            <a:ext cx="286200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Building</a:t>
            </a:r>
            <a:endParaRPr sz="2800" dirty="0">
              <a:solidFill>
                <a:schemeClr val="accent1">
                  <a:lumMod val="60000"/>
                  <a:lumOff val="4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5601935" y="1909238"/>
            <a:ext cx="2862000" cy="1325100"/>
          </a:xfrm>
          <a:prstGeom prst="chevron">
            <a:avLst>
              <a:gd name="adj" fmla="val 29853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Model Selection</a:t>
            </a:r>
            <a:endParaRPr sz="2800" dirty="0">
              <a:solidFill>
                <a:schemeClr val="accent1">
                  <a:lumMod val="60000"/>
                  <a:lumOff val="4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ADAE7-5826-B04B-9D44-E57B35EF4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631915" y="4231019"/>
            <a:ext cx="454216" cy="44263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F85D04-0C32-BD4E-BEDD-6F76EBE709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0585" y="4231019"/>
            <a:ext cx="454216" cy="442632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390985-9F40-AE43-8522-FC4E5D60688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255" y="4231019"/>
            <a:ext cx="490423" cy="4426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341813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199" y="-138616"/>
            <a:ext cx="8229600" cy="1200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Methodology: Collect Data</a:t>
            </a:r>
            <a:endParaRPr sz="4000"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57199" y="669891"/>
            <a:ext cx="8229600" cy="380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3200" dirty="0"/>
              <a:t>Commodity prices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Gold, Gold Futures, Silver, Platinum, Palladium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Crude Oil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◈"/>
            </a:pPr>
            <a:r>
              <a:rPr lang="en" sz="3200" dirty="0"/>
              <a:t>Economic &amp; Financial Market Indicators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S&amp;P 500, DJI, FTSE</a:t>
            </a:r>
          </a:p>
          <a:p>
            <a:pPr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dirty="0"/>
              <a:t>Interest Rates, US Dollar Index, Treasury Bills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AECDC-B102-D441-B0F3-04AB619B2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9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-26000" contrast="-44000"/>
                    </a14:imgEffect>
                  </a14:imgLayer>
                </a14:imgProps>
              </a:ext>
            </a:extLst>
          </a:blip>
          <a:srcRect l="11791" r="13529"/>
          <a:stretch/>
        </p:blipFill>
        <p:spPr>
          <a:xfrm>
            <a:off x="8232583" y="536333"/>
            <a:ext cx="454216" cy="44263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C9F0B1-E229-6144-A6E1-04B99A9131F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5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39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2583" y="1264274"/>
            <a:ext cx="454216" cy="442632"/>
          </a:xfrm>
          <a:prstGeom prst="rect">
            <a:avLst/>
          </a:prstGeom>
          <a:solidFill>
            <a:schemeClr val="accent1">
              <a:lumMod val="60000"/>
              <a:lumOff val="40000"/>
              <a:alpha val="78000"/>
            </a:schemeClr>
          </a:solidFill>
          <a:effectLst>
            <a:glow>
              <a:schemeClr val="accent1">
                <a:alpha val="86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F91A2-936E-014E-8F4C-A138FAE092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25000"/>
                    </a14:imgEffect>
                    <a14:imgEffect>
                      <a14:saturation sat="0"/>
                    </a14:imgEffect>
                    <a14:imgEffect>
                      <a14:brightnessContrast bright="-26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6716" y="1992215"/>
            <a:ext cx="490423" cy="4426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1">
                  <a:lumMod val="45000"/>
                  <a:lumOff val="55000"/>
                </a:schemeClr>
              </a:gs>
              <a:gs pos="71000">
                <a:schemeClr val="accent1">
                  <a:lumMod val="45000"/>
                  <a:lumOff val="55000"/>
                  <a:alpha val="27000"/>
                </a:schemeClr>
              </a:gs>
              <a:gs pos="9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4281250"/>
      </p:ext>
    </p:extLst>
  </p:cSld>
  <p:clrMapOvr>
    <a:masterClrMapping/>
  </p:clrMapOvr>
</p:sld>
</file>

<file path=ppt/theme/theme1.xml><?xml version="1.0" encoding="utf-8"?>
<a:theme xmlns:a="http://schemas.openxmlformats.org/drawingml/2006/main" name="Prospero template">
  <a:themeElements>
    <a:clrScheme name="Custom 1">
      <a:dk1>
        <a:srgbClr val="000000"/>
      </a:dk1>
      <a:lt1>
        <a:srgbClr val="FFFFFF"/>
      </a:lt1>
      <a:dk2>
        <a:srgbClr val="1D1D1B"/>
      </a:dk2>
      <a:lt2>
        <a:srgbClr val="F3F3F3"/>
      </a:lt2>
      <a:accent1>
        <a:srgbClr val="FDE09D"/>
      </a:accent1>
      <a:accent2>
        <a:srgbClr val="D89F39"/>
      </a:accent2>
      <a:accent3>
        <a:srgbClr val="434343"/>
      </a:accent3>
      <a:accent4>
        <a:srgbClr val="666666"/>
      </a:accent4>
      <a:accent5>
        <a:srgbClr val="999999"/>
      </a:accent5>
      <a:accent6>
        <a:srgbClr val="B7B7B7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ero · SlidesCarnival" id="{8A4A7772-FE45-AC4A-97C1-D708F503E0DF}" vid="{180423FC-C8B5-9648-80EB-B5C68EC7748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424</Words>
  <Application>Microsoft Macintosh PowerPoint</Application>
  <PresentationFormat>On-screen Show (16:9)</PresentationFormat>
  <Paragraphs>127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Courier New</vt:lpstr>
      <vt:lpstr>Playfair Display</vt:lpstr>
      <vt:lpstr>Droid Sans</vt:lpstr>
      <vt:lpstr>Arial</vt:lpstr>
      <vt:lpstr>Prospero template</vt:lpstr>
      <vt:lpstr>Predicting Tomorrow’s Gold Price:  Do we have a market advantage?</vt:lpstr>
      <vt:lpstr>Why Gold?</vt:lpstr>
      <vt:lpstr>Gold Investments</vt:lpstr>
      <vt:lpstr>Gold Investments (continued)</vt:lpstr>
      <vt:lpstr>Countries with Highest Gold Reserves</vt:lpstr>
      <vt:lpstr>Reason for Investments in Gold</vt:lpstr>
      <vt:lpstr>How to Forecast?</vt:lpstr>
      <vt:lpstr>Methodology</vt:lpstr>
      <vt:lpstr>Methodology: Collect Data</vt:lpstr>
      <vt:lpstr>Methodology: Collect Data</vt:lpstr>
      <vt:lpstr>Methodology: Models</vt:lpstr>
      <vt:lpstr>Methodology: Metrics</vt:lpstr>
      <vt:lpstr>Methodology: Metrics</vt:lpstr>
      <vt:lpstr>How good are the forecasts?</vt:lpstr>
      <vt:lpstr>PowerPoint Presentation</vt:lpstr>
      <vt:lpstr>2016 Forecasts</vt:lpstr>
      <vt:lpstr>2016 Forecasts (continued)</vt:lpstr>
      <vt:lpstr>2006 to 2011 Forecasts</vt:lpstr>
      <vt:lpstr>2006 to 2018 Forecasts</vt:lpstr>
      <vt:lpstr>Conclusions</vt:lpstr>
      <vt:lpstr>Conclusions</vt:lpstr>
      <vt:lpstr>Conclusions (continued)</vt:lpstr>
      <vt:lpstr>Next Steps</vt:lpstr>
      <vt:lpstr>PowerPoint Presentation</vt:lpstr>
      <vt:lpstr>Thanks!</vt:lpstr>
      <vt:lpstr>Appendix</vt:lpstr>
      <vt:lpstr>Methodology: Training/Testing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Bhanu Yerra</cp:lastModifiedBy>
  <cp:revision>71</cp:revision>
  <cp:lastPrinted>2019-10-11T16:26:56Z</cp:lastPrinted>
  <dcterms:modified xsi:type="dcterms:W3CDTF">2019-10-11T18:46:46Z</dcterms:modified>
</cp:coreProperties>
</file>