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5" r:id="rId34"/>
    <p:sldId id="286" r:id="rId35"/>
    <p:sldId id="288" r:id="rId36"/>
    <p:sldId id="287" r:id="rId37"/>
    <p:sldId id="282" r:id="rId38"/>
  </p:sldIdLst>
  <p:sldSz cx="12188825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7848F-871F-46C3-A6FE-3403EC84FCC4}" v="38" dt="2022-05-30T19:26:55.512"/>
    <p1510:client id="{A6B44CD0-FD47-7C13-B884-9275EF912D83}" v="3" dt="2022-05-30T18:44:05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Click to move the slide</a:t>
            </a: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D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D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D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D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3F47B41C-E650-4861-9B61-DC17C1500F5F}" type="slidenum">
              <a:rPr lang="en-DK" sz="1400" b="0" strike="noStrike" spc="-1">
                <a:latin typeface="Times New Roman"/>
              </a:rPr>
              <a:t>‹#›</a:t>
            </a:fld>
            <a:endParaRPr lang="en-D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DK" sz="20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2006272-8DA8-4156-B341-0A3D46237F57}" type="slidenum">
              <a:rPr lang="en-GB" sz="1200" b="0" strike="noStrike" spc="-1">
                <a:solidFill>
                  <a:srgbClr val="000000"/>
                </a:solidFill>
                <a:latin typeface="AU Passata"/>
                <a:ea typeface="+mn-ea"/>
              </a:rPr>
              <a:t>4</a:t>
            </a:fld>
            <a:endParaRPr lang="en-D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DK" sz="20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4F1B1DE-56A8-4547-9FAA-2056268857D5}" type="slidenum">
              <a:rPr lang="en-GB" sz="1200" b="0" strike="noStrike" spc="-1">
                <a:solidFill>
                  <a:srgbClr val="000000"/>
                </a:solidFill>
                <a:latin typeface="AU Passata"/>
                <a:ea typeface="+mn-ea"/>
              </a:rPr>
              <a:t>5</a:t>
            </a:fld>
            <a:endParaRPr lang="en-D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DK" sz="2000" b="0" strike="noStrike" spc="-1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49992C8-F1A4-469F-A7E3-80A664579188}" type="slidenum">
              <a:rPr lang="en-GB" sz="1200" b="0" strike="noStrike" spc="-1">
                <a:solidFill>
                  <a:srgbClr val="000000"/>
                </a:solidFill>
                <a:latin typeface="AU Passata"/>
                <a:ea typeface="+mn-ea"/>
              </a:rPr>
              <a:t>6</a:t>
            </a:fld>
            <a:endParaRPr lang="en-D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DK" sz="2000" b="0" strike="noStrike" spc="-1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3EDF4DE-C608-4CF5-9836-A53D3743F39A}" type="slidenum">
              <a:rPr lang="en-GB" sz="1200" b="0" strike="noStrike" spc="-1">
                <a:solidFill>
                  <a:srgbClr val="000000"/>
                </a:solidFill>
                <a:latin typeface="AU Passata"/>
                <a:ea typeface="+mn-ea"/>
              </a:rPr>
              <a:t>32</a:t>
            </a:fld>
            <a:endParaRPr lang="en-D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DK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8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7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condaryLogo_sort" hidden="1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Black Rectangle" hidden="1"/>
          <p:cNvSpPr/>
          <p:nvPr/>
        </p:nvSpPr>
        <p:spPr>
          <a:xfrm>
            <a:off x="989280" y="1663200"/>
            <a:ext cx="647640" cy="475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</p:txBody>
      </p:sp>
      <p:sp>
        <p:nvSpPr>
          <p:cNvPr id="2" name="FLD_Event" hidden="1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3" name="USR_Name" hidden="1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4" name="Date_DateCustomA" hidden="1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5" name="USR_Title" hidden="1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pic>
        <p:nvPicPr>
          <p:cNvPr id="6" name="Au logo"/>
          <p:cNvPicPr/>
          <p:nvPr/>
        </p:nvPicPr>
        <p:blipFill>
          <a:blip r:embed="rId14"/>
          <a:stretch/>
        </p:blipFill>
        <p:spPr>
          <a:xfrm>
            <a:off x="302400" y="5999040"/>
            <a:ext cx="557280" cy="557640"/>
          </a:xfrm>
          <a:prstGeom prst="rect">
            <a:avLst/>
          </a:prstGeom>
          <a:ln w="0">
            <a:noFill/>
          </a:ln>
        </p:spPr>
      </p:pic>
      <p:pic>
        <p:nvPicPr>
          <p:cNvPr id="7" name="Billede streg"/>
          <p:cNvPicPr/>
          <p:nvPr/>
        </p:nvPicPr>
        <p:blipFill>
          <a:blip r:embed="rId15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8" name="OFF_logo2Computed" hidden="1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OFF_logo1Computed" hidden="1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Farvet baggrund"/>
          <p:cNvPicPr/>
          <p:nvPr/>
        </p:nvPicPr>
        <p:blipFill>
          <a:blip r:embed="rId16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85680" y="2489760"/>
            <a:ext cx="10220040" cy="1646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a-DK" sz="6000" b="1" strike="noStrike" cap="all" spc="-1">
                <a:solidFill>
                  <a:srgbClr val="FFFFFF"/>
                </a:solidFill>
                <a:latin typeface="AU Passata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2" name="TextBox 14"/>
          <p:cNvSpPr/>
          <p:nvPr/>
        </p:nvSpPr>
        <p:spPr>
          <a:xfrm>
            <a:off x="-1973520" y="3082680"/>
            <a:ext cx="182556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Ændr 2. linje eller ord til</a:t>
            </a:r>
            <a:endParaRPr lang="en-DK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AU Passata Bold</a:t>
            </a:r>
            <a:endParaRPr lang="en-DK" sz="1000" b="0" strike="noStrike" spc="-1">
              <a:latin typeface="Arial"/>
            </a:endParaRPr>
          </a:p>
        </p:txBody>
      </p:sp>
      <p:sp>
        <p:nvSpPr>
          <p:cNvPr id="13" name="OFF_logo2Computed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Date_DateCustomA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5" name="USR_Title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6" name="FLD_Event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7" name="USR_Name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8" name="OFF_logo1Computed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" name="Au logo"/>
          <p:cNvPicPr/>
          <p:nvPr/>
        </p:nvPicPr>
        <p:blipFill>
          <a:blip r:embed="rId17"/>
          <a:stretch/>
        </p:blipFill>
        <p:spPr>
          <a:xfrm>
            <a:off x="302400" y="5997600"/>
            <a:ext cx="557280" cy="557640"/>
          </a:xfrm>
          <a:prstGeom prst="rect">
            <a:avLst/>
          </a:prstGeom>
          <a:ln w="0">
            <a:noFill/>
          </a:ln>
        </p:spPr>
      </p:pic>
      <p:sp>
        <p:nvSpPr>
          <p:cNvPr id="20" name="SecondaryLogo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" name="Billede streg"/>
          <p:cNvPicPr/>
          <p:nvPr/>
        </p:nvPicPr>
        <p:blipFill>
          <a:blip r:embed="rId18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2"/>
          <p:cNvSpPr>
            <a:spLocks noGrp="1"/>
          </p:cNvSpPr>
          <p:nvPr>
            <p:ph type="sldNum"/>
          </p:nvPr>
        </p:nvSpPr>
        <p:spPr>
          <a:xfrm>
            <a:off x="11808000" y="6581520"/>
            <a:ext cx="251640" cy="1533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r">
              <a:lnSpc>
                <a:spcPts val="1199"/>
              </a:lnSpc>
              <a:buNone/>
            </a:pPr>
            <a:fld id="{DC732335-EF1C-4981-ABBE-BBE24D897449}" type="slidenum">
              <a:rPr lang="da-DK" sz="700" b="0" strike="noStrike" spc="38">
                <a:solidFill>
                  <a:srgbClr val="FFFFFF"/>
                </a:solidFill>
                <a:latin typeface="AU Passata"/>
              </a:rPr>
              <a:t>‹#›</a:t>
            </a:fld>
            <a:endParaRPr lang="en-DK" sz="700" b="0" strike="noStrike" spc="-1"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4799"/>
              </a:lnSpc>
              <a:buNone/>
            </a:pPr>
            <a:fld id="{95EB335D-073D-41DE-BC60-CC8656F651D8}" type="datetime">
              <a:rPr lang="da-DK" sz="100" b="0" strike="noStrike" spc="-1">
                <a:latin typeface="AU Passata"/>
              </a:rPr>
              <a:t>30-05-2022</a:t>
            </a:fld>
            <a:r>
              <a:rPr lang="da-DK" sz="100" b="0" strike="noStrike" spc="-1">
                <a:latin typeface="AU Passata"/>
              </a:rPr>
              <a:t>30-05-2022</a:t>
            </a:r>
            <a:endParaRPr lang="en-DK" sz="100" b="0" strike="noStrike" spc="-1"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DK" sz="2400" b="0" strike="noStrike" spc="-1">
                <a:latin typeface="Times New Roman"/>
              </a:rPr>
              <a:t>1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econdaryLogo_sort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Black Rectangle"/>
          <p:cNvSpPr/>
          <p:nvPr/>
        </p:nvSpPr>
        <p:spPr>
          <a:xfrm>
            <a:off x="989280" y="1663200"/>
            <a:ext cx="647640" cy="475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</p:txBody>
      </p:sp>
      <p:sp>
        <p:nvSpPr>
          <p:cNvPr id="64" name="FLD_Event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65" name="USR_Name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66" name="Date_DateCustomA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67" name="USR_Title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pic>
        <p:nvPicPr>
          <p:cNvPr id="68" name="Au logo"/>
          <p:cNvPicPr/>
          <p:nvPr/>
        </p:nvPicPr>
        <p:blipFill>
          <a:blip r:embed="rId14"/>
          <a:stretch/>
        </p:blipFill>
        <p:spPr>
          <a:xfrm>
            <a:off x="302400" y="5999040"/>
            <a:ext cx="557280" cy="557640"/>
          </a:xfrm>
          <a:prstGeom prst="rect">
            <a:avLst/>
          </a:prstGeom>
          <a:ln w="0">
            <a:noFill/>
          </a:ln>
        </p:spPr>
      </p:pic>
      <p:pic>
        <p:nvPicPr>
          <p:cNvPr id="69" name="Billede streg"/>
          <p:cNvPicPr/>
          <p:nvPr/>
        </p:nvPicPr>
        <p:blipFill>
          <a:blip r:embed="rId15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70" name="OFF_logo2Computed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OFF_logo1Computed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da-DK" sz="4500" b="1" strike="noStrike" cap="all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Calibri"/>
              <a:buChar char="​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lvl="1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756000" lvl="2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1152000" lvl="3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1512000" lvl="4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74" name="TextBox 4"/>
          <p:cNvSpPr/>
          <p:nvPr/>
        </p:nvSpPr>
        <p:spPr>
          <a:xfrm>
            <a:off x="-1973520" y="340200"/>
            <a:ext cx="18255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Overskrift to linjer </a:t>
            </a:r>
            <a:endParaRPr lang="en-DK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ændr 2. linje til</a:t>
            </a:r>
            <a:endParaRPr lang="en-DK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AU Passata Bold</a:t>
            </a:r>
            <a:endParaRPr lang="en-DK" sz="10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/>
          </p:nvPr>
        </p:nvSpPr>
        <p:spPr>
          <a:xfrm>
            <a:off x="11808000" y="6581520"/>
            <a:ext cx="251640" cy="1533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r">
              <a:lnSpc>
                <a:spcPts val="1199"/>
              </a:lnSpc>
              <a:buNone/>
            </a:pPr>
            <a:fld id="{5D92D4B1-E80F-42E2-B6DF-DEAA69F0F8EB}" type="slidenum">
              <a:rPr lang="da-DK" sz="700" b="0" strike="noStrike" spc="38">
                <a:solidFill>
                  <a:srgbClr val="000000"/>
                </a:solidFill>
                <a:latin typeface="AU Passata"/>
              </a:rPr>
              <a:t>‹#›</a:t>
            </a:fld>
            <a:endParaRPr lang="en-DK" sz="700" b="0" strike="noStrike" spc="-1"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4799"/>
              </a:lnSpc>
              <a:buNone/>
            </a:pPr>
            <a:fld id="{AA4FC9CD-BAA4-44DB-ADDF-D1CFBBF703C4}" type="datetime">
              <a:rPr lang="da-DK" sz="100" b="0" strike="noStrike" spc="-1">
                <a:latin typeface="AU Passata"/>
              </a:rPr>
              <a:t>30-05-2022</a:t>
            </a:fld>
            <a:r>
              <a:rPr lang="da-DK" sz="100" b="0" strike="noStrike" spc="-1">
                <a:latin typeface="AU Passata"/>
              </a:rPr>
              <a:t>30-05-2022</a:t>
            </a:r>
            <a:endParaRPr lang="en-DK" sz="100" b="0" strike="noStrike" spc="-1"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DK" sz="2400" b="0" strike="noStrike" spc="-1">
                <a:latin typeface="Times New Roman"/>
              </a:rPr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econdaryLogo_sort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Black Rectangle"/>
          <p:cNvSpPr/>
          <p:nvPr/>
        </p:nvSpPr>
        <p:spPr>
          <a:xfrm>
            <a:off x="989280" y="1663200"/>
            <a:ext cx="647640" cy="475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</p:txBody>
      </p:sp>
      <p:sp>
        <p:nvSpPr>
          <p:cNvPr id="116" name="FLD_Event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17" name="USR_Name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18" name="Date_DateCustomA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19" name="USR_Title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pic>
        <p:nvPicPr>
          <p:cNvPr id="120" name="Au logo"/>
          <p:cNvPicPr/>
          <p:nvPr/>
        </p:nvPicPr>
        <p:blipFill>
          <a:blip r:embed="rId14"/>
          <a:stretch/>
        </p:blipFill>
        <p:spPr>
          <a:xfrm>
            <a:off x="302400" y="5999040"/>
            <a:ext cx="557280" cy="557640"/>
          </a:xfrm>
          <a:prstGeom prst="rect">
            <a:avLst/>
          </a:prstGeom>
          <a:ln w="0">
            <a:noFill/>
          </a:ln>
        </p:spPr>
      </p:pic>
      <p:pic>
        <p:nvPicPr>
          <p:cNvPr id="121" name="Billede streg"/>
          <p:cNvPicPr/>
          <p:nvPr/>
        </p:nvPicPr>
        <p:blipFill>
          <a:blip r:embed="rId15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122" name="OFF_logo2Computed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OFF_logo1Computed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Hvid baggrund"/>
          <p:cNvSpPr/>
          <p:nvPr/>
        </p:nvSpPr>
        <p:spPr>
          <a:xfrm>
            <a:off x="0" y="0"/>
            <a:ext cx="12192840" cy="5893920"/>
          </a:xfrm>
          <a:prstGeom prst="rect">
            <a:avLst/>
          </a:prstGeom>
          <a:solidFill>
            <a:schemeClr val="bg1"/>
          </a:solidFill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Black Rectangle"/>
          <p:cNvSpPr/>
          <p:nvPr/>
        </p:nvSpPr>
        <p:spPr>
          <a:xfrm>
            <a:off x="990000" y="1045800"/>
            <a:ext cx="647640" cy="475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5640" cy="751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89000"/>
              </a:lnSpc>
              <a:buNone/>
            </a:pPr>
            <a:r>
              <a:rPr lang="da-DK" sz="4500" b="1" strike="noStrike" cap="all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85680" y="1373040"/>
            <a:ext cx="10220040" cy="45208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Calibri"/>
              <a:buChar char="​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lvl="1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756000" lvl="2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1152000" lvl="3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1512000" lvl="4" indent="-180000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da-DK" sz="2000" b="0" strike="noStrike" spc="-1">
                <a:solidFill>
                  <a:srgbClr val="000000"/>
                </a:solidFill>
                <a:latin typeface="AU Passata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28" name="TextBox 17"/>
          <p:cNvSpPr/>
          <p:nvPr/>
        </p:nvSpPr>
        <p:spPr>
          <a:xfrm>
            <a:off x="-1973520" y="340200"/>
            <a:ext cx="182556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Overskrift én linje</a:t>
            </a:r>
            <a:endParaRPr lang="en-DK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Light eller AU Passata Bold</a:t>
            </a:r>
            <a:endParaRPr lang="en-DK" sz="10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/>
          </p:nvPr>
        </p:nvSpPr>
        <p:spPr>
          <a:xfrm>
            <a:off x="11808000" y="6581520"/>
            <a:ext cx="251640" cy="1533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r">
              <a:lnSpc>
                <a:spcPts val="1199"/>
              </a:lnSpc>
              <a:buNone/>
            </a:pPr>
            <a:fld id="{60BAD469-AAF7-4558-BF3B-5635B7A13284}" type="slidenum">
              <a:rPr lang="da-DK" sz="700" b="0" strike="noStrike" spc="38">
                <a:solidFill>
                  <a:srgbClr val="000000"/>
                </a:solidFill>
                <a:latin typeface="AU Passata"/>
              </a:rPr>
              <a:t>‹#›</a:t>
            </a:fld>
            <a:endParaRPr lang="en-DK" sz="700" b="0" strike="noStrike" spc="-1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4799"/>
              </a:lnSpc>
              <a:buNone/>
            </a:pPr>
            <a:fld id="{B15706AF-50F0-4881-A4D2-75AFB3E69ED2}" type="datetime">
              <a:rPr lang="da-DK" sz="100" b="0" strike="noStrike" spc="-1">
                <a:latin typeface="AU Passata"/>
              </a:rPr>
              <a:t>30-05-2022</a:t>
            </a:fld>
            <a:r>
              <a:rPr lang="da-DK" sz="100" b="0" strike="noStrike" spc="-1">
                <a:latin typeface="AU Passata"/>
              </a:rPr>
              <a:t>30-05-2022</a:t>
            </a:r>
            <a:endParaRPr lang="en-DK" sz="100" b="0" strike="noStrike" spc="-1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DK" sz="2400" b="0" strike="noStrike" spc="-1">
                <a:latin typeface="Times New Roman"/>
              </a:rPr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econdaryLogo_sort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Black Rectangle"/>
          <p:cNvSpPr/>
          <p:nvPr/>
        </p:nvSpPr>
        <p:spPr>
          <a:xfrm>
            <a:off x="989280" y="1663200"/>
            <a:ext cx="647640" cy="475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</p:txBody>
      </p:sp>
      <p:sp>
        <p:nvSpPr>
          <p:cNvPr id="170" name="FLD_Event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71" name="USR_Name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72" name="Date_DateCustomA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173" name="USR_Title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pic>
        <p:nvPicPr>
          <p:cNvPr id="174" name="Au logo"/>
          <p:cNvPicPr/>
          <p:nvPr/>
        </p:nvPicPr>
        <p:blipFill>
          <a:blip r:embed="rId14"/>
          <a:stretch/>
        </p:blipFill>
        <p:spPr>
          <a:xfrm>
            <a:off x="302400" y="5999040"/>
            <a:ext cx="557280" cy="557640"/>
          </a:xfrm>
          <a:prstGeom prst="rect">
            <a:avLst/>
          </a:prstGeom>
          <a:ln w="0">
            <a:noFill/>
          </a:ln>
        </p:spPr>
      </p:pic>
      <p:pic>
        <p:nvPicPr>
          <p:cNvPr id="175" name="Billede streg"/>
          <p:cNvPicPr/>
          <p:nvPr/>
        </p:nvPicPr>
        <p:blipFill>
          <a:blip r:embed="rId15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176" name="OFF_logo2Computed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FF_logo1Computed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Hvid baggrund"/>
          <p:cNvSpPr/>
          <p:nvPr/>
        </p:nvSpPr>
        <p:spPr>
          <a:xfrm>
            <a:off x="0" y="0"/>
            <a:ext cx="12188520" cy="5897160"/>
          </a:xfrm>
          <a:prstGeom prst="rect">
            <a:avLst/>
          </a:prstGeom>
          <a:solidFill>
            <a:schemeClr val="bg1"/>
          </a:solidFill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sldNum"/>
          </p:nvPr>
        </p:nvSpPr>
        <p:spPr>
          <a:xfrm>
            <a:off x="11808000" y="6581520"/>
            <a:ext cx="251640" cy="1533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r">
              <a:lnSpc>
                <a:spcPts val="1199"/>
              </a:lnSpc>
              <a:buNone/>
            </a:pPr>
            <a:fld id="{3151C8AD-C57C-45B0-8918-4069B2DDA9B9}" type="slidenum">
              <a:rPr lang="da-DK" sz="700" b="0" strike="noStrike" spc="38">
                <a:solidFill>
                  <a:srgbClr val="000000"/>
                </a:solidFill>
                <a:latin typeface="AU Passata"/>
              </a:rPr>
              <a:t>‹#›</a:t>
            </a:fld>
            <a:endParaRPr lang="en-DK" sz="700" b="0" strike="noStrike" spc="-1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4799"/>
              </a:lnSpc>
              <a:buNone/>
            </a:pPr>
            <a:fld id="{B54C3CA4-316A-478C-8E72-EBB5B8E2A4BA}" type="datetime">
              <a:rPr lang="da-DK" sz="100" b="0" strike="noStrike" spc="-1">
                <a:latin typeface="AU Passata"/>
              </a:rPr>
              <a:t>30-05-2022</a:t>
            </a:fld>
            <a:r>
              <a:rPr lang="da-DK" sz="100" b="0" strike="noStrike" spc="-1">
                <a:latin typeface="AU Passata"/>
              </a:rPr>
              <a:t>30-05-2022</a:t>
            </a:r>
            <a:endParaRPr lang="en-DK" sz="100" b="0" strike="noStrike" spc="-1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DK" sz="2400" b="0" strike="noStrike" spc="-1">
                <a:latin typeface="Times New Roman"/>
              </a:rPr>
              <a:t>1</a:t>
            </a: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846080" y="1412640"/>
            <a:ext cx="8496720" cy="3744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432000" algn="ctr">
              <a:lnSpc>
                <a:spcPct val="107000"/>
              </a:lnSpc>
              <a:spcBef>
                <a:spcPts val="601"/>
              </a:spcBef>
              <a:buSzPct val="250000"/>
              <a:buBlip>
                <a:blip r:embed="rId16"/>
              </a:buBlip>
            </a:pPr>
            <a:r>
              <a:rPr lang="da-DK" sz="2800" b="0" strike="noStrike" spc="-1">
                <a:solidFill>
                  <a:srgbClr val="000000"/>
                </a:solidFill>
                <a:latin typeface="Georgia"/>
              </a:rPr>
              <a:t>Click to add Quote text, for next level ENTER and TAB</a:t>
            </a:r>
            <a:endParaRPr lang="en-US" sz="2800" b="0" strike="noStrike" spc="-1">
              <a:solidFill>
                <a:srgbClr val="000000"/>
              </a:solidFill>
              <a:latin typeface="AU Passata"/>
            </a:endParaRPr>
          </a:p>
          <a:p>
            <a:pPr marL="216000" lvl="1" indent="-216000" algn="ctr">
              <a:lnSpc>
                <a:spcPct val="99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-"/>
            </a:pPr>
            <a:r>
              <a:rPr lang="da-DK" sz="2000" b="0" strike="noStrike" cap="all" spc="-1">
                <a:solidFill>
                  <a:srgbClr val="000000"/>
                </a:solidFill>
                <a:latin typeface="Georgia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756000" indent="-180000" algn="ctr">
              <a:lnSpc>
                <a:spcPct val="99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econdaryLogo_sort" hidden="1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Black Rectangle" hidden="1"/>
          <p:cNvSpPr/>
          <p:nvPr/>
        </p:nvSpPr>
        <p:spPr>
          <a:xfrm>
            <a:off x="989280" y="1663200"/>
            <a:ext cx="647640" cy="475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</p:txBody>
      </p:sp>
      <p:sp>
        <p:nvSpPr>
          <p:cNvPr id="222" name="FLD_Event" hidden="1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23" name="USR_Name" hidden="1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24" name="Date_DateCustomA" hidden="1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25" name="USR_Title" hidden="1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pic>
        <p:nvPicPr>
          <p:cNvPr id="226" name="Au logo"/>
          <p:cNvPicPr/>
          <p:nvPr/>
        </p:nvPicPr>
        <p:blipFill>
          <a:blip r:embed="rId14"/>
          <a:stretch/>
        </p:blipFill>
        <p:spPr>
          <a:xfrm>
            <a:off x="302400" y="5999040"/>
            <a:ext cx="557280" cy="557640"/>
          </a:xfrm>
          <a:prstGeom prst="rect">
            <a:avLst/>
          </a:prstGeom>
          <a:ln w="0">
            <a:noFill/>
          </a:ln>
        </p:spPr>
      </p:pic>
      <p:pic>
        <p:nvPicPr>
          <p:cNvPr id="227" name="Billede streg"/>
          <p:cNvPicPr/>
          <p:nvPr/>
        </p:nvPicPr>
        <p:blipFill>
          <a:blip r:embed="rId15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228" name="OFF_logo2Computed" hidden="1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OFF_logo1Computed" hidden="1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Farvet baggrund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" name="LAN_AUWBreak"/>
          <p:cNvSpPr/>
          <p:nvPr/>
        </p:nvSpPr>
        <p:spPr>
          <a:xfrm>
            <a:off x="4912560" y="2804400"/>
            <a:ext cx="2220120" cy="134100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83600" rIns="0" bIns="0" numCol="1" spcCol="0" anchor="t">
            <a:spAutoFit/>
          </a:bodyPr>
          <a:lstStyle/>
          <a:p>
            <a:r>
              <a:rPr lang="da-DK" sz="4000" b="0" strike="noStrike" cap="all" spc="-1">
                <a:solidFill>
                  <a:srgbClr val="FFFFFF"/>
                </a:solidFill>
                <a:latin typeface="AU Passata"/>
              </a:rPr>
              <a:t>Aarhus </a:t>
            </a:r>
            <a:endParaRPr lang="en-DK" sz="4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da-DK" sz="4000" b="0" strike="noStrike" cap="all" spc="-1">
                <a:solidFill>
                  <a:srgbClr val="FFFFFF"/>
                </a:solidFill>
                <a:latin typeface="AU Passata"/>
              </a:rPr>
              <a:t>Universitet</a:t>
            </a:r>
            <a:endParaRPr lang="en-DK" sz="4000" b="0" strike="noStrike" spc="-1">
              <a:latin typeface="Arial"/>
            </a:endParaRPr>
          </a:p>
        </p:txBody>
      </p:sp>
      <p:pic>
        <p:nvPicPr>
          <p:cNvPr id="232" name="Logo white"/>
          <p:cNvPicPr/>
          <p:nvPr/>
        </p:nvPicPr>
        <p:blipFill>
          <a:blip r:embed="rId16"/>
          <a:stretch/>
        </p:blipFill>
        <p:spPr>
          <a:xfrm>
            <a:off x="3318120" y="2864880"/>
            <a:ext cx="2228040" cy="111672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4799"/>
              </a:lnSpc>
              <a:buNone/>
            </a:pPr>
            <a:fld id="{D66826ED-4381-4F70-B31C-C85D851C6FA2}" type="datetime">
              <a:rPr lang="da-DK" sz="100" b="0" strike="noStrike" spc="-1">
                <a:latin typeface="AU Passata"/>
              </a:rPr>
              <a:t>30-05-2022</a:t>
            </a:fld>
            <a:r>
              <a:rPr lang="da-DK" sz="100" b="0" strike="noStrike" spc="-1">
                <a:latin typeface="AU Passata"/>
              </a:rPr>
              <a:t>30-05-2022</a:t>
            </a:r>
            <a:endParaRPr lang="en-DK" sz="100" b="0" strike="noStrike" spc="-1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DK" sz="2400" b="0" strike="noStrike" spc="-1">
                <a:latin typeface="Times New Roman"/>
              </a:rPr>
              <a:t>1</a:t>
            </a:r>
          </a:p>
        </p:txBody>
      </p:sp>
      <p:sp>
        <p:nvSpPr>
          <p:cNvPr id="235" name="PlaceHolder 3"/>
          <p:cNvSpPr>
            <a:spLocks noGrp="1"/>
          </p:cNvSpPr>
          <p:nvPr>
            <p:ph type="sldNum"/>
          </p:nvPr>
        </p:nvSpPr>
        <p:spPr>
          <a:xfrm>
            <a:off x="11808000" y="7020000"/>
            <a:ext cx="251640" cy="461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r">
              <a:lnSpc>
                <a:spcPts val="1199"/>
              </a:lnSpc>
              <a:buNone/>
            </a:pPr>
            <a:fld id="{A410ED91-0B4C-4CED-98DA-D7EA2B76DAC5}" type="slidenum">
              <a:rPr lang="da-DK" sz="100" b="0" strike="noStrike" spc="38">
                <a:latin typeface="AU Passata"/>
              </a:rPr>
              <a:t>‹#›</a:t>
            </a:fld>
            <a:endParaRPr lang="en-DK" sz="100" b="0" strike="noStrike" spc="-1"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Click to edit the title text format</a:t>
            </a: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condaryLogo_sort" hidden="1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Black Rectangle" hidden="1"/>
          <p:cNvSpPr/>
          <p:nvPr/>
        </p:nvSpPr>
        <p:spPr>
          <a:xfrm>
            <a:off x="989280" y="1663200"/>
            <a:ext cx="647640" cy="475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  <a:p>
            <a:pPr algn="ctr">
              <a:lnSpc>
                <a:spcPts val="4799"/>
              </a:lnSpc>
              <a:buNone/>
            </a:pPr>
            <a:endParaRPr lang="en-DK" sz="1800" b="0" strike="noStrike" spc="-1">
              <a:latin typeface="Arial"/>
            </a:endParaRPr>
          </a:p>
        </p:txBody>
      </p:sp>
      <p:sp>
        <p:nvSpPr>
          <p:cNvPr id="276" name="FLD_Event" hidden="1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77" name="USR_Name" hidden="1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78" name="Date_DateCustomA" hidden="1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79" name="USR_Title" hidden="1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000000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pic>
        <p:nvPicPr>
          <p:cNvPr id="280" name="Au logo"/>
          <p:cNvPicPr/>
          <p:nvPr/>
        </p:nvPicPr>
        <p:blipFill>
          <a:blip r:embed="rId14"/>
          <a:stretch/>
        </p:blipFill>
        <p:spPr>
          <a:xfrm>
            <a:off x="302400" y="5999040"/>
            <a:ext cx="557280" cy="557640"/>
          </a:xfrm>
          <a:prstGeom prst="rect">
            <a:avLst/>
          </a:prstGeom>
          <a:ln w="0">
            <a:noFill/>
          </a:ln>
        </p:spPr>
      </p:pic>
      <p:pic>
        <p:nvPicPr>
          <p:cNvPr id="281" name="Billede streg"/>
          <p:cNvPicPr/>
          <p:nvPr/>
        </p:nvPicPr>
        <p:blipFill>
          <a:blip r:embed="rId15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282" name="OFF_logo2Computed" hidden="1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OFF_logo1Computed" hidden="1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4" name="Farvet baggrund"/>
          <p:cNvPicPr/>
          <p:nvPr/>
        </p:nvPicPr>
        <p:blipFill>
          <a:blip r:embed="rId16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85680" y="2489760"/>
            <a:ext cx="10220040" cy="1646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a-DK" sz="6000" b="1" strike="noStrike" cap="all" spc="-1">
                <a:solidFill>
                  <a:srgbClr val="FFFFFF"/>
                </a:solidFill>
                <a:latin typeface="AU Passata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86" name="TextBox 14"/>
          <p:cNvSpPr/>
          <p:nvPr/>
        </p:nvSpPr>
        <p:spPr>
          <a:xfrm>
            <a:off x="-1973520" y="3082680"/>
            <a:ext cx="182556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Ændr 2. linje eller ord til</a:t>
            </a:r>
            <a:endParaRPr lang="en-DK" sz="1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da-DK" sz="1000" b="0" strike="noStrike" spc="-1">
                <a:solidFill>
                  <a:srgbClr val="404040"/>
                </a:solidFill>
                <a:latin typeface="AU Passata"/>
              </a:rPr>
              <a:t>AU Passata Bold</a:t>
            </a:r>
            <a:endParaRPr lang="en-DK" sz="1000" b="0" strike="noStrike" spc="-1">
              <a:latin typeface="Arial"/>
            </a:endParaRPr>
          </a:p>
        </p:txBody>
      </p:sp>
      <p:sp>
        <p:nvSpPr>
          <p:cNvPr id="287" name="OFF_logo2Computed"/>
          <p:cNvSpPr/>
          <p:nvPr/>
        </p:nvSpPr>
        <p:spPr>
          <a:xfrm>
            <a:off x="972000" y="5997600"/>
            <a:ext cx="2349720" cy="67608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Date_DateCustomA"/>
          <p:cNvSpPr/>
          <p:nvPr/>
        </p:nvSpPr>
        <p:spPr>
          <a:xfrm>
            <a:off x="3691440" y="5997600"/>
            <a:ext cx="227160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30. maj 2022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89" name="USR_Title"/>
          <p:cNvSpPr/>
          <p:nvPr/>
        </p:nvSpPr>
        <p:spPr>
          <a:xfrm>
            <a:off x="6239880" y="5997600"/>
            <a:ext cx="2981880" cy="576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Studerende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90" name="FLD_Event"/>
          <p:cNvSpPr/>
          <p:nvPr/>
        </p:nvSpPr>
        <p:spPr>
          <a:xfrm>
            <a:off x="3691440" y="5997600"/>
            <a:ext cx="227160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 algn="r"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DIPS Eksamen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91" name="USR_Name"/>
          <p:cNvSpPr/>
          <p:nvPr/>
        </p:nvSpPr>
        <p:spPr>
          <a:xfrm>
            <a:off x="6239880" y="5997600"/>
            <a:ext cx="2981880" cy="4435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000" rIns="0" bIns="0" anchor="t">
            <a:spAutoFit/>
          </a:bodyPr>
          <a:lstStyle/>
          <a:p>
            <a:pPr>
              <a:lnSpc>
                <a:spcPct val="95000"/>
              </a:lnSpc>
              <a:buNone/>
            </a:pPr>
            <a:r>
              <a:rPr lang="da-DK" sz="700" b="0" strike="noStrike" cap="all" spc="-1">
                <a:solidFill>
                  <a:srgbClr val="FFFFFF"/>
                </a:solidFill>
                <a:latin typeface="AU Passata"/>
              </a:rPr>
              <a:t>Morten Lyng Rosenquist</a:t>
            </a:r>
            <a:endParaRPr lang="en-DK" sz="700" b="0" strike="noStrike" spc="-1">
              <a:latin typeface="Arial"/>
            </a:endParaRPr>
          </a:p>
        </p:txBody>
      </p:sp>
      <p:sp>
        <p:nvSpPr>
          <p:cNvPr id="292" name="OFF_logo1Computed"/>
          <p:cNvSpPr/>
          <p:nvPr/>
        </p:nvSpPr>
        <p:spPr>
          <a:xfrm>
            <a:off x="972000" y="5997600"/>
            <a:ext cx="360" cy="45072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Au logo"/>
          <p:cNvPicPr/>
          <p:nvPr/>
        </p:nvPicPr>
        <p:blipFill>
          <a:blip r:embed="rId17"/>
          <a:stretch/>
        </p:blipFill>
        <p:spPr>
          <a:xfrm>
            <a:off x="302400" y="5997600"/>
            <a:ext cx="557280" cy="557640"/>
          </a:xfrm>
          <a:prstGeom prst="rect">
            <a:avLst/>
          </a:prstGeom>
          <a:ln w="0">
            <a:noFill/>
          </a:ln>
        </p:spPr>
      </p:pic>
      <p:sp>
        <p:nvSpPr>
          <p:cNvPr id="294" name="SecondaryLogo"/>
          <p:cNvSpPr/>
          <p:nvPr/>
        </p:nvSpPr>
        <p:spPr>
          <a:xfrm>
            <a:off x="10206000" y="5999040"/>
            <a:ext cx="1666440" cy="557640"/>
          </a:xfrm>
          <a:prstGeom prst="rect">
            <a:avLst/>
          </a:prstGeom>
          <a:noFill/>
          <a:ln w="1778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5" name="Billede streg"/>
          <p:cNvPicPr/>
          <p:nvPr/>
        </p:nvPicPr>
        <p:blipFill>
          <a:blip r:embed="rId18"/>
          <a:stretch/>
        </p:blipFill>
        <p:spPr>
          <a:xfrm>
            <a:off x="6073200" y="5997600"/>
            <a:ext cx="71280" cy="557640"/>
          </a:xfrm>
          <a:prstGeom prst="rect">
            <a:avLst/>
          </a:prstGeom>
          <a:ln w="0">
            <a:noFill/>
          </a:ln>
        </p:spPr>
      </p:pic>
      <p:sp>
        <p:nvSpPr>
          <p:cNvPr id="296" name="PlaceHolder 2"/>
          <p:cNvSpPr>
            <a:spLocks noGrp="1"/>
          </p:cNvSpPr>
          <p:nvPr>
            <p:ph type="sldNum"/>
          </p:nvPr>
        </p:nvSpPr>
        <p:spPr>
          <a:xfrm>
            <a:off x="11808000" y="6581520"/>
            <a:ext cx="251640" cy="1533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r">
              <a:lnSpc>
                <a:spcPts val="1199"/>
              </a:lnSpc>
              <a:buNone/>
            </a:pPr>
            <a:fld id="{7F6242C8-E322-4EBC-862B-4994DD136198}" type="slidenum">
              <a:rPr lang="da-DK" sz="700" b="0" strike="noStrike" spc="38">
                <a:solidFill>
                  <a:srgbClr val="FFFFFF"/>
                </a:solidFill>
                <a:latin typeface="AU Passata"/>
              </a:rPr>
              <a:t>‹#›</a:t>
            </a:fld>
            <a:endParaRPr lang="en-DK" sz="700" b="0" strike="noStrike" spc="-1"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4799"/>
              </a:lnSpc>
              <a:buNone/>
            </a:pPr>
            <a:fld id="{631F1AFC-B73D-459E-988B-C958DE5EFC44}" type="datetime">
              <a:rPr lang="da-DK" sz="100" b="0" strike="noStrike" spc="-1">
                <a:latin typeface="AU Passata"/>
              </a:rPr>
              <a:t>30-05-2022</a:t>
            </a:fld>
            <a:r>
              <a:rPr lang="da-DK" sz="100" b="0" strike="noStrike" spc="-1">
                <a:latin typeface="AU Passata"/>
              </a:rPr>
              <a:t>30-05-2022</a:t>
            </a:r>
            <a:endParaRPr lang="en-DK" sz="100" b="0" strike="noStrike" spc="-1"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DK" sz="2400" b="0" strike="noStrike" spc="-1">
                <a:latin typeface="Times New Roman"/>
              </a:rPr>
              <a:t>1</a:t>
            </a: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20040" cy="830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AU Passata Light"/>
              </a:rPr>
              <a:t>DIPS PRÆSENTATION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Techniques</a:t>
            </a: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Bully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Ring-based: Chang and Roberts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RAFT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73" name="Billede 372"/>
          <p:cNvPicPr/>
          <p:nvPr/>
        </p:nvPicPr>
        <p:blipFill>
          <a:blip r:embed="rId2"/>
          <a:stretch/>
        </p:blipFill>
        <p:spPr>
          <a:xfrm>
            <a:off x="900000" y="3780000"/>
            <a:ext cx="4638240" cy="2047680"/>
          </a:xfrm>
          <a:prstGeom prst="rect">
            <a:avLst/>
          </a:prstGeom>
          <a:ln w="0">
            <a:noFill/>
          </a:ln>
        </p:spPr>
      </p:pic>
      <p:pic>
        <p:nvPicPr>
          <p:cNvPr id="374" name="Billede 373"/>
          <p:cNvPicPr/>
          <p:nvPr/>
        </p:nvPicPr>
        <p:blipFill>
          <a:blip r:embed="rId3"/>
          <a:stretch/>
        </p:blipFill>
        <p:spPr>
          <a:xfrm>
            <a:off x="5860800" y="1006560"/>
            <a:ext cx="5344920" cy="2593440"/>
          </a:xfrm>
          <a:prstGeom prst="rect">
            <a:avLst/>
          </a:prstGeom>
          <a:ln w="0">
            <a:noFill/>
          </a:ln>
        </p:spPr>
      </p:pic>
      <p:pic>
        <p:nvPicPr>
          <p:cNvPr id="375" name="Billede 374"/>
          <p:cNvPicPr/>
          <p:nvPr/>
        </p:nvPicPr>
        <p:blipFill>
          <a:blip r:embed="rId4"/>
          <a:stretch/>
        </p:blipFill>
        <p:spPr>
          <a:xfrm>
            <a:off x="6076080" y="3780000"/>
            <a:ext cx="5129640" cy="217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Consistency</a:t>
            </a: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 CAP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78" name="Billede 377"/>
          <p:cNvPicPr/>
          <p:nvPr/>
        </p:nvPicPr>
        <p:blipFill>
          <a:blip r:embed="rId2"/>
          <a:stretch/>
        </p:blipFill>
        <p:spPr>
          <a:xfrm>
            <a:off x="6690240" y="360000"/>
            <a:ext cx="3029760" cy="2682000"/>
          </a:xfrm>
          <a:prstGeom prst="rect">
            <a:avLst/>
          </a:prstGeom>
          <a:ln w="0">
            <a:noFill/>
          </a:ln>
        </p:spPr>
      </p:pic>
      <p:pic>
        <p:nvPicPr>
          <p:cNvPr id="379" name="Billede 378"/>
          <p:cNvPicPr/>
          <p:nvPr/>
        </p:nvPicPr>
        <p:blipFill>
          <a:blip r:embed="rId3"/>
          <a:stretch/>
        </p:blipFill>
        <p:spPr>
          <a:xfrm>
            <a:off x="5760000" y="3060000"/>
            <a:ext cx="4680000" cy="3142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Consistency models</a:t>
            </a: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Strong Consistency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Weak Consistency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Eventual Consistency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Casual/read-writes….</a:t>
            </a:r>
          </a:p>
        </p:txBody>
      </p:sp>
      <p:pic>
        <p:nvPicPr>
          <p:cNvPr id="382" name="Billede 381"/>
          <p:cNvPicPr/>
          <p:nvPr/>
        </p:nvPicPr>
        <p:blipFill>
          <a:blip r:embed="rId2"/>
          <a:stretch/>
        </p:blipFill>
        <p:spPr>
          <a:xfrm>
            <a:off x="5040000" y="1875960"/>
            <a:ext cx="5952600" cy="352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20040" cy="830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AU Passata Light"/>
              </a:rPr>
              <a:t>3. Fault tolerance and consensus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Motivation</a:t>
            </a: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Fault Tolerance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Failures?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Consensus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Coherency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86" name="Billede 385"/>
          <p:cNvPicPr/>
          <p:nvPr/>
        </p:nvPicPr>
        <p:blipFill>
          <a:blip r:embed="rId2"/>
          <a:stretch/>
        </p:blipFill>
        <p:spPr>
          <a:xfrm>
            <a:off x="5220000" y="1260000"/>
            <a:ext cx="5580000" cy="2660760"/>
          </a:xfrm>
          <a:prstGeom prst="rect">
            <a:avLst/>
          </a:prstGeom>
          <a:ln w="0">
            <a:noFill/>
          </a:ln>
        </p:spPr>
      </p:pic>
      <p:pic>
        <p:nvPicPr>
          <p:cNvPr id="387" name="Billede 386"/>
          <p:cNvPicPr/>
          <p:nvPr/>
        </p:nvPicPr>
        <p:blipFill>
          <a:blip r:embed="rId3"/>
          <a:stretch/>
        </p:blipFill>
        <p:spPr>
          <a:xfrm>
            <a:off x="5580000" y="4304880"/>
            <a:ext cx="4190760" cy="109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Terminology</a:t>
            </a: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Failures: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Crash, Arbitrary...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Fault consequences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90" name="Billede 389"/>
          <p:cNvPicPr/>
          <p:nvPr/>
        </p:nvPicPr>
        <p:blipFill>
          <a:blip r:embed="rId2"/>
          <a:stretch/>
        </p:blipFill>
        <p:spPr>
          <a:xfrm>
            <a:off x="6300000" y="2700000"/>
            <a:ext cx="3060000" cy="284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Consensus</a:t>
            </a: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What?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Fault consequences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Approaches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State machine replication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Limited processes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Paxos, Zoo Keeper, RAFT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93" name="Billede 392"/>
          <p:cNvPicPr/>
          <p:nvPr/>
        </p:nvPicPr>
        <p:blipFill>
          <a:blip r:embed="rId2"/>
          <a:stretch/>
        </p:blipFill>
        <p:spPr>
          <a:xfrm>
            <a:off x="5940000" y="1960200"/>
            <a:ext cx="4154760" cy="320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RAFT</a:t>
            </a: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Basics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Leader Election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96" name="Billede 395"/>
          <p:cNvPicPr/>
          <p:nvPr/>
        </p:nvPicPr>
        <p:blipFill>
          <a:blip r:embed="rId2"/>
          <a:stretch/>
        </p:blipFill>
        <p:spPr>
          <a:xfrm>
            <a:off x="3247200" y="540000"/>
            <a:ext cx="3295440" cy="2028600"/>
          </a:xfrm>
          <a:prstGeom prst="rect">
            <a:avLst/>
          </a:prstGeom>
          <a:ln w="0">
            <a:noFill/>
          </a:ln>
        </p:spPr>
      </p:pic>
      <p:pic>
        <p:nvPicPr>
          <p:cNvPr id="397" name="Billede 396"/>
          <p:cNvPicPr/>
          <p:nvPr/>
        </p:nvPicPr>
        <p:blipFill>
          <a:blip r:embed="rId3"/>
          <a:stretch/>
        </p:blipFill>
        <p:spPr>
          <a:xfrm>
            <a:off x="6660000" y="824760"/>
            <a:ext cx="4257360" cy="1695240"/>
          </a:xfrm>
          <a:prstGeom prst="rect">
            <a:avLst/>
          </a:prstGeom>
          <a:ln w="0">
            <a:noFill/>
          </a:ln>
        </p:spPr>
      </p:pic>
      <p:pic>
        <p:nvPicPr>
          <p:cNvPr id="398" name="Billede 397"/>
          <p:cNvPicPr/>
          <p:nvPr/>
        </p:nvPicPr>
        <p:blipFill>
          <a:blip r:embed="rId4"/>
          <a:stretch/>
        </p:blipFill>
        <p:spPr>
          <a:xfrm>
            <a:off x="7200000" y="2864160"/>
            <a:ext cx="3295440" cy="1275840"/>
          </a:xfrm>
          <a:prstGeom prst="rect">
            <a:avLst/>
          </a:prstGeom>
          <a:ln w="0">
            <a:noFill/>
          </a:ln>
        </p:spPr>
      </p:pic>
      <p:pic>
        <p:nvPicPr>
          <p:cNvPr id="399" name="Billede 398"/>
          <p:cNvPicPr/>
          <p:nvPr/>
        </p:nvPicPr>
        <p:blipFill>
          <a:blip r:embed="rId5"/>
          <a:stretch/>
        </p:blipFill>
        <p:spPr>
          <a:xfrm>
            <a:off x="4140000" y="2594520"/>
            <a:ext cx="2790360" cy="20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RAFT</a:t>
            </a: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Log Replication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Election Restriction (Safety)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402" name="Billede 401"/>
          <p:cNvPicPr/>
          <p:nvPr/>
        </p:nvPicPr>
        <p:blipFill>
          <a:blip r:embed="rId2"/>
          <a:stretch/>
        </p:blipFill>
        <p:spPr>
          <a:xfrm>
            <a:off x="5992560" y="1800000"/>
            <a:ext cx="2647440" cy="1819080"/>
          </a:xfrm>
          <a:prstGeom prst="rect">
            <a:avLst/>
          </a:prstGeom>
          <a:ln w="0">
            <a:noFill/>
          </a:ln>
        </p:spPr>
      </p:pic>
      <p:pic>
        <p:nvPicPr>
          <p:cNvPr id="403" name="Billede 402"/>
          <p:cNvPicPr/>
          <p:nvPr/>
        </p:nvPicPr>
        <p:blipFill>
          <a:blip r:embed="rId3"/>
          <a:stretch/>
        </p:blipFill>
        <p:spPr>
          <a:xfrm>
            <a:off x="6057000" y="4320000"/>
            <a:ext cx="2943000" cy="130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20040" cy="830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AU Passata Light"/>
              </a:rPr>
              <a:t>4. Positioning and location awareness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20040" cy="830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AU Passata Light"/>
              </a:rPr>
              <a:t>1. Synchronization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Motivation</a:t>
            </a: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Navigation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Tracking/locating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Firefighters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407" name="Billede 406"/>
          <p:cNvPicPr/>
          <p:nvPr/>
        </p:nvPicPr>
        <p:blipFill>
          <a:blip r:embed="rId2"/>
          <a:stretch/>
        </p:blipFill>
        <p:spPr>
          <a:xfrm>
            <a:off x="4320000" y="1960200"/>
            <a:ext cx="6890040" cy="36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Challenges</a:t>
            </a: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Technologies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Privacy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Interoperability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Concepts</a:t>
            </a: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Position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Absolute/Relative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Location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Location Service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Location Based Service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412" name="Billede 411"/>
          <p:cNvPicPr/>
          <p:nvPr/>
        </p:nvPicPr>
        <p:blipFill>
          <a:blip r:embed="rId2"/>
          <a:stretch/>
        </p:blipFill>
        <p:spPr>
          <a:xfrm>
            <a:off x="4500000" y="1960200"/>
            <a:ext cx="5879520" cy="37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Absolute Positioning</a:t>
            </a: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Triangulation (ToTal)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Trilateration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415" name="Billede 414"/>
          <p:cNvPicPr/>
          <p:nvPr/>
        </p:nvPicPr>
        <p:blipFill>
          <a:blip r:embed="rId2"/>
          <a:stretch/>
        </p:blipFill>
        <p:spPr>
          <a:xfrm>
            <a:off x="5220000" y="3167640"/>
            <a:ext cx="5040000" cy="2592360"/>
          </a:xfrm>
          <a:prstGeom prst="rect">
            <a:avLst/>
          </a:prstGeom>
          <a:ln w="0">
            <a:noFill/>
          </a:ln>
        </p:spPr>
      </p:pic>
      <p:pic>
        <p:nvPicPr>
          <p:cNvPr id="416" name="Billede 415"/>
          <p:cNvPicPr/>
          <p:nvPr/>
        </p:nvPicPr>
        <p:blipFill>
          <a:blip r:embed="rId3"/>
          <a:stretch/>
        </p:blipFill>
        <p:spPr>
          <a:xfrm>
            <a:off x="1095840" y="3780000"/>
            <a:ext cx="2684160" cy="209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Relative Positioning</a:t>
            </a: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Dead Reckoning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419" name="Billede 418"/>
          <p:cNvPicPr/>
          <p:nvPr/>
        </p:nvPicPr>
        <p:blipFill>
          <a:blip r:embed="rId2"/>
          <a:stretch/>
        </p:blipFill>
        <p:spPr>
          <a:xfrm>
            <a:off x="4176000" y="2144880"/>
            <a:ext cx="6052320" cy="343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Hybrid Positioning</a:t>
            </a: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Sensor Fusion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Kalman filters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Guassian multiplication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Predict and correct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422" name="Billede 421"/>
          <p:cNvPicPr/>
          <p:nvPr/>
        </p:nvPicPr>
        <p:blipFill>
          <a:blip r:embed="rId2"/>
          <a:stretch/>
        </p:blipFill>
        <p:spPr>
          <a:xfrm>
            <a:off x="6660000" y="1377000"/>
            <a:ext cx="3838320" cy="474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Perspectivation</a:t>
            </a: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108000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U Passata"/>
              </a:rPr>
              <a:t>Pervasive systems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BBF4-93BA-4435-93FA-E35031ED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52C5-78DA-47AC-9759-9EC32126228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5. Pervasive computing (background, methods, enabling tech.)	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367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 dirty="0">
                <a:solidFill>
                  <a:srgbClr val="000000"/>
                </a:solidFill>
                <a:latin typeface="AU Passata"/>
              </a:rPr>
              <a:t>Background</a:t>
            </a: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330534" y="1867675"/>
            <a:ext cx="5110019" cy="4244367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U Passata"/>
              </a:rPr>
              <a:t>Weiser – XEROC PARC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U Passata"/>
              </a:rPr>
              <a:t>Generations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1026" name="Picture 2" descr="The Computer for the Twenty-First Century Mark Weiser, ACM MCCR 1991 Part  of slides are adapted from: - ppt download">
            <a:extLst>
              <a:ext uri="{FF2B5EF4-FFF2-40B4-BE49-F238E27FC236}">
                <a16:creationId xmlns:a16="http://schemas.microsoft.com/office/drawing/2014/main" id="{3DF5EE8C-F1BD-4BB9-9AE2-A99ECBA5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47" y="662064"/>
            <a:ext cx="3028932" cy="22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23B373-AB06-4613-8DF1-F82F8768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" y="2616045"/>
            <a:ext cx="785922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2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spc="-1" dirty="0">
                <a:solidFill>
                  <a:srgbClr val="000000"/>
                </a:solidFill>
                <a:latin typeface="AU Passata"/>
              </a:rPr>
              <a:t>Pervasive Computing</a:t>
            </a:r>
            <a:br>
              <a:rPr lang="en-US" sz="4800" spc="-1" dirty="0">
                <a:solidFill>
                  <a:srgbClr val="000000"/>
                </a:solidFill>
                <a:latin typeface="AU Passata"/>
              </a:rPr>
            </a:br>
            <a:r>
              <a:rPr lang="en-US" sz="4800" spc="-1" dirty="0">
                <a:solidFill>
                  <a:srgbClr val="000000"/>
                </a:solidFill>
                <a:latin typeface="AU Passata"/>
              </a:rPr>
              <a:t>Concepts</a:t>
            </a:r>
            <a:endParaRPr lang="en-US" sz="4800" b="0" strike="noStrike" spc="-1" dirty="0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330534" y="1867675"/>
            <a:ext cx="5110019" cy="4244367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U Passata"/>
              </a:rPr>
              <a:t>Awareness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U Passata"/>
              </a:rPr>
              <a:t>Interaction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U Passata"/>
              </a:rPr>
              <a:t>Smart X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2050" name="Picture 2" descr="Smart DEI Model @BULLET Autonomy: Where computers act independent of... |  Download Scientific Diagram">
            <a:extLst>
              <a:ext uri="{FF2B5EF4-FFF2-40B4-BE49-F238E27FC236}">
                <a16:creationId xmlns:a16="http://schemas.microsoft.com/office/drawing/2014/main" id="{2B5A0226-208B-406F-AF07-13A267CA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0"/>
            <a:ext cx="478135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Main actors in a mobile healthcare system [4] | Download Scientific Diagram">
            <a:extLst>
              <a:ext uri="{FF2B5EF4-FFF2-40B4-BE49-F238E27FC236}">
                <a16:creationId xmlns:a16="http://schemas.microsoft.com/office/drawing/2014/main" id="{12F39A5B-1099-4AFE-9A4D-D693DE89B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7818D-9FA9-45CF-9C88-3C5FA4C4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42" y="3606617"/>
            <a:ext cx="4563112" cy="2505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1CC13-444B-4F27-BEF7-B984CA3C1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011" y="3783458"/>
            <a:ext cx="3839759" cy="23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Motivation</a:t>
            </a: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Distributed System challenges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Common notion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46" name="Billede 345"/>
          <p:cNvPicPr/>
          <p:nvPr/>
        </p:nvPicPr>
        <p:blipFill>
          <a:blip r:embed="rId2"/>
          <a:stretch/>
        </p:blipFill>
        <p:spPr>
          <a:xfrm>
            <a:off x="5373360" y="2340000"/>
            <a:ext cx="578664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B459-E070-41B3-AF8E-91E271C4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59E4-D41D-480D-9FB8-DCBBAD31852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574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9A59-69A9-4500-BE03-D785E1C9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Technologies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501B3-890A-4858-A3E8-1E4806DA043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  <a:p>
            <a:r>
              <a:rPr lang="en-GB" dirty="0"/>
              <a:t>Middleware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84966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5640" cy="751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Techniques (Real)</a:t>
            </a: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20040" cy="45208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Challenges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Precision Time Protocol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Timestamp</a:t>
            </a:r>
          </a:p>
        </p:txBody>
      </p:sp>
      <p:pic>
        <p:nvPicPr>
          <p:cNvPr id="349" name="Billede 348"/>
          <p:cNvPicPr/>
          <p:nvPr/>
        </p:nvPicPr>
        <p:blipFill>
          <a:blip r:embed="rId3"/>
          <a:stretch/>
        </p:blipFill>
        <p:spPr>
          <a:xfrm>
            <a:off x="360000" y="3960000"/>
            <a:ext cx="5998320" cy="2160000"/>
          </a:xfrm>
          <a:prstGeom prst="rect">
            <a:avLst/>
          </a:prstGeom>
          <a:ln w="0">
            <a:noFill/>
          </a:ln>
        </p:spPr>
      </p:pic>
      <p:pic>
        <p:nvPicPr>
          <p:cNvPr id="350" name="Billede 349"/>
          <p:cNvPicPr/>
          <p:nvPr/>
        </p:nvPicPr>
        <p:blipFill>
          <a:blip r:embed="rId4"/>
          <a:stretch/>
        </p:blipFill>
        <p:spPr>
          <a:xfrm>
            <a:off x="7200000" y="609480"/>
            <a:ext cx="4406400" cy="2450520"/>
          </a:xfrm>
          <a:prstGeom prst="rect">
            <a:avLst/>
          </a:prstGeom>
          <a:ln w="0">
            <a:noFill/>
          </a:ln>
        </p:spPr>
      </p:pic>
      <p:pic>
        <p:nvPicPr>
          <p:cNvPr id="351" name="Billede 350"/>
          <p:cNvPicPr/>
          <p:nvPr/>
        </p:nvPicPr>
        <p:blipFill>
          <a:blip r:embed="rId5"/>
          <a:stretch/>
        </p:blipFill>
        <p:spPr>
          <a:xfrm>
            <a:off x="7200000" y="3240000"/>
            <a:ext cx="4204800" cy="287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5640" cy="751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Techniques (Logical)</a:t>
            </a: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20040" cy="45208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Challenges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Lamport time-stamps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Vector Clocks</a:t>
            </a:r>
          </a:p>
        </p:txBody>
      </p:sp>
      <p:pic>
        <p:nvPicPr>
          <p:cNvPr id="354" name="Billede 353"/>
          <p:cNvPicPr/>
          <p:nvPr/>
        </p:nvPicPr>
        <p:blipFill>
          <a:blip r:embed="rId3"/>
          <a:stretch/>
        </p:blipFill>
        <p:spPr>
          <a:xfrm>
            <a:off x="5220000" y="1080000"/>
            <a:ext cx="2361960" cy="275760"/>
          </a:xfrm>
          <a:prstGeom prst="rect">
            <a:avLst/>
          </a:prstGeom>
          <a:ln w="0">
            <a:noFill/>
          </a:ln>
        </p:spPr>
      </p:pic>
      <p:pic>
        <p:nvPicPr>
          <p:cNvPr id="355" name="Billede 354"/>
          <p:cNvPicPr/>
          <p:nvPr/>
        </p:nvPicPr>
        <p:blipFill>
          <a:blip r:embed="rId4"/>
          <a:stretch/>
        </p:blipFill>
        <p:spPr>
          <a:xfrm>
            <a:off x="5155200" y="1467000"/>
            <a:ext cx="3304800" cy="333000"/>
          </a:xfrm>
          <a:prstGeom prst="rect">
            <a:avLst/>
          </a:prstGeom>
          <a:ln w="0">
            <a:noFill/>
          </a:ln>
        </p:spPr>
      </p:pic>
      <p:pic>
        <p:nvPicPr>
          <p:cNvPr id="356" name="Billede 355"/>
          <p:cNvPicPr/>
          <p:nvPr/>
        </p:nvPicPr>
        <p:blipFill>
          <a:blip r:embed="rId5"/>
          <a:stretch/>
        </p:blipFill>
        <p:spPr>
          <a:xfrm>
            <a:off x="5220000" y="1922400"/>
            <a:ext cx="2323800" cy="237600"/>
          </a:xfrm>
          <a:prstGeom prst="rect">
            <a:avLst/>
          </a:prstGeom>
          <a:ln w="0">
            <a:noFill/>
          </a:ln>
        </p:spPr>
      </p:pic>
      <p:pic>
        <p:nvPicPr>
          <p:cNvPr id="357" name="Billede 356"/>
          <p:cNvPicPr/>
          <p:nvPr/>
        </p:nvPicPr>
        <p:blipFill>
          <a:blip r:embed="rId6"/>
          <a:stretch/>
        </p:blipFill>
        <p:spPr>
          <a:xfrm>
            <a:off x="720000" y="3060000"/>
            <a:ext cx="4046040" cy="2645640"/>
          </a:xfrm>
          <a:prstGeom prst="rect">
            <a:avLst/>
          </a:prstGeom>
          <a:ln w="0">
            <a:noFill/>
          </a:ln>
        </p:spPr>
      </p:pic>
      <p:pic>
        <p:nvPicPr>
          <p:cNvPr id="358" name="Billede 357"/>
          <p:cNvPicPr/>
          <p:nvPr/>
        </p:nvPicPr>
        <p:blipFill>
          <a:blip r:embed="rId7"/>
          <a:stretch/>
        </p:blipFill>
        <p:spPr>
          <a:xfrm>
            <a:off x="5220000" y="2880000"/>
            <a:ext cx="5204520" cy="2833920"/>
          </a:xfrm>
          <a:prstGeom prst="rect">
            <a:avLst/>
          </a:prstGeom>
          <a:ln w="0">
            <a:noFill/>
          </a:ln>
        </p:spPr>
      </p:pic>
      <p:pic>
        <p:nvPicPr>
          <p:cNvPr id="359" name="Billede 358"/>
          <p:cNvPicPr/>
          <p:nvPr/>
        </p:nvPicPr>
        <p:blipFill>
          <a:blip r:embed="rId8"/>
          <a:stretch/>
        </p:blipFill>
        <p:spPr>
          <a:xfrm>
            <a:off x="5220000" y="2340000"/>
            <a:ext cx="6428880" cy="3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316080" y="228600"/>
            <a:ext cx="11555640" cy="751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Perspectivation</a:t>
            </a: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985680" y="1373040"/>
            <a:ext cx="10220040" cy="45208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RAFT</a:t>
            </a:r>
          </a:p>
        </p:txBody>
      </p:sp>
      <p:pic>
        <p:nvPicPr>
          <p:cNvPr id="362" name="Billede 361"/>
          <p:cNvPicPr/>
          <p:nvPr/>
        </p:nvPicPr>
        <p:blipFill>
          <a:blip r:embed="rId3"/>
          <a:stretch/>
        </p:blipFill>
        <p:spPr>
          <a:xfrm>
            <a:off x="1080000" y="1620000"/>
            <a:ext cx="7791120" cy="2180880"/>
          </a:xfrm>
          <a:prstGeom prst="rect">
            <a:avLst/>
          </a:prstGeom>
          <a:ln w="0">
            <a:noFill/>
          </a:ln>
        </p:spPr>
      </p:pic>
      <p:pic>
        <p:nvPicPr>
          <p:cNvPr id="363" name="Billede 362"/>
          <p:cNvPicPr/>
          <p:nvPr/>
        </p:nvPicPr>
        <p:blipFill>
          <a:blip r:embed="rId4"/>
          <a:stretch/>
        </p:blipFill>
        <p:spPr>
          <a:xfrm>
            <a:off x="2880000" y="3800880"/>
            <a:ext cx="4522680" cy="217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985680" y="2898000"/>
            <a:ext cx="10220040" cy="830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AU Passata Light"/>
              </a:rPr>
              <a:t>2. Leader Election and consistency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Motivation</a:t>
            </a: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Leader Election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Data &amp; Div./Conq.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Consistency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Replication → Troubles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  <p:pic>
        <p:nvPicPr>
          <p:cNvPr id="367" name="Billede 366"/>
          <p:cNvPicPr/>
          <p:nvPr/>
        </p:nvPicPr>
        <p:blipFill>
          <a:blip r:embed="rId2"/>
          <a:stretch/>
        </p:blipFill>
        <p:spPr>
          <a:xfrm>
            <a:off x="4901040" y="1080000"/>
            <a:ext cx="5538960" cy="2880000"/>
          </a:xfrm>
          <a:prstGeom prst="rect">
            <a:avLst/>
          </a:prstGeom>
          <a:ln w="0">
            <a:noFill/>
          </a:ln>
        </p:spPr>
      </p:pic>
      <p:pic>
        <p:nvPicPr>
          <p:cNvPr id="368" name="Billede 367"/>
          <p:cNvPicPr/>
          <p:nvPr/>
        </p:nvPicPr>
        <p:blipFill>
          <a:blip r:embed="rId3"/>
          <a:stretch/>
        </p:blipFill>
        <p:spPr>
          <a:xfrm>
            <a:off x="5040000" y="3780000"/>
            <a:ext cx="3891600" cy="23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16080" y="149040"/>
            <a:ext cx="11556720" cy="1308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U Passata"/>
              </a:rPr>
              <a:t>Leader Election</a:t>
            </a: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985680" y="1960200"/>
            <a:ext cx="10220040" cy="39369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Prerequisites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When?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Approach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U Passata"/>
              </a:rPr>
              <a:t>Technique Comparison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000000"/>
              </a:solidFill>
              <a:latin typeface="AU Pass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220</Words>
  <Application>Microsoft Office PowerPoint</Application>
  <PresentationFormat>Custom</PresentationFormat>
  <Paragraphs>181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AU Passata</vt:lpstr>
      <vt:lpstr>AU Passata Light</vt:lpstr>
      <vt:lpstr>Calibri</vt:lpstr>
      <vt:lpstr>Georgia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DIPS PRÆSENTATION</vt:lpstr>
      <vt:lpstr>1. Synchronization</vt:lpstr>
      <vt:lpstr>Motivation</vt:lpstr>
      <vt:lpstr>Techniques (Real)</vt:lpstr>
      <vt:lpstr>Techniques (Logical)</vt:lpstr>
      <vt:lpstr>Perspectivation</vt:lpstr>
      <vt:lpstr>2. Leader Election and consistency</vt:lpstr>
      <vt:lpstr>Motivation</vt:lpstr>
      <vt:lpstr>Leader Election</vt:lpstr>
      <vt:lpstr>Techniques</vt:lpstr>
      <vt:lpstr>Consistency</vt:lpstr>
      <vt:lpstr>Consistency models</vt:lpstr>
      <vt:lpstr>3. Fault tolerance and consensus</vt:lpstr>
      <vt:lpstr>Motivation</vt:lpstr>
      <vt:lpstr>Terminology</vt:lpstr>
      <vt:lpstr>Consensus</vt:lpstr>
      <vt:lpstr>RAFT</vt:lpstr>
      <vt:lpstr>RAFT</vt:lpstr>
      <vt:lpstr>4. Positioning and location awareness</vt:lpstr>
      <vt:lpstr>Motivation</vt:lpstr>
      <vt:lpstr>Challenges</vt:lpstr>
      <vt:lpstr>Concepts</vt:lpstr>
      <vt:lpstr>Absolute Positioning</vt:lpstr>
      <vt:lpstr>Relative Positioning</vt:lpstr>
      <vt:lpstr>Hybrid Positioning</vt:lpstr>
      <vt:lpstr>Perspectivation</vt:lpstr>
      <vt:lpstr>PowerPoint Presentation</vt:lpstr>
      <vt:lpstr>Background</vt:lpstr>
      <vt:lpstr>Pervasive Computing Concepts</vt:lpstr>
      <vt:lpstr>Methods</vt:lpstr>
      <vt:lpstr>Enabling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DIPS PRÆSENTATION</dc:title>
  <dc:subject/>
  <dc:creator>Morten Lyng Rosenquist (Delegate)</dc:creator>
  <dc:description/>
  <cp:lastModifiedBy>Morten Lyng Rosenquist (Delegate)</cp:lastModifiedBy>
  <cp:revision>8</cp:revision>
  <dcterms:modified xsi:type="dcterms:W3CDTF">2022-05-30T19:34:11Z</dcterms:modified>
  <dc:language>en-DK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auoffice</vt:lpwstr>
  </property>
  <property fmtid="{D5CDD505-2E9C-101B-9397-08002B2CF9AE}" pid="3" name="Notes">
    <vt:i4>2</vt:i4>
  </property>
  <property fmtid="{D5CDD505-2E9C-101B-9397-08002B2CF9AE}" pid="4" name="OfficeID">
    <vt:lpwstr/>
  </property>
  <property fmtid="{D5CDD505-2E9C-101B-9397-08002B2CF9AE}" pid="5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6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7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8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9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0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1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2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3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4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15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16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17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18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19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0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1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2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3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4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5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26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27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28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29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0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1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2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3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4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5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6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37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38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39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40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1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2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3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4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5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6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7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48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49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0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51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2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3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4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5" name="PluginDependencies_54">
    <vt:lpwstr>74568773657":[]}</vt:lpwstr>
  </property>
  <property fmtid="{D5CDD505-2E9C-101B-9397-08002B2CF9AE}" pid="56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57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58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59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60" name="PresentationFormat">
    <vt:lpwstr>Brugerdefineret</vt:lpwstr>
  </property>
  <property fmtid="{D5CDD505-2E9C-101B-9397-08002B2CF9AE}" pid="61" name="Slides">
    <vt:i4>5</vt:i4>
  </property>
  <property fmtid="{D5CDD505-2E9C-101B-9397-08002B2CF9AE}" pid="62" name="TemplafyTimeStamp">
    <vt:lpwstr>2017-02-24T14:35:30.3621506Z</vt:lpwstr>
  </property>
  <property fmtid="{D5CDD505-2E9C-101B-9397-08002B2CF9AE}" pid="63" name="TemplateId">
    <vt:lpwstr>636196524199658508</vt:lpwstr>
  </property>
  <property fmtid="{D5CDD505-2E9C-101B-9397-08002B2CF9AE}" pid="64" name="UserProfileId">
    <vt:lpwstr>637895053028927936</vt:lpwstr>
  </property>
  <property fmtid="{D5CDD505-2E9C-101B-9397-08002B2CF9AE}" pid="65" name="colorthemechange">
    <vt:lpwstr>True</vt:lpwstr>
  </property>
</Properties>
</file>