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13.wmf" ContentType="image/x-wmf"/>
  <Override PartName="/ppt/media/image1.wmf" ContentType="image/x-wmf"/>
  <Override PartName="/ppt/media/image51.png" ContentType="image/png"/>
  <Override PartName="/ppt/media/image48.png" ContentType="image/png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41.png" ContentType="image/png"/>
  <Override PartName="/ppt/media/image55.png" ContentType="image/png"/>
  <Override PartName="/ppt/media/image17.png" ContentType="image/png"/>
  <Override PartName="/ppt/media/image20.wmf" ContentType="image/x-wmf"/>
  <Override PartName="/ppt/media/image63.png" ContentType="image/png"/>
  <Override PartName="/ppt/media/image22.png" ContentType="image/png"/>
  <Override PartName="/ppt/media/image27.png" ContentType="image/png"/>
  <Override PartName="/ppt/media/image23.png" ContentType="image/png"/>
  <Override PartName="/ppt/media/image60.png" ContentType="image/png"/>
  <Override PartName="/ppt/media/image64.png" ContentType="image/png"/>
  <Override PartName="/ppt/media/image21.wmf" ContentType="image/x-wmf"/>
  <Override PartName="/ppt/media/image24.png" ContentType="image/png"/>
  <Override PartName="/ppt/media/image61.png" ContentType="image/png"/>
  <Override PartName="/ppt/media/image62.png" ContentType="image/png"/>
  <Override PartName="/ppt/media/image65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9.wmf" ContentType="image/x-wmf"/>
  <Override PartName="/ppt/media/image77.png" ContentType="image/png"/>
  <Override PartName="/ppt/media/image8.wmf" ContentType="image/x-wmf"/>
  <Override PartName="/ppt/media/image40.png" ContentType="image/png"/>
  <Override PartName="/ppt/media/image76.png" ContentType="image/png"/>
  <Override PartName="/ppt/media/image19.wmf" ContentType="image/x-wmf"/>
  <Override PartName="/ppt/media/image7.wmf" ContentType="image/x-wmf"/>
  <Override PartName="/ppt/media/image75.png" ContentType="image/png"/>
  <Override PartName="/ppt/media/image74.png" ContentType="image/png"/>
  <Override PartName="/ppt/media/image5.wmf" ContentType="image/x-wmf"/>
  <Override PartName="/ppt/media/image73.png" ContentType="image/png"/>
  <Override PartName="/ppt/media/image16.wmf" ContentType="image/x-wmf"/>
  <Override PartName="/ppt/media/image59.png" ContentType="image/png"/>
  <Override PartName="/ppt/media/image4.wmf" ContentType="image/x-wmf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58.png" ContentType="image/png"/>
  <Override PartName="/ppt/media/image15.wmf" ContentType="image/x-wmf"/>
  <Override PartName="/ppt/media/image6.wmf" ContentType="image/x-wmf"/>
  <Override PartName="/ppt/media/image18.wmf" ContentType="image/x-wmf"/>
  <Override PartName="/ppt/media/image2.wmf" ContentType="image/x-wmf"/>
  <Override PartName="/ppt/media/image57.png" ContentType="image/png"/>
  <Override PartName="/ppt/media/image14.wmf" ContentType="image/x-wmf"/>
  <Override PartName="/ppt/media/image25.png" ContentType="image/png"/>
  <Override PartName="/ppt/media/image53.png" ContentType="image/png"/>
  <Override PartName="/ppt/media/image10.wmf" ContentType="image/x-wmf"/>
  <Override PartName="/ppt/media/image26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54.png" ContentType="image/png"/>
  <Override PartName="/ppt/media/image11.wmf" ContentType="image/x-wmf"/>
  <Override PartName="/ppt/media/image50.png" ContentType="image/png"/>
  <Override PartName="/ppt/media/image12.png" ContentType="image/png"/>
  <Override PartName="/ppt/media/image49.png" ContentType="image/png"/>
  <Override PartName="/ppt/media/image5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12188825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move the slide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2000" spc="-1" strike="noStrike">
                <a:latin typeface="Arial"/>
              </a:rPr>
              <a:t>Click to edit the notes format</a:t>
            </a:r>
            <a:endParaRPr b="0" lang="en-DK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1400" spc="-1" strike="noStrike">
                <a:latin typeface="Times New Roman"/>
              </a:rPr>
              <a:t>&lt;header&gt;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DK" sz="1400" spc="-1" strike="noStrike">
                <a:latin typeface="Times New Roman"/>
              </a:rPr>
              <a:t>&lt;date/time&gt;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DK" sz="1400" spc="-1" strike="noStrike">
                <a:latin typeface="Times New Roman"/>
              </a:rPr>
              <a:t>&lt;footer&gt;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176851A1-874E-49E1-8B8C-98C5007FD903}" type="slidenum">
              <a:rPr b="0" lang="en-DK" sz="1400" spc="-1" strike="noStrike">
                <a:latin typeface="Times New Roman"/>
              </a:rPr>
              <a:t>&lt;number&gt;</a:t>
            </a:fld>
            <a:endParaRPr b="0" lang="en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1760" cy="37209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90D34D1-4FFF-49C0-B28A-902532CCB252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1760" cy="37209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355F2F7-6759-41BC-A7FB-A02046157B44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92160" y="744480"/>
            <a:ext cx="6611760" cy="37209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6B84FC6-A0DA-49E8-B7C5-E794A3BFE90B}" type="slidenum">
              <a:rPr b="0" lang="en-GB" sz="1200" spc="-1" strike="noStrike">
                <a:solidFill>
                  <a:srgbClr val="000000"/>
                </a:solidFill>
                <a:latin typeface="AU Passata"/>
                <a:ea typeface="+mn-ea"/>
              </a:rPr>
              <a:t>&lt;number&gt;</a:t>
            </a:fld>
            <a:endParaRPr b="0" lang="en-DK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png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econdaryLogo_sort" hidden="1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lack Rectangle" hidden="1"/>
          <p:cNvSpPr/>
          <p:nvPr/>
        </p:nvSpPr>
        <p:spPr>
          <a:xfrm>
            <a:off x="989280" y="1663200"/>
            <a:ext cx="646200" cy="460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" name="FLD_Event" hidden="1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3" name="USR_Name" hidden="1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" name="Date_DateCustomA" hidden="1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" name="USR_Title" hidden="1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840" cy="556200"/>
          </a:xfrm>
          <a:prstGeom prst="rect">
            <a:avLst/>
          </a:prstGeom>
          <a:ln w="0">
            <a:noFill/>
          </a:ln>
        </p:spPr>
      </p:pic>
      <p:pic>
        <p:nvPicPr>
          <p:cNvPr id="7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8" name="OFF_logo2Computed" hidden="1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OFF_logo1Computed" hidden="1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7080" cy="6856200"/>
          </a:xfrm>
          <a:prstGeom prst="rect">
            <a:avLst/>
          </a:prstGeom>
          <a:ln w="0">
            <a:noFill/>
          </a:ln>
        </p:spPr>
      </p:pic>
      <p:sp>
        <p:nvSpPr>
          <p:cNvPr id="11" name="TextBox 14"/>
          <p:cNvSpPr/>
          <p:nvPr/>
        </p:nvSpPr>
        <p:spPr>
          <a:xfrm>
            <a:off x="-1973520" y="3082680"/>
            <a:ext cx="18241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" name="OFF_logo2Computed"/>
          <p:cNvSpPr/>
          <p:nvPr/>
        </p:nvSpPr>
        <p:spPr>
          <a:xfrm>
            <a:off x="972000" y="5997600"/>
            <a:ext cx="2348280" cy="67464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Date_DateCustomA"/>
          <p:cNvSpPr/>
          <p:nvPr/>
        </p:nvSpPr>
        <p:spPr>
          <a:xfrm>
            <a:off x="3691440" y="5997600"/>
            <a:ext cx="227016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31.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" name="USR_Title"/>
          <p:cNvSpPr/>
          <p:nvPr/>
        </p:nvSpPr>
        <p:spPr>
          <a:xfrm>
            <a:off x="6239880" y="5997600"/>
            <a:ext cx="2980440" cy="5760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201706031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5" name="FLD_Event"/>
          <p:cNvSpPr/>
          <p:nvPr/>
        </p:nvSpPr>
        <p:spPr>
          <a:xfrm>
            <a:off x="3691440" y="5997600"/>
            <a:ext cx="227016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" name="USR_Name"/>
          <p:cNvSpPr/>
          <p:nvPr/>
        </p:nvSpPr>
        <p:spPr>
          <a:xfrm>
            <a:off x="6239880" y="5997600"/>
            <a:ext cx="2980440" cy="4428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" name="OFF_logo1Computed"/>
          <p:cNvSpPr/>
          <p:nvPr/>
        </p:nvSpPr>
        <p:spPr>
          <a:xfrm>
            <a:off x="972000" y="5997600"/>
            <a:ext cx="360" cy="44928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5840" cy="556200"/>
          </a:xfrm>
          <a:prstGeom prst="rect">
            <a:avLst/>
          </a:prstGeom>
          <a:ln w="0">
            <a:noFill/>
          </a:ln>
        </p:spPr>
      </p:pic>
      <p:sp>
        <p:nvSpPr>
          <p:cNvPr id="19" name="SecondaryLogo"/>
          <p:cNvSpPr/>
          <p:nvPr/>
        </p:nvSpPr>
        <p:spPr>
          <a:xfrm>
            <a:off x="10206000" y="5999040"/>
            <a:ext cx="1665000" cy="556200"/>
          </a:xfrm>
          <a:prstGeom prst="rect">
            <a:avLst/>
          </a:prstGeom>
          <a:noFill/>
          <a:ln w="1778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69840" cy="55620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</a:t>
            </a:r>
            <a:r>
              <a:rPr b="0" lang="en-DK" sz="3200" spc="-1" strike="noStrike">
                <a:latin typeface="Arial"/>
              </a:rPr>
              <a:t>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</a:t>
            </a:r>
            <a:r>
              <a:rPr b="0" lang="en-DK" sz="2000" spc="-1" strike="noStrike">
                <a:latin typeface="Arial"/>
              </a:rPr>
              <a:t>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econdaryLogo_sort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lack Rectangle"/>
          <p:cNvSpPr/>
          <p:nvPr/>
        </p:nvSpPr>
        <p:spPr>
          <a:xfrm>
            <a:off x="989280" y="16632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61" name="FLD_Event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2" name="USR_Name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3" name="Date_DateCustomA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64" name="USR_Title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480" cy="555840"/>
          </a:xfrm>
          <a:prstGeom prst="rect">
            <a:avLst/>
          </a:prstGeom>
          <a:ln w="0">
            <a:noFill/>
          </a:ln>
        </p:spPr>
      </p:pic>
      <p:pic>
        <p:nvPicPr>
          <p:cNvPr id="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67" name="OFF_logo2Computed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FF_logo1Computed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4"/>
          <p:cNvSpPr/>
          <p:nvPr/>
        </p:nvSpPr>
        <p:spPr>
          <a:xfrm>
            <a:off x="-1973520" y="340200"/>
            <a:ext cx="18237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econdaryLogo_sort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Black Rectangle"/>
          <p:cNvSpPr/>
          <p:nvPr/>
        </p:nvSpPr>
        <p:spPr>
          <a:xfrm>
            <a:off x="989280" y="16632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10" name="FLD_Event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1" name="USR_Name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2" name="Date_DateCustomA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13" name="USR_Title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1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480" cy="555840"/>
          </a:xfrm>
          <a:prstGeom prst="rect">
            <a:avLst/>
          </a:prstGeom>
          <a:ln w="0">
            <a:noFill/>
          </a:ln>
        </p:spPr>
      </p:pic>
      <p:pic>
        <p:nvPicPr>
          <p:cNvPr id="11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116" name="OFF_logo2Computed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FF_logo1Computed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Hvid baggrund"/>
          <p:cNvSpPr/>
          <p:nvPr/>
        </p:nvSpPr>
        <p:spPr>
          <a:xfrm>
            <a:off x="0" y="0"/>
            <a:ext cx="12191040" cy="5892120"/>
          </a:xfrm>
          <a:prstGeom prst="rect">
            <a:avLst/>
          </a:prstGeom>
          <a:solidFill>
            <a:srgbClr val="ffffff"/>
          </a:solidFill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Black Rectangle"/>
          <p:cNvSpPr/>
          <p:nvPr/>
        </p:nvSpPr>
        <p:spPr>
          <a:xfrm>
            <a:off x="990000" y="10458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20" name="TextBox 17"/>
          <p:cNvSpPr/>
          <p:nvPr/>
        </p:nvSpPr>
        <p:spPr>
          <a:xfrm>
            <a:off x="-1973520" y="340200"/>
            <a:ext cx="18237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én linje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Light eller 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condaryLogo_sort" hidden="1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Black Rectangle" hidden="1"/>
          <p:cNvSpPr/>
          <p:nvPr/>
        </p:nvSpPr>
        <p:spPr>
          <a:xfrm>
            <a:off x="989280" y="16632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161" name="FLD_Event" hidden="1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2" name="USR_Name" hidden="1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3" name="Date_DateCustomA" hidden="1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64" name="USR_Title" hidden="1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165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480" cy="555840"/>
          </a:xfrm>
          <a:prstGeom prst="rect">
            <a:avLst/>
          </a:prstGeom>
          <a:ln w="0">
            <a:noFill/>
          </a:ln>
        </p:spPr>
      </p:pic>
      <p:pic>
        <p:nvPicPr>
          <p:cNvPr id="166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167" name="OFF_logo2Computed" hidden="1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FF_logo1Computed" hidden="1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6720" cy="68558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14"/>
          <p:cNvSpPr/>
          <p:nvPr/>
        </p:nvSpPr>
        <p:spPr>
          <a:xfrm>
            <a:off x="-1973520" y="3082680"/>
            <a:ext cx="18237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171" name="OFF_logo2Computed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Date_DateCustomA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3" name="USR_Title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4" name="FLD_Event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5" name="USR_Name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76" name="OFF_logo1Computed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5480" cy="555840"/>
          </a:xfrm>
          <a:prstGeom prst="rect">
            <a:avLst/>
          </a:prstGeom>
          <a:ln w="0">
            <a:noFill/>
          </a:ln>
        </p:spPr>
      </p:pic>
      <p:sp>
        <p:nvSpPr>
          <p:cNvPr id="178" name="SecondaryLogo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econdaryLogo_sort" hidden="1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Black Rectangle" hidden="1"/>
          <p:cNvSpPr/>
          <p:nvPr/>
        </p:nvSpPr>
        <p:spPr>
          <a:xfrm>
            <a:off x="989280" y="16632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20" name="FLD_Event" hidden="1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1" name="USR_Name" hidden="1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2" name="Date_DateCustomA" hidden="1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3" name="USR_Title" hidden="1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24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480" cy="555840"/>
          </a:xfrm>
          <a:prstGeom prst="rect">
            <a:avLst/>
          </a:prstGeom>
          <a:ln w="0">
            <a:noFill/>
          </a:ln>
        </p:spPr>
      </p:pic>
      <p:pic>
        <p:nvPicPr>
          <p:cNvPr id="225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226" name="OFF_logo2Computed" hidden="1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FF_logo1Computed" hidden="1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Farvet baggrund" descr=""/>
          <p:cNvPicPr/>
          <p:nvPr/>
        </p:nvPicPr>
        <p:blipFill>
          <a:blip r:embed="rId4"/>
          <a:stretch/>
        </p:blipFill>
        <p:spPr>
          <a:xfrm>
            <a:off x="0" y="0"/>
            <a:ext cx="12186720" cy="68558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14"/>
          <p:cNvSpPr/>
          <p:nvPr/>
        </p:nvSpPr>
        <p:spPr>
          <a:xfrm>
            <a:off x="-1973520" y="3082680"/>
            <a:ext cx="18237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eller ord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30" name="OFF_logo2Computed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Date_DateCustomA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2" name="USR_Title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3" name="FLD_Event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4" name="USR_Name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ffffff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35" name="OFF_logo1Computed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Au logo" descr=""/>
          <p:cNvPicPr/>
          <p:nvPr/>
        </p:nvPicPr>
        <p:blipFill>
          <a:blip r:embed="rId5"/>
          <a:stretch/>
        </p:blipFill>
        <p:spPr>
          <a:xfrm>
            <a:off x="302400" y="5997600"/>
            <a:ext cx="555480" cy="555840"/>
          </a:xfrm>
          <a:prstGeom prst="rect">
            <a:avLst/>
          </a:prstGeom>
          <a:ln w="0">
            <a:noFill/>
          </a:ln>
        </p:spPr>
      </p:pic>
      <p:sp>
        <p:nvSpPr>
          <p:cNvPr id="237" name="SecondaryLogo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Billede streg" descr=""/>
          <p:cNvPicPr/>
          <p:nvPr/>
        </p:nvPicPr>
        <p:blipFill>
          <a:blip r:embed="rId6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econdaryLogo_sort"/>
          <p:cNvSpPr/>
          <p:nvPr/>
        </p:nvSpPr>
        <p:spPr>
          <a:xfrm>
            <a:off x="10206000" y="5999040"/>
            <a:ext cx="1664640" cy="55584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Black Rectangle"/>
          <p:cNvSpPr/>
          <p:nvPr/>
        </p:nvSpPr>
        <p:spPr>
          <a:xfrm>
            <a:off x="989280" y="1663200"/>
            <a:ext cx="645840" cy="45720"/>
          </a:xfrm>
          <a:prstGeom prst="rect">
            <a:avLst/>
          </a:prstGeom>
          <a:solidFill>
            <a:srgbClr val="0000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79" name="FLD_Event"/>
          <p:cNvSpPr/>
          <p:nvPr/>
        </p:nvSpPr>
        <p:spPr>
          <a:xfrm>
            <a:off x="3691440" y="5997600"/>
            <a:ext cx="226980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DIPS Eksamen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0" name="USR_Name"/>
          <p:cNvSpPr/>
          <p:nvPr/>
        </p:nvSpPr>
        <p:spPr>
          <a:xfrm>
            <a:off x="6239880" y="5997600"/>
            <a:ext cx="2980080" cy="4428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Morten Lyng Rosenquist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1" name="Date_DateCustomA"/>
          <p:cNvSpPr/>
          <p:nvPr/>
        </p:nvSpPr>
        <p:spPr>
          <a:xfrm>
            <a:off x="3691440" y="5997600"/>
            <a:ext cx="226980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 algn="r"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30. maj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82" name="USR_Title"/>
          <p:cNvSpPr/>
          <p:nvPr/>
        </p:nvSpPr>
        <p:spPr>
          <a:xfrm>
            <a:off x="6239880" y="5997600"/>
            <a:ext cx="2980080" cy="57600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0" bIns="0" anchor="t">
            <a:spAutoFit/>
          </a:bodyPr>
          <a:p>
            <a:pPr>
              <a:lnSpc>
                <a:spcPct val="95000"/>
              </a:lnSpc>
              <a:buNone/>
            </a:pPr>
            <a:r>
              <a:rPr b="0" lang="da-DK" sz="700" spc="-1" strike="noStrike" cap="all">
                <a:solidFill>
                  <a:srgbClr val="000000"/>
                </a:solidFill>
                <a:latin typeface="AU Passata"/>
                <a:ea typeface="DejaVu Sans"/>
              </a:rPr>
              <a:t>Studerende</a:t>
            </a:r>
            <a:endParaRPr b="0" lang="en-DK" sz="700" spc="-1" strike="noStrike">
              <a:latin typeface="Arial"/>
            </a:endParaRPr>
          </a:p>
        </p:txBody>
      </p:sp>
      <p:pic>
        <p:nvPicPr>
          <p:cNvPr id="283" name="Au logo" descr=""/>
          <p:cNvPicPr/>
          <p:nvPr/>
        </p:nvPicPr>
        <p:blipFill>
          <a:blip r:embed="rId2"/>
          <a:stretch/>
        </p:blipFill>
        <p:spPr>
          <a:xfrm>
            <a:off x="302400" y="5999040"/>
            <a:ext cx="555480" cy="555840"/>
          </a:xfrm>
          <a:prstGeom prst="rect">
            <a:avLst/>
          </a:prstGeom>
          <a:ln w="0">
            <a:noFill/>
          </a:ln>
        </p:spPr>
      </p:pic>
      <p:pic>
        <p:nvPicPr>
          <p:cNvPr id="284" name="Billede streg" descr=""/>
          <p:cNvPicPr/>
          <p:nvPr/>
        </p:nvPicPr>
        <p:blipFill>
          <a:blip r:embed="rId3"/>
          <a:stretch/>
        </p:blipFill>
        <p:spPr>
          <a:xfrm>
            <a:off x="6073200" y="5997600"/>
            <a:ext cx="69480" cy="555840"/>
          </a:xfrm>
          <a:prstGeom prst="rect">
            <a:avLst/>
          </a:prstGeom>
          <a:ln w="0">
            <a:noFill/>
          </a:ln>
        </p:spPr>
      </p:pic>
      <p:sp>
        <p:nvSpPr>
          <p:cNvPr id="285" name="OFF_logo2Computed"/>
          <p:cNvSpPr/>
          <p:nvPr/>
        </p:nvSpPr>
        <p:spPr>
          <a:xfrm>
            <a:off x="972000" y="5997600"/>
            <a:ext cx="2347920" cy="67428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FF_logo1Computed"/>
          <p:cNvSpPr/>
          <p:nvPr/>
        </p:nvSpPr>
        <p:spPr>
          <a:xfrm>
            <a:off x="972000" y="5997600"/>
            <a:ext cx="360" cy="448920"/>
          </a:xfrm>
          <a:prstGeom prst="rect">
            <a:avLst/>
          </a:prstGeom>
          <a:noFill/>
          <a:ln w="1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Box 4"/>
          <p:cNvSpPr/>
          <p:nvPr/>
        </p:nvSpPr>
        <p:spPr>
          <a:xfrm>
            <a:off x="-1973520" y="340200"/>
            <a:ext cx="182376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Overskrift to linjer 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ændr 2. linje til</a:t>
            </a:r>
            <a:endParaRPr b="0" lang="en-DK" sz="1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da-DK" sz="1000" spc="-1" strike="noStrike">
                <a:solidFill>
                  <a:srgbClr val="404040"/>
                </a:solidFill>
                <a:latin typeface="AU Passata"/>
                <a:ea typeface="DejaVu Sans"/>
              </a:rPr>
              <a:t>AU Passata Bold</a:t>
            </a:r>
            <a:endParaRPr b="0" lang="en-DK" sz="1000" spc="-1" strike="noStrike"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1. Synchronization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021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CAP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PACELC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8" name="Billede 377" descr=""/>
          <p:cNvPicPr/>
          <p:nvPr/>
        </p:nvPicPr>
        <p:blipFill>
          <a:blip r:embed="rId1"/>
          <a:stretch/>
        </p:blipFill>
        <p:spPr>
          <a:xfrm>
            <a:off x="6690240" y="360000"/>
            <a:ext cx="3027960" cy="2680200"/>
          </a:xfrm>
          <a:prstGeom prst="rect">
            <a:avLst/>
          </a:prstGeom>
          <a:ln w="0">
            <a:noFill/>
          </a:ln>
        </p:spPr>
      </p:pic>
      <p:pic>
        <p:nvPicPr>
          <p:cNvPr id="369" name="Billede 378" descr=""/>
          <p:cNvPicPr/>
          <p:nvPr/>
        </p:nvPicPr>
        <p:blipFill>
          <a:blip r:embed="rId2"/>
          <a:stretch/>
        </p:blipFill>
        <p:spPr>
          <a:xfrm>
            <a:off x="5760000" y="3060000"/>
            <a:ext cx="4678200" cy="3140280"/>
          </a:xfrm>
          <a:prstGeom prst="rect">
            <a:avLst/>
          </a:prstGeom>
          <a:ln w="0">
            <a:noFill/>
          </a:ln>
        </p:spPr>
      </p:pic>
      <p:sp>
        <p:nvSpPr>
          <p:cNvPr id="370" name=""/>
          <p:cNvSpPr/>
          <p:nvPr/>
        </p:nvSpPr>
        <p:spPr>
          <a:xfrm>
            <a:off x="4320000" y="149040"/>
            <a:ext cx="10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 models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Strong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Weak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Eventual Consistency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…</a:t>
            </a: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.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73" name="Billede 381" descr=""/>
          <p:cNvPicPr/>
          <p:nvPr/>
        </p:nvPicPr>
        <p:blipFill>
          <a:blip r:embed="rId1"/>
          <a:stretch/>
        </p:blipFill>
        <p:spPr>
          <a:xfrm>
            <a:off x="5040000" y="1875960"/>
            <a:ext cx="5950800" cy="35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3. Fault tolerance and consensus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Tolerance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Failures?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Coherent group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77" name="Billede 385" descr=""/>
          <p:cNvPicPr/>
          <p:nvPr/>
        </p:nvPicPr>
        <p:blipFill>
          <a:blip r:embed="rId1"/>
          <a:stretch/>
        </p:blipFill>
        <p:spPr>
          <a:xfrm>
            <a:off x="5220000" y="1260000"/>
            <a:ext cx="5578200" cy="2658960"/>
          </a:xfrm>
          <a:prstGeom prst="rect">
            <a:avLst/>
          </a:prstGeom>
          <a:ln w="0">
            <a:noFill/>
          </a:ln>
        </p:spPr>
      </p:pic>
      <p:pic>
        <p:nvPicPr>
          <p:cNvPr id="378" name="Billede 386" descr=""/>
          <p:cNvPicPr/>
          <p:nvPr/>
        </p:nvPicPr>
        <p:blipFill>
          <a:blip r:embed="rId2"/>
          <a:stretch/>
        </p:blipFill>
        <p:spPr>
          <a:xfrm>
            <a:off x="5760000" y="4305960"/>
            <a:ext cx="4188960" cy="109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Terminology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Failures: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Crash, Arbitrary...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1" name="Billede 389" descr=""/>
          <p:cNvPicPr/>
          <p:nvPr/>
        </p:nvPicPr>
        <p:blipFill>
          <a:blip r:embed="rId1"/>
          <a:stretch/>
        </p:blipFill>
        <p:spPr>
          <a:xfrm>
            <a:off x="6480000" y="1440000"/>
            <a:ext cx="3779280" cy="351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Consensus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What?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Fault consequences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Approaches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State machine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X Process fails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Paxos, Zoo Keeper, RAFT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84" name="Billede 392" descr=""/>
          <p:cNvPicPr/>
          <p:nvPr/>
        </p:nvPicPr>
        <p:blipFill>
          <a:blip r:embed="rId1"/>
          <a:stretch/>
        </p:blipFill>
        <p:spPr>
          <a:xfrm>
            <a:off x="6344640" y="1800000"/>
            <a:ext cx="485928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2700000" y="14904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5998680" y="1824120"/>
            <a:ext cx="5076360" cy="32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2700000" y="14904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6290280" y="1460160"/>
            <a:ext cx="3609720" cy="1599840"/>
          </a:xfrm>
          <a:prstGeom prst="rect">
            <a:avLst/>
          </a:prstGeom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6480000" y="3764880"/>
            <a:ext cx="3872160" cy="14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2700000" y="14904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6300000" y="1878480"/>
            <a:ext cx="4214520" cy="29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Basics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Log Replication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Election Restriction (Safety)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00000" y="149040"/>
            <a:ext cx="8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7020000" y="1960200"/>
            <a:ext cx="3240000" cy="341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 System 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Common notion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35" name="Billede 1" descr=""/>
          <p:cNvPicPr/>
          <p:nvPr/>
        </p:nvPicPr>
        <p:blipFill>
          <a:blip r:embed="rId1"/>
          <a:stretch/>
        </p:blipFill>
        <p:spPr>
          <a:xfrm>
            <a:off x="5373360" y="2340000"/>
            <a:ext cx="5784840" cy="32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240" cy="828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4. Positioning and location awareness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Navigation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Firefighters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5" name="Billede 406" descr=""/>
          <p:cNvPicPr/>
          <p:nvPr/>
        </p:nvPicPr>
        <p:blipFill>
          <a:blip r:embed="rId1"/>
          <a:stretch/>
        </p:blipFill>
        <p:spPr>
          <a:xfrm>
            <a:off x="4320000" y="1960200"/>
            <a:ext cx="688824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Level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5040000" y="1757160"/>
            <a:ext cx="5219640" cy="29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Position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Absolute/Relative/Hybrid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Location Based Service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1" name="Billede 411" descr=""/>
          <p:cNvPicPr/>
          <p:nvPr/>
        </p:nvPicPr>
        <p:blipFill>
          <a:blip r:embed="rId1"/>
          <a:stretch/>
        </p:blipFill>
        <p:spPr>
          <a:xfrm>
            <a:off x="5282280" y="1801800"/>
            <a:ext cx="5877720" cy="37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Trilateration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Triangulation (ToTal)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5724000" y="1718280"/>
            <a:ext cx="5101920" cy="33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Absolute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Trilateration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Triangulation (ToTal)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900000" y="2729520"/>
            <a:ext cx="4171680" cy="339048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2"/>
          <a:stretch/>
        </p:blipFill>
        <p:spPr>
          <a:xfrm>
            <a:off x="6094080" y="2683800"/>
            <a:ext cx="488592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Relative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Dead Reckoning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21" name="Billede 418" descr=""/>
          <p:cNvPicPr/>
          <p:nvPr/>
        </p:nvPicPr>
        <p:blipFill>
          <a:blip r:embed="rId1"/>
          <a:stretch/>
        </p:blipFill>
        <p:spPr>
          <a:xfrm>
            <a:off x="5040000" y="900000"/>
            <a:ext cx="6050520" cy="3433320"/>
          </a:xfrm>
          <a:prstGeom prst="rect">
            <a:avLst/>
          </a:prstGeom>
          <a:ln w="0">
            <a:noFill/>
          </a:ln>
        </p:spPr>
      </p:pic>
      <p:pic>
        <p:nvPicPr>
          <p:cNvPr id="422" name="" descr=""/>
          <p:cNvPicPr/>
          <p:nvPr/>
        </p:nvPicPr>
        <p:blipFill>
          <a:blip r:embed="rId2"/>
          <a:stretch/>
        </p:blipFill>
        <p:spPr>
          <a:xfrm>
            <a:off x="1260000" y="2880000"/>
            <a:ext cx="3561840" cy="25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Hybrid Positioning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Kalman filters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25" name="Billede 421" descr=""/>
          <p:cNvPicPr/>
          <p:nvPr/>
        </p:nvPicPr>
        <p:blipFill>
          <a:blip r:embed="rId1"/>
          <a:stretch/>
        </p:blipFill>
        <p:spPr>
          <a:xfrm>
            <a:off x="7142760" y="1260000"/>
            <a:ext cx="3836520" cy="4741200"/>
          </a:xfrm>
          <a:prstGeom prst="rect">
            <a:avLst/>
          </a:prstGeom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2"/>
          <a:stretch/>
        </p:blipFill>
        <p:spPr>
          <a:xfrm>
            <a:off x="2816280" y="4500000"/>
            <a:ext cx="3123360" cy="8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Pervasive systems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Article - 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240" cy="828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5. Pervasive Computing (Background, Methods and Enabling tech.)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3840" cy="669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(Real)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240" cy="451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Precision Time Protocol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Timestamp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38" name="Billede 348" descr=""/>
          <p:cNvPicPr/>
          <p:nvPr/>
        </p:nvPicPr>
        <p:blipFill>
          <a:blip r:embed="rId1"/>
          <a:stretch/>
        </p:blipFill>
        <p:spPr>
          <a:xfrm>
            <a:off x="540000" y="3421080"/>
            <a:ext cx="6496560" cy="233820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7020000" y="360000"/>
            <a:ext cx="3025080" cy="2700000"/>
          </a:xfrm>
          <a:prstGeom prst="rect">
            <a:avLst/>
          </a:prstGeom>
          <a:ln w="0">
            <a:noFill/>
          </a:ln>
        </p:spPr>
      </p:pic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7200000" y="3124800"/>
            <a:ext cx="2484720" cy="281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Background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Weiser – XEROC PARC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Cloud, Crowd and Shroud 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32" name="Picture 2" descr=""/>
          <p:cNvPicPr/>
          <p:nvPr/>
        </p:nvPicPr>
        <p:blipFill>
          <a:blip r:embed="rId1"/>
          <a:stretch/>
        </p:blipFill>
        <p:spPr>
          <a:xfrm>
            <a:off x="330480" y="2968920"/>
            <a:ext cx="7857360" cy="2970360"/>
          </a:xfrm>
          <a:prstGeom prst="rect">
            <a:avLst/>
          </a:prstGeom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2"/>
          <a:stretch/>
        </p:blipFill>
        <p:spPr>
          <a:xfrm>
            <a:off x="7380000" y="1080000"/>
            <a:ext cx="319896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Properties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Ubiquitous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Transparent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Openness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Autonomous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436" name="Picture 1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5580000" y="1620000"/>
            <a:ext cx="4779720" cy="357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325080" y="15048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Concepts/Methods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Awareness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Interaction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Calm Tech.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39" name="AutoShape 6"/>
          <p:cNvSpPr/>
          <p:nvPr/>
        </p:nvSpPr>
        <p:spPr>
          <a:xfrm>
            <a:off x="5942160" y="32767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0" name="Picture 12" descr=""/>
          <p:cNvPicPr/>
          <p:nvPr/>
        </p:nvPicPr>
        <p:blipFill>
          <a:blip r:embed="rId1"/>
          <a:stretch/>
        </p:blipFill>
        <p:spPr>
          <a:xfrm>
            <a:off x="4442040" y="3600000"/>
            <a:ext cx="3837960" cy="2326680"/>
          </a:xfrm>
          <a:prstGeom prst="rect">
            <a:avLst/>
          </a:prstGeom>
          <a:ln w="0">
            <a:noFill/>
          </a:ln>
        </p:spPr>
      </p:pic>
      <p:pic>
        <p:nvPicPr>
          <p:cNvPr id="441" name="Picture 3" descr="Smart DEI Model @BULLET Autonomy: Where computers act independent of... |  Download Scientific Diagram"/>
          <p:cNvPicPr/>
          <p:nvPr/>
        </p:nvPicPr>
        <p:blipFill>
          <a:blip r:embed="rId2"/>
          <a:stretch/>
        </p:blipFill>
        <p:spPr>
          <a:xfrm>
            <a:off x="4680000" y="965880"/>
            <a:ext cx="3277440" cy="245412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3780000" y="180000"/>
            <a:ext cx="7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3"/>
          <a:stretch/>
        </p:blipFill>
        <p:spPr>
          <a:xfrm>
            <a:off x="8430120" y="3620520"/>
            <a:ext cx="3349800" cy="23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120" y="129600"/>
            <a:ext cx="1096776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Enabling Technologies</a:t>
            </a:r>
            <a:endParaRPr b="0" lang="en-DK" sz="4400" spc="-1" strike="noStrike"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658080" y="1834920"/>
            <a:ext cx="2760480" cy="1655640"/>
          </a:xfrm>
          <a:prstGeom prst="rect">
            <a:avLst/>
          </a:prstGeom>
          <a:ln w="0">
            <a:noFill/>
          </a:ln>
        </p:spPr>
      </p:pic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4140000" y="1905840"/>
            <a:ext cx="3027240" cy="1512720"/>
          </a:xfrm>
          <a:prstGeom prst="rect">
            <a:avLst/>
          </a:prstGeom>
          <a:ln w="0">
            <a:noFill/>
          </a:ln>
        </p:spPr>
      </p:pic>
      <p:pic>
        <p:nvPicPr>
          <p:cNvPr id="447" name="" descr=""/>
          <p:cNvPicPr/>
          <p:nvPr/>
        </p:nvPicPr>
        <p:blipFill>
          <a:blip r:embed="rId3"/>
          <a:stretch/>
        </p:blipFill>
        <p:spPr>
          <a:xfrm>
            <a:off x="540000" y="3780000"/>
            <a:ext cx="3921840" cy="1800000"/>
          </a:xfrm>
          <a:prstGeom prst="rect">
            <a:avLst/>
          </a:prstGeom>
          <a:ln w="0">
            <a:noFill/>
          </a:ln>
        </p:spPr>
      </p:pic>
      <p:pic>
        <p:nvPicPr>
          <p:cNvPr id="448" name="" descr=""/>
          <p:cNvPicPr/>
          <p:nvPr/>
        </p:nvPicPr>
        <p:blipFill>
          <a:blip r:embed="rId4"/>
          <a:stretch/>
        </p:blipFill>
        <p:spPr>
          <a:xfrm>
            <a:off x="4658760" y="3780000"/>
            <a:ext cx="2541240" cy="1798560"/>
          </a:xfrm>
          <a:prstGeom prst="rect">
            <a:avLst/>
          </a:prstGeom>
          <a:ln w="0">
            <a:noFill/>
          </a:ln>
        </p:spPr>
      </p:pic>
      <p:sp>
        <p:nvSpPr>
          <p:cNvPr id="449" name=""/>
          <p:cNvSpPr/>
          <p:nvPr/>
        </p:nvSpPr>
        <p:spPr>
          <a:xfrm>
            <a:off x="540000" y="1692000"/>
            <a:ext cx="3058560" cy="197856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6660000" y="3673440"/>
            <a:ext cx="600480" cy="100656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51" name="" descr=""/>
          <p:cNvPicPr/>
          <p:nvPr/>
        </p:nvPicPr>
        <p:blipFill>
          <a:blip r:embed="rId5"/>
          <a:stretch/>
        </p:blipFill>
        <p:spPr>
          <a:xfrm>
            <a:off x="7200000" y="1914480"/>
            <a:ext cx="2416680" cy="150552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6"/>
          <a:stretch/>
        </p:blipFill>
        <p:spPr>
          <a:xfrm>
            <a:off x="7344000" y="3780000"/>
            <a:ext cx="2137680" cy="540000"/>
          </a:xfrm>
          <a:prstGeom prst="rect">
            <a:avLst/>
          </a:prstGeom>
          <a:ln w="0">
            <a:noFill/>
          </a:ln>
        </p:spPr>
      </p:pic>
      <p:sp>
        <p:nvSpPr>
          <p:cNvPr id="453" name=""/>
          <p:cNvSpPr/>
          <p:nvPr/>
        </p:nvSpPr>
        <p:spPr>
          <a:xfrm>
            <a:off x="6660000" y="129600"/>
            <a:ext cx="7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latin typeface="Arial"/>
              </a:rPr>
              <a:t>!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240" cy="828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  <a:ea typeface="DejaVu Sans"/>
              </a:rPr>
              <a:t>6. Context awareness using smart X (towards intelligent environments)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Context Aware System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Situation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What, Where, When,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How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and Why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Sensor Fusion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57" name="AutoShape 2"/>
          <p:cNvSpPr/>
          <p:nvPr/>
        </p:nvSpPr>
        <p:spPr>
          <a:xfrm>
            <a:off x="5942160" y="32767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8" name="Picture 6" descr="Smart DEI Model @BULLET Autonomy: Where computers act independent of... |  Download Scientific Diagram"/>
          <p:cNvPicPr/>
          <p:nvPr/>
        </p:nvPicPr>
        <p:blipFill>
          <a:blip r:embed="rId1"/>
          <a:stretch/>
        </p:blipFill>
        <p:spPr>
          <a:xfrm>
            <a:off x="3562200" y="3260880"/>
            <a:ext cx="3817440" cy="285876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tretch/>
        </p:blipFill>
        <p:spPr>
          <a:xfrm>
            <a:off x="8069400" y="3960000"/>
            <a:ext cx="3089880" cy="21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User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Environment 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Privacy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62" name="AutoShape 4"/>
          <p:cNvSpPr/>
          <p:nvPr/>
        </p:nvSpPr>
        <p:spPr>
          <a:xfrm>
            <a:off x="5942160" y="32767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Lifecycle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64" name="AutoShape 3"/>
          <p:cNvSpPr/>
          <p:nvPr/>
        </p:nvSpPr>
        <p:spPr>
          <a:xfrm>
            <a:off x="8102880" y="277920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4415040" y="2018520"/>
            <a:ext cx="2698560" cy="2522520"/>
          </a:xfrm>
          <a:prstGeom prst="rect">
            <a:avLst/>
          </a:prstGeom>
          <a:ln w="0">
            <a:noFill/>
          </a:ln>
        </p:spPr>
      </p:pic>
      <p:sp>
        <p:nvSpPr>
          <p:cNvPr id="466" name=""/>
          <p:cNvSpPr/>
          <p:nvPr/>
        </p:nvSpPr>
        <p:spPr>
          <a:xfrm>
            <a:off x="5040720" y="1662480"/>
            <a:ext cx="161856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Sources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7115040" y="3102480"/>
            <a:ext cx="17042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KB/KBG - Ontology Based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5220720" y="4542480"/>
            <a:ext cx="197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Ontology Based → Adaption (passive/active)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3060720" y="2742480"/>
            <a:ext cx="1618560" cy="7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- Querying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Example</a:t>
            </a:r>
            <a:endParaRPr b="0" lang="en-DK" sz="480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5580000" y="3961080"/>
            <a:ext cx="1884240" cy="1617480"/>
          </a:xfrm>
          <a:prstGeom prst="rect">
            <a:avLst/>
          </a:prstGeom>
          <a:ln w="0">
            <a:noFill/>
          </a:ln>
        </p:spPr>
      </p:pic>
      <p:sp>
        <p:nvSpPr>
          <p:cNvPr id="472" name=""/>
          <p:cNvSpPr/>
          <p:nvPr/>
        </p:nvSpPr>
        <p:spPr>
          <a:xfrm>
            <a:off x="5760000" y="1620000"/>
            <a:ext cx="1618560" cy="71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5760000" y="2880000"/>
            <a:ext cx="1618560" cy="71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7560000" y="2880000"/>
            <a:ext cx="1618560" cy="71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3960000" y="2880000"/>
            <a:ext cx="1618560" cy="71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Smart X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Combination → Intelligent Environment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78" name="AutoShape 5"/>
          <p:cNvSpPr/>
          <p:nvPr/>
        </p:nvSpPr>
        <p:spPr>
          <a:xfrm>
            <a:off x="5942160" y="32767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Picture 5" descr=""/>
          <p:cNvPicPr/>
          <p:nvPr/>
        </p:nvPicPr>
        <p:blipFill>
          <a:blip r:embed="rId1"/>
          <a:stretch/>
        </p:blipFill>
        <p:spPr>
          <a:xfrm>
            <a:off x="662040" y="3395160"/>
            <a:ext cx="4478760" cy="2715120"/>
          </a:xfrm>
          <a:prstGeom prst="rect">
            <a:avLst/>
          </a:prstGeom>
          <a:ln w="0">
            <a:noFill/>
          </a:ln>
        </p:spPr>
      </p:pic>
      <p:pic>
        <p:nvPicPr>
          <p:cNvPr id="480" name="Picture 7" descr="Smart DEI Model @BULLET Autonomy: Where computers act independent of... |  Download Scientific Diagram"/>
          <p:cNvPicPr/>
          <p:nvPr/>
        </p:nvPicPr>
        <p:blipFill>
          <a:blip r:embed="rId2"/>
          <a:stretch/>
        </p:blipFill>
        <p:spPr>
          <a:xfrm>
            <a:off x="5580000" y="500400"/>
            <a:ext cx="4859280" cy="363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3840" cy="74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 (Logical)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240" cy="451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Challenges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Lamport time-stamps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Vector Clocks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43" name="Billede 353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2360160" cy="273960"/>
          </a:xfrm>
          <a:prstGeom prst="rect">
            <a:avLst/>
          </a:prstGeom>
          <a:ln w="0">
            <a:noFill/>
          </a:ln>
        </p:spPr>
      </p:pic>
      <p:pic>
        <p:nvPicPr>
          <p:cNvPr id="344" name="Billede 354" descr=""/>
          <p:cNvPicPr/>
          <p:nvPr/>
        </p:nvPicPr>
        <p:blipFill>
          <a:blip r:embed="rId2"/>
          <a:stretch/>
        </p:blipFill>
        <p:spPr>
          <a:xfrm>
            <a:off x="5155200" y="1467000"/>
            <a:ext cx="3303000" cy="331200"/>
          </a:xfrm>
          <a:prstGeom prst="rect">
            <a:avLst/>
          </a:prstGeom>
          <a:ln w="0">
            <a:noFill/>
          </a:ln>
        </p:spPr>
      </p:pic>
      <p:pic>
        <p:nvPicPr>
          <p:cNvPr id="345" name="Billede 355" descr=""/>
          <p:cNvPicPr/>
          <p:nvPr/>
        </p:nvPicPr>
        <p:blipFill>
          <a:blip r:embed="rId3"/>
          <a:stretch/>
        </p:blipFill>
        <p:spPr>
          <a:xfrm>
            <a:off x="5220000" y="1922400"/>
            <a:ext cx="2322000" cy="235800"/>
          </a:xfrm>
          <a:prstGeom prst="rect">
            <a:avLst/>
          </a:prstGeom>
          <a:ln w="0">
            <a:noFill/>
          </a:ln>
        </p:spPr>
      </p:pic>
      <p:pic>
        <p:nvPicPr>
          <p:cNvPr id="346" name="Billede 356" descr=""/>
          <p:cNvPicPr/>
          <p:nvPr/>
        </p:nvPicPr>
        <p:blipFill>
          <a:blip r:embed="rId4"/>
          <a:stretch/>
        </p:blipFill>
        <p:spPr>
          <a:xfrm>
            <a:off x="720000" y="3060000"/>
            <a:ext cx="4044240" cy="2643840"/>
          </a:xfrm>
          <a:prstGeom prst="rect">
            <a:avLst/>
          </a:prstGeom>
          <a:ln w="0">
            <a:noFill/>
          </a:ln>
        </p:spPr>
      </p:pic>
      <p:pic>
        <p:nvPicPr>
          <p:cNvPr id="347" name="Billede 357" descr=""/>
          <p:cNvPicPr/>
          <p:nvPr/>
        </p:nvPicPr>
        <p:blipFill>
          <a:blip r:embed="rId5"/>
          <a:stretch/>
        </p:blipFill>
        <p:spPr>
          <a:xfrm>
            <a:off x="5220000" y="2880000"/>
            <a:ext cx="5202720" cy="2832120"/>
          </a:xfrm>
          <a:prstGeom prst="rect">
            <a:avLst/>
          </a:prstGeom>
          <a:ln w="0">
            <a:noFill/>
          </a:ln>
        </p:spPr>
      </p:pic>
      <p:pic>
        <p:nvPicPr>
          <p:cNvPr id="348" name="Billede 358" descr=""/>
          <p:cNvPicPr/>
          <p:nvPr/>
        </p:nvPicPr>
        <p:blipFill>
          <a:blip r:embed="rId6"/>
          <a:stretch/>
        </p:blipFill>
        <p:spPr>
          <a:xfrm>
            <a:off x="5220000" y="2340000"/>
            <a:ext cx="6427080" cy="34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Intelligent System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330480" y="1867680"/>
            <a:ext cx="5108040" cy="424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Distributed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Environment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Interaction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Context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Zero Conf.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sp>
        <p:nvSpPr>
          <p:cNvPr id="483" name="AutoShape 7"/>
          <p:cNvSpPr/>
          <p:nvPr/>
        </p:nvSpPr>
        <p:spPr>
          <a:xfrm>
            <a:off x="5942160" y="32767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4760640" y="1287360"/>
            <a:ext cx="5679360" cy="39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3840" cy="74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Perspectivation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18240" cy="451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RAFT</a:t>
            </a:r>
            <a:endParaRPr b="0" lang="en-DK" sz="2000" spc="-1" strike="noStrike">
              <a:latin typeface="Arial"/>
            </a:endParaRPr>
          </a:p>
        </p:txBody>
      </p:sp>
      <p:pic>
        <p:nvPicPr>
          <p:cNvPr id="351" name="Billede 361" descr=""/>
          <p:cNvPicPr/>
          <p:nvPr/>
        </p:nvPicPr>
        <p:blipFill>
          <a:blip r:embed="rId1"/>
          <a:stretch/>
        </p:blipFill>
        <p:spPr>
          <a:xfrm>
            <a:off x="3909960" y="1621080"/>
            <a:ext cx="7789320" cy="217908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4500000" y="3960000"/>
            <a:ext cx="3600000" cy="22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18600" cy="82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AU Passata Light"/>
              </a:rPr>
              <a:t>2. Leader Election and Consistency</a:t>
            </a:r>
            <a:endParaRPr b="0" lang="en-D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Motivation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Data &amp; Div./Conq.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Consistency</a:t>
            </a:r>
            <a:endParaRPr b="0" lang="en-DK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Replication → Troubles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56" name="Billede 366" descr=""/>
          <p:cNvPicPr/>
          <p:nvPr/>
        </p:nvPicPr>
        <p:blipFill>
          <a:blip r:embed="rId1"/>
          <a:stretch/>
        </p:blipFill>
        <p:spPr>
          <a:xfrm>
            <a:off x="4901040" y="1080000"/>
            <a:ext cx="5537160" cy="287820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5045400" y="4043880"/>
            <a:ext cx="4314600" cy="20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Leader Election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Prerequisites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General Approach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When?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 Comparison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040000" y="1960200"/>
            <a:ext cx="5913720" cy="30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4920" cy="5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U Passata"/>
                <a:ea typeface="DejaVu Sans"/>
              </a:rPr>
              <a:t>Techniques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18240" cy="393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Bully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Ring-based: Chang and Roberts</a:t>
            </a:r>
            <a:endParaRPr b="0" lang="en-DK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U Passata"/>
                <a:ea typeface="DejaVu Sans"/>
              </a:rPr>
              <a:t>Message Complexicity</a:t>
            </a: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DK" sz="2000" spc="-1" strike="noStrike">
              <a:latin typeface="Arial"/>
            </a:endParaRPr>
          </a:p>
        </p:txBody>
      </p:sp>
      <p:pic>
        <p:nvPicPr>
          <p:cNvPr id="363" name="Billede 372" descr=""/>
          <p:cNvPicPr/>
          <p:nvPr/>
        </p:nvPicPr>
        <p:blipFill>
          <a:blip r:embed="rId1"/>
          <a:stretch/>
        </p:blipFill>
        <p:spPr>
          <a:xfrm>
            <a:off x="6120000" y="3960000"/>
            <a:ext cx="4636440" cy="2045880"/>
          </a:xfrm>
          <a:prstGeom prst="rect">
            <a:avLst/>
          </a:prstGeom>
          <a:ln w="0">
            <a:noFill/>
          </a:ln>
        </p:spPr>
      </p:pic>
      <p:pic>
        <p:nvPicPr>
          <p:cNvPr id="364" name="Billede 373" descr=""/>
          <p:cNvPicPr/>
          <p:nvPr/>
        </p:nvPicPr>
        <p:blipFill>
          <a:blip r:embed="rId2"/>
          <a:stretch/>
        </p:blipFill>
        <p:spPr>
          <a:xfrm>
            <a:off x="5580000" y="360000"/>
            <a:ext cx="5343120" cy="2591640"/>
          </a:xfrm>
          <a:prstGeom prst="rect">
            <a:avLst/>
          </a:prstGeom>
          <a:ln w="0">
            <a:noFill/>
          </a:ln>
        </p:spPr>
      </p:pic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5760000" y="3060000"/>
            <a:ext cx="3240000" cy="2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Morten Lyng Rosenquist (Delegate)</dc:creator>
  <dc:description/>
  <dc:language>en-DK</dc:language>
  <cp:lastModifiedBy/>
  <dcterms:modified xsi:type="dcterms:W3CDTF">2022-06-01T12:31:23Z</dcterms:modified>
  <cp:revision>21</cp:revision>
  <dc:subject/>
  <dc:title>DIPS PRÆSENTATION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Notes">
    <vt:r8>4</vt:r8>
  </property>
  <property fmtid="{D5CDD505-2E9C-101B-9397-08002B2CF9AE}" pid="4" name="OfficeID">
    <vt:lpwstr/>
  </property>
  <property fmtid="{D5CDD505-2E9C-101B-9397-08002B2CF9AE}" pid="5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6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7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8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9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0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1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2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3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4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15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16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17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1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2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2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28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29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0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1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2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3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4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5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6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37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38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39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40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1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2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3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4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5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6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7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48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49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0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51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2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3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4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5" name="PluginDependencies_54">
    <vt:lpwstr>74568773657":[]}</vt:lpwstr>
  </property>
  <property fmtid="{D5CDD505-2E9C-101B-9397-08002B2CF9AE}" pid="56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57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58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59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60" name="PresentationFormat">
    <vt:lpwstr>Custom</vt:lpwstr>
  </property>
  <property fmtid="{D5CDD505-2E9C-101B-9397-08002B2CF9AE}" pid="61" name="Slides">
    <vt:r8>32</vt:r8>
  </property>
  <property fmtid="{D5CDD505-2E9C-101B-9397-08002B2CF9AE}" pid="62" name="TemplafyTimeStamp">
    <vt:lpwstr>2017-02-24T14:35:30.3621506Z</vt:lpwstr>
  </property>
  <property fmtid="{D5CDD505-2E9C-101B-9397-08002B2CF9AE}" pid="63" name="TemplateId">
    <vt:lpwstr>636196524199658508</vt:lpwstr>
  </property>
  <property fmtid="{D5CDD505-2E9C-101B-9397-08002B2CF9AE}" pid="64" name="UserProfileId">
    <vt:lpwstr>637895053028927936</vt:lpwstr>
  </property>
  <property fmtid="{D5CDD505-2E9C-101B-9397-08002B2CF9AE}" pid="65" name="colorthemechange">
    <vt:lpwstr>True</vt:lpwstr>
  </property>
</Properties>
</file>