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jpg" ContentType="image/jpeg"/>
  <Default Extension="tiff" ContentType="image/tiff"/>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325" r:id="rId4"/>
    <p:sldId id="320" r:id="rId5"/>
    <p:sldId id="321" r:id="rId6"/>
    <p:sldId id="322" r:id="rId7"/>
    <p:sldId id="319" r:id="rId8"/>
    <p:sldId id="323" r:id="rId9"/>
    <p:sldId id="324" r:id="rId10"/>
    <p:sldId id="326" r:id="rId11"/>
    <p:sldId id="327" r:id="rId12"/>
    <p:sldId id="328" r:id="rId13"/>
    <p:sldId id="329" r:id="rId14"/>
    <p:sldId id="330" r:id="rId15"/>
    <p:sldId id="331" r:id="rId16"/>
    <p:sldId id="332" r:id="rId17"/>
    <p:sldId id="333" r:id="rId18"/>
    <p:sldId id="334" r:id="rId19"/>
    <p:sldId id="335" r:id="rId20"/>
    <p:sldId id="336" r:id="rId21"/>
    <p:sldId id="279" r:id="rId22"/>
    <p:sldId id="273" r:id="rId23"/>
    <p:sldId id="283" r:id="rId24"/>
    <p:sldId id="265" r:id="rId25"/>
    <p:sldId id="318" r:id="rId26"/>
    <p:sldId id="281" r:id="rId27"/>
    <p:sldId id="290" r:id="rId28"/>
    <p:sldId id="261" r:id="rId29"/>
    <p:sldId id="289" r:id="rId30"/>
    <p:sldId id="285" r:id="rId31"/>
    <p:sldId id="262" r:id="rId32"/>
    <p:sldId id="293" r:id="rId33"/>
    <p:sldId id="294" r:id="rId34"/>
    <p:sldId id="271" r:id="rId35"/>
    <p:sldId id="295" r:id="rId36"/>
    <p:sldId id="299" r:id="rId37"/>
    <p:sldId id="300" r:id="rId38"/>
    <p:sldId id="301" r:id="rId39"/>
    <p:sldId id="337" r:id="rId40"/>
    <p:sldId id="26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主题样式 2 - 个性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个性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个性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个性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8"/>
    <p:restoredTop sz="86545"/>
  </p:normalViewPr>
  <p:slideViewPr>
    <p:cSldViewPr snapToGrid="0" snapToObjects="1">
      <p:cViewPr>
        <p:scale>
          <a:sx n="93" d="100"/>
          <a:sy n="93" d="100"/>
        </p:scale>
        <p:origin x="768" y="192"/>
      </p:cViewPr>
      <p:guideLst/>
    </p:cSldViewPr>
  </p:slideViewPr>
  <p:outlineViewPr>
    <p:cViewPr>
      <p:scale>
        <a:sx n="33" d="100"/>
        <a:sy n="33" d="100"/>
      </p:scale>
      <p:origin x="0" y="-1376"/>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DF0069-44EB-FE43-A04B-7FA407713EED}" type="doc">
      <dgm:prSet loTypeId="urn:microsoft.com/office/officeart/2005/8/layout/matrix1" loCatId="" qsTypeId="urn:microsoft.com/office/officeart/2005/8/quickstyle/simple4" qsCatId="simple" csTypeId="urn:microsoft.com/office/officeart/2005/8/colors/accent1_2" csCatId="accent1" phldr="1"/>
      <dgm:spPr/>
      <dgm:t>
        <a:bodyPr/>
        <a:lstStyle/>
        <a:p>
          <a:endParaRPr lang="zh-CN" altLang="en-US"/>
        </a:p>
      </dgm:t>
    </dgm:pt>
    <dgm:pt modelId="{F76B2F10-4F2F-2C46-B853-A789A35691B1}">
      <dgm:prSet phldrT="[文本]" custT="1"/>
      <dgm:spPr/>
      <dgm:t>
        <a:bodyPr/>
        <a:lstStyle/>
        <a:p>
          <a:pPr algn="ctr"/>
          <a:r>
            <a:rPr lang="zh-CN" altLang="en-US" sz="2400" b="1" dirty="0" smtClean="0">
              <a:latin typeface="Microsoft YaHei" charset="-122"/>
              <a:ea typeface="Microsoft YaHei" charset="-122"/>
              <a:cs typeface="Microsoft YaHei" charset="-122"/>
            </a:rPr>
            <a:t>人工智能</a:t>
          </a:r>
          <a:endParaRPr lang="zh-CN" altLang="en-US" sz="2400" b="1" dirty="0">
            <a:latin typeface="Microsoft YaHei" charset="-122"/>
            <a:ea typeface="Microsoft YaHei" charset="-122"/>
            <a:cs typeface="Microsoft YaHei" charset="-122"/>
          </a:endParaRPr>
        </a:p>
      </dgm:t>
    </dgm:pt>
    <dgm:pt modelId="{5186FA56-A54B-BD4E-889D-16A71A7952E9}" type="parTrans" cxnId="{BE1A3DF5-84B8-2141-B525-4673A2B3D393}">
      <dgm:prSet/>
      <dgm:spPr/>
      <dgm:t>
        <a:bodyPr/>
        <a:lstStyle/>
        <a:p>
          <a:pPr algn="ctr"/>
          <a:endParaRPr lang="zh-CN" altLang="en-US" sz="1600"/>
        </a:p>
      </dgm:t>
    </dgm:pt>
    <dgm:pt modelId="{E4473936-025B-EE4D-B1AC-7EBD033048F5}" type="sibTrans" cxnId="{BE1A3DF5-84B8-2141-B525-4673A2B3D393}">
      <dgm:prSet/>
      <dgm:spPr/>
      <dgm:t>
        <a:bodyPr/>
        <a:lstStyle/>
        <a:p>
          <a:pPr algn="ctr"/>
          <a:endParaRPr lang="zh-CN" altLang="en-US" sz="1600"/>
        </a:p>
      </dgm:t>
    </dgm:pt>
    <dgm:pt modelId="{5FC0E0D5-DFBF-9740-99A5-930809E60436}">
      <dgm:prSet phldrT="[文本]" custT="1"/>
      <dgm:spPr>
        <a:noFill/>
        <a:ln>
          <a:solidFill>
            <a:schemeClr val="tx1"/>
          </a:solidFill>
        </a:ln>
      </dgm:spPr>
      <dgm:t>
        <a:bodyPr/>
        <a:lstStyle/>
        <a:p>
          <a:pPr algn="ctr"/>
          <a:r>
            <a:rPr lang="zh-CN" altLang="en-US" sz="2000" b="1" dirty="0" smtClean="0">
              <a:solidFill>
                <a:schemeClr val="tx1"/>
              </a:solidFill>
              <a:latin typeface="Microsoft YaHei" charset="-122"/>
              <a:ea typeface="Microsoft YaHei" charset="-122"/>
              <a:cs typeface="Microsoft YaHei" charset="-122"/>
            </a:rPr>
            <a:t>像人一样思考</a:t>
          </a:r>
        </a:p>
        <a:p>
          <a:pPr algn="ctr"/>
          <a:r>
            <a:rPr lang="zh-CN" altLang="en-US" sz="1600" b="0" dirty="0" smtClean="0">
              <a:solidFill>
                <a:schemeClr val="tx1"/>
              </a:solidFill>
              <a:latin typeface="Microsoft YaHei" charset="-122"/>
              <a:ea typeface="Microsoft YaHei" charset="-122"/>
              <a:cs typeface="Microsoft YaHei" charset="-122"/>
            </a:rPr>
            <a:t>有头脑的机器</a:t>
          </a:r>
        </a:p>
        <a:p>
          <a:pPr algn="ctr"/>
          <a:r>
            <a:rPr lang="en-US" altLang="zh-CN" sz="1600" b="0" dirty="0" smtClean="0">
              <a:solidFill>
                <a:schemeClr val="tx1"/>
              </a:solidFill>
              <a:latin typeface="Microsoft YaHei" charset="-122"/>
              <a:ea typeface="Microsoft YaHei" charset="-122"/>
              <a:cs typeface="Microsoft YaHei" charset="-122"/>
            </a:rPr>
            <a:t>(Haugeland,1985)</a:t>
          </a:r>
          <a:endParaRPr lang="zh-CN" altLang="en-US" sz="1600" b="0" dirty="0" smtClean="0">
            <a:solidFill>
              <a:schemeClr val="tx1"/>
            </a:solidFill>
            <a:latin typeface="Microsoft YaHei" charset="-122"/>
            <a:ea typeface="Microsoft YaHei" charset="-122"/>
            <a:cs typeface="Microsoft YaHei" charset="-122"/>
          </a:endParaRPr>
        </a:p>
      </dgm:t>
    </dgm:pt>
    <dgm:pt modelId="{48343E60-1195-B84D-9E29-4C6EC610100F}" type="parTrans" cxnId="{29584E57-E598-654F-B2EC-391CC686D647}">
      <dgm:prSet/>
      <dgm:spPr/>
      <dgm:t>
        <a:bodyPr/>
        <a:lstStyle/>
        <a:p>
          <a:pPr algn="ctr"/>
          <a:endParaRPr lang="zh-CN" altLang="en-US" sz="1600"/>
        </a:p>
      </dgm:t>
    </dgm:pt>
    <dgm:pt modelId="{718E1722-A402-AE49-9EDB-C47F8FDC6075}" type="sibTrans" cxnId="{29584E57-E598-654F-B2EC-391CC686D647}">
      <dgm:prSet/>
      <dgm:spPr/>
      <dgm:t>
        <a:bodyPr/>
        <a:lstStyle/>
        <a:p>
          <a:pPr algn="ctr"/>
          <a:endParaRPr lang="zh-CN" altLang="en-US" sz="1600"/>
        </a:p>
      </dgm:t>
    </dgm:pt>
    <dgm:pt modelId="{7EBEE65B-1F35-6548-96F4-90CB4B0FDEEC}">
      <dgm:prSet phldrT="[文本]" custT="1"/>
      <dgm:spPr>
        <a:noFill/>
        <a:ln>
          <a:solidFill>
            <a:schemeClr val="tx1"/>
          </a:solidFill>
        </a:ln>
      </dgm:spPr>
      <dgm:t>
        <a:bodyPr/>
        <a:lstStyle/>
        <a:p>
          <a:pPr algn="ctr"/>
          <a:r>
            <a:rPr lang="zh-CN" altLang="en-US" sz="2000" b="1" dirty="0" smtClean="0">
              <a:solidFill>
                <a:schemeClr val="tx1"/>
              </a:solidFill>
              <a:latin typeface="Microsoft YaHei" charset="-122"/>
              <a:ea typeface="Microsoft YaHei" charset="-122"/>
              <a:cs typeface="Microsoft YaHei" charset="-122"/>
            </a:rPr>
            <a:t>合理地思考</a:t>
          </a:r>
        </a:p>
        <a:p>
          <a:pPr algn="ctr"/>
          <a:r>
            <a:rPr lang="zh-CN" altLang="en-US" sz="1600" b="0" dirty="0" smtClean="0">
              <a:solidFill>
                <a:schemeClr val="tx1"/>
              </a:solidFill>
              <a:latin typeface="Microsoft YaHei" charset="-122"/>
              <a:ea typeface="Microsoft YaHei" charset="-122"/>
              <a:cs typeface="Microsoft YaHei" charset="-122"/>
            </a:rPr>
            <a:t>使感知、推理和行动成为可能的计算</a:t>
          </a:r>
        </a:p>
        <a:p>
          <a:pPr algn="ctr"/>
          <a:r>
            <a:rPr lang="en-US" altLang="zh-CN" sz="1600" b="0" dirty="0" smtClean="0">
              <a:solidFill>
                <a:schemeClr val="tx1"/>
              </a:solidFill>
              <a:latin typeface="Microsoft YaHei" charset="-122"/>
              <a:ea typeface="Microsoft YaHei" charset="-122"/>
              <a:cs typeface="Microsoft YaHei" charset="-122"/>
            </a:rPr>
            <a:t>(Winston</a:t>
          </a:r>
          <a:r>
            <a:rPr lang="zh-CN" altLang="en-US" sz="1600" b="0" dirty="0" smtClean="0">
              <a:solidFill>
                <a:schemeClr val="tx1"/>
              </a:solidFill>
              <a:latin typeface="Microsoft YaHei" charset="-122"/>
              <a:ea typeface="Microsoft YaHei" charset="-122"/>
              <a:cs typeface="Microsoft YaHei" charset="-122"/>
            </a:rPr>
            <a:t>，</a:t>
          </a:r>
          <a:r>
            <a:rPr lang="en-US" altLang="zh-CN" sz="1600" b="0" dirty="0" smtClean="0">
              <a:solidFill>
                <a:schemeClr val="tx1"/>
              </a:solidFill>
              <a:latin typeface="Microsoft YaHei" charset="-122"/>
              <a:ea typeface="Microsoft YaHei" charset="-122"/>
              <a:cs typeface="Microsoft YaHei" charset="-122"/>
            </a:rPr>
            <a:t>1992)</a:t>
          </a:r>
          <a:endParaRPr lang="zh-CN" altLang="en-US" sz="1600" b="0" dirty="0">
            <a:solidFill>
              <a:schemeClr val="tx1"/>
            </a:solidFill>
            <a:latin typeface="Microsoft YaHei" charset="-122"/>
            <a:ea typeface="Microsoft YaHei" charset="-122"/>
            <a:cs typeface="Microsoft YaHei" charset="-122"/>
          </a:endParaRPr>
        </a:p>
      </dgm:t>
    </dgm:pt>
    <dgm:pt modelId="{68C3FFE7-9F0B-714E-9C56-6C5D53CFF20A}" type="parTrans" cxnId="{D5A2758E-DE0A-E748-AA8E-D720F85AD5AF}">
      <dgm:prSet/>
      <dgm:spPr/>
      <dgm:t>
        <a:bodyPr/>
        <a:lstStyle/>
        <a:p>
          <a:pPr algn="ctr"/>
          <a:endParaRPr lang="zh-CN" altLang="en-US" sz="1600"/>
        </a:p>
      </dgm:t>
    </dgm:pt>
    <dgm:pt modelId="{186D122F-A506-2A49-A4AE-5F05621047FB}" type="sibTrans" cxnId="{D5A2758E-DE0A-E748-AA8E-D720F85AD5AF}">
      <dgm:prSet/>
      <dgm:spPr/>
      <dgm:t>
        <a:bodyPr/>
        <a:lstStyle/>
        <a:p>
          <a:pPr algn="ctr"/>
          <a:endParaRPr lang="zh-CN" altLang="en-US" sz="1600"/>
        </a:p>
      </dgm:t>
    </dgm:pt>
    <dgm:pt modelId="{E306FD19-C365-3F47-A86E-5CB9892FBBF2}">
      <dgm:prSet phldrT="[文本]" custT="1"/>
      <dgm:spPr>
        <a:noFill/>
        <a:ln>
          <a:solidFill>
            <a:schemeClr val="tx1"/>
          </a:solidFill>
        </a:ln>
      </dgm:spPr>
      <dgm:t>
        <a:bodyPr/>
        <a:lstStyle/>
        <a:p>
          <a:pPr algn="ctr"/>
          <a:r>
            <a:rPr lang="zh-CN" altLang="en-US" sz="2000" b="1" dirty="0" smtClean="0">
              <a:solidFill>
                <a:schemeClr val="tx1"/>
              </a:solidFill>
              <a:latin typeface="Microsoft YaHei" charset="-122"/>
              <a:ea typeface="Microsoft YaHei" charset="-122"/>
              <a:cs typeface="Microsoft YaHei" charset="-122"/>
            </a:rPr>
            <a:t>像人一样行动</a:t>
          </a:r>
        </a:p>
        <a:p>
          <a:pPr algn="ctr"/>
          <a:r>
            <a:rPr lang="zh-CN" altLang="en-US" sz="1600" b="0" dirty="0" smtClean="0">
              <a:solidFill>
                <a:schemeClr val="tx1"/>
              </a:solidFill>
              <a:latin typeface="Microsoft YaHei" charset="-122"/>
              <a:ea typeface="Microsoft YaHei" charset="-122"/>
              <a:cs typeface="Microsoft YaHei" charset="-122"/>
            </a:rPr>
            <a:t>研究如何使计算机能做那些目前人比计算机更擅长的事情</a:t>
          </a:r>
        </a:p>
        <a:p>
          <a:pPr algn="ctr"/>
          <a:r>
            <a:rPr lang="en-US" altLang="zh-CN" sz="1600" b="0" dirty="0" smtClean="0">
              <a:solidFill>
                <a:schemeClr val="tx1"/>
              </a:solidFill>
              <a:latin typeface="Microsoft YaHei" charset="-122"/>
              <a:ea typeface="Microsoft YaHei" charset="-122"/>
              <a:cs typeface="Microsoft YaHei" charset="-122"/>
            </a:rPr>
            <a:t>(Rich</a:t>
          </a:r>
          <a:r>
            <a:rPr lang="zh-CN" altLang="en-US" sz="1600" b="0" dirty="0" smtClean="0">
              <a:solidFill>
                <a:schemeClr val="tx1"/>
              </a:solidFill>
              <a:latin typeface="Microsoft YaHei" charset="-122"/>
              <a:ea typeface="Microsoft YaHei" charset="-122"/>
              <a:cs typeface="Microsoft YaHei" charset="-122"/>
            </a:rPr>
            <a:t>和</a:t>
          </a:r>
          <a:r>
            <a:rPr lang="en-US" altLang="zh-CN" sz="1600" b="0" dirty="0" smtClean="0">
              <a:solidFill>
                <a:schemeClr val="tx1"/>
              </a:solidFill>
              <a:latin typeface="Microsoft YaHei" charset="-122"/>
              <a:ea typeface="Microsoft YaHei" charset="-122"/>
              <a:cs typeface="Microsoft YaHei" charset="-122"/>
            </a:rPr>
            <a:t>Knight,1991)</a:t>
          </a:r>
          <a:endParaRPr lang="zh-CN" altLang="en-US" sz="1600" b="0" dirty="0">
            <a:solidFill>
              <a:schemeClr val="tx1"/>
            </a:solidFill>
            <a:latin typeface="Microsoft YaHei" charset="-122"/>
            <a:ea typeface="Microsoft YaHei" charset="-122"/>
            <a:cs typeface="Microsoft YaHei" charset="-122"/>
          </a:endParaRPr>
        </a:p>
      </dgm:t>
    </dgm:pt>
    <dgm:pt modelId="{88C04867-44C8-F24F-B874-A700CFC71081}" type="parTrans" cxnId="{7F7A10F3-9FEE-F64D-B33C-0DE8059F70CA}">
      <dgm:prSet/>
      <dgm:spPr/>
      <dgm:t>
        <a:bodyPr/>
        <a:lstStyle/>
        <a:p>
          <a:pPr algn="ctr"/>
          <a:endParaRPr lang="zh-CN" altLang="en-US" sz="1600"/>
        </a:p>
      </dgm:t>
    </dgm:pt>
    <dgm:pt modelId="{09E8407A-5C47-2949-8B27-AEFDB70A0C3A}" type="sibTrans" cxnId="{7F7A10F3-9FEE-F64D-B33C-0DE8059F70CA}">
      <dgm:prSet/>
      <dgm:spPr/>
      <dgm:t>
        <a:bodyPr/>
        <a:lstStyle/>
        <a:p>
          <a:pPr algn="ctr"/>
          <a:endParaRPr lang="zh-CN" altLang="en-US" sz="1600"/>
        </a:p>
      </dgm:t>
    </dgm:pt>
    <dgm:pt modelId="{9CC0DE6A-8D9C-CB4A-B763-2F45C2FAF407}">
      <dgm:prSet phldrT="[文本]" custT="1"/>
      <dgm:spPr>
        <a:noFill/>
        <a:ln>
          <a:solidFill>
            <a:schemeClr val="tx1"/>
          </a:solidFill>
        </a:ln>
      </dgm:spPr>
      <dgm:t>
        <a:bodyPr/>
        <a:lstStyle/>
        <a:p>
          <a:pPr algn="ctr"/>
          <a:r>
            <a:rPr lang="zh-CN" altLang="en-US" sz="2000" b="1" dirty="0" smtClean="0">
              <a:solidFill>
                <a:schemeClr val="tx1"/>
              </a:solidFill>
              <a:latin typeface="Microsoft YaHei" charset="-122"/>
              <a:ea typeface="Microsoft YaHei" charset="-122"/>
              <a:cs typeface="Microsoft YaHei" charset="-122"/>
            </a:rPr>
            <a:t>合理地行动</a:t>
          </a:r>
        </a:p>
        <a:p>
          <a:pPr algn="ctr"/>
          <a:r>
            <a:rPr lang="zh-CN" altLang="en-US" sz="1600" b="0" dirty="0" smtClean="0">
              <a:solidFill>
                <a:schemeClr val="tx1"/>
              </a:solidFill>
              <a:latin typeface="Microsoft YaHei" charset="-122"/>
              <a:ea typeface="Microsoft YaHei" charset="-122"/>
              <a:cs typeface="Microsoft YaHei" charset="-122"/>
            </a:rPr>
            <a:t>计算智能以及研究智能</a:t>
          </a:r>
          <a:r>
            <a:rPr lang="en-US" altLang="zh-CN" sz="1600" b="0" dirty="0" smtClean="0">
              <a:solidFill>
                <a:schemeClr val="tx1"/>
              </a:solidFill>
              <a:latin typeface="Microsoft YaHei" charset="-122"/>
              <a:ea typeface="Microsoft YaHei" charset="-122"/>
              <a:cs typeface="Microsoft YaHei" charset="-122"/>
            </a:rPr>
            <a:t>Agent</a:t>
          </a:r>
          <a:r>
            <a:rPr lang="zh-CN" altLang="en-US" sz="1600" b="0" dirty="0" smtClean="0">
              <a:solidFill>
                <a:schemeClr val="tx1"/>
              </a:solidFill>
              <a:latin typeface="Microsoft YaHei" charset="-122"/>
              <a:ea typeface="Microsoft YaHei" charset="-122"/>
              <a:cs typeface="Microsoft YaHei" charset="-122"/>
            </a:rPr>
            <a:t>的设计</a:t>
          </a:r>
        </a:p>
        <a:p>
          <a:pPr algn="ctr"/>
          <a:r>
            <a:rPr lang="en-US" altLang="zh-CN" sz="1600" b="0" dirty="0" smtClean="0">
              <a:solidFill>
                <a:schemeClr val="tx1"/>
              </a:solidFill>
              <a:latin typeface="Microsoft YaHei" charset="-122"/>
              <a:ea typeface="Microsoft YaHei" charset="-122"/>
              <a:cs typeface="Microsoft YaHei" charset="-122"/>
            </a:rPr>
            <a:t>(Poole</a:t>
          </a:r>
          <a:r>
            <a:rPr lang="zh-CN" altLang="en-US" sz="1600" b="0" dirty="0" smtClean="0">
              <a:solidFill>
                <a:schemeClr val="tx1"/>
              </a:solidFill>
              <a:latin typeface="Microsoft YaHei" charset="-122"/>
              <a:ea typeface="Microsoft YaHei" charset="-122"/>
              <a:cs typeface="Microsoft YaHei" charset="-122"/>
            </a:rPr>
            <a:t>等人</a:t>
          </a:r>
          <a:r>
            <a:rPr lang="en-US" altLang="zh-CN" sz="1600" b="0" dirty="0" smtClean="0">
              <a:solidFill>
                <a:schemeClr val="tx1"/>
              </a:solidFill>
              <a:latin typeface="Microsoft YaHei" charset="-122"/>
              <a:ea typeface="Microsoft YaHei" charset="-122"/>
              <a:cs typeface="Microsoft YaHei" charset="-122"/>
            </a:rPr>
            <a:t>,1998)</a:t>
          </a:r>
          <a:endParaRPr lang="zh-CN" altLang="en-US" sz="1600" b="0" dirty="0">
            <a:solidFill>
              <a:schemeClr val="tx1"/>
            </a:solidFill>
            <a:latin typeface="Microsoft YaHei" charset="-122"/>
            <a:ea typeface="Microsoft YaHei" charset="-122"/>
            <a:cs typeface="Microsoft YaHei" charset="-122"/>
          </a:endParaRPr>
        </a:p>
      </dgm:t>
    </dgm:pt>
    <dgm:pt modelId="{E9DECBFA-6B27-CB40-B8A2-178BF4E78EEB}" type="parTrans" cxnId="{689C635F-ED68-374A-A39B-AC1C1B194284}">
      <dgm:prSet/>
      <dgm:spPr/>
      <dgm:t>
        <a:bodyPr/>
        <a:lstStyle/>
        <a:p>
          <a:pPr algn="ctr"/>
          <a:endParaRPr lang="zh-CN" altLang="en-US" sz="1600"/>
        </a:p>
      </dgm:t>
    </dgm:pt>
    <dgm:pt modelId="{99801AA9-E221-174B-BFAA-B311CBB9C2A7}" type="sibTrans" cxnId="{689C635F-ED68-374A-A39B-AC1C1B194284}">
      <dgm:prSet/>
      <dgm:spPr/>
      <dgm:t>
        <a:bodyPr/>
        <a:lstStyle/>
        <a:p>
          <a:pPr algn="ctr"/>
          <a:endParaRPr lang="zh-CN" altLang="en-US" sz="1600"/>
        </a:p>
      </dgm:t>
    </dgm:pt>
    <dgm:pt modelId="{A0B27720-62A8-2E47-9FAA-9FAB401B62B0}" type="pres">
      <dgm:prSet presAssocID="{5EDF0069-44EB-FE43-A04B-7FA407713EED}" presName="diagram" presStyleCnt="0">
        <dgm:presLayoutVars>
          <dgm:chMax val="1"/>
          <dgm:dir/>
          <dgm:animLvl val="ctr"/>
          <dgm:resizeHandles val="exact"/>
        </dgm:presLayoutVars>
      </dgm:prSet>
      <dgm:spPr/>
      <dgm:t>
        <a:bodyPr/>
        <a:lstStyle/>
        <a:p>
          <a:endParaRPr lang="zh-CN" altLang="en-US"/>
        </a:p>
      </dgm:t>
    </dgm:pt>
    <dgm:pt modelId="{577349A1-48E8-E640-86BE-66357E39BB6F}" type="pres">
      <dgm:prSet presAssocID="{5EDF0069-44EB-FE43-A04B-7FA407713EED}" presName="matrix" presStyleCnt="0"/>
      <dgm:spPr/>
    </dgm:pt>
    <dgm:pt modelId="{77AC21FC-B0CE-7947-BCE2-0E154028303E}" type="pres">
      <dgm:prSet presAssocID="{5EDF0069-44EB-FE43-A04B-7FA407713EED}" presName="tile1" presStyleLbl="node1" presStyleIdx="0" presStyleCnt="4"/>
      <dgm:spPr/>
      <dgm:t>
        <a:bodyPr/>
        <a:lstStyle/>
        <a:p>
          <a:endParaRPr lang="zh-CN" altLang="en-US"/>
        </a:p>
      </dgm:t>
    </dgm:pt>
    <dgm:pt modelId="{16CA1E2A-700F-4841-92D8-4FC8AA31B216}" type="pres">
      <dgm:prSet presAssocID="{5EDF0069-44EB-FE43-A04B-7FA407713EED}" presName="tile1text" presStyleLbl="node1" presStyleIdx="0" presStyleCnt="4">
        <dgm:presLayoutVars>
          <dgm:chMax val="0"/>
          <dgm:chPref val="0"/>
          <dgm:bulletEnabled val="1"/>
        </dgm:presLayoutVars>
      </dgm:prSet>
      <dgm:spPr/>
      <dgm:t>
        <a:bodyPr/>
        <a:lstStyle/>
        <a:p>
          <a:endParaRPr lang="zh-CN" altLang="en-US"/>
        </a:p>
      </dgm:t>
    </dgm:pt>
    <dgm:pt modelId="{E4300148-C113-624D-9F43-9CEF8085B38C}" type="pres">
      <dgm:prSet presAssocID="{5EDF0069-44EB-FE43-A04B-7FA407713EED}" presName="tile2" presStyleLbl="node1" presStyleIdx="1" presStyleCnt="4"/>
      <dgm:spPr/>
      <dgm:t>
        <a:bodyPr/>
        <a:lstStyle/>
        <a:p>
          <a:endParaRPr lang="zh-CN" altLang="en-US"/>
        </a:p>
      </dgm:t>
    </dgm:pt>
    <dgm:pt modelId="{1A973E02-47EF-CA4F-88AD-F9AD287B8945}" type="pres">
      <dgm:prSet presAssocID="{5EDF0069-44EB-FE43-A04B-7FA407713EED}" presName="tile2text" presStyleLbl="node1" presStyleIdx="1" presStyleCnt="4">
        <dgm:presLayoutVars>
          <dgm:chMax val="0"/>
          <dgm:chPref val="0"/>
          <dgm:bulletEnabled val="1"/>
        </dgm:presLayoutVars>
      </dgm:prSet>
      <dgm:spPr/>
      <dgm:t>
        <a:bodyPr/>
        <a:lstStyle/>
        <a:p>
          <a:endParaRPr lang="zh-CN" altLang="en-US"/>
        </a:p>
      </dgm:t>
    </dgm:pt>
    <dgm:pt modelId="{D40D0BA3-8A56-A041-973D-E4688DD3CFD4}" type="pres">
      <dgm:prSet presAssocID="{5EDF0069-44EB-FE43-A04B-7FA407713EED}" presName="tile3" presStyleLbl="node1" presStyleIdx="2" presStyleCnt="4" custLinFactNeighborY="4684"/>
      <dgm:spPr/>
      <dgm:t>
        <a:bodyPr/>
        <a:lstStyle/>
        <a:p>
          <a:endParaRPr lang="zh-CN" altLang="en-US"/>
        </a:p>
      </dgm:t>
    </dgm:pt>
    <dgm:pt modelId="{80C72FC5-E0B0-2A4F-AC8B-47C6B055D984}" type="pres">
      <dgm:prSet presAssocID="{5EDF0069-44EB-FE43-A04B-7FA407713EED}" presName="tile3text" presStyleLbl="node1" presStyleIdx="2" presStyleCnt="4">
        <dgm:presLayoutVars>
          <dgm:chMax val="0"/>
          <dgm:chPref val="0"/>
          <dgm:bulletEnabled val="1"/>
        </dgm:presLayoutVars>
      </dgm:prSet>
      <dgm:spPr/>
      <dgm:t>
        <a:bodyPr/>
        <a:lstStyle/>
        <a:p>
          <a:endParaRPr lang="zh-CN" altLang="en-US"/>
        </a:p>
      </dgm:t>
    </dgm:pt>
    <dgm:pt modelId="{C72F8EE7-1F1E-1D46-8AC3-540A5987BF77}" type="pres">
      <dgm:prSet presAssocID="{5EDF0069-44EB-FE43-A04B-7FA407713EED}" presName="tile4" presStyleLbl="node1" presStyleIdx="3" presStyleCnt="4"/>
      <dgm:spPr/>
      <dgm:t>
        <a:bodyPr/>
        <a:lstStyle/>
        <a:p>
          <a:endParaRPr lang="zh-CN" altLang="en-US"/>
        </a:p>
      </dgm:t>
    </dgm:pt>
    <dgm:pt modelId="{FC97C3CC-35F8-F442-B73B-4485BFDA3A91}" type="pres">
      <dgm:prSet presAssocID="{5EDF0069-44EB-FE43-A04B-7FA407713EED}" presName="tile4text" presStyleLbl="node1" presStyleIdx="3" presStyleCnt="4">
        <dgm:presLayoutVars>
          <dgm:chMax val="0"/>
          <dgm:chPref val="0"/>
          <dgm:bulletEnabled val="1"/>
        </dgm:presLayoutVars>
      </dgm:prSet>
      <dgm:spPr/>
      <dgm:t>
        <a:bodyPr/>
        <a:lstStyle/>
        <a:p>
          <a:endParaRPr lang="zh-CN" altLang="en-US"/>
        </a:p>
      </dgm:t>
    </dgm:pt>
    <dgm:pt modelId="{ECEBD308-C01A-3342-81DD-5DA84C8A7509}" type="pres">
      <dgm:prSet presAssocID="{5EDF0069-44EB-FE43-A04B-7FA407713EED}" presName="centerTile" presStyleLbl="fgShp" presStyleIdx="0" presStyleCnt="1">
        <dgm:presLayoutVars>
          <dgm:chMax val="0"/>
          <dgm:chPref val="0"/>
        </dgm:presLayoutVars>
      </dgm:prSet>
      <dgm:spPr/>
      <dgm:t>
        <a:bodyPr/>
        <a:lstStyle/>
        <a:p>
          <a:endParaRPr lang="zh-CN" altLang="en-US"/>
        </a:p>
      </dgm:t>
    </dgm:pt>
  </dgm:ptLst>
  <dgm:cxnLst>
    <dgm:cxn modelId="{E39595E7-02E1-5343-A6BA-2842A8B8B9FA}" type="presOf" srcId="{7EBEE65B-1F35-6548-96F4-90CB4B0FDEEC}" destId="{E4300148-C113-624D-9F43-9CEF8085B38C}" srcOrd="0" destOrd="0" presId="urn:microsoft.com/office/officeart/2005/8/layout/matrix1"/>
    <dgm:cxn modelId="{4FA03CCC-C4C7-9047-BFEE-53EA1BDDC56D}" type="presOf" srcId="{F76B2F10-4F2F-2C46-B853-A789A35691B1}" destId="{ECEBD308-C01A-3342-81DD-5DA84C8A7509}" srcOrd="0" destOrd="0" presId="urn:microsoft.com/office/officeart/2005/8/layout/matrix1"/>
    <dgm:cxn modelId="{0F937143-88CB-7945-88CA-5032FB2F570B}" type="presOf" srcId="{E306FD19-C365-3F47-A86E-5CB9892FBBF2}" destId="{80C72FC5-E0B0-2A4F-AC8B-47C6B055D984}" srcOrd="1" destOrd="0" presId="urn:microsoft.com/office/officeart/2005/8/layout/matrix1"/>
    <dgm:cxn modelId="{753890ED-74DD-7541-82EE-1C6B228AD148}" type="presOf" srcId="{7EBEE65B-1F35-6548-96F4-90CB4B0FDEEC}" destId="{1A973E02-47EF-CA4F-88AD-F9AD287B8945}" srcOrd="1" destOrd="0" presId="urn:microsoft.com/office/officeart/2005/8/layout/matrix1"/>
    <dgm:cxn modelId="{D5A2758E-DE0A-E748-AA8E-D720F85AD5AF}" srcId="{F76B2F10-4F2F-2C46-B853-A789A35691B1}" destId="{7EBEE65B-1F35-6548-96F4-90CB4B0FDEEC}" srcOrd="1" destOrd="0" parTransId="{68C3FFE7-9F0B-714E-9C56-6C5D53CFF20A}" sibTransId="{186D122F-A506-2A49-A4AE-5F05621047FB}"/>
    <dgm:cxn modelId="{6749F25B-99E8-334D-90CB-CED29E6D178E}" type="presOf" srcId="{9CC0DE6A-8D9C-CB4A-B763-2F45C2FAF407}" destId="{C72F8EE7-1F1E-1D46-8AC3-540A5987BF77}" srcOrd="0" destOrd="0" presId="urn:microsoft.com/office/officeart/2005/8/layout/matrix1"/>
    <dgm:cxn modelId="{3A88E664-D676-2A4A-AD87-137E1A407BE9}" type="presOf" srcId="{9CC0DE6A-8D9C-CB4A-B763-2F45C2FAF407}" destId="{FC97C3CC-35F8-F442-B73B-4485BFDA3A91}" srcOrd="1" destOrd="0" presId="urn:microsoft.com/office/officeart/2005/8/layout/matrix1"/>
    <dgm:cxn modelId="{C40D75E4-5A50-D34A-B151-A156A8AAD954}" type="presOf" srcId="{E306FD19-C365-3F47-A86E-5CB9892FBBF2}" destId="{D40D0BA3-8A56-A041-973D-E4688DD3CFD4}" srcOrd="0" destOrd="0" presId="urn:microsoft.com/office/officeart/2005/8/layout/matrix1"/>
    <dgm:cxn modelId="{E0F3CD8A-88C4-E444-9159-A949223134F7}" type="presOf" srcId="{5FC0E0D5-DFBF-9740-99A5-930809E60436}" destId="{77AC21FC-B0CE-7947-BCE2-0E154028303E}" srcOrd="0" destOrd="0" presId="urn:microsoft.com/office/officeart/2005/8/layout/matrix1"/>
    <dgm:cxn modelId="{7F7A10F3-9FEE-F64D-B33C-0DE8059F70CA}" srcId="{F76B2F10-4F2F-2C46-B853-A789A35691B1}" destId="{E306FD19-C365-3F47-A86E-5CB9892FBBF2}" srcOrd="2" destOrd="0" parTransId="{88C04867-44C8-F24F-B874-A700CFC71081}" sibTransId="{09E8407A-5C47-2949-8B27-AEFDB70A0C3A}"/>
    <dgm:cxn modelId="{A58E35C9-BEE9-0E46-8069-2A0F3FECB281}" type="presOf" srcId="{5EDF0069-44EB-FE43-A04B-7FA407713EED}" destId="{A0B27720-62A8-2E47-9FAA-9FAB401B62B0}" srcOrd="0" destOrd="0" presId="urn:microsoft.com/office/officeart/2005/8/layout/matrix1"/>
    <dgm:cxn modelId="{DE3C5E25-4F06-1C4C-8720-E72FADB065D8}" type="presOf" srcId="{5FC0E0D5-DFBF-9740-99A5-930809E60436}" destId="{16CA1E2A-700F-4841-92D8-4FC8AA31B216}" srcOrd="1" destOrd="0" presId="urn:microsoft.com/office/officeart/2005/8/layout/matrix1"/>
    <dgm:cxn modelId="{689C635F-ED68-374A-A39B-AC1C1B194284}" srcId="{F76B2F10-4F2F-2C46-B853-A789A35691B1}" destId="{9CC0DE6A-8D9C-CB4A-B763-2F45C2FAF407}" srcOrd="3" destOrd="0" parTransId="{E9DECBFA-6B27-CB40-B8A2-178BF4E78EEB}" sibTransId="{99801AA9-E221-174B-BFAA-B311CBB9C2A7}"/>
    <dgm:cxn modelId="{BE1A3DF5-84B8-2141-B525-4673A2B3D393}" srcId="{5EDF0069-44EB-FE43-A04B-7FA407713EED}" destId="{F76B2F10-4F2F-2C46-B853-A789A35691B1}" srcOrd="0" destOrd="0" parTransId="{5186FA56-A54B-BD4E-889D-16A71A7952E9}" sibTransId="{E4473936-025B-EE4D-B1AC-7EBD033048F5}"/>
    <dgm:cxn modelId="{29584E57-E598-654F-B2EC-391CC686D647}" srcId="{F76B2F10-4F2F-2C46-B853-A789A35691B1}" destId="{5FC0E0D5-DFBF-9740-99A5-930809E60436}" srcOrd="0" destOrd="0" parTransId="{48343E60-1195-B84D-9E29-4C6EC610100F}" sibTransId="{718E1722-A402-AE49-9EDB-C47F8FDC6075}"/>
    <dgm:cxn modelId="{B5F5ECF7-9712-EE46-A048-C92AD2145E93}" type="presParOf" srcId="{A0B27720-62A8-2E47-9FAA-9FAB401B62B0}" destId="{577349A1-48E8-E640-86BE-66357E39BB6F}" srcOrd="0" destOrd="0" presId="urn:microsoft.com/office/officeart/2005/8/layout/matrix1"/>
    <dgm:cxn modelId="{F0359906-757E-E440-B6A5-631F4FDE418C}" type="presParOf" srcId="{577349A1-48E8-E640-86BE-66357E39BB6F}" destId="{77AC21FC-B0CE-7947-BCE2-0E154028303E}" srcOrd="0" destOrd="0" presId="urn:microsoft.com/office/officeart/2005/8/layout/matrix1"/>
    <dgm:cxn modelId="{3EFE80EB-3893-A141-8F61-0ABB935000EA}" type="presParOf" srcId="{577349A1-48E8-E640-86BE-66357E39BB6F}" destId="{16CA1E2A-700F-4841-92D8-4FC8AA31B216}" srcOrd="1" destOrd="0" presId="urn:microsoft.com/office/officeart/2005/8/layout/matrix1"/>
    <dgm:cxn modelId="{459F3650-B1A5-0C45-A8CC-D37EDB13CB04}" type="presParOf" srcId="{577349A1-48E8-E640-86BE-66357E39BB6F}" destId="{E4300148-C113-624D-9F43-9CEF8085B38C}" srcOrd="2" destOrd="0" presId="urn:microsoft.com/office/officeart/2005/8/layout/matrix1"/>
    <dgm:cxn modelId="{664ADCCD-583F-6548-B362-9471061812F8}" type="presParOf" srcId="{577349A1-48E8-E640-86BE-66357E39BB6F}" destId="{1A973E02-47EF-CA4F-88AD-F9AD287B8945}" srcOrd="3" destOrd="0" presId="urn:microsoft.com/office/officeart/2005/8/layout/matrix1"/>
    <dgm:cxn modelId="{80F507FB-4199-1348-8A59-743E1943DF11}" type="presParOf" srcId="{577349A1-48E8-E640-86BE-66357E39BB6F}" destId="{D40D0BA3-8A56-A041-973D-E4688DD3CFD4}" srcOrd="4" destOrd="0" presId="urn:microsoft.com/office/officeart/2005/8/layout/matrix1"/>
    <dgm:cxn modelId="{B8A3E89A-9320-1544-BAC7-052D339ED3AD}" type="presParOf" srcId="{577349A1-48E8-E640-86BE-66357E39BB6F}" destId="{80C72FC5-E0B0-2A4F-AC8B-47C6B055D984}" srcOrd="5" destOrd="0" presId="urn:microsoft.com/office/officeart/2005/8/layout/matrix1"/>
    <dgm:cxn modelId="{82EA7B37-7AEB-D347-A695-741E798FB654}" type="presParOf" srcId="{577349A1-48E8-E640-86BE-66357E39BB6F}" destId="{C72F8EE7-1F1E-1D46-8AC3-540A5987BF77}" srcOrd="6" destOrd="0" presId="urn:microsoft.com/office/officeart/2005/8/layout/matrix1"/>
    <dgm:cxn modelId="{9DB79860-0ADE-C84B-8EAF-356EA33CD977}" type="presParOf" srcId="{577349A1-48E8-E640-86BE-66357E39BB6F}" destId="{FC97C3CC-35F8-F442-B73B-4485BFDA3A91}" srcOrd="7" destOrd="0" presId="urn:microsoft.com/office/officeart/2005/8/layout/matrix1"/>
    <dgm:cxn modelId="{6B8A4D5F-63D7-CC46-9EAB-879D9446FD64}" type="presParOf" srcId="{A0B27720-62A8-2E47-9FAA-9FAB401B62B0}" destId="{ECEBD308-C01A-3342-81DD-5DA84C8A7509}" srcOrd="1" destOrd="0" presId="urn:microsoft.com/office/officeart/2005/8/layout/matrix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4AE0F3-4665-144A-BA38-B48C9987D427}" type="doc">
      <dgm:prSet loTypeId="urn:microsoft.com/office/officeart/2005/8/layout/venn2" loCatId="" qsTypeId="urn:microsoft.com/office/officeart/2005/8/quickstyle/simple4" qsCatId="simple" csTypeId="urn:microsoft.com/office/officeart/2005/8/colors/accent1_2" csCatId="accent1" phldr="1"/>
      <dgm:spPr/>
      <dgm:t>
        <a:bodyPr/>
        <a:lstStyle/>
        <a:p>
          <a:endParaRPr lang="zh-CN" altLang="en-US"/>
        </a:p>
      </dgm:t>
    </dgm:pt>
    <dgm:pt modelId="{65DC9559-E694-F446-B6F2-2B4B14E0C627}">
      <dgm:prSet phldrT="[文本]" custT="1"/>
      <dgm:spPr>
        <a:solidFill>
          <a:schemeClr val="bg1"/>
        </a:solidFill>
      </dgm:spPr>
      <dgm:t>
        <a:bodyPr/>
        <a:lstStyle/>
        <a:p>
          <a:r>
            <a:rPr lang="zh-CN" altLang="en-US" sz="2000" dirty="0" smtClean="0">
              <a:solidFill>
                <a:schemeClr val="tx1"/>
              </a:solidFill>
              <a:latin typeface="Microsoft YaHei" charset="-122"/>
              <a:ea typeface="Microsoft YaHei" charset="-122"/>
              <a:cs typeface="Microsoft YaHei" charset="-122"/>
            </a:rPr>
            <a:t>人工智能</a:t>
          </a:r>
          <a:endParaRPr lang="zh-CN" altLang="en-US" sz="2000" dirty="0">
            <a:solidFill>
              <a:schemeClr val="tx1"/>
            </a:solidFill>
            <a:latin typeface="Microsoft YaHei" charset="-122"/>
            <a:ea typeface="Microsoft YaHei" charset="-122"/>
            <a:cs typeface="Microsoft YaHei" charset="-122"/>
          </a:endParaRPr>
        </a:p>
      </dgm:t>
    </dgm:pt>
    <dgm:pt modelId="{6D3F3C1E-3A4F-CF40-880C-3DA952C47C83}" type="parTrans" cxnId="{1C440BCD-7C4C-974A-B709-FA8BCC0BD3F6}">
      <dgm:prSet/>
      <dgm:spPr/>
      <dgm:t>
        <a:bodyPr/>
        <a:lstStyle/>
        <a:p>
          <a:endParaRPr lang="zh-CN" altLang="en-US" sz="2400"/>
        </a:p>
      </dgm:t>
    </dgm:pt>
    <dgm:pt modelId="{06740996-EFE9-7347-AAE2-44BDD5CD8A85}" type="sibTrans" cxnId="{1C440BCD-7C4C-974A-B709-FA8BCC0BD3F6}">
      <dgm:prSet/>
      <dgm:spPr/>
      <dgm:t>
        <a:bodyPr/>
        <a:lstStyle/>
        <a:p>
          <a:endParaRPr lang="zh-CN" altLang="en-US" sz="2400"/>
        </a:p>
      </dgm:t>
    </dgm:pt>
    <dgm:pt modelId="{D299B610-9E36-2D42-A1D2-23C535738FD7}">
      <dgm:prSet phldrT="[文本]" custT="1"/>
      <dgm:spPr>
        <a:solidFill>
          <a:schemeClr val="bg1"/>
        </a:solidFill>
      </dgm:spPr>
      <dgm:t>
        <a:bodyPr/>
        <a:lstStyle/>
        <a:p>
          <a:r>
            <a:rPr lang="zh-CN" altLang="en-US" sz="2000" b="1" dirty="0" smtClean="0">
              <a:solidFill>
                <a:schemeClr val="tx1"/>
              </a:solidFill>
              <a:latin typeface="Microsoft YaHei" charset="-122"/>
              <a:ea typeface="Microsoft YaHei" charset="-122"/>
              <a:cs typeface="Microsoft YaHei" charset="-122"/>
            </a:rPr>
            <a:t>机器学习</a:t>
          </a:r>
          <a:endParaRPr lang="zh-CN" altLang="en-US" sz="2000" b="1" dirty="0">
            <a:solidFill>
              <a:schemeClr val="tx1"/>
            </a:solidFill>
            <a:latin typeface="Microsoft YaHei" charset="-122"/>
            <a:ea typeface="Microsoft YaHei" charset="-122"/>
            <a:cs typeface="Microsoft YaHei" charset="-122"/>
          </a:endParaRPr>
        </a:p>
      </dgm:t>
    </dgm:pt>
    <dgm:pt modelId="{CA540529-B2C8-8441-9ED1-5217C6A3FCFB}" type="parTrans" cxnId="{822B16AD-30BD-F247-95D6-67FDCA756010}">
      <dgm:prSet/>
      <dgm:spPr/>
      <dgm:t>
        <a:bodyPr/>
        <a:lstStyle/>
        <a:p>
          <a:endParaRPr lang="zh-CN" altLang="en-US" sz="2400"/>
        </a:p>
      </dgm:t>
    </dgm:pt>
    <dgm:pt modelId="{A69BCB96-58B9-6241-9ABE-A2B4F5CC822C}" type="sibTrans" cxnId="{822B16AD-30BD-F247-95D6-67FDCA756010}">
      <dgm:prSet/>
      <dgm:spPr/>
      <dgm:t>
        <a:bodyPr/>
        <a:lstStyle/>
        <a:p>
          <a:endParaRPr lang="zh-CN" altLang="en-US" sz="2400"/>
        </a:p>
      </dgm:t>
    </dgm:pt>
    <dgm:pt modelId="{631812FA-B857-B048-88A2-542C18AE38C8}">
      <dgm:prSet phldrT="[文本]" custT="1"/>
      <dgm:spPr>
        <a:solidFill>
          <a:schemeClr val="bg1"/>
        </a:solidFill>
      </dgm:spPr>
      <dgm:t>
        <a:bodyPr/>
        <a:lstStyle/>
        <a:p>
          <a:r>
            <a:rPr lang="zh-CN" altLang="en-US" sz="2000" b="1" dirty="0" smtClean="0">
              <a:solidFill>
                <a:schemeClr val="tx1"/>
              </a:solidFill>
              <a:latin typeface="Microsoft YaHei" charset="-122"/>
              <a:ea typeface="Microsoft YaHei" charset="-122"/>
              <a:cs typeface="Microsoft YaHei" charset="-122"/>
            </a:rPr>
            <a:t>深度学习</a:t>
          </a:r>
          <a:endParaRPr lang="zh-CN" altLang="en-US" sz="2000" b="1" dirty="0">
            <a:solidFill>
              <a:schemeClr val="tx1"/>
            </a:solidFill>
            <a:latin typeface="Microsoft YaHei" charset="-122"/>
            <a:ea typeface="Microsoft YaHei" charset="-122"/>
            <a:cs typeface="Microsoft YaHei" charset="-122"/>
          </a:endParaRPr>
        </a:p>
      </dgm:t>
    </dgm:pt>
    <dgm:pt modelId="{66B3AC43-FB5D-6841-BEC2-2887C3948C0D}" type="parTrans" cxnId="{0ABF16B0-7976-1A4F-B4E6-2B6744DE09E4}">
      <dgm:prSet/>
      <dgm:spPr/>
      <dgm:t>
        <a:bodyPr/>
        <a:lstStyle/>
        <a:p>
          <a:endParaRPr lang="zh-CN" altLang="en-US" sz="2400"/>
        </a:p>
      </dgm:t>
    </dgm:pt>
    <dgm:pt modelId="{9E7C4CC0-17B4-894D-B432-E8BAE468757D}" type="sibTrans" cxnId="{0ABF16B0-7976-1A4F-B4E6-2B6744DE09E4}">
      <dgm:prSet/>
      <dgm:spPr/>
      <dgm:t>
        <a:bodyPr/>
        <a:lstStyle/>
        <a:p>
          <a:endParaRPr lang="zh-CN" altLang="en-US" sz="2400"/>
        </a:p>
      </dgm:t>
    </dgm:pt>
    <dgm:pt modelId="{D0E053BE-582F-5D40-AF3A-B2EE5DBF7F52}" type="pres">
      <dgm:prSet presAssocID="{BA4AE0F3-4665-144A-BA38-B48C9987D427}" presName="Name0" presStyleCnt="0">
        <dgm:presLayoutVars>
          <dgm:chMax val="7"/>
          <dgm:resizeHandles val="exact"/>
        </dgm:presLayoutVars>
      </dgm:prSet>
      <dgm:spPr/>
      <dgm:t>
        <a:bodyPr/>
        <a:lstStyle/>
        <a:p>
          <a:endParaRPr lang="zh-CN" altLang="en-US"/>
        </a:p>
      </dgm:t>
    </dgm:pt>
    <dgm:pt modelId="{64B8F9AB-7154-5843-A8C3-457B922AC238}" type="pres">
      <dgm:prSet presAssocID="{BA4AE0F3-4665-144A-BA38-B48C9987D427}" presName="comp1" presStyleCnt="0"/>
      <dgm:spPr/>
    </dgm:pt>
    <dgm:pt modelId="{E96D73AB-CACD-E64E-ACF2-FF16BBB502ED}" type="pres">
      <dgm:prSet presAssocID="{BA4AE0F3-4665-144A-BA38-B48C9987D427}" presName="circle1" presStyleLbl="node1" presStyleIdx="0" presStyleCnt="3"/>
      <dgm:spPr/>
      <dgm:t>
        <a:bodyPr/>
        <a:lstStyle/>
        <a:p>
          <a:endParaRPr lang="zh-CN" altLang="en-US"/>
        </a:p>
      </dgm:t>
    </dgm:pt>
    <dgm:pt modelId="{0906B830-094B-CC43-8FAE-5600ACC7D1E6}" type="pres">
      <dgm:prSet presAssocID="{BA4AE0F3-4665-144A-BA38-B48C9987D427}" presName="c1text" presStyleLbl="node1" presStyleIdx="0" presStyleCnt="3">
        <dgm:presLayoutVars>
          <dgm:bulletEnabled val="1"/>
        </dgm:presLayoutVars>
      </dgm:prSet>
      <dgm:spPr/>
      <dgm:t>
        <a:bodyPr/>
        <a:lstStyle/>
        <a:p>
          <a:endParaRPr lang="zh-CN" altLang="en-US"/>
        </a:p>
      </dgm:t>
    </dgm:pt>
    <dgm:pt modelId="{87882646-9169-DE4A-A6A6-908E35B65E20}" type="pres">
      <dgm:prSet presAssocID="{BA4AE0F3-4665-144A-BA38-B48C9987D427}" presName="comp2" presStyleCnt="0"/>
      <dgm:spPr/>
    </dgm:pt>
    <dgm:pt modelId="{166407CE-CAB4-7940-8A9D-32D063B72E62}" type="pres">
      <dgm:prSet presAssocID="{BA4AE0F3-4665-144A-BA38-B48C9987D427}" presName="circle2" presStyleLbl="node1" presStyleIdx="1" presStyleCnt="3"/>
      <dgm:spPr/>
      <dgm:t>
        <a:bodyPr/>
        <a:lstStyle/>
        <a:p>
          <a:endParaRPr lang="zh-CN" altLang="en-US"/>
        </a:p>
      </dgm:t>
    </dgm:pt>
    <dgm:pt modelId="{7432A792-DEC7-6442-AB35-1F2674CDAB2D}" type="pres">
      <dgm:prSet presAssocID="{BA4AE0F3-4665-144A-BA38-B48C9987D427}" presName="c2text" presStyleLbl="node1" presStyleIdx="1" presStyleCnt="3">
        <dgm:presLayoutVars>
          <dgm:bulletEnabled val="1"/>
        </dgm:presLayoutVars>
      </dgm:prSet>
      <dgm:spPr/>
      <dgm:t>
        <a:bodyPr/>
        <a:lstStyle/>
        <a:p>
          <a:endParaRPr lang="zh-CN" altLang="en-US"/>
        </a:p>
      </dgm:t>
    </dgm:pt>
    <dgm:pt modelId="{DC3144CF-D04F-CD47-8971-84982D9FFF7B}" type="pres">
      <dgm:prSet presAssocID="{BA4AE0F3-4665-144A-BA38-B48C9987D427}" presName="comp3" presStyleCnt="0"/>
      <dgm:spPr/>
    </dgm:pt>
    <dgm:pt modelId="{AA719505-966E-9A42-A438-AC23379E6CFD}" type="pres">
      <dgm:prSet presAssocID="{BA4AE0F3-4665-144A-BA38-B48C9987D427}" presName="circle3" presStyleLbl="node1" presStyleIdx="2" presStyleCnt="3"/>
      <dgm:spPr/>
      <dgm:t>
        <a:bodyPr/>
        <a:lstStyle/>
        <a:p>
          <a:endParaRPr lang="zh-CN" altLang="en-US"/>
        </a:p>
      </dgm:t>
    </dgm:pt>
    <dgm:pt modelId="{A4697F95-D95C-104A-96F6-2C4F73843A21}" type="pres">
      <dgm:prSet presAssocID="{BA4AE0F3-4665-144A-BA38-B48C9987D427}" presName="c3text" presStyleLbl="node1" presStyleIdx="2" presStyleCnt="3">
        <dgm:presLayoutVars>
          <dgm:bulletEnabled val="1"/>
        </dgm:presLayoutVars>
      </dgm:prSet>
      <dgm:spPr/>
      <dgm:t>
        <a:bodyPr/>
        <a:lstStyle/>
        <a:p>
          <a:endParaRPr lang="zh-CN" altLang="en-US"/>
        </a:p>
      </dgm:t>
    </dgm:pt>
  </dgm:ptLst>
  <dgm:cxnLst>
    <dgm:cxn modelId="{9394205E-7F25-0A4D-B52D-DF9EBA50C0D8}" type="presOf" srcId="{631812FA-B857-B048-88A2-542C18AE38C8}" destId="{AA719505-966E-9A42-A438-AC23379E6CFD}" srcOrd="0" destOrd="0" presId="urn:microsoft.com/office/officeart/2005/8/layout/venn2"/>
    <dgm:cxn modelId="{65FAC7D6-A6C0-6544-B38E-F4BD2E6D65E4}" type="presOf" srcId="{D299B610-9E36-2D42-A1D2-23C535738FD7}" destId="{166407CE-CAB4-7940-8A9D-32D063B72E62}" srcOrd="0" destOrd="0" presId="urn:microsoft.com/office/officeart/2005/8/layout/venn2"/>
    <dgm:cxn modelId="{1C440BCD-7C4C-974A-B709-FA8BCC0BD3F6}" srcId="{BA4AE0F3-4665-144A-BA38-B48C9987D427}" destId="{65DC9559-E694-F446-B6F2-2B4B14E0C627}" srcOrd="0" destOrd="0" parTransId="{6D3F3C1E-3A4F-CF40-880C-3DA952C47C83}" sibTransId="{06740996-EFE9-7347-AAE2-44BDD5CD8A85}"/>
    <dgm:cxn modelId="{31A168BE-3593-CB4F-873A-23F283796D65}" type="presOf" srcId="{65DC9559-E694-F446-B6F2-2B4B14E0C627}" destId="{E96D73AB-CACD-E64E-ACF2-FF16BBB502ED}" srcOrd="0" destOrd="0" presId="urn:microsoft.com/office/officeart/2005/8/layout/venn2"/>
    <dgm:cxn modelId="{6E5823E9-ED63-154C-A704-7113A9814C69}" type="presOf" srcId="{65DC9559-E694-F446-B6F2-2B4B14E0C627}" destId="{0906B830-094B-CC43-8FAE-5600ACC7D1E6}" srcOrd="1" destOrd="0" presId="urn:microsoft.com/office/officeart/2005/8/layout/venn2"/>
    <dgm:cxn modelId="{0524A7D6-5974-EF49-968C-E7EC21129A66}" type="presOf" srcId="{D299B610-9E36-2D42-A1D2-23C535738FD7}" destId="{7432A792-DEC7-6442-AB35-1F2674CDAB2D}" srcOrd="1" destOrd="0" presId="urn:microsoft.com/office/officeart/2005/8/layout/venn2"/>
    <dgm:cxn modelId="{8E8FCF98-8404-9A49-9AD3-A435658A9FBF}" type="presOf" srcId="{631812FA-B857-B048-88A2-542C18AE38C8}" destId="{A4697F95-D95C-104A-96F6-2C4F73843A21}" srcOrd="1" destOrd="0" presId="urn:microsoft.com/office/officeart/2005/8/layout/venn2"/>
    <dgm:cxn modelId="{822B16AD-30BD-F247-95D6-67FDCA756010}" srcId="{BA4AE0F3-4665-144A-BA38-B48C9987D427}" destId="{D299B610-9E36-2D42-A1D2-23C535738FD7}" srcOrd="1" destOrd="0" parTransId="{CA540529-B2C8-8441-9ED1-5217C6A3FCFB}" sibTransId="{A69BCB96-58B9-6241-9ABE-A2B4F5CC822C}"/>
    <dgm:cxn modelId="{447EE540-3429-DA42-A814-0813CDE40F5C}" type="presOf" srcId="{BA4AE0F3-4665-144A-BA38-B48C9987D427}" destId="{D0E053BE-582F-5D40-AF3A-B2EE5DBF7F52}" srcOrd="0" destOrd="0" presId="urn:microsoft.com/office/officeart/2005/8/layout/venn2"/>
    <dgm:cxn modelId="{0ABF16B0-7976-1A4F-B4E6-2B6744DE09E4}" srcId="{BA4AE0F3-4665-144A-BA38-B48C9987D427}" destId="{631812FA-B857-B048-88A2-542C18AE38C8}" srcOrd="2" destOrd="0" parTransId="{66B3AC43-FB5D-6841-BEC2-2887C3948C0D}" sibTransId="{9E7C4CC0-17B4-894D-B432-E8BAE468757D}"/>
    <dgm:cxn modelId="{1E10D13C-3B93-B046-BB0D-17DDE66C28C9}" type="presParOf" srcId="{D0E053BE-582F-5D40-AF3A-B2EE5DBF7F52}" destId="{64B8F9AB-7154-5843-A8C3-457B922AC238}" srcOrd="0" destOrd="0" presId="urn:microsoft.com/office/officeart/2005/8/layout/venn2"/>
    <dgm:cxn modelId="{ADEA51D1-F9EB-FA4B-AF0E-83C0719AEC30}" type="presParOf" srcId="{64B8F9AB-7154-5843-A8C3-457B922AC238}" destId="{E96D73AB-CACD-E64E-ACF2-FF16BBB502ED}" srcOrd="0" destOrd="0" presId="urn:microsoft.com/office/officeart/2005/8/layout/venn2"/>
    <dgm:cxn modelId="{0C067427-0CD0-754F-BD5C-A233BDAB04BB}" type="presParOf" srcId="{64B8F9AB-7154-5843-A8C3-457B922AC238}" destId="{0906B830-094B-CC43-8FAE-5600ACC7D1E6}" srcOrd="1" destOrd="0" presId="urn:microsoft.com/office/officeart/2005/8/layout/venn2"/>
    <dgm:cxn modelId="{2F7E99AA-FA71-2A48-96AC-DE110A3C6A57}" type="presParOf" srcId="{D0E053BE-582F-5D40-AF3A-B2EE5DBF7F52}" destId="{87882646-9169-DE4A-A6A6-908E35B65E20}" srcOrd="1" destOrd="0" presId="urn:microsoft.com/office/officeart/2005/8/layout/venn2"/>
    <dgm:cxn modelId="{066D97DA-FBD3-C449-B92E-A5D3D66CCCB4}" type="presParOf" srcId="{87882646-9169-DE4A-A6A6-908E35B65E20}" destId="{166407CE-CAB4-7940-8A9D-32D063B72E62}" srcOrd="0" destOrd="0" presId="urn:microsoft.com/office/officeart/2005/8/layout/venn2"/>
    <dgm:cxn modelId="{3999BC06-9027-6A4C-B7BF-15C44839E439}" type="presParOf" srcId="{87882646-9169-DE4A-A6A6-908E35B65E20}" destId="{7432A792-DEC7-6442-AB35-1F2674CDAB2D}" srcOrd="1" destOrd="0" presId="urn:microsoft.com/office/officeart/2005/8/layout/venn2"/>
    <dgm:cxn modelId="{5360BD83-175A-9647-9DC3-24B7BCF59B47}" type="presParOf" srcId="{D0E053BE-582F-5D40-AF3A-B2EE5DBF7F52}" destId="{DC3144CF-D04F-CD47-8971-84982D9FFF7B}" srcOrd="2" destOrd="0" presId="urn:microsoft.com/office/officeart/2005/8/layout/venn2"/>
    <dgm:cxn modelId="{574AE486-B4A5-D743-8C6D-A4BA310DCDC5}" type="presParOf" srcId="{DC3144CF-D04F-CD47-8971-84982D9FFF7B}" destId="{AA719505-966E-9A42-A438-AC23379E6CFD}" srcOrd="0" destOrd="0" presId="urn:microsoft.com/office/officeart/2005/8/layout/venn2"/>
    <dgm:cxn modelId="{B0D883DA-4E99-3D41-910E-2A8B56DD96CF}" type="presParOf" srcId="{DC3144CF-D04F-CD47-8971-84982D9FFF7B}" destId="{A4697F95-D95C-104A-96F6-2C4F73843A21}"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C21FC-B0CE-7947-BCE2-0E154028303E}">
      <dsp:nvSpPr>
        <dsp:cNvPr id="0" name=""/>
        <dsp:cNvSpPr/>
      </dsp:nvSpPr>
      <dsp:spPr>
        <a:xfrm rot="16200000">
          <a:off x="815141" y="-815141"/>
          <a:ext cx="2209220" cy="3839502"/>
        </a:xfrm>
        <a:prstGeom prst="round1Rect">
          <a:avLst/>
        </a:prstGeom>
        <a:noFill/>
        <a:ln>
          <a:solidFill>
            <a:schemeClr val="tx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Microsoft YaHei" charset="-122"/>
              <a:ea typeface="Microsoft YaHei" charset="-122"/>
              <a:cs typeface="Microsoft YaHei" charset="-122"/>
            </a:rPr>
            <a:t>像人一样思考</a:t>
          </a:r>
        </a:p>
        <a:p>
          <a:pPr lvl="0" algn="ctr" defTabSz="889000">
            <a:lnSpc>
              <a:spcPct val="90000"/>
            </a:lnSpc>
            <a:spcBef>
              <a:spcPct val="0"/>
            </a:spcBef>
            <a:spcAft>
              <a:spcPct val="35000"/>
            </a:spcAft>
          </a:pPr>
          <a:r>
            <a:rPr lang="zh-CN" altLang="en-US" sz="1600" b="0" kern="1200" dirty="0" smtClean="0">
              <a:solidFill>
                <a:schemeClr val="tx1"/>
              </a:solidFill>
              <a:latin typeface="Microsoft YaHei" charset="-122"/>
              <a:ea typeface="Microsoft YaHei" charset="-122"/>
              <a:cs typeface="Microsoft YaHei" charset="-122"/>
            </a:rPr>
            <a:t>有头脑的机器</a:t>
          </a:r>
        </a:p>
        <a:p>
          <a:pPr lvl="0" algn="ctr" defTabSz="889000">
            <a:lnSpc>
              <a:spcPct val="90000"/>
            </a:lnSpc>
            <a:spcBef>
              <a:spcPct val="0"/>
            </a:spcBef>
            <a:spcAft>
              <a:spcPct val="35000"/>
            </a:spcAft>
          </a:pPr>
          <a:r>
            <a:rPr lang="en-US" altLang="zh-CN" sz="1600" b="0" kern="1200" dirty="0" smtClean="0">
              <a:solidFill>
                <a:schemeClr val="tx1"/>
              </a:solidFill>
              <a:latin typeface="Microsoft YaHei" charset="-122"/>
              <a:ea typeface="Microsoft YaHei" charset="-122"/>
              <a:cs typeface="Microsoft YaHei" charset="-122"/>
            </a:rPr>
            <a:t>(Haugeland,1985)</a:t>
          </a:r>
          <a:endParaRPr lang="zh-CN" altLang="en-US" sz="1600" b="0" kern="1200" dirty="0" smtClean="0">
            <a:solidFill>
              <a:schemeClr val="tx1"/>
            </a:solidFill>
            <a:latin typeface="Microsoft YaHei" charset="-122"/>
            <a:ea typeface="Microsoft YaHei" charset="-122"/>
            <a:cs typeface="Microsoft YaHei" charset="-122"/>
          </a:endParaRPr>
        </a:p>
      </dsp:txBody>
      <dsp:txXfrm rot="5400000">
        <a:off x="0" y="0"/>
        <a:ext cx="3839502" cy="1656915"/>
      </dsp:txXfrm>
    </dsp:sp>
    <dsp:sp modelId="{E4300148-C113-624D-9F43-9CEF8085B38C}">
      <dsp:nvSpPr>
        <dsp:cNvPr id="0" name=""/>
        <dsp:cNvSpPr/>
      </dsp:nvSpPr>
      <dsp:spPr>
        <a:xfrm>
          <a:off x="3839502" y="0"/>
          <a:ext cx="3839502" cy="2209220"/>
        </a:xfrm>
        <a:prstGeom prst="round1Rect">
          <a:avLst/>
        </a:prstGeom>
        <a:noFill/>
        <a:ln>
          <a:solidFill>
            <a:schemeClr val="tx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Microsoft YaHei" charset="-122"/>
              <a:ea typeface="Microsoft YaHei" charset="-122"/>
              <a:cs typeface="Microsoft YaHei" charset="-122"/>
            </a:rPr>
            <a:t>合理地思考</a:t>
          </a:r>
        </a:p>
        <a:p>
          <a:pPr lvl="0" algn="ctr" defTabSz="889000">
            <a:lnSpc>
              <a:spcPct val="90000"/>
            </a:lnSpc>
            <a:spcBef>
              <a:spcPct val="0"/>
            </a:spcBef>
            <a:spcAft>
              <a:spcPct val="35000"/>
            </a:spcAft>
          </a:pPr>
          <a:r>
            <a:rPr lang="zh-CN" altLang="en-US" sz="1600" b="0" kern="1200" dirty="0" smtClean="0">
              <a:solidFill>
                <a:schemeClr val="tx1"/>
              </a:solidFill>
              <a:latin typeface="Microsoft YaHei" charset="-122"/>
              <a:ea typeface="Microsoft YaHei" charset="-122"/>
              <a:cs typeface="Microsoft YaHei" charset="-122"/>
            </a:rPr>
            <a:t>使感知、推理和行动成为可能的计算</a:t>
          </a:r>
        </a:p>
        <a:p>
          <a:pPr lvl="0" algn="ctr" defTabSz="889000">
            <a:lnSpc>
              <a:spcPct val="90000"/>
            </a:lnSpc>
            <a:spcBef>
              <a:spcPct val="0"/>
            </a:spcBef>
            <a:spcAft>
              <a:spcPct val="35000"/>
            </a:spcAft>
          </a:pPr>
          <a:r>
            <a:rPr lang="en-US" altLang="zh-CN" sz="1600" b="0" kern="1200" dirty="0" smtClean="0">
              <a:solidFill>
                <a:schemeClr val="tx1"/>
              </a:solidFill>
              <a:latin typeface="Microsoft YaHei" charset="-122"/>
              <a:ea typeface="Microsoft YaHei" charset="-122"/>
              <a:cs typeface="Microsoft YaHei" charset="-122"/>
            </a:rPr>
            <a:t>(Winston</a:t>
          </a:r>
          <a:r>
            <a:rPr lang="zh-CN" altLang="en-US" sz="1600" b="0" kern="1200" dirty="0" smtClean="0">
              <a:solidFill>
                <a:schemeClr val="tx1"/>
              </a:solidFill>
              <a:latin typeface="Microsoft YaHei" charset="-122"/>
              <a:ea typeface="Microsoft YaHei" charset="-122"/>
              <a:cs typeface="Microsoft YaHei" charset="-122"/>
            </a:rPr>
            <a:t>，</a:t>
          </a:r>
          <a:r>
            <a:rPr lang="en-US" altLang="zh-CN" sz="1600" b="0" kern="1200" dirty="0" smtClean="0">
              <a:solidFill>
                <a:schemeClr val="tx1"/>
              </a:solidFill>
              <a:latin typeface="Microsoft YaHei" charset="-122"/>
              <a:ea typeface="Microsoft YaHei" charset="-122"/>
              <a:cs typeface="Microsoft YaHei" charset="-122"/>
            </a:rPr>
            <a:t>1992)</a:t>
          </a:r>
          <a:endParaRPr lang="zh-CN" altLang="en-US" sz="1600" b="0" kern="1200" dirty="0">
            <a:solidFill>
              <a:schemeClr val="tx1"/>
            </a:solidFill>
            <a:latin typeface="Microsoft YaHei" charset="-122"/>
            <a:ea typeface="Microsoft YaHei" charset="-122"/>
            <a:cs typeface="Microsoft YaHei" charset="-122"/>
          </a:endParaRPr>
        </a:p>
      </dsp:txBody>
      <dsp:txXfrm>
        <a:off x="3839502" y="0"/>
        <a:ext cx="3839502" cy="1656915"/>
      </dsp:txXfrm>
    </dsp:sp>
    <dsp:sp modelId="{D40D0BA3-8A56-A041-973D-E4688DD3CFD4}">
      <dsp:nvSpPr>
        <dsp:cNvPr id="0" name=""/>
        <dsp:cNvSpPr/>
      </dsp:nvSpPr>
      <dsp:spPr>
        <a:xfrm rot="10800000">
          <a:off x="0" y="2209220"/>
          <a:ext cx="3839502" cy="2209220"/>
        </a:xfrm>
        <a:prstGeom prst="round1Rect">
          <a:avLst/>
        </a:prstGeom>
        <a:noFill/>
        <a:ln>
          <a:solidFill>
            <a:schemeClr val="tx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Microsoft YaHei" charset="-122"/>
              <a:ea typeface="Microsoft YaHei" charset="-122"/>
              <a:cs typeface="Microsoft YaHei" charset="-122"/>
            </a:rPr>
            <a:t>像人一样行动</a:t>
          </a:r>
        </a:p>
        <a:p>
          <a:pPr lvl="0" algn="ctr" defTabSz="889000">
            <a:lnSpc>
              <a:spcPct val="90000"/>
            </a:lnSpc>
            <a:spcBef>
              <a:spcPct val="0"/>
            </a:spcBef>
            <a:spcAft>
              <a:spcPct val="35000"/>
            </a:spcAft>
          </a:pPr>
          <a:r>
            <a:rPr lang="zh-CN" altLang="en-US" sz="1600" b="0" kern="1200" dirty="0" smtClean="0">
              <a:solidFill>
                <a:schemeClr val="tx1"/>
              </a:solidFill>
              <a:latin typeface="Microsoft YaHei" charset="-122"/>
              <a:ea typeface="Microsoft YaHei" charset="-122"/>
              <a:cs typeface="Microsoft YaHei" charset="-122"/>
            </a:rPr>
            <a:t>研究如何使计算机能做那些目前人比计算机更擅长的事情</a:t>
          </a:r>
        </a:p>
        <a:p>
          <a:pPr lvl="0" algn="ctr" defTabSz="889000">
            <a:lnSpc>
              <a:spcPct val="90000"/>
            </a:lnSpc>
            <a:spcBef>
              <a:spcPct val="0"/>
            </a:spcBef>
            <a:spcAft>
              <a:spcPct val="35000"/>
            </a:spcAft>
          </a:pPr>
          <a:r>
            <a:rPr lang="en-US" altLang="zh-CN" sz="1600" b="0" kern="1200" dirty="0" smtClean="0">
              <a:solidFill>
                <a:schemeClr val="tx1"/>
              </a:solidFill>
              <a:latin typeface="Microsoft YaHei" charset="-122"/>
              <a:ea typeface="Microsoft YaHei" charset="-122"/>
              <a:cs typeface="Microsoft YaHei" charset="-122"/>
            </a:rPr>
            <a:t>(Rich</a:t>
          </a:r>
          <a:r>
            <a:rPr lang="zh-CN" altLang="en-US" sz="1600" b="0" kern="1200" dirty="0" smtClean="0">
              <a:solidFill>
                <a:schemeClr val="tx1"/>
              </a:solidFill>
              <a:latin typeface="Microsoft YaHei" charset="-122"/>
              <a:ea typeface="Microsoft YaHei" charset="-122"/>
              <a:cs typeface="Microsoft YaHei" charset="-122"/>
            </a:rPr>
            <a:t>和</a:t>
          </a:r>
          <a:r>
            <a:rPr lang="en-US" altLang="zh-CN" sz="1600" b="0" kern="1200" dirty="0" smtClean="0">
              <a:solidFill>
                <a:schemeClr val="tx1"/>
              </a:solidFill>
              <a:latin typeface="Microsoft YaHei" charset="-122"/>
              <a:ea typeface="Microsoft YaHei" charset="-122"/>
              <a:cs typeface="Microsoft YaHei" charset="-122"/>
            </a:rPr>
            <a:t>Knight,1991)</a:t>
          </a:r>
          <a:endParaRPr lang="zh-CN" altLang="en-US" sz="1600" b="0" kern="1200" dirty="0">
            <a:solidFill>
              <a:schemeClr val="tx1"/>
            </a:solidFill>
            <a:latin typeface="Microsoft YaHei" charset="-122"/>
            <a:ea typeface="Microsoft YaHei" charset="-122"/>
            <a:cs typeface="Microsoft YaHei" charset="-122"/>
          </a:endParaRPr>
        </a:p>
      </dsp:txBody>
      <dsp:txXfrm rot="10800000">
        <a:off x="0" y="2761525"/>
        <a:ext cx="3839502" cy="1656915"/>
      </dsp:txXfrm>
    </dsp:sp>
    <dsp:sp modelId="{C72F8EE7-1F1E-1D46-8AC3-540A5987BF77}">
      <dsp:nvSpPr>
        <dsp:cNvPr id="0" name=""/>
        <dsp:cNvSpPr/>
      </dsp:nvSpPr>
      <dsp:spPr>
        <a:xfrm rot="5400000">
          <a:off x="4654643" y="1394078"/>
          <a:ext cx="2209220" cy="3839502"/>
        </a:xfrm>
        <a:prstGeom prst="round1Rect">
          <a:avLst/>
        </a:prstGeom>
        <a:noFill/>
        <a:ln>
          <a:solidFill>
            <a:schemeClr val="tx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Microsoft YaHei" charset="-122"/>
              <a:ea typeface="Microsoft YaHei" charset="-122"/>
              <a:cs typeface="Microsoft YaHei" charset="-122"/>
            </a:rPr>
            <a:t>合理地行动</a:t>
          </a:r>
        </a:p>
        <a:p>
          <a:pPr lvl="0" algn="ctr" defTabSz="889000">
            <a:lnSpc>
              <a:spcPct val="90000"/>
            </a:lnSpc>
            <a:spcBef>
              <a:spcPct val="0"/>
            </a:spcBef>
            <a:spcAft>
              <a:spcPct val="35000"/>
            </a:spcAft>
          </a:pPr>
          <a:r>
            <a:rPr lang="zh-CN" altLang="en-US" sz="1600" b="0" kern="1200" dirty="0" smtClean="0">
              <a:solidFill>
                <a:schemeClr val="tx1"/>
              </a:solidFill>
              <a:latin typeface="Microsoft YaHei" charset="-122"/>
              <a:ea typeface="Microsoft YaHei" charset="-122"/>
              <a:cs typeface="Microsoft YaHei" charset="-122"/>
            </a:rPr>
            <a:t>计算智能以及研究智能</a:t>
          </a:r>
          <a:r>
            <a:rPr lang="en-US" altLang="zh-CN" sz="1600" b="0" kern="1200" dirty="0" smtClean="0">
              <a:solidFill>
                <a:schemeClr val="tx1"/>
              </a:solidFill>
              <a:latin typeface="Microsoft YaHei" charset="-122"/>
              <a:ea typeface="Microsoft YaHei" charset="-122"/>
              <a:cs typeface="Microsoft YaHei" charset="-122"/>
            </a:rPr>
            <a:t>Agent</a:t>
          </a:r>
          <a:r>
            <a:rPr lang="zh-CN" altLang="en-US" sz="1600" b="0" kern="1200" dirty="0" smtClean="0">
              <a:solidFill>
                <a:schemeClr val="tx1"/>
              </a:solidFill>
              <a:latin typeface="Microsoft YaHei" charset="-122"/>
              <a:ea typeface="Microsoft YaHei" charset="-122"/>
              <a:cs typeface="Microsoft YaHei" charset="-122"/>
            </a:rPr>
            <a:t>的设计</a:t>
          </a:r>
        </a:p>
        <a:p>
          <a:pPr lvl="0" algn="ctr" defTabSz="889000">
            <a:lnSpc>
              <a:spcPct val="90000"/>
            </a:lnSpc>
            <a:spcBef>
              <a:spcPct val="0"/>
            </a:spcBef>
            <a:spcAft>
              <a:spcPct val="35000"/>
            </a:spcAft>
          </a:pPr>
          <a:r>
            <a:rPr lang="en-US" altLang="zh-CN" sz="1600" b="0" kern="1200" dirty="0" smtClean="0">
              <a:solidFill>
                <a:schemeClr val="tx1"/>
              </a:solidFill>
              <a:latin typeface="Microsoft YaHei" charset="-122"/>
              <a:ea typeface="Microsoft YaHei" charset="-122"/>
              <a:cs typeface="Microsoft YaHei" charset="-122"/>
            </a:rPr>
            <a:t>(Poole</a:t>
          </a:r>
          <a:r>
            <a:rPr lang="zh-CN" altLang="en-US" sz="1600" b="0" kern="1200" dirty="0" smtClean="0">
              <a:solidFill>
                <a:schemeClr val="tx1"/>
              </a:solidFill>
              <a:latin typeface="Microsoft YaHei" charset="-122"/>
              <a:ea typeface="Microsoft YaHei" charset="-122"/>
              <a:cs typeface="Microsoft YaHei" charset="-122"/>
            </a:rPr>
            <a:t>等人</a:t>
          </a:r>
          <a:r>
            <a:rPr lang="en-US" altLang="zh-CN" sz="1600" b="0" kern="1200" dirty="0" smtClean="0">
              <a:solidFill>
                <a:schemeClr val="tx1"/>
              </a:solidFill>
              <a:latin typeface="Microsoft YaHei" charset="-122"/>
              <a:ea typeface="Microsoft YaHei" charset="-122"/>
              <a:cs typeface="Microsoft YaHei" charset="-122"/>
            </a:rPr>
            <a:t>,1998)</a:t>
          </a:r>
          <a:endParaRPr lang="zh-CN" altLang="en-US" sz="1600" b="0" kern="1200" dirty="0">
            <a:solidFill>
              <a:schemeClr val="tx1"/>
            </a:solidFill>
            <a:latin typeface="Microsoft YaHei" charset="-122"/>
            <a:ea typeface="Microsoft YaHei" charset="-122"/>
            <a:cs typeface="Microsoft YaHei" charset="-122"/>
          </a:endParaRPr>
        </a:p>
      </dsp:txBody>
      <dsp:txXfrm rot="-5400000">
        <a:off x="3839503" y="2761524"/>
        <a:ext cx="3839502" cy="1656915"/>
      </dsp:txXfrm>
    </dsp:sp>
    <dsp:sp modelId="{ECEBD308-C01A-3342-81DD-5DA84C8A7509}">
      <dsp:nvSpPr>
        <dsp:cNvPr id="0" name=""/>
        <dsp:cNvSpPr/>
      </dsp:nvSpPr>
      <dsp:spPr>
        <a:xfrm>
          <a:off x="2687651" y="1656915"/>
          <a:ext cx="2303701" cy="1104610"/>
        </a:xfrm>
        <a:prstGeom prst="roundRect">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icrosoft YaHei" charset="-122"/>
              <a:ea typeface="Microsoft YaHei" charset="-122"/>
              <a:cs typeface="Microsoft YaHei" charset="-122"/>
            </a:rPr>
            <a:t>人工智能</a:t>
          </a:r>
          <a:endParaRPr lang="zh-CN" altLang="en-US" sz="2400" b="1" kern="1200" dirty="0">
            <a:latin typeface="Microsoft YaHei" charset="-122"/>
            <a:ea typeface="Microsoft YaHei" charset="-122"/>
            <a:cs typeface="Microsoft YaHei" charset="-122"/>
          </a:endParaRPr>
        </a:p>
      </dsp:txBody>
      <dsp:txXfrm>
        <a:off x="2741574" y="1710838"/>
        <a:ext cx="2195855" cy="996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D73AB-CACD-E64E-ACF2-FF16BBB502ED}">
      <dsp:nvSpPr>
        <dsp:cNvPr id="0" name=""/>
        <dsp:cNvSpPr/>
      </dsp:nvSpPr>
      <dsp:spPr>
        <a:xfrm>
          <a:off x="1055545" y="0"/>
          <a:ext cx="4222182" cy="4222182"/>
        </a:xfrm>
        <a:prstGeom prst="ellipse">
          <a:avLst/>
        </a:prstGeom>
        <a:solidFill>
          <a:schemeClr val="bg1"/>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icrosoft YaHei" charset="-122"/>
              <a:ea typeface="Microsoft YaHei" charset="-122"/>
              <a:cs typeface="Microsoft YaHei" charset="-122"/>
            </a:rPr>
            <a:t>人工智能</a:t>
          </a:r>
          <a:endParaRPr lang="zh-CN" altLang="en-US" sz="2000" kern="1200" dirty="0">
            <a:solidFill>
              <a:schemeClr val="tx1"/>
            </a:solidFill>
            <a:latin typeface="Microsoft YaHei" charset="-122"/>
            <a:ea typeface="Microsoft YaHei" charset="-122"/>
            <a:cs typeface="Microsoft YaHei" charset="-122"/>
          </a:endParaRPr>
        </a:p>
      </dsp:txBody>
      <dsp:txXfrm>
        <a:off x="2428810" y="211109"/>
        <a:ext cx="1475652" cy="633327"/>
      </dsp:txXfrm>
    </dsp:sp>
    <dsp:sp modelId="{166407CE-CAB4-7940-8A9D-32D063B72E62}">
      <dsp:nvSpPr>
        <dsp:cNvPr id="0" name=""/>
        <dsp:cNvSpPr/>
      </dsp:nvSpPr>
      <dsp:spPr>
        <a:xfrm>
          <a:off x="1583318" y="1055545"/>
          <a:ext cx="3166636" cy="3166636"/>
        </a:xfrm>
        <a:prstGeom prst="ellipse">
          <a:avLst/>
        </a:prstGeom>
        <a:solidFill>
          <a:schemeClr val="bg1"/>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Microsoft YaHei" charset="-122"/>
              <a:ea typeface="Microsoft YaHei" charset="-122"/>
              <a:cs typeface="Microsoft YaHei" charset="-122"/>
            </a:rPr>
            <a:t>机器学习</a:t>
          </a:r>
          <a:endParaRPr lang="zh-CN" altLang="en-US" sz="2000" b="1" kern="1200" dirty="0">
            <a:solidFill>
              <a:schemeClr val="tx1"/>
            </a:solidFill>
            <a:latin typeface="Microsoft YaHei" charset="-122"/>
            <a:ea typeface="Microsoft YaHei" charset="-122"/>
            <a:cs typeface="Microsoft YaHei" charset="-122"/>
          </a:endParaRPr>
        </a:p>
      </dsp:txBody>
      <dsp:txXfrm>
        <a:off x="2428810" y="1253460"/>
        <a:ext cx="1475652" cy="593744"/>
      </dsp:txXfrm>
    </dsp:sp>
    <dsp:sp modelId="{AA719505-966E-9A42-A438-AC23379E6CFD}">
      <dsp:nvSpPr>
        <dsp:cNvPr id="0" name=""/>
        <dsp:cNvSpPr/>
      </dsp:nvSpPr>
      <dsp:spPr>
        <a:xfrm>
          <a:off x="2111091" y="2111091"/>
          <a:ext cx="2111091" cy="2111091"/>
        </a:xfrm>
        <a:prstGeom prst="ellipse">
          <a:avLst/>
        </a:prstGeom>
        <a:solidFill>
          <a:schemeClr val="bg1"/>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Microsoft YaHei" charset="-122"/>
              <a:ea typeface="Microsoft YaHei" charset="-122"/>
              <a:cs typeface="Microsoft YaHei" charset="-122"/>
            </a:rPr>
            <a:t>深度学习</a:t>
          </a:r>
          <a:endParaRPr lang="zh-CN" altLang="en-US" sz="2000" b="1" kern="1200" dirty="0">
            <a:solidFill>
              <a:schemeClr val="tx1"/>
            </a:solidFill>
            <a:latin typeface="Microsoft YaHei" charset="-122"/>
            <a:ea typeface="Microsoft YaHei" charset="-122"/>
            <a:cs typeface="Microsoft YaHei" charset="-122"/>
          </a:endParaRPr>
        </a:p>
      </dsp:txBody>
      <dsp:txXfrm>
        <a:off x="2420253" y="2638863"/>
        <a:ext cx="1492766" cy="105554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 Id="rId3"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EF58B-2B5A-2046-9AEE-65C793EF884E}" type="datetimeFigureOut">
              <a:rPr kumimoji="1" lang="zh-CN" altLang="en-US" smtClean="0"/>
              <a:t>2019/4/13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92D6D-8443-7A4B-B488-CF7E46C60D4C}" type="slidenum">
              <a:rPr kumimoji="1" lang="zh-CN" altLang="en-US" smtClean="0"/>
              <a:t>‹#›</a:t>
            </a:fld>
            <a:endParaRPr kumimoji="1" lang="zh-CN" altLang="en-US"/>
          </a:p>
        </p:txBody>
      </p:sp>
    </p:spTree>
    <p:extLst>
      <p:ext uri="{BB962C8B-B14F-4D97-AF65-F5344CB8AC3E}">
        <p14:creationId xmlns:p14="http://schemas.microsoft.com/office/powerpoint/2010/main" val="449178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1</a:t>
            </a:fld>
            <a:endParaRPr kumimoji="1" lang="zh-CN" altLang="en-US"/>
          </a:p>
        </p:txBody>
      </p:sp>
    </p:spTree>
    <p:extLst>
      <p:ext uri="{BB962C8B-B14F-4D97-AF65-F5344CB8AC3E}">
        <p14:creationId xmlns:p14="http://schemas.microsoft.com/office/powerpoint/2010/main" val="183378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第一部分内容，通过大量阅读论文，发现现在常用的模型有</a:t>
            </a:r>
            <a:r>
              <a:rPr kumimoji="1" lang="en-US" altLang="zh-CN" dirty="0" smtClean="0"/>
              <a:t>3</a:t>
            </a:r>
            <a:r>
              <a:rPr kumimoji="1" lang="zh-CN" altLang="en-US" dirty="0" smtClean="0"/>
              <a:t>个，且分别被美国、法国应用于业务化预报系统中。</a:t>
            </a:r>
            <a:endParaRPr kumimoji="1" lang="en-US" altLang="zh-CN" dirty="0" smtClean="0"/>
          </a:p>
          <a:p>
            <a:r>
              <a:rPr kumimoji="1" lang="zh-CN" altLang="en-US" dirty="0" smtClean="0"/>
              <a:t>实现了现有</a:t>
            </a:r>
            <a:r>
              <a:rPr kumimoji="1" lang="en-US" altLang="zh-CN" dirty="0" smtClean="0"/>
              <a:t>3</a:t>
            </a:r>
            <a:r>
              <a:rPr kumimoji="1" lang="zh-CN" altLang="en-US" dirty="0" smtClean="0"/>
              <a:t>种蒸发波导预测模型，并设计适应性探究实验。</a:t>
            </a:r>
          </a:p>
          <a:p>
            <a:r>
              <a:rPr kumimoji="1" lang="zh-CN" altLang="en-US" dirty="0" smtClean="0"/>
              <a:t>对比结果发现</a:t>
            </a:r>
            <a:r>
              <a:rPr kumimoji="1" lang="en-US" altLang="zh-CN" dirty="0" smtClean="0"/>
              <a:t>P-J</a:t>
            </a:r>
            <a:r>
              <a:rPr kumimoji="1" lang="zh-CN" altLang="en-US" dirty="0" smtClean="0"/>
              <a:t>最后</a:t>
            </a:r>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24</a:t>
            </a:fld>
            <a:endParaRPr kumimoji="1" lang="zh-CN" altLang="en-US"/>
          </a:p>
        </p:txBody>
      </p:sp>
    </p:spTree>
    <p:extLst>
      <p:ext uri="{BB962C8B-B14F-4D97-AF65-F5344CB8AC3E}">
        <p14:creationId xmlns:p14="http://schemas.microsoft.com/office/powerpoint/2010/main" val="126780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蒸发波导预测模型本质：一个特征向量（基本气象要素）到一个标量（蒸发波导高度）的半经验函数映射</a:t>
            </a:r>
            <a:endParaRPr kumimoji="1" lang="en-US" altLang="zh-CN" dirty="0" smtClean="0"/>
          </a:p>
          <a:p>
            <a:r>
              <a:rPr kumimoji="1" lang="zh-CN" altLang="en-US" dirty="0" smtClean="0"/>
              <a:t>这与机器学习中的回归问题类似，同时传统模型的经验关系来自于人工统计结果。机器学习提取数据中潜在规律的能力更强，于是选择了</a:t>
            </a:r>
            <a:r>
              <a:rPr kumimoji="1" lang="en-US" altLang="zh-CN" dirty="0" smtClean="0"/>
              <a:t>SVR</a:t>
            </a:r>
            <a:r>
              <a:rPr kumimoji="1" lang="zh-CN" altLang="en-US" dirty="0" smtClean="0"/>
              <a:t>方法进行训练，因为它可以使用核函数处理非线性问题。</a:t>
            </a:r>
            <a:endParaRPr kumimoji="1" lang="en-US" altLang="zh-CN" dirty="0" smtClean="0"/>
          </a:p>
          <a:p>
            <a:endParaRPr kumimoji="1" lang="en-US" altLang="zh-CN" dirty="0" smtClean="0"/>
          </a:p>
          <a:p>
            <a:r>
              <a:rPr kumimoji="1" lang="en-US" altLang="zh-CN" dirty="0" smtClean="0"/>
              <a:t>RBF</a:t>
            </a:r>
            <a:r>
              <a:rPr kumimoji="1" lang="zh-CN" altLang="en-US" dirty="0" smtClean="0"/>
              <a:t>原因：</a:t>
            </a:r>
            <a:endParaRPr kumimoji="1" lang="en-US" altLang="zh-CN" dirty="0" smtClean="0"/>
          </a:p>
          <a:p>
            <a:r>
              <a:rPr kumimoji="1" lang="en-US" altLang="zh-CN" dirty="0" smtClean="0"/>
              <a:t>1.</a:t>
            </a:r>
            <a:r>
              <a:rPr kumimoji="1" lang="zh-CN" altLang="en-US" dirty="0" smtClean="0"/>
              <a:t>映射无穷维</a:t>
            </a:r>
            <a:endParaRPr kumimoji="1" lang="en-US" altLang="zh-CN" dirty="0" smtClean="0"/>
          </a:p>
          <a:p>
            <a:r>
              <a:rPr kumimoji="1" lang="en-US" altLang="zh-CN" dirty="0" smtClean="0"/>
              <a:t>2.</a:t>
            </a:r>
            <a:r>
              <a:rPr kumimoji="1" lang="zh-CN" altLang="en-US" baseline="0" dirty="0" smtClean="0"/>
              <a:t> 计算效率高</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25</a:t>
            </a:fld>
            <a:endParaRPr kumimoji="1" lang="zh-CN" altLang="en-US"/>
          </a:p>
        </p:txBody>
      </p:sp>
    </p:spTree>
    <p:extLst>
      <p:ext uri="{BB962C8B-B14F-4D97-AF65-F5344CB8AC3E}">
        <p14:creationId xmlns:p14="http://schemas.microsoft.com/office/powerpoint/2010/main" val="707257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先介绍训练集构建</a:t>
            </a:r>
            <a:endParaRPr kumimoji="1" lang="en-US" altLang="zh-CN" dirty="0" smtClean="0"/>
          </a:p>
          <a:p>
            <a:endParaRPr kumimoji="1" lang="en-US" altLang="zh-CN" dirty="0" smtClean="0"/>
          </a:p>
          <a:p>
            <a:r>
              <a:rPr kumimoji="1" lang="zh-CN" altLang="en-US" dirty="0" smtClean="0"/>
              <a:t>然后介绍思路：</a:t>
            </a:r>
            <a:endParaRPr kumimoji="1" lang="en-US" altLang="zh-CN" dirty="0" smtClean="0"/>
          </a:p>
          <a:p>
            <a:r>
              <a:rPr kumimoji="1" lang="zh-CN" altLang="en-US" dirty="0" smtClean="0"/>
              <a:t>首先构建了纯数据驱动的</a:t>
            </a:r>
            <a:r>
              <a:rPr kumimoji="1" lang="en-US" altLang="zh-CN" dirty="0" smtClean="0"/>
              <a:t>SVR</a:t>
            </a:r>
            <a:r>
              <a:rPr kumimoji="1" lang="zh-CN" altLang="en-US" dirty="0" smtClean="0"/>
              <a:t>，发现结果好。进一步思考能否使用</a:t>
            </a:r>
            <a:r>
              <a:rPr kumimoji="1" lang="en-US" altLang="zh-CN" dirty="0" smtClean="0"/>
              <a:t>SVR</a:t>
            </a:r>
            <a:r>
              <a:rPr kumimoji="1" lang="zh-CN" altLang="en-US" dirty="0" smtClean="0"/>
              <a:t>优化传统</a:t>
            </a:r>
            <a:r>
              <a:rPr kumimoji="1" lang="en-US" altLang="zh-CN" dirty="0" err="1" smtClean="0"/>
              <a:t>pj</a:t>
            </a:r>
            <a:r>
              <a:rPr kumimoji="1" lang="zh-CN" altLang="en-US" dirty="0" smtClean="0"/>
              <a:t>，取得成功。结果表明，机器学习是研究蒸发波导预测问题的重要方法</a:t>
            </a:r>
            <a:endParaRPr kumimoji="1" lang="en-US" altLang="zh-CN" dirty="0" smtClean="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26</a:t>
            </a:fld>
            <a:endParaRPr kumimoji="1" lang="zh-CN" altLang="en-US"/>
          </a:p>
        </p:txBody>
      </p:sp>
    </p:spTree>
    <p:extLst>
      <p:ext uri="{BB962C8B-B14F-4D97-AF65-F5344CB8AC3E}">
        <p14:creationId xmlns:p14="http://schemas.microsoft.com/office/powerpoint/2010/main" val="179014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27</a:t>
            </a:fld>
            <a:endParaRPr kumimoji="1" lang="zh-CN" altLang="en-US"/>
          </a:p>
        </p:txBody>
      </p:sp>
    </p:spTree>
    <p:extLst>
      <p:ext uri="{BB962C8B-B14F-4D97-AF65-F5344CB8AC3E}">
        <p14:creationId xmlns:p14="http://schemas.microsoft.com/office/powerpoint/2010/main" val="456436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28</a:t>
            </a:fld>
            <a:endParaRPr kumimoji="1" lang="zh-CN" altLang="en-US"/>
          </a:p>
        </p:txBody>
      </p:sp>
    </p:spTree>
    <p:extLst>
      <p:ext uri="{BB962C8B-B14F-4D97-AF65-F5344CB8AC3E}">
        <p14:creationId xmlns:p14="http://schemas.microsoft.com/office/powerpoint/2010/main" val="45705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SCS Back </a:t>
            </a:r>
            <a:r>
              <a:rPr kumimoji="1" lang="zh-CN" altLang="en-US" dirty="0" smtClean="0"/>
              <a:t>区域的样本量最少，而 </a:t>
            </a:r>
            <a:r>
              <a:rPr kumimoji="1" lang="en-US" altLang="zh-CN" dirty="0" smtClean="0"/>
              <a:t>SVR </a:t>
            </a:r>
            <a:r>
              <a:rPr kumimoji="1" lang="zh-CN" altLang="en-US" dirty="0" smtClean="0"/>
              <a:t>方法是一种基于数据训练的方法，数据量和数据本身的品质都会影响训练所得模型的性能，同时我们已扩大</a:t>
            </a:r>
            <a:r>
              <a:rPr kumimoji="1" lang="en-US" altLang="zh-CN" dirty="0" smtClean="0"/>
              <a:t>SVR</a:t>
            </a:r>
            <a:r>
              <a:rPr kumimoji="1" lang="zh-CN" altLang="en-US" dirty="0" smtClean="0"/>
              <a:t>参数搜索空间，但并没有性能改善。因此我们认为此现象的是数据本身的品质缺陷和样本量不足以及</a:t>
            </a:r>
            <a:r>
              <a:rPr kumimoji="1" lang="en-US" altLang="zh-CN" dirty="0" smtClean="0"/>
              <a:t>SVR</a:t>
            </a:r>
            <a:r>
              <a:rPr kumimoji="1" lang="zh-CN" altLang="en-US" dirty="0" smtClean="0"/>
              <a:t>本身学习能力的局限性造成的。</a:t>
            </a:r>
            <a:endParaRPr kumimoji="1" lang="en-US" altLang="zh-CN" dirty="0" smtClean="0"/>
          </a:p>
          <a:p>
            <a:r>
              <a:rPr kumimoji="1" lang="zh-CN" altLang="en-US" dirty="0" smtClean="0"/>
              <a:t>一共有</a:t>
            </a:r>
            <a:r>
              <a:rPr kumimoji="1" lang="en-US" altLang="zh-CN" dirty="0" smtClean="0"/>
              <a:t>1346</a:t>
            </a:r>
            <a:r>
              <a:rPr kumimoji="1" lang="zh-CN" altLang="en-US" dirty="0" smtClean="0"/>
              <a:t>个点，</a:t>
            </a:r>
            <a:r>
              <a:rPr kumimoji="1" lang="en-US" altLang="zh-CN" dirty="0" smtClean="0"/>
              <a:t>2/3</a:t>
            </a:r>
            <a:r>
              <a:rPr kumimoji="1" lang="zh-CN" altLang="en-US" dirty="0" smtClean="0"/>
              <a:t>训练，</a:t>
            </a:r>
            <a:r>
              <a:rPr kumimoji="1" lang="en-US" altLang="zh-CN" dirty="0" smtClean="0"/>
              <a:t>1/3</a:t>
            </a:r>
            <a:r>
              <a:rPr kumimoji="1" lang="zh-CN" altLang="en-US" dirty="0" smtClean="0"/>
              <a:t>测试</a:t>
            </a:r>
            <a:endParaRPr kumimoji="1" lang="en-US" altLang="zh-CN" dirty="0" smtClean="0"/>
          </a:p>
          <a:p>
            <a:r>
              <a:rPr kumimoji="1" lang="en-US" altLang="zh-CN" dirty="0" smtClean="0"/>
              <a:t>SCS</a:t>
            </a:r>
            <a:r>
              <a:rPr kumimoji="1" lang="zh-CN" altLang="en-US" dirty="0" smtClean="0"/>
              <a:t> </a:t>
            </a:r>
            <a:r>
              <a:rPr kumimoji="1" lang="en-US" altLang="zh-CN" dirty="0" smtClean="0"/>
              <a:t>Go</a:t>
            </a:r>
            <a:r>
              <a:rPr kumimoji="1" lang="zh-CN" altLang="en-US" dirty="0" smtClean="0"/>
              <a:t> </a:t>
            </a:r>
            <a:r>
              <a:rPr kumimoji="1" lang="en-US" altLang="zh-CN" dirty="0" smtClean="0"/>
              <a:t>1484</a:t>
            </a:r>
            <a:r>
              <a:rPr kumimoji="1" lang="zh-CN" altLang="en-US" dirty="0" smtClean="0"/>
              <a:t> </a:t>
            </a:r>
            <a:r>
              <a:rPr kumimoji="1" lang="zh-CN" altLang="en-US" baseline="0" dirty="0" smtClean="0"/>
              <a:t> </a:t>
            </a:r>
            <a:r>
              <a:rPr kumimoji="1" lang="en-US" altLang="zh-CN" dirty="0" smtClean="0"/>
              <a:t>ER</a:t>
            </a:r>
            <a:r>
              <a:rPr kumimoji="1" lang="zh-CN" altLang="en-US" dirty="0" smtClean="0"/>
              <a:t>  </a:t>
            </a:r>
            <a:r>
              <a:rPr kumimoji="1" lang="en-US" altLang="zh-CN" dirty="0" smtClean="0"/>
              <a:t>2500</a:t>
            </a:r>
            <a:r>
              <a:rPr kumimoji="1" lang="zh-CN" altLang="en-US" baseline="0" dirty="0" smtClean="0"/>
              <a:t> </a:t>
            </a:r>
            <a:r>
              <a:rPr kumimoji="1" lang="en-US" altLang="zh-CN" dirty="0" smtClean="0"/>
              <a:t>SSL</a:t>
            </a:r>
            <a:r>
              <a:rPr kumimoji="1" lang="zh-CN" altLang="en-US" dirty="0" smtClean="0"/>
              <a:t> </a:t>
            </a:r>
            <a:r>
              <a:rPr kumimoji="1" lang="en-US" altLang="zh-CN" dirty="0" smtClean="0"/>
              <a:t>5000</a:t>
            </a:r>
            <a:r>
              <a:rPr kumimoji="1" lang="zh-CN" altLang="en-US" baseline="0" dirty="0" smtClean="0"/>
              <a:t> </a:t>
            </a:r>
            <a:r>
              <a:rPr kumimoji="1" lang="en-US" altLang="zh-CN" dirty="0" smtClean="0"/>
              <a:t>NBB</a:t>
            </a:r>
            <a:r>
              <a:rPr kumimoji="1" lang="zh-CN" altLang="en-US" dirty="0" smtClean="0"/>
              <a:t> </a:t>
            </a:r>
            <a:r>
              <a:rPr kumimoji="1" lang="en-US" altLang="zh-CN" dirty="0" smtClean="0"/>
              <a:t>2000</a:t>
            </a:r>
            <a:r>
              <a:rPr kumimoji="1" lang="zh-CN" altLang="en-US" dirty="0" smtClean="0"/>
              <a:t> </a:t>
            </a:r>
            <a:r>
              <a:rPr kumimoji="1" lang="en-US" altLang="zh-CN" dirty="0" smtClean="0"/>
              <a:t>SCS</a:t>
            </a:r>
            <a:r>
              <a:rPr kumimoji="1" lang="zh-CN" altLang="en-US" baseline="0" dirty="0" smtClean="0"/>
              <a:t> </a:t>
            </a:r>
            <a:r>
              <a:rPr kumimoji="1" lang="en-US" altLang="zh-CN" baseline="0" dirty="0" smtClean="0"/>
              <a:t>Back</a:t>
            </a:r>
            <a:r>
              <a:rPr kumimoji="1" lang="zh-CN" altLang="en-US" baseline="0" dirty="0" smtClean="0"/>
              <a:t> </a:t>
            </a:r>
            <a:r>
              <a:rPr kumimoji="1" lang="en-US" altLang="zh-CN" baseline="0" dirty="0" smtClean="0"/>
              <a:t>1346</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29</a:t>
            </a:fld>
            <a:endParaRPr kumimoji="1" lang="zh-CN" altLang="en-US"/>
          </a:p>
        </p:txBody>
      </p:sp>
    </p:spTree>
    <p:extLst>
      <p:ext uri="{BB962C8B-B14F-4D97-AF65-F5344CB8AC3E}">
        <p14:creationId xmlns:p14="http://schemas.microsoft.com/office/powerpoint/2010/main" val="2023964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这个结果说明机器学习应用于蒸发波导预测研究一定程度上是合理且可行的，但仍有进一步优化的空间。</a:t>
            </a:r>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30</a:t>
            </a:fld>
            <a:endParaRPr kumimoji="1" lang="zh-CN" altLang="en-US"/>
          </a:p>
        </p:txBody>
      </p:sp>
    </p:spTree>
    <p:extLst>
      <p:ext uri="{BB962C8B-B14F-4D97-AF65-F5344CB8AC3E}">
        <p14:creationId xmlns:p14="http://schemas.microsoft.com/office/powerpoint/2010/main" val="4378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在第二部分基础上，机器学习方法对蒸发波导预测模型的优化有一定的效果，但仍存在一些误差。深度学习相比于传统机器学习，提取数据中潜在规律的能力更强。</a:t>
            </a:r>
            <a:endParaRPr kumimoji="1" lang="en-US" altLang="zh-CN" dirty="0" smtClean="0"/>
          </a:p>
          <a:p>
            <a:r>
              <a:rPr kumimoji="1" lang="zh-CN" altLang="en-US" dirty="0" smtClean="0"/>
              <a:t>不同深度神经网络对应不同的任务，本文选择</a:t>
            </a:r>
            <a:r>
              <a:rPr kumimoji="1" lang="en-US" altLang="zh-CN" dirty="0" smtClean="0"/>
              <a:t>MLP</a:t>
            </a:r>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31</a:t>
            </a:fld>
            <a:endParaRPr kumimoji="1" lang="zh-CN" altLang="en-US"/>
          </a:p>
        </p:txBody>
      </p:sp>
    </p:spTree>
    <p:extLst>
      <p:ext uri="{BB962C8B-B14F-4D97-AF65-F5344CB8AC3E}">
        <p14:creationId xmlns:p14="http://schemas.microsoft.com/office/powerpoint/2010/main" val="411466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波莱尔函数是一类相当广泛的函数，它包括一切阶梯函数、一切连续函数和分段连续函数。</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波莱尔函数经过有限次的加、减、乘、除运算以及函数的复合，仍然是波莱尔函数；波莱尔函数列的</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上、下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极限以及上确界和下确界仍然是波莱尔函数。</a:t>
            </a:r>
          </a:p>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32</a:t>
            </a:fld>
            <a:endParaRPr kumimoji="1" lang="zh-CN" altLang="en-US"/>
          </a:p>
        </p:txBody>
      </p:sp>
    </p:spTree>
    <p:extLst>
      <p:ext uri="{BB962C8B-B14F-4D97-AF65-F5344CB8AC3E}">
        <p14:creationId xmlns:p14="http://schemas.microsoft.com/office/powerpoint/2010/main" val="21174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33</a:t>
            </a:fld>
            <a:endParaRPr kumimoji="1" lang="zh-CN" altLang="en-US"/>
          </a:p>
        </p:txBody>
      </p:sp>
    </p:spTree>
    <p:extLst>
      <p:ext uri="{BB962C8B-B14F-4D97-AF65-F5344CB8AC3E}">
        <p14:creationId xmlns:p14="http://schemas.microsoft.com/office/powerpoint/2010/main" val="59741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3</a:t>
            </a:fld>
            <a:endParaRPr kumimoji="1" lang="zh-CN" altLang="en-US"/>
          </a:p>
        </p:txBody>
      </p:sp>
    </p:spTree>
    <p:extLst>
      <p:ext uri="{BB962C8B-B14F-4D97-AF65-F5344CB8AC3E}">
        <p14:creationId xmlns:p14="http://schemas.microsoft.com/office/powerpoint/2010/main" val="1910479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34</a:t>
            </a:fld>
            <a:endParaRPr kumimoji="1" lang="zh-CN" altLang="en-US"/>
          </a:p>
        </p:txBody>
      </p:sp>
    </p:spTree>
    <p:extLst>
      <p:ext uri="{BB962C8B-B14F-4D97-AF65-F5344CB8AC3E}">
        <p14:creationId xmlns:p14="http://schemas.microsoft.com/office/powerpoint/2010/main" val="922746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35</a:t>
            </a:fld>
            <a:endParaRPr kumimoji="1" lang="zh-CN" altLang="en-US"/>
          </a:p>
        </p:txBody>
      </p:sp>
    </p:spTree>
    <p:extLst>
      <p:ext uri="{BB962C8B-B14F-4D97-AF65-F5344CB8AC3E}">
        <p14:creationId xmlns:p14="http://schemas.microsoft.com/office/powerpoint/2010/main" val="1263616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37</a:t>
            </a:fld>
            <a:endParaRPr kumimoji="1" lang="zh-CN" altLang="en-US"/>
          </a:p>
        </p:txBody>
      </p:sp>
    </p:spTree>
    <p:extLst>
      <p:ext uri="{BB962C8B-B14F-4D97-AF65-F5344CB8AC3E}">
        <p14:creationId xmlns:p14="http://schemas.microsoft.com/office/powerpoint/2010/main" val="391702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NBB</a:t>
            </a:r>
            <a:r>
              <a:rPr kumimoji="1" lang="zh-CN" altLang="en-US" dirty="0" smtClean="0"/>
              <a:t>数据更一般化，更泛化数据</a:t>
            </a:r>
            <a:endParaRPr kumimoji="1" lang="en-US" altLang="zh-CN" dirty="0" smtClean="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38</a:t>
            </a:fld>
            <a:endParaRPr kumimoji="1" lang="zh-CN" altLang="en-US"/>
          </a:p>
        </p:txBody>
      </p:sp>
    </p:spTree>
    <p:extLst>
      <p:ext uri="{BB962C8B-B14F-4D97-AF65-F5344CB8AC3E}">
        <p14:creationId xmlns:p14="http://schemas.microsoft.com/office/powerpoint/2010/main" val="139961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像人一样思考：认知建模的途径，设计认知科学领域，要定义认识如何思考的</a:t>
            </a:r>
            <a:endParaRPr kumimoji="1" lang="en-US" altLang="zh-CN" dirty="0" smtClean="0"/>
          </a:p>
          <a:p>
            <a:r>
              <a:rPr kumimoji="1" lang="zh-CN" altLang="en-US" dirty="0" smtClean="0"/>
              <a:t>像人一样行动：图灵测试的途径，图灵测试旨在为只能提供一个令人满意的可操作的定义，如果一位人类询问者在提出一些书面问题以后不能区分书面回答来自人还是计算机，则这台机器就通过测试，至今为止还没有通过的</a:t>
            </a:r>
            <a:endParaRPr kumimoji="1" lang="en-US" altLang="zh-CN" dirty="0" smtClean="0"/>
          </a:p>
          <a:p>
            <a:r>
              <a:rPr kumimoji="1" lang="zh-CN" altLang="en-US" dirty="0" smtClean="0"/>
              <a:t>合理地思考：思维法则的途径，即通过逻辑学的手段，但限于逻辑表示法在形式语言的陈述较难，而且理论上可解的问题实际上可能无解，目前已不是主流</a:t>
            </a:r>
            <a:endParaRPr kumimoji="1" lang="en-US" altLang="zh-CN" dirty="0" smtClean="0"/>
          </a:p>
          <a:p>
            <a:r>
              <a:rPr kumimoji="1" lang="zh-CN" altLang="en-US" dirty="0" smtClean="0"/>
              <a:t>合理地行动：合理</a:t>
            </a:r>
            <a:r>
              <a:rPr kumimoji="1" lang="en-US" altLang="zh-CN" dirty="0" smtClean="0"/>
              <a:t>agent</a:t>
            </a:r>
            <a:r>
              <a:rPr kumimoji="1" lang="zh-CN" altLang="en-US" dirty="0" smtClean="0"/>
              <a:t>的途径</a:t>
            </a:r>
            <a:endParaRPr kumimoji="1" lang="en-US" altLang="zh-CN" dirty="0" smtClean="0"/>
          </a:p>
          <a:p>
            <a:r>
              <a:rPr kumimoji="1" lang="en-US" altLang="zh-CN" dirty="0" smtClean="0"/>
              <a:t>agent</a:t>
            </a:r>
            <a:r>
              <a:rPr kumimoji="1" lang="zh-CN" altLang="en-US" dirty="0" smtClean="0"/>
              <a:t>是指能够行动的某种东西，我们期待计算机实现：自助的操作，感知环境。长期持续，适应变化并能创建与追求目标。</a:t>
            </a:r>
            <a:endParaRPr kumimoji="1" lang="en-US" altLang="zh-CN" dirty="0" smtClean="0"/>
          </a:p>
          <a:p>
            <a:r>
              <a:rPr kumimoji="1" lang="zh-CN" altLang="en-US" dirty="0" smtClean="0"/>
              <a:t>左二：强人工智能</a:t>
            </a:r>
            <a:endParaRPr kumimoji="1" lang="en-US" altLang="zh-CN" dirty="0" smtClean="0"/>
          </a:p>
          <a:p>
            <a:r>
              <a:rPr kumimoji="1" lang="zh-CN" altLang="en-US" dirty="0" smtClean="0"/>
              <a:t>右二：弱人工智能（目前我们讨论的还是弱人工智能）</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5</a:t>
            </a:fld>
            <a:endParaRPr kumimoji="1" lang="zh-CN" altLang="en-US"/>
          </a:p>
        </p:txBody>
      </p:sp>
    </p:spTree>
    <p:extLst>
      <p:ext uri="{BB962C8B-B14F-4D97-AF65-F5344CB8AC3E}">
        <p14:creationId xmlns:p14="http://schemas.microsoft.com/office/powerpoint/2010/main" val="1917909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10</a:t>
            </a:fld>
            <a:endParaRPr kumimoji="1" lang="zh-CN" altLang="en-US"/>
          </a:p>
        </p:txBody>
      </p:sp>
    </p:spTree>
    <p:extLst>
      <p:ext uri="{BB962C8B-B14F-4D97-AF65-F5344CB8AC3E}">
        <p14:creationId xmlns:p14="http://schemas.microsoft.com/office/powerpoint/2010/main" val="211084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由于训练过程中使用后向传播算法更新参数，对梯度的计算使用链式法则，因此在第</a:t>
            </a:r>
            <a:r>
              <a:rPr kumimoji="1" lang="en-US" altLang="zh-CN" dirty="0" smtClean="0"/>
              <a:t>n</a:t>
            </a:r>
            <a:r>
              <a:rPr kumimoji="1" lang="zh-CN" altLang="en-US" dirty="0" smtClean="0"/>
              <a:t>层时需要将前面各层梯度相乘，由于其至于在（</a:t>
            </a:r>
            <a:r>
              <a:rPr kumimoji="1" lang="en-US" altLang="zh-CN" dirty="0" smtClean="0"/>
              <a:t>-1</a:t>
            </a:r>
            <a:r>
              <a:rPr kumimoji="1" lang="zh-CN" altLang="en-US" dirty="0" smtClean="0"/>
              <a:t>，</a:t>
            </a:r>
            <a:r>
              <a:rPr kumimoji="1" lang="en-US" altLang="zh-CN" dirty="0" smtClean="0"/>
              <a:t>1</a:t>
            </a:r>
            <a:r>
              <a:rPr kumimoji="1" lang="zh-CN" altLang="en-US" dirty="0" smtClean="0"/>
              <a:t>）或（</a:t>
            </a:r>
            <a:r>
              <a:rPr kumimoji="1" lang="en-US" altLang="zh-CN" dirty="0" smtClean="0"/>
              <a:t>0</a:t>
            </a:r>
            <a:r>
              <a:rPr kumimoji="1" lang="zh-CN" altLang="en-US" dirty="0" smtClean="0"/>
              <a:t>，</a:t>
            </a:r>
            <a:r>
              <a:rPr kumimoji="1" lang="en-US" altLang="zh-CN" dirty="0" smtClean="0"/>
              <a:t>1</a:t>
            </a:r>
            <a:r>
              <a:rPr kumimoji="1" lang="zh-CN" altLang="en-US" dirty="0" smtClean="0"/>
              <a:t>）之间，多层后其梯度会无限接近于零，造成训练困难。</a:t>
            </a:r>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14</a:t>
            </a:fld>
            <a:endParaRPr kumimoji="1" lang="zh-CN" altLang="en-US"/>
          </a:p>
        </p:txBody>
      </p:sp>
    </p:spTree>
    <p:extLst>
      <p:ext uri="{BB962C8B-B14F-4D97-AF65-F5344CB8AC3E}">
        <p14:creationId xmlns:p14="http://schemas.microsoft.com/office/powerpoint/2010/main" val="2128622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15</a:t>
            </a:fld>
            <a:endParaRPr kumimoji="1" lang="zh-CN" altLang="en-US"/>
          </a:p>
        </p:txBody>
      </p:sp>
    </p:spTree>
    <p:extLst>
      <p:ext uri="{BB962C8B-B14F-4D97-AF65-F5344CB8AC3E}">
        <p14:creationId xmlns:p14="http://schemas.microsoft.com/office/powerpoint/2010/main" val="570635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20</a:t>
            </a:fld>
            <a:endParaRPr kumimoji="1" lang="zh-CN" altLang="en-US"/>
          </a:p>
        </p:txBody>
      </p:sp>
    </p:spTree>
    <p:extLst>
      <p:ext uri="{BB962C8B-B14F-4D97-AF65-F5344CB8AC3E}">
        <p14:creationId xmlns:p14="http://schemas.microsoft.com/office/powerpoint/2010/main" val="29045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21</a:t>
            </a:fld>
            <a:endParaRPr kumimoji="1" lang="zh-CN" altLang="en-US"/>
          </a:p>
        </p:txBody>
      </p:sp>
    </p:spTree>
    <p:extLst>
      <p:ext uri="{BB962C8B-B14F-4D97-AF65-F5344CB8AC3E}">
        <p14:creationId xmlns:p14="http://schemas.microsoft.com/office/powerpoint/2010/main" val="750554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192D6D-8443-7A4B-B488-CF7E46C60D4C}" type="slidenum">
              <a:rPr kumimoji="1" lang="zh-CN" altLang="en-US" smtClean="0"/>
              <a:t>22</a:t>
            </a:fld>
            <a:endParaRPr kumimoji="1" lang="zh-CN" altLang="en-US"/>
          </a:p>
        </p:txBody>
      </p:sp>
    </p:spTree>
    <p:extLst>
      <p:ext uri="{BB962C8B-B14F-4D97-AF65-F5344CB8AC3E}">
        <p14:creationId xmlns:p14="http://schemas.microsoft.com/office/powerpoint/2010/main" val="167051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4/13/19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4/13/19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将图片拖动到占位符，或单击添加图标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4/13/19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5.png"/><Relationship Id="rId5" Type="http://schemas.openxmlformats.org/officeDocument/2006/relationships/oleObject" Target="../embeddings/oleObject1.bin"/><Relationship Id="rId6"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oleObject" Target="../embeddings/oleObject2.bin"/><Relationship Id="rId6" Type="http://schemas.openxmlformats.org/officeDocument/2006/relationships/image" Target="../media/image17.wmf"/><Relationship Id="rId7" Type="http://schemas.openxmlformats.org/officeDocument/2006/relationships/oleObject" Target="../embeddings/oleObject3.bin"/><Relationship Id="rId8" Type="http://schemas.openxmlformats.org/officeDocument/2006/relationships/image" Target="../media/image18.wmf"/><Relationship Id="rId9" Type="http://schemas.openxmlformats.org/officeDocument/2006/relationships/oleObject" Target="../embeddings/oleObject4.bin"/><Relationship Id="rId10" Type="http://schemas.openxmlformats.org/officeDocument/2006/relationships/image" Target="../media/image19.wmf"/><Relationship Id="rId1" Type="http://schemas.openxmlformats.org/officeDocument/2006/relationships/vmlDrawing" Target="../drawings/vmlDrawing2.vml"/><Relationship Id="rId2"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image" Target="../media/image180.png"/><Relationship Id="rId4" Type="http://schemas.openxmlformats.org/officeDocument/2006/relationships/image" Target="../media/image190.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4" Type="http://schemas.openxmlformats.org/officeDocument/2006/relationships/image" Target="../media/image34.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35.png"/><Relationship Id="rId10" Type="http://schemas.openxmlformats.org/officeDocument/2006/relationships/image" Target="../media/image25.png"/><Relationship Id="rId11"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70641" y="22400"/>
            <a:ext cx="10586471" cy="2677648"/>
          </a:xfrm>
        </p:spPr>
        <p:txBody>
          <a:bodyPr/>
          <a:lstStyle/>
          <a:p>
            <a:r>
              <a:rPr kumimoji="1" lang="zh-CN" altLang="en-US" b="1" dirty="0" smtClean="0">
                <a:latin typeface="Microsoft YaHei" charset="-122"/>
                <a:ea typeface="Microsoft YaHei" charset="-122"/>
                <a:cs typeface="Microsoft YaHei" charset="-122"/>
              </a:rPr>
              <a:t>基于机器学习的蒸发波导预测研究</a:t>
            </a:r>
            <a:endParaRPr kumimoji="1" lang="zh-CN" altLang="en-US" b="1" dirty="0">
              <a:latin typeface="Microsoft YaHei" charset="-122"/>
              <a:ea typeface="Microsoft YaHei" charset="-122"/>
              <a:cs typeface="Microsoft YaHei" charset="-122"/>
            </a:endParaRPr>
          </a:p>
        </p:txBody>
      </p:sp>
      <p:sp>
        <p:nvSpPr>
          <p:cNvPr id="3" name="副标题 2"/>
          <p:cNvSpPr>
            <a:spLocks noGrp="1"/>
          </p:cNvSpPr>
          <p:nvPr>
            <p:ph type="subTitle" idx="1"/>
          </p:nvPr>
        </p:nvSpPr>
        <p:spPr>
          <a:xfrm>
            <a:off x="1154955" y="4777379"/>
            <a:ext cx="8825658" cy="1298955"/>
          </a:xfrm>
        </p:spPr>
        <p:txBody>
          <a:bodyPr/>
          <a:lstStyle/>
          <a:p>
            <a:r>
              <a:rPr kumimoji="1" lang="zh-CN" altLang="en-US" b="1" dirty="0" smtClean="0">
                <a:latin typeface="Microsoft YaHei" charset="-122"/>
                <a:ea typeface="Microsoft YaHei" charset="-122"/>
                <a:cs typeface="Microsoft YaHei" charset="-122"/>
              </a:rPr>
              <a:t>汇报人：朱啸宇</a:t>
            </a:r>
            <a:endParaRPr kumimoji="1" lang="en-US" altLang="zh-CN" b="1" dirty="0" smtClean="0">
              <a:latin typeface="Microsoft YaHei" charset="-122"/>
              <a:ea typeface="Microsoft YaHei" charset="-122"/>
              <a:cs typeface="Microsoft YaHei" charset="-122"/>
            </a:endParaRPr>
          </a:p>
          <a:p>
            <a:r>
              <a:rPr kumimoji="1" lang="en-US" altLang="zh-CN" b="1" dirty="0" smtClean="0">
                <a:latin typeface="Microsoft YaHei" charset="-122"/>
                <a:ea typeface="Microsoft YaHei" charset="-122"/>
                <a:cs typeface="Microsoft YaHei" charset="-122"/>
              </a:rPr>
              <a:t>2019.04.13</a:t>
            </a:r>
          </a:p>
          <a:p>
            <a:endParaRPr kumimoji="1" lang="zh-CN" altLang="en-US" b="1" dirty="0">
              <a:latin typeface="Microsoft YaHei" charset="-122"/>
              <a:ea typeface="Microsoft YaHei" charset="-122"/>
              <a:cs typeface="Microsoft YaHei" charset="-122"/>
            </a:endParaRPr>
          </a:p>
        </p:txBody>
      </p:sp>
      <p:sp>
        <p:nvSpPr>
          <p:cNvPr id="4" name="文本框 3"/>
          <p:cNvSpPr txBox="1"/>
          <p:nvPr/>
        </p:nvSpPr>
        <p:spPr>
          <a:xfrm>
            <a:off x="-929898" y="991892"/>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986601465"/>
      </p:ext>
    </p:extLst>
  </p:cSld>
  <p:clrMapOvr>
    <a:masterClrMapping/>
  </p:clrMapOvr>
  <mc:AlternateContent xmlns:mc="http://schemas.openxmlformats.org/markup-compatibility/2006" xmlns:p14="http://schemas.microsoft.com/office/powerpoint/2010/main">
    <mc:Choice Requires="p14">
      <p:transition spd="slow" p14:dur="2000" advTm="12050"/>
    </mc:Choice>
    <mc:Fallback xmlns="">
      <p:transition spd="slow" advTm="1205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826199"/>
            <a:ext cx="12191999" cy="706964"/>
          </a:xfrm>
        </p:spPr>
        <p:txBody>
          <a:bodyPr/>
          <a:lstStyle/>
          <a:p>
            <a:pPr algn="ctr"/>
            <a:r>
              <a:rPr kumimoji="1" lang="en-US" altLang="zh-CN" sz="6000" b="1" dirty="0">
                <a:solidFill>
                  <a:schemeClr val="tx1"/>
                </a:solidFill>
                <a:latin typeface="Microsoft YaHei" charset="-122"/>
                <a:ea typeface="Microsoft YaHei" charset="-122"/>
                <a:cs typeface="Microsoft YaHei" charset="-122"/>
              </a:rPr>
              <a:t>2</a:t>
            </a:r>
            <a:r>
              <a:rPr kumimoji="1" lang="en-US" altLang="zh-CN" sz="6000" b="1" dirty="0" smtClean="0">
                <a:solidFill>
                  <a:schemeClr val="tx1"/>
                </a:solidFill>
                <a:latin typeface="Microsoft YaHei" charset="-122"/>
                <a:ea typeface="Microsoft YaHei" charset="-122"/>
                <a:cs typeface="Microsoft YaHei" charset="-122"/>
              </a:rPr>
              <a:t>.</a:t>
            </a:r>
            <a:r>
              <a:rPr kumimoji="1" lang="zh-CN" altLang="en-US" sz="6000" b="1" dirty="0" smtClean="0">
                <a:solidFill>
                  <a:schemeClr val="tx1"/>
                </a:solidFill>
                <a:latin typeface="Microsoft YaHei" charset="-122"/>
                <a:ea typeface="Microsoft YaHei" charset="-122"/>
                <a:cs typeface="Microsoft YaHei" charset="-122"/>
              </a:rPr>
              <a:t> 深度学习基本概念</a:t>
            </a:r>
            <a:endParaRPr kumimoji="1" lang="zh-CN" altLang="en-US" sz="6000" b="1"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15573166"/>
      </p:ext>
    </p:extLst>
  </p:cSld>
  <p:clrMapOvr>
    <a:masterClrMapping/>
  </p:clrMapOvr>
  <mc:AlternateContent xmlns:mc="http://schemas.openxmlformats.org/markup-compatibility/2006" xmlns:p14="http://schemas.microsoft.com/office/powerpoint/2010/main">
    <mc:Choice Requires="p14">
      <p:transition spd="slow" p14:dur="2000" advTm="1291"/>
    </mc:Choice>
    <mc:Fallback xmlns="">
      <p:transition spd="slow" advTm="129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神经网络基本结构</a:t>
            </a:r>
            <a:endParaRPr kumimoji="1" lang="zh-CN" altLang="en-US" b="1" dirty="0">
              <a:latin typeface="Microsoft YaHei" charset="-122"/>
              <a:ea typeface="Microsoft YaHei" charset="-122"/>
              <a:cs typeface="Microsoft YaHei" charset="-122"/>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0495" t="16624" r="37947" b="15780"/>
          <a:stretch/>
        </p:blipFill>
        <p:spPr>
          <a:xfrm rot="16200000">
            <a:off x="3721605" y="30216"/>
            <a:ext cx="4574176" cy="9106579"/>
          </a:xfrm>
          <a:prstGeom prst="rect">
            <a:avLst/>
          </a:prstGeom>
        </p:spPr>
      </p:pic>
    </p:spTree>
    <p:extLst>
      <p:ext uri="{BB962C8B-B14F-4D97-AF65-F5344CB8AC3E}">
        <p14:creationId xmlns:p14="http://schemas.microsoft.com/office/powerpoint/2010/main" val="633334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组合函数</a:t>
            </a:r>
            <a:r>
              <a:rPr kumimoji="1" lang="en-US" altLang="zh-CN" b="1" dirty="0" smtClean="0">
                <a:latin typeface="Microsoft YaHei" charset="-122"/>
                <a:ea typeface="Microsoft YaHei" charset="-122"/>
                <a:cs typeface="Microsoft YaHei" charset="-122"/>
              </a:rPr>
              <a:t>(Combination</a:t>
            </a:r>
            <a:r>
              <a:rPr kumimoji="1" lang="zh-CN" altLang="en-US" b="1" dirty="0" smtClean="0">
                <a:latin typeface="Microsoft YaHei" charset="-122"/>
                <a:ea typeface="Microsoft YaHei" charset="-122"/>
                <a:cs typeface="Microsoft YaHei" charset="-122"/>
              </a:rPr>
              <a:t> </a:t>
            </a:r>
            <a:r>
              <a:rPr kumimoji="1" lang="en-US" altLang="zh-CN" b="1" dirty="0" smtClean="0">
                <a:latin typeface="Microsoft YaHei" charset="-122"/>
                <a:ea typeface="Microsoft YaHei" charset="-122"/>
                <a:cs typeface="Microsoft YaHei" charset="-122"/>
              </a:rPr>
              <a:t>Function)</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6087173" y="2605822"/>
            <a:ext cx="5477886" cy="4099777"/>
          </a:xfrm>
        </p:spPr>
        <p:txBody>
          <a:bodyPr>
            <a:noAutofit/>
          </a:bodyPr>
          <a:lstStyle/>
          <a:p>
            <a:r>
              <a:rPr kumimoji="1" lang="zh-CN" altLang="en-US" sz="2400" dirty="0" smtClean="0">
                <a:solidFill>
                  <a:schemeClr val="tx1"/>
                </a:solidFill>
                <a:latin typeface="STZhongsong" charset="-122"/>
                <a:ea typeface="STZhongsong" charset="-122"/>
                <a:cs typeface="STZhongsong" charset="-122"/>
              </a:rPr>
              <a:t>在输入层之后的网络里，每个神经元的功能都是</a:t>
            </a:r>
            <a:r>
              <a:rPr kumimoji="1" lang="zh-CN" altLang="en-US" sz="2400" b="1" dirty="0" smtClean="0">
                <a:solidFill>
                  <a:schemeClr val="tx1"/>
                </a:solidFill>
                <a:latin typeface="STZhongsong" charset="-122"/>
                <a:ea typeface="STZhongsong" charset="-122"/>
                <a:cs typeface="STZhongsong" charset="-122"/>
              </a:rPr>
              <a:t>将上一层产生的向量通过自身的函数生成一个标量值</a:t>
            </a:r>
            <a:r>
              <a:rPr kumimoji="1" lang="zh-CN" altLang="en-US" sz="2400" dirty="0" smtClean="0">
                <a:solidFill>
                  <a:schemeClr val="tx1"/>
                </a:solidFill>
                <a:latin typeface="STZhongsong" charset="-122"/>
                <a:ea typeface="STZhongsong" charset="-122"/>
                <a:cs typeface="STZhongsong" charset="-122"/>
              </a:rPr>
              <a:t>，这个标量值就成为下一层神经元的网络</a:t>
            </a:r>
            <a:r>
              <a:rPr kumimoji="1" lang="zh-CN" altLang="en-US" sz="2400" b="1" dirty="0" smtClean="0">
                <a:solidFill>
                  <a:schemeClr val="tx1"/>
                </a:solidFill>
                <a:latin typeface="STZhongsong" charset="-122"/>
                <a:ea typeface="STZhongsong" charset="-122"/>
                <a:cs typeface="STZhongsong" charset="-122"/>
              </a:rPr>
              <a:t>输入变量</a:t>
            </a:r>
            <a:r>
              <a:rPr kumimoji="1" lang="zh-CN" altLang="en-US" sz="2400" dirty="0" smtClean="0">
                <a:solidFill>
                  <a:schemeClr val="tx1"/>
                </a:solidFill>
                <a:latin typeface="STZhongsong" charset="-122"/>
                <a:ea typeface="STZhongsong" charset="-122"/>
                <a:cs typeface="STZhongsong" charset="-122"/>
              </a:rPr>
              <a:t>。</a:t>
            </a:r>
            <a:endParaRPr kumimoji="1" lang="en-US" altLang="zh-CN" sz="2400" dirty="0" smtClean="0">
              <a:solidFill>
                <a:schemeClr val="tx1"/>
              </a:solidFill>
              <a:latin typeface="STZhongsong" charset="-122"/>
              <a:ea typeface="STZhongsong" charset="-122"/>
              <a:cs typeface="STZhongsong" charset="-122"/>
            </a:endParaRPr>
          </a:p>
          <a:p>
            <a:r>
              <a:rPr kumimoji="1" lang="zh-CN" altLang="en-US" sz="2400" dirty="0" smtClean="0">
                <a:solidFill>
                  <a:schemeClr val="tx1"/>
                </a:solidFill>
                <a:latin typeface="STZhongsong" charset="-122"/>
                <a:ea typeface="STZhongsong" charset="-122"/>
                <a:cs typeface="STZhongsong" charset="-122"/>
              </a:rPr>
              <a:t>这种在网络中间将向量映射为标量的函数就被称为</a:t>
            </a:r>
            <a:r>
              <a:rPr kumimoji="1" lang="zh-CN" altLang="en-US" sz="2400" b="1" dirty="0" smtClean="0">
                <a:solidFill>
                  <a:schemeClr val="tx1"/>
                </a:solidFill>
                <a:latin typeface="STZhongsong" charset="-122"/>
                <a:ea typeface="STZhongsong" charset="-122"/>
                <a:cs typeface="STZhongsong" charset="-122"/>
              </a:rPr>
              <a:t>组合函数</a:t>
            </a:r>
            <a:r>
              <a:rPr kumimoji="1" lang="zh-CN" altLang="en-US" sz="2400" dirty="0" smtClean="0">
                <a:solidFill>
                  <a:schemeClr val="tx1"/>
                </a:solidFill>
                <a:latin typeface="STZhongsong" charset="-122"/>
                <a:ea typeface="STZhongsong" charset="-122"/>
                <a:cs typeface="STZhongsong" charset="-122"/>
              </a:rPr>
              <a:t>。</a:t>
            </a:r>
            <a:endParaRPr kumimoji="1" lang="en-US" altLang="zh-CN" sz="2400" dirty="0" smtClean="0">
              <a:solidFill>
                <a:schemeClr val="tx1"/>
              </a:solidFill>
              <a:latin typeface="STZhongsong" charset="-122"/>
              <a:ea typeface="STZhongsong" charset="-122"/>
              <a:cs typeface="STZhongsong" charset="-122"/>
            </a:endParaRPr>
          </a:p>
          <a:p>
            <a:r>
              <a:rPr kumimoji="1" lang="zh-CN" altLang="en-US" sz="2400" dirty="0" smtClean="0">
                <a:solidFill>
                  <a:schemeClr val="tx1"/>
                </a:solidFill>
                <a:latin typeface="STZhongsong" charset="-122"/>
                <a:ea typeface="STZhongsong" charset="-122"/>
                <a:cs typeface="STZhongsong" charset="-122"/>
              </a:rPr>
              <a:t>常用的组合函数包括线性组合函数、基于欧式空间距离的函数等。</a:t>
            </a:r>
            <a:endParaRPr kumimoji="1" lang="en-US" altLang="zh-CN" sz="2400" dirty="0" smtClean="0">
              <a:solidFill>
                <a:schemeClr val="tx1"/>
              </a:solidFill>
              <a:latin typeface="STZhongsong" charset="-122"/>
              <a:ea typeface="STZhongsong" charset="-122"/>
              <a:cs typeface="STZhongsong" charset="-122"/>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0495" t="16624" r="37947" b="15780"/>
          <a:stretch/>
        </p:blipFill>
        <p:spPr>
          <a:xfrm rot="16200000">
            <a:off x="1673117" y="1238183"/>
            <a:ext cx="2760491" cy="5495772"/>
          </a:xfrm>
          <a:prstGeom prst="rect">
            <a:avLst/>
          </a:prstGeom>
        </p:spPr>
      </p:pic>
      <p:sp>
        <p:nvSpPr>
          <p:cNvPr id="6" name="矩形 5"/>
          <p:cNvSpPr/>
          <p:nvPr/>
        </p:nvSpPr>
        <p:spPr>
          <a:xfrm>
            <a:off x="2147453" y="4313973"/>
            <a:ext cx="665019" cy="401781"/>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908575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激活函数</a:t>
            </a:r>
            <a:r>
              <a:rPr kumimoji="1" lang="en-US" altLang="zh-CN" b="1" dirty="0" smtClean="0">
                <a:latin typeface="Microsoft YaHei" charset="-122"/>
                <a:ea typeface="Microsoft YaHei" charset="-122"/>
                <a:cs typeface="Microsoft YaHei" charset="-122"/>
              </a:rPr>
              <a:t>(Activation</a:t>
            </a:r>
            <a:r>
              <a:rPr kumimoji="1" lang="zh-CN" altLang="en-US" b="1" dirty="0" smtClean="0">
                <a:latin typeface="Microsoft YaHei" charset="-122"/>
                <a:ea typeface="Microsoft YaHei" charset="-122"/>
                <a:cs typeface="Microsoft YaHei" charset="-122"/>
              </a:rPr>
              <a:t> </a:t>
            </a:r>
            <a:r>
              <a:rPr kumimoji="1" lang="en-US" altLang="zh-CN" b="1" dirty="0" smtClean="0">
                <a:latin typeface="Microsoft YaHei" charset="-122"/>
                <a:ea typeface="Microsoft YaHei" charset="-122"/>
                <a:cs typeface="Microsoft YaHei" charset="-122"/>
              </a:rPr>
              <a:t>Function)</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6059466" y="2395699"/>
            <a:ext cx="5477886" cy="4462301"/>
          </a:xfrm>
        </p:spPr>
        <p:txBody>
          <a:bodyPr>
            <a:noAutofit/>
          </a:bodyPr>
          <a:lstStyle/>
          <a:p>
            <a:r>
              <a:rPr kumimoji="1" lang="zh-CN" altLang="en-US" sz="2400" dirty="0" smtClean="0">
                <a:solidFill>
                  <a:schemeClr val="tx1"/>
                </a:solidFill>
                <a:latin typeface="STZhongsong" charset="-122"/>
                <a:ea typeface="STZhongsong" charset="-122"/>
                <a:cs typeface="STZhongsong" charset="-122"/>
              </a:rPr>
              <a:t>大多数神经元都将一维向量的网络输入变量通过一个函数映射为另外一个一维向量的数值，这个函数称为激活函数，其产生的值就被称为激活状态。</a:t>
            </a:r>
            <a:endParaRPr kumimoji="1" lang="en-US" altLang="zh-CN" sz="2400" dirty="0" smtClean="0">
              <a:solidFill>
                <a:schemeClr val="tx1"/>
              </a:solidFill>
              <a:latin typeface="STZhongsong" charset="-122"/>
              <a:ea typeface="STZhongsong" charset="-122"/>
              <a:cs typeface="STZhongsong" charset="-122"/>
            </a:endParaRPr>
          </a:p>
          <a:p>
            <a:r>
              <a:rPr kumimoji="1" lang="zh-CN" altLang="en-US" sz="2400" dirty="0" smtClean="0">
                <a:solidFill>
                  <a:schemeClr val="tx1"/>
                </a:solidFill>
                <a:latin typeface="STZhongsong" charset="-122"/>
                <a:ea typeface="STZhongsong" charset="-122"/>
                <a:cs typeface="STZhongsong" charset="-122"/>
              </a:rPr>
              <a:t>除了输出层外，这些激活函数通常将一个实数域上的值映射到一个有限域中，因此也被称为“坍缩函数”</a:t>
            </a:r>
            <a:endParaRPr kumimoji="1" lang="en-US" altLang="zh-CN" sz="2400" dirty="0" smtClean="0">
              <a:solidFill>
                <a:schemeClr val="tx1"/>
              </a:solidFill>
              <a:latin typeface="STZhongsong" charset="-122"/>
              <a:ea typeface="STZhongsong" charset="-122"/>
              <a:cs typeface="STZhongsong" charset="-122"/>
            </a:endParaRPr>
          </a:p>
          <a:p>
            <a:r>
              <a:rPr kumimoji="1" lang="zh-CN" altLang="en-US" sz="2400" dirty="0" smtClean="0">
                <a:solidFill>
                  <a:schemeClr val="tx1"/>
                </a:solidFill>
                <a:latin typeface="STZhongsong" charset="-122"/>
                <a:ea typeface="STZhongsong" charset="-122"/>
                <a:cs typeface="STZhongsong" charset="-122"/>
              </a:rPr>
              <a:t>激活函数的作用是为网络引入非线性变化来增强其函数表达能力。</a:t>
            </a:r>
            <a:endParaRPr kumimoji="1" lang="en-US" altLang="zh-CN" sz="2400" dirty="0" smtClean="0">
              <a:solidFill>
                <a:schemeClr val="tx1"/>
              </a:solidFill>
              <a:latin typeface="STZhongsong" charset="-122"/>
              <a:ea typeface="STZhongsong" charset="-122"/>
              <a:cs typeface="STZhongsong" charset="-122"/>
            </a:endParaRPr>
          </a:p>
          <a:p>
            <a:r>
              <a:rPr kumimoji="1" lang="zh-CN" altLang="en-US" sz="2400" dirty="0" smtClean="0">
                <a:solidFill>
                  <a:schemeClr val="tx1"/>
                </a:solidFill>
                <a:latin typeface="STZhongsong" charset="-122"/>
                <a:ea typeface="STZhongsong" charset="-122"/>
                <a:cs typeface="STZhongsong" charset="-122"/>
              </a:rPr>
              <a:t>常用激活函数有</a:t>
            </a:r>
            <a:r>
              <a:rPr kumimoji="1" lang="en-US" altLang="zh-CN" sz="2400" dirty="0" err="1" smtClean="0">
                <a:solidFill>
                  <a:schemeClr val="tx1"/>
                </a:solidFill>
                <a:latin typeface="STZhongsong" charset="-122"/>
                <a:ea typeface="STZhongsong" charset="-122"/>
                <a:cs typeface="STZhongsong" charset="-122"/>
              </a:rPr>
              <a:t>ReLu</a:t>
            </a:r>
            <a:r>
              <a:rPr kumimoji="1" lang="zh-CN" altLang="en-US" sz="2400" dirty="0" smtClean="0">
                <a:solidFill>
                  <a:schemeClr val="tx1"/>
                </a:solidFill>
                <a:latin typeface="STZhongsong" charset="-122"/>
                <a:ea typeface="STZhongsong" charset="-122"/>
                <a:cs typeface="STZhongsong" charset="-122"/>
              </a:rPr>
              <a:t>、</a:t>
            </a:r>
            <a:r>
              <a:rPr kumimoji="1" lang="en-US" altLang="zh-CN" sz="2400" dirty="0" smtClean="0">
                <a:solidFill>
                  <a:schemeClr val="tx1"/>
                </a:solidFill>
                <a:latin typeface="STZhongsong" charset="-122"/>
                <a:ea typeface="STZhongsong" charset="-122"/>
                <a:cs typeface="STZhongsong" charset="-122"/>
              </a:rPr>
              <a:t>Logistic</a:t>
            </a: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Sigmoid</a:t>
            </a:r>
            <a:r>
              <a:rPr kumimoji="1" lang="zh-CN" altLang="en-US" sz="2400" dirty="0" smtClean="0">
                <a:solidFill>
                  <a:schemeClr val="tx1"/>
                </a:solidFill>
                <a:latin typeface="STZhongsong" charset="-122"/>
                <a:ea typeface="STZhongsong" charset="-122"/>
                <a:cs typeface="STZhongsong" charset="-122"/>
              </a:rPr>
              <a:t>、双曲正切函数等</a:t>
            </a:r>
            <a:endParaRPr kumimoji="1" lang="en-US" altLang="zh-CN" sz="2400" dirty="0" smtClean="0">
              <a:solidFill>
                <a:schemeClr val="tx1"/>
              </a:solidFill>
              <a:latin typeface="STZhongsong" charset="-122"/>
              <a:ea typeface="STZhongsong" charset="-122"/>
              <a:cs typeface="STZhongsong" charset="-122"/>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0495" t="16624" r="37947" b="15780"/>
          <a:stretch/>
        </p:blipFill>
        <p:spPr>
          <a:xfrm rot="16200000">
            <a:off x="1673117" y="1238183"/>
            <a:ext cx="2760491" cy="5495772"/>
          </a:xfrm>
          <a:prstGeom prst="rect">
            <a:avLst/>
          </a:prstGeom>
        </p:spPr>
      </p:pic>
      <p:sp>
        <p:nvSpPr>
          <p:cNvPr id="6" name="矩形 5"/>
          <p:cNvSpPr/>
          <p:nvPr/>
        </p:nvSpPr>
        <p:spPr>
          <a:xfrm>
            <a:off x="3352805" y="4327828"/>
            <a:ext cx="665019" cy="401781"/>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13768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grpSp>
        <p:nvGrpSpPr>
          <p:cNvPr id="11" name="组 10"/>
          <p:cNvGrpSpPr/>
          <p:nvPr/>
        </p:nvGrpSpPr>
        <p:grpSpPr>
          <a:xfrm>
            <a:off x="143568" y="2998272"/>
            <a:ext cx="5250947" cy="2321874"/>
            <a:chOff x="1154954" y="2679616"/>
            <a:chExt cx="4334286" cy="1916543"/>
          </a:xfrm>
        </p:grpSpPr>
        <p:grpSp>
          <p:nvGrpSpPr>
            <p:cNvPr id="7" name="组 6"/>
            <p:cNvGrpSpPr/>
            <p:nvPr/>
          </p:nvGrpSpPr>
          <p:grpSpPr>
            <a:xfrm>
              <a:off x="1154954" y="2679616"/>
              <a:ext cx="4334286" cy="1916543"/>
              <a:chOff x="1378528" y="3057239"/>
              <a:chExt cx="2895600" cy="1280382"/>
            </a:xfrm>
          </p:grpSpPr>
          <p:pic>
            <p:nvPicPr>
              <p:cNvPr id="4" name="图片 3"/>
              <p:cNvPicPr>
                <a:picLocks noChangeAspect="1"/>
              </p:cNvPicPr>
              <p:nvPr/>
            </p:nvPicPr>
            <p:blipFill>
              <a:blip r:embed="rId3"/>
              <a:stretch>
                <a:fillRect/>
              </a:stretch>
            </p:blipFill>
            <p:spPr>
              <a:xfrm>
                <a:off x="1378528" y="3057239"/>
                <a:ext cx="2895600" cy="660400"/>
              </a:xfrm>
              <a:prstGeom prst="rect">
                <a:avLst/>
              </a:prstGeom>
            </p:spPr>
          </p:pic>
          <p:pic>
            <p:nvPicPr>
              <p:cNvPr id="5" name="图片 4"/>
              <p:cNvPicPr>
                <a:picLocks noChangeAspect="1"/>
              </p:cNvPicPr>
              <p:nvPr/>
            </p:nvPicPr>
            <p:blipFill>
              <a:blip r:embed="rId4"/>
              <a:stretch>
                <a:fillRect/>
              </a:stretch>
            </p:blipFill>
            <p:spPr>
              <a:xfrm>
                <a:off x="1478396" y="3486721"/>
                <a:ext cx="1892300" cy="469900"/>
              </a:xfrm>
              <a:prstGeom prst="rect">
                <a:avLst/>
              </a:prstGeom>
            </p:spPr>
          </p:pic>
          <p:pic>
            <p:nvPicPr>
              <p:cNvPr id="6" name="图片 5"/>
              <p:cNvPicPr>
                <a:picLocks noChangeAspect="1"/>
              </p:cNvPicPr>
              <p:nvPr/>
            </p:nvPicPr>
            <p:blipFill>
              <a:blip r:embed="rId5"/>
              <a:stretch>
                <a:fillRect/>
              </a:stretch>
            </p:blipFill>
            <p:spPr>
              <a:xfrm>
                <a:off x="1547662" y="4007421"/>
                <a:ext cx="1892300" cy="330200"/>
              </a:xfrm>
              <a:prstGeom prst="rect">
                <a:avLst/>
              </a:prstGeom>
            </p:spPr>
          </p:pic>
        </p:grpSp>
        <p:sp>
          <p:nvSpPr>
            <p:cNvPr id="8" name="文本框 7"/>
            <p:cNvSpPr txBox="1"/>
            <p:nvPr/>
          </p:nvSpPr>
          <p:spPr>
            <a:xfrm>
              <a:off x="4945444" y="2940484"/>
              <a:ext cx="457826" cy="369332"/>
            </a:xfrm>
            <a:prstGeom prst="rect">
              <a:avLst/>
            </a:prstGeom>
            <a:noFill/>
          </p:spPr>
          <p:txBody>
            <a:bodyPr wrap="square" rtlCol="0">
              <a:spAutoFit/>
            </a:bodyPr>
            <a:lstStyle/>
            <a:p>
              <a:r>
                <a:rPr kumimoji="1" lang="en-US" altLang="zh-CN" smtClean="0"/>
                <a:t>(1)</a:t>
              </a:r>
              <a:endParaRPr kumimoji="1" lang="zh-CN" altLang="en-US" dirty="0"/>
            </a:p>
          </p:txBody>
        </p:sp>
        <p:sp>
          <p:nvSpPr>
            <p:cNvPr id="9" name="文本框 8"/>
            <p:cNvSpPr txBox="1"/>
            <p:nvPr/>
          </p:nvSpPr>
          <p:spPr>
            <a:xfrm>
              <a:off x="4945444" y="3558123"/>
              <a:ext cx="457826" cy="369332"/>
            </a:xfrm>
            <a:prstGeom prst="rect">
              <a:avLst/>
            </a:prstGeom>
            <a:noFill/>
          </p:spPr>
          <p:txBody>
            <a:bodyPr wrap="square" rtlCol="0">
              <a:spAutoFit/>
            </a:bodyPr>
            <a:lstStyle/>
            <a:p>
              <a:r>
                <a:rPr kumimoji="1" lang="en-US" altLang="zh-CN" dirty="0" smtClean="0"/>
                <a:t>(2)</a:t>
              </a:r>
              <a:endParaRPr kumimoji="1" lang="zh-CN" altLang="en-US" dirty="0"/>
            </a:p>
          </p:txBody>
        </p:sp>
        <p:sp>
          <p:nvSpPr>
            <p:cNvPr id="10" name="文本框 9"/>
            <p:cNvSpPr txBox="1"/>
            <p:nvPr/>
          </p:nvSpPr>
          <p:spPr>
            <a:xfrm>
              <a:off x="4945444" y="4141491"/>
              <a:ext cx="457826" cy="369332"/>
            </a:xfrm>
            <a:prstGeom prst="rect">
              <a:avLst/>
            </a:prstGeom>
            <a:noFill/>
          </p:spPr>
          <p:txBody>
            <a:bodyPr wrap="square" rtlCol="0">
              <a:spAutoFit/>
            </a:bodyPr>
            <a:lstStyle/>
            <a:p>
              <a:r>
                <a:rPr kumimoji="1" lang="en-US" altLang="zh-CN" dirty="0" smtClean="0"/>
                <a:t>(3)</a:t>
              </a:r>
              <a:endParaRPr kumimoji="1" lang="zh-CN" altLang="en-US" dirty="0"/>
            </a:p>
          </p:txBody>
        </p:sp>
      </p:grpSp>
      <p:sp>
        <p:nvSpPr>
          <p:cNvPr id="12" name="内容占位符 2"/>
          <p:cNvSpPr>
            <a:spLocks noGrp="1"/>
          </p:cNvSpPr>
          <p:nvPr>
            <p:ph idx="1"/>
          </p:nvPr>
        </p:nvSpPr>
        <p:spPr>
          <a:xfrm>
            <a:off x="5841527" y="2278866"/>
            <a:ext cx="6017964" cy="4462301"/>
          </a:xfrm>
        </p:spPr>
        <p:txBody>
          <a:bodyPr>
            <a:noAutofit/>
          </a:bodyPr>
          <a:lstStyle/>
          <a:p>
            <a:r>
              <a:rPr kumimoji="1" lang="en-US" altLang="zh-CN" sz="2100" dirty="0" smtClean="0">
                <a:solidFill>
                  <a:schemeClr val="tx1"/>
                </a:solidFill>
                <a:latin typeface="STZhongsong" charset="-122"/>
                <a:ea typeface="STZhongsong" charset="-122"/>
                <a:cs typeface="STZhongsong" charset="-122"/>
              </a:rPr>
              <a:t>Logistic</a:t>
            </a:r>
            <a:r>
              <a:rPr kumimoji="1" lang="zh-CN" altLang="en-US" sz="2100" dirty="0" smtClean="0">
                <a:solidFill>
                  <a:schemeClr val="tx1"/>
                </a:solidFill>
                <a:latin typeface="STZhongsong" charset="-122"/>
                <a:ea typeface="STZhongsong" charset="-122"/>
                <a:cs typeface="STZhongsong" charset="-122"/>
              </a:rPr>
              <a:t> </a:t>
            </a:r>
            <a:r>
              <a:rPr kumimoji="1" lang="en-US" altLang="zh-CN" sz="2100" dirty="0" smtClean="0">
                <a:solidFill>
                  <a:schemeClr val="tx1"/>
                </a:solidFill>
                <a:latin typeface="STZhongsong" charset="-122"/>
                <a:ea typeface="STZhongsong" charset="-122"/>
                <a:cs typeface="STZhongsong" charset="-122"/>
              </a:rPr>
              <a:t>Sigmoid</a:t>
            </a:r>
            <a:r>
              <a:rPr kumimoji="1" lang="zh-CN" altLang="en-US" sz="2100" dirty="0" smtClean="0">
                <a:solidFill>
                  <a:schemeClr val="tx1"/>
                </a:solidFill>
                <a:latin typeface="STZhongsong" charset="-122"/>
                <a:ea typeface="STZhongsong" charset="-122"/>
                <a:cs typeface="STZhongsong" charset="-122"/>
              </a:rPr>
              <a:t>函数与双曲正切函数在网络层数较多时，会出现梯度消失现象。</a:t>
            </a:r>
            <a:endParaRPr kumimoji="1" lang="en-US" altLang="zh-CN" sz="2100" dirty="0" smtClean="0">
              <a:solidFill>
                <a:schemeClr val="tx1"/>
              </a:solidFill>
              <a:latin typeface="STZhongsong" charset="-122"/>
              <a:ea typeface="STZhongsong" charset="-122"/>
              <a:cs typeface="STZhongsong" charset="-122"/>
            </a:endParaRPr>
          </a:p>
          <a:p>
            <a:r>
              <a:rPr kumimoji="1" lang="en-US" altLang="zh-CN" sz="2100" dirty="0" err="1" smtClean="0">
                <a:solidFill>
                  <a:schemeClr val="tx1"/>
                </a:solidFill>
                <a:latin typeface="STZhongsong" charset="-122"/>
                <a:ea typeface="STZhongsong" charset="-122"/>
                <a:cs typeface="STZhongsong" charset="-122"/>
              </a:rPr>
              <a:t>ReLU</a:t>
            </a:r>
            <a:r>
              <a:rPr kumimoji="1" lang="zh-CN" altLang="en-US" sz="2100" dirty="0" smtClean="0">
                <a:solidFill>
                  <a:schemeClr val="tx1"/>
                </a:solidFill>
                <a:latin typeface="STZhongsong" charset="-122"/>
                <a:ea typeface="STZhongsong" charset="-122"/>
                <a:cs typeface="STZhongsong" charset="-122"/>
              </a:rPr>
              <a:t>易于优化，当其处于激活状态时，可以保持较大导数值和梯度，可防止梯度消失现象。</a:t>
            </a:r>
            <a:endParaRPr kumimoji="1" lang="en-US" altLang="zh-CN" sz="2100" dirty="0" smtClean="0">
              <a:solidFill>
                <a:schemeClr val="tx1"/>
              </a:solidFill>
              <a:latin typeface="STZhongsong" charset="-122"/>
              <a:ea typeface="STZhongsong" charset="-122"/>
              <a:cs typeface="STZhongsong" charset="-122"/>
            </a:endParaRPr>
          </a:p>
          <a:p>
            <a:r>
              <a:rPr kumimoji="1" lang="zh-CN" altLang="en-US" sz="2100" dirty="0" smtClean="0">
                <a:solidFill>
                  <a:schemeClr val="tx1"/>
                </a:solidFill>
                <a:latin typeface="STZhongsong" charset="-122"/>
                <a:ea typeface="STZhongsong" charset="-122"/>
                <a:cs typeface="STZhongsong" charset="-122"/>
              </a:rPr>
              <a:t>输出层激活函数（也称输出单元）的选择</a:t>
            </a:r>
            <a:endParaRPr kumimoji="1" lang="en-US" altLang="zh-CN" sz="2100" dirty="0" smtClean="0">
              <a:solidFill>
                <a:schemeClr val="tx1"/>
              </a:solidFill>
              <a:latin typeface="STZhongsong" charset="-122"/>
              <a:ea typeface="STZhongsong" charset="-122"/>
              <a:cs typeface="STZhongsong" charset="-122"/>
            </a:endParaRPr>
          </a:p>
          <a:p>
            <a:pPr marL="457200" indent="-457200">
              <a:buFont typeface="+mj-ea"/>
              <a:buAutoNum type="circleNumDbPlain"/>
            </a:pPr>
            <a:r>
              <a:rPr kumimoji="1" lang="zh-CN" altLang="en-US" sz="2100" dirty="0" smtClean="0">
                <a:solidFill>
                  <a:schemeClr val="tx1"/>
                </a:solidFill>
                <a:latin typeface="STZhongsong" charset="-122"/>
                <a:ea typeface="STZhongsong" charset="-122"/>
                <a:cs typeface="STZhongsong" charset="-122"/>
              </a:rPr>
              <a:t>对于双取值因变量，常选</a:t>
            </a:r>
            <a:r>
              <a:rPr kumimoji="1" lang="en-US" altLang="zh-CN" sz="2100" dirty="0" smtClean="0">
                <a:solidFill>
                  <a:schemeClr val="tx1"/>
                </a:solidFill>
                <a:latin typeface="STZhongsong" charset="-122"/>
                <a:ea typeface="STZhongsong" charset="-122"/>
                <a:cs typeface="STZhongsong" charset="-122"/>
              </a:rPr>
              <a:t>Logistic</a:t>
            </a:r>
            <a:r>
              <a:rPr kumimoji="1" lang="zh-CN" altLang="en-US" sz="2100" dirty="0" smtClean="0">
                <a:solidFill>
                  <a:schemeClr val="tx1"/>
                </a:solidFill>
                <a:latin typeface="STZhongsong" charset="-122"/>
                <a:ea typeface="STZhongsong" charset="-122"/>
                <a:cs typeface="STZhongsong" charset="-122"/>
              </a:rPr>
              <a:t>函数</a:t>
            </a:r>
            <a:endParaRPr kumimoji="1" lang="en-US" altLang="zh-CN" sz="2100" dirty="0" smtClean="0">
              <a:solidFill>
                <a:schemeClr val="tx1"/>
              </a:solidFill>
              <a:latin typeface="STZhongsong" charset="-122"/>
              <a:ea typeface="STZhongsong" charset="-122"/>
              <a:cs typeface="STZhongsong" charset="-122"/>
            </a:endParaRPr>
          </a:p>
          <a:p>
            <a:pPr marL="457200" indent="-457200">
              <a:buFont typeface="+mj-ea"/>
              <a:buAutoNum type="circleNumDbPlain"/>
            </a:pPr>
            <a:r>
              <a:rPr kumimoji="1" lang="zh-CN" altLang="en-US" sz="2100" dirty="0" smtClean="0">
                <a:solidFill>
                  <a:schemeClr val="tx1"/>
                </a:solidFill>
                <a:latin typeface="STZhongsong" charset="-122"/>
                <a:ea typeface="STZhongsong" charset="-122"/>
                <a:cs typeface="STZhongsong" charset="-122"/>
              </a:rPr>
              <a:t>对于多取值离散因变量，常选</a:t>
            </a:r>
            <a:r>
              <a:rPr kumimoji="1" lang="en-US" altLang="zh-CN" sz="2100" dirty="0" err="1" smtClean="0">
                <a:solidFill>
                  <a:schemeClr val="tx1"/>
                </a:solidFill>
                <a:latin typeface="STZhongsong" charset="-122"/>
                <a:ea typeface="STZhongsong" charset="-122"/>
                <a:cs typeface="STZhongsong" charset="-122"/>
              </a:rPr>
              <a:t>softmax</a:t>
            </a:r>
            <a:r>
              <a:rPr kumimoji="1" lang="zh-CN" altLang="en-US" sz="2100" dirty="0" smtClean="0">
                <a:solidFill>
                  <a:schemeClr val="tx1"/>
                </a:solidFill>
                <a:latin typeface="STZhongsong" charset="-122"/>
                <a:ea typeface="STZhongsong" charset="-122"/>
                <a:cs typeface="STZhongsong" charset="-122"/>
              </a:rPr>
              <a:t>函数</a:t>
            </a:r>
            <a:endParaRPr kumimoji="1" lang="en-US" altLang="zh-CN" sz="2100" dirty="0" smtClean="0">
              <a:solidFill>
                <a:schemeClr val="tx1"/>
              </a:solidFill>
              <a:latin typeface="STZhongsong" charset="-122"/>
              <a:ea typeface="STZhongsong" charset="-122"/>
              <a:cs typeface="STZhongsong" charset="-122"/>
            </a:endParaRPr>
          </a:p>
          <a:p>
            <a:pPr marL="457200" indent="-457200">
              <a:buFont typeface="+mj-ea"/>
              <a:buAutoNum type="circleNumDbPlain"/>
            </a:pPr>
            <a:r>
              <a:rPr kumimoji="1" lang="zh-CN" altLang="en-US" sz="2100" dirty="0" smtClean="0">
                <a:solidFill>
                  <a:schemeClr val="tx1"/>
                </a:solidFill>
                <a:latin typeface="STZhongsong" charset="-122"/>
                <a:ea typeface="STZhongsong" charset="-122"/>
                <a:cs typeface="STZhongsong" charset="-122"/>
              </a:rPr>
              <a:t>对于有有限值域的连续因变量，</a:t>
            </a:r>
            <a:r>
              <a:rPr kumimoji="1" lang="en-US" altLang="zh-CN" sz="2100" dirty="0" smtClean="0">
                <a:solidFill>
                  <a:schemeClr val="tx1"/>
                </a:solidFill>
                <a:latin typeface="STZhongsong" charset="-122"/>
                <a:ea typeface="STZhongsong" charset="-122"/>
                <a:cs typeface="STZhongsong" charset="-122"/>
              </a:rPr>
              <a:t>logistic</a:t>
            </a:r>
            <a:r>
              <a:rPr kumimoji="1" lang="zh-CN" altLang="en-US" sz="2100" dirty="0" smtClean="0">
                <a:solidFill>
                  <a:schemeClr val="tx1"/>
                </a:solidFill>
                <a:latin typeface="STZhongsong" charset="-122"/>
                <a:ea typeface="STZhongsong" charset="-122"/>
                <a:cs typeface="STZhongsong" charset="-122"/>
              </a:rPr>
              <a:t>和</a:t>
            </a:r>
            <a:r>
              <a:rPr kumimoji="1" lang="en-US" altLang="zh-CN" sz="2100" dirty="0" err="1" smtClean="0">
                <a:solidFill>
                  <a:schemeClr val="tx1"/>
                </a:solidFill>
                <a:latin typeface="STZhongsong" charset="-122"/>
                <a:ea typeface="STZhongsong" charset="-122"/>
                <a:cs typeface="STZhongsong" charset="-122"/>
              </a:rPr>
              <a:t>tanh</a:t>
            </a:r>
            <a:r>
              <a:rPr kumimoji="1" lang="zh-CN" altLang="en-US" sz="2100" dirty="0" smtClean="0">
                <a:solidFill>
                  <a:schemeClr val="tx1"/>
                </a:solidFill>
                <a:latin typeface="STZhongsong" charset="-122"/>
                <a:ea typeface="STZhongsong" charset="-122"/>
                <a:cs typeface="STZhongsong" charset="-122"/>
              </a:rPr>
              <a:t>函数均可选择</a:t>
            </a:r>
            <a:endParaRPr kumimoji="1" lang="en-US" altLang="zh-CN" sz="2100" dirty="0" smtClean="0">
              <a:solidFill>
                <a:schemeClr val="tx1"/>
              </a:solidFill>
              <a:latin typeface="STZhongsong" charset="-122"/>
              <a:ea typeface="STZhongsong" charset="-122"/>
              <a:cs typeface="STZhongsong" charset="-122"/>
            </a:endParaRPr>
          </a:p>
          <a:p>
            <a:pPr marL="457200" indent="-457200">
              <a:buFont typeface="+mj-ea"/>
              <a:buAutoNum type="circleNumDbPlain"/>
            </a:pPr>
            <a:r>
              <a:rPr kumimoji="1" lang="zh-CN" altLang="en-US" sz="2100" dirty="0" smtClean="0">
                <a:solidFill>
                  <a:schemeClr val="tx1"/>
                </a:solidFill>
                <a:latin typeface="STZhongsong" charset="-122"/>
                <a:ea typeface="STZhongsong" charset="-122"/>
                <a:cs typeface="STZhongsong" charset="-122"/>
              </a:rPr>
              <a:t>对于无限制值域（或有限值域但边界未知）的连续因变量，常选线性函数</a:t>
            </a:r>
            <a:endParaRPr kumimoji="1" lang="en-US" altLang="zh-CN" sz="2100" dirty="0" smtClean="0">
              <a:solidFill>
                <a:schemeClr val="tx1"/>
              </a:solidFill>
              <a:latin typeface="STZhongsong" charset="-122"/>
              <a:ea typeface="STZhongsong" charset="-122"/>
              <a:cs typeface="STZhongsong" charset="-122"/>
            </a:endParaRPr>
          </a:p>
        </p:txBody>
      </p:sp>
      <p:sp>
        <p:nvSpPr>
          <p:cNvPr id="13" name="文本框 12"/>
          <p:cNvSpPr txBox="1"/>
          <p:nvPr/>
        </p:nvSpPr>
        <p:spPr>
          <a:xfrm>
            <a:off x="706582" y="5408063"/>
            <a:ext cx="4281053" cy="923330"/>
          </a:xfrm>
          <a:prstGeom prst="rect">
            <a:avLst/>
          </a:prstGeom>
          <a:noFill/>
        </p:spPr>
        <p:txBody>
          <a:bodyPr wrap="square" rtlCol="0">
            <a:spAutoFit/>
          </a:bodyPr>
          <a:lstStyle/>
          <a:p>
            <a:r>
              <a:rPr kumimoji="1" lang="en-US" altLang="zh-CN" dirty="0" smtClean="0">
                <a:latin typeface="STZhongsong" charset="-122"/>
                <a:ea typeface="STZhongsong" charset="-122"/>
                <a:cs typeface="STZhongsong" charset="-122"/>
              </a:rPr>
              <a:t>(1)</a:t>
            </a:r>
            <a:r>
              <a:rPr kumimoji="1" lang="zh-CN" altLang="en-US" dirty="0" smtClean="0">
                <a:latin typeface="STZhongsong" charset="-122"/>
                <a:ea typeface="STZhongsong" charset="-122"/>
                <a:cs typeface="STZhongsong" charset="-122"/>
              </a:rPr>
              <a:t>为</a:t>
            </a:r>
            <a:r>
              <a:rPr kumimoji="1" lang="en-US" altLang="zh-CN" dirty="0" smtClean="0">
                <a:latin typeface="STZhongsong" charset="-122"/>
                <a:ea typeface="STZhongsong" charset="-122"/>
                <a:cs typeface="STZhongsong" charset="-122"/>
              </a:rPr>
              <a:t>Logistic</a:t>
            </a:r>
            <a:r>
              <a:rPr kumimoji="1" lang="zh-CN" altLang="en-US" dirty="0" smtClean="0">
                <a:latin typeface="STZhongsong" charset="-122"/>
                <a:ea typeface="STZhongsong" charset="-122"/>
                <a:cs typeface="STZhongsong" charset="-122"/>
              </a:rPr>
              <a:t> </a:t>
            </a:r>
            <a:r>
              <a:rPr kumimoji="1" lang="en-US" altLang="zh-CN" dirty="0" smtClean="0">
                <a:latin typeface="STZhongsong" charset="-122"/>
                <a:ea typeface="STZhongsong" charset="-122"/>
                <a:cs typeface="STZhongsong" charset="-122"/>
              </a:rPr>
              <a:t>Sigmoid</a:t>
            </a:r>
            <a:r>
              <a:rPr kumimoji="1" lang="zh-CN" altLang="en-US" dirty="0" smtClean="0">
                <a:latin typeface="STZhongsong" charset="-122"/>
                <a:ea typeface="STZhongsong" charset="-122"/>
                <a:cs typeface="STZhongsong" charset="-122"/>
              </a:rPr>
              <a:t>函数；</a:t>
            </a:r>
            <a:endParaRPr kumimoji="1" lang="en-US" altLang="zh-CN" dirty="0" smtClean="0">
              <a:latin typeface="STZhongsong" charset="-122"/>
              <a:ea typeface="STZhongsong" charset="-122"/>
              <a:cs typeface="STZhongsong" charset="-122"/>
            </a:endParaRPr>
          </a:p>
          <a:p>
            <a:r>
              <a:rPr kumimoji="1" lang="en-US" altLang="zh-CN" dirty="0" smtClean="0">
                <a:latin typeface="STZhongsong" charset="-122"/>
                <a:ea typeface="STZhongsong" charset="-122"/>
                <a:cs typeface="STZhongsong" charset="-122"/>
              </a:rPr>
              <a:t>(2)</a:t>
            </a:r>
            <a:r>
              <a:rPr kumimoji="1" lang="zh-CN" altLang="en-US" dirty="0" smtClean="0">
                <a:latin typeface="STZhongsong" charset="-122"/>
                <a:ea typeface="STZhongsong" charset="-122"/>
                <a:cs typeface="STZhongsong" charset="-122"/>
              </a:rPr>
              <a:t>为双曲正切函数；</a:t>
            </a:r>
            <a:endParaRPr kumimoji="1" lang="en-US" altLang="zh-CN" dirty="0" smtClean="0">
              <a:latin typeface="STZhongsong" charset="-122"/>
              <a:ea typeface="STZhongsong" charset="-122"/>
              <a:cs typeface="STZhongsong" charset="-122"/>
            </a:endParaRPr>
          </a:p>
          <a:p>
            <a:r>
              <a:rPr kumimoji="1" lang="en-US" altLang="zh-CN" dirty="0" smtClean="0">
                <a:latin typeface="STZhongsong" charset="-122"/>
                <a:ea typeface="STZhongsong" charset="-122"/>
                <a:cs typeface="STZhongsong" charset="-122"/>
              </a:rPr>
              <a:t>(3)</a:t>
            </a:r>
            <a:r>
              <a:rPr kumimoji="1" lang="zh-CN" altLang="en-US" dirty="0" smtClean="0">
                <a:latin typeface="STZhongsong" charset="-122"/>
                <a:ea typeface="STZhongsong" charset="-122"/>
                <a:cs typeface="STZhongsong" charset="-122"/>
              </a:rPr>
              <a:t>为</a:t>
            </a:r>
            <a:r>
              <a:rPr kumimoji="1" lang="en-US" altLang="zh-CN" dirty="0" smtClean="0">
                <a:latin typeface="STZhongsong" charset="-122"/>
                <a:ea typeface="STZhongsong" charset="-122"/>
                <a:cs typeface="STZhongsong" charset="-122"/>
              </a:rPr>
              <a:t>Rectified</a:t>
            </a:r>
            <a:r>
              <a:rPr kumimoji="1" lang="zh-CN" altLang="en-US" dirty="0" smtClean="0">
                <a:latin typeface="STZhongsong" charset="-122"/>
                <a:ea typeface="STZhongsong" charset="-122"/>
                <a:cs typeface="STZhongsong" charset="-122"/>
              </a:rPr>
              <a:t> </a:t>
            </a:r>
            <a:r>
              <a:rPr kumimoji="1" lang="en-US" altLang="zh-CN" dirty="0" smtClean="0">
                <a:latin typeface="STZhongsong" charset="-122"/>
                <a:ea typeface="STZhongsong" charset="-122"/>
                <a:cs typeface="STZhongsong" charset="-122"/>
              </a:rPr>
              <a:t>Linear</a:t>
            </a:r>
            <a:r>
              <a:rPr kumimoji="1" lang="zh-CN" altLang="en-US" dirty="0" smtClean="0">
                <a:latin typeface="STZhongsong" charset="-122"/>
                <a:ea typeface="STZhongsong" charset="-122"/>
                <a:cs typeface="STZhongsong" charset="-122"/>
              </a:rPr>
              <a:t> </a:t>
            </a:r>
            <a:r>
              <a:rPr kumimoji="1" lang="en-US" altLang="zh-CN" dirty="0" smtClean="0">
                <a:latin typeface="STZhongsong" charset="-122"/>
                <a:ea typeface="STZhongsong" charset="-122"/>
                <a:cs typeface="STZhongsong" charset="-122"/>
              </a:rPr>
              <a:t>Unit(</a:t>
            </a:r>
            <a:r>
              <a:rPr kumimoji="1" lang="en-US" altLang="zh-CN" dirty="0" err="1" smtClean="0">
                <a:latin typeface="STZhongsong" charset="-122"/>
                <a:ea typeface="STZhongsong" charset="-122"/>
                <a:cs typeface="STZhongsong" charset="-122"/>
              </a:rPr>
              <a:t>ReLU</a:t>
            </a:r>
            <a:r>
              <a:rPr kumimoji="1" lang="en-US" altLang="zh-CN" dirty="0" smtClean="0">
                <a:latin typeface="STZhongsong" charset="-122"/>
                <a:ea typeface="STZhongsong" charset="-122"/>
                <a:cs typeface="STZhongsong" charset="-122"/>
              </a:rPr>
              <a:t>)</a:t>
            </a:r>
            <a:endParaRPr kumimoji="1" lang="zh-CN" altLang="en-US" dirty="0">
              <a:latin typeface="STZhongsong" charset="-122"/>
              <a:ea typeface="STZhongsong" charset="-122"/>
              <a:cs typeface="STZhongsong" charset="-122"/>
            </a:endParaRPr>
          </a:p>
        </p:txBody>
      </p:sp>
    </p:spTree>
    <p:extLst>
      <p:ext uri="{BB962C8B-B14F-4D97-AF65-F5344CB8AC3E}">
        <p14:creationId xmlns:p14="http://schemas.microsoft.com/office/powerpoint/2010/main" val="1018141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误差函数</a:t>
            </a:r>
            <a:r>
              <a:rPr kumimoji="1" lang="en-US" altLang="zh-CN" b="1" dirty="0" smtClean="0">
                <a:latin typeface="Microsoft YaHei" charset="-122"/>
                <a:ea typeface="Microsoft YaHei" charset="-122"/>
                <a:cs typeface="Microsoft YaHei" charset="-122"/>
              </a:rPr>
              <a:t>(Loss</a:t>
            </a:r>
            <a:r>
              <a:rPr kumimoji="1" lang="zh-CN" altLang="en-US" b="1" dirty="0" smtClean="0">
                <a:latin typeface="Microsoft YaHei" charset="-122"/>
                <a:ea typeface="Microsoft YaHei" charset="-122"/>
                <a:cs typeface="Microsoft YaHei" charset="-122"/>
              </a:rPr>
              <a:t> </a:t>
            </a:r>
            <a:r>
              <a:rPr kumimoji="1" lang="en-US" altLang="zh-CN" b="1" dirty="0" smtClean="0">
                <a:latin typeface="Microsoft YaHei" charset="-122"/>
                <a:ea typeface="Microsoft YaHei" charset="-122"/>
                <a:cs typeface="Microsoft YaHei" charset="-122"/>
              </a:rPr>
              <a:t>Function)</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6059466" y="2395699"/>
            <a:ext cx="5477886" cy="4462301"/>
          </a:xfrm>
        </p:spPr>
        <p:txBody>
          <a:bodyPr>
            <a:noAutofit/>
          </a:bodyPr>
          <a:lstStyle/>
          <a:p>
            <a:r>
              <a:rPr kumimoji="1" lang="zh-CN" altLang="en-US" sz="2000" dirty="0" smtClean="0">
                <a:solidFill>
                  <a:schemeClr val="tx1"/>
                </a:solidFill>
                <a:latin typeface="STZhongsong" charset="-122"/>
                <a:ea typeface="STZhongsong" charset="-122"/>
                <a:cs typeface="STZhongsong" charset="-122"/>
              </a:rPr>
              <a:t>监督学习的神经网络中都需要一个函数来测度模型输出值和真实的因变量值之间的差异，其差异一般称为</a:t>
            </a:r>
            <a:r>
              <a:rPr kumimoji="1" lang="zh-CN" altLang="en-US" sz="2000" b="1" dirty="0" smtClean="0">
                <a:solidFill>
                  <a:schemeClr val="tx1"/>
                </a:solidFill>
                <a:latin typeface="STZhongsong" charset="-122"/>
                <a:ea typeface="STZhongsong" charset="-122"/>
                <a:cs typeface="STZhongsong" charset="-122"/>
              </a:rPr>
              <a:t>残差或误差</a:t>
            </a:r>
            <a:r>
              <a:rPr kumimoji="1" lang="zh-CN" altLang="en-US" sz="2000" dirty="0" smtClean="0">
                <a:solidFill>
                  <a:schemeClr val="tx1"/>
                </a:solidFill>
                <a:latin typeface="STZhongsong" charset="-122"/>
                <a:ea typeface="STZhongsong" charset="-122"/>
                <a:cs typeface="STZhongsong" charset="-122"/>
              </a:rPr>
              <a:t>。</a:t>
            </a:r>
            <a:endParaRPr kumimoji="1" lang="en-US" altLang="zh-CN" sz="2000" dirty="0" smtClean="0">
              <a:solidFill>
                <a:schemeClr val="tx1"/>
              </a:solidFill>
              <a:latin typeface="STZhongsong" charset="-122"/>
              <a:ea typeface="STZhongsong" charset="-122"/>
              <a:cs typeface="STZhongsong" charset="-122"/>
            </a:endParaRPr>
          </a:p>
          <a:p>
            <a:r>
              <a:rPr kumimoji="1" lang="zh-CN" altLang="en-US" sz="2000" dirty="0" smtClean="0">
                <a:solidFill>
                  <a:schemeClr val="tx1"/>
                </a:solidFill>
                <a:latin typeface="STZhongsong" charset="-122"/>
                <a:ea typeface="STZhongsong" charset="-122"/>
                <a:cs typeface="STZhongsong" charset="-122"/>
              </a:rPr>
              <a:t>用于衡量此差异的函数被称为</a:t>
            </a:r>
            <a:r>
              <a:rPr kumimoji="1" lang="zh-CN" altLang="en-US" sz="2000" b="1" dirty="0" smtClean="0">
                <a:solidFill>
                  <a:schemeClr val="tx1"/>
                </a:solidFill>
                <a:latin typeface="STZhongsong" charset="-122"/>
                <a:ea typeface="STZhongsong" charset="-122"/>
                <a:cs typeface="STZhongsong" charset="-122"/>
              </a:rPr>
              <a:t>误差函数或损失函数。</a:t>
            </a:r>
            <a:endParaRPr kumimoji="1" lang="en-US" altLang="zh-CN" sz="2000" b="1" dirty="0" smtClean="0">
              <a:solidFill>
                <a:schemeClr val="tx1"/>
              </a:solidFill>
              <a:latin typeface="STZhongsong" charset="-122"/>
              <a:ea typeface="STZhongsong" charset="-122"/>
              <a:cs typeface="STZhongsong" charset="-122"/>
            </a:endParaRPr>
          </a:p>
          <a:p>
            <a:r>
              <a:rPr kumimoji="1" lang="zh-CN" altLang="en-US" sz="2000" dirty="0" smtClean="0">
                <a:solidFill>
                  <a:schemeClr val="tx1"/>
                </a:solidFill>
                <a:latin typeface="STZhongsong" charset="-122"/>
                <a:ea typeface="STZhongsong" charset="-122"/>
                <a:cs typeface="STZhongsong" charset="-122"/>
              </a:rPr>
              <a:t>网络的训练就是通过不断调整网络中神经元之间的</a:t>
            </a:r>
            <a:r>
              <a:rPr kumimoji="1" lang="zh-CN" altLang="en-US" sz="2000" b="1" dirty="0" smtClean="0">
                <a:solidFill>
                  <a:schemeClr val="tx1"/>
                </a:solidFill>
                <a:latin typeface="STZhongsong" charset="-122"/>
                <a:ea typeface="STZhongsong" charset="-122"/>
                <a:cs typeface="STZhongsong" charset="-122"/>
              </a:rPr>
              <a:t>参数</a:t>
            </a:r>
            <a:r>
              <a:rPr kumimoji="1" lang="zh-CN" altLang="en-US" sz="2000" dirty="0" smtClean="0">
                <a:solidFill>
                  <a:schemeClr val="tx1"/>
                </a:solidFill>
                <a:latin typeface="STZhongsong" charset="-122"/>
                <a:ea typeface="STZhongsong" charset="-122"/>
                <a:cs typeface="STZhongsong" charset="-122"/>
              </a:rPr>
              <a:t>来</a:t>
            </a:r>
            <a:r>
              <a:rPr kumimoji="1" lang="zh-CN" altLang="en-US" sz="2000" b="1" dirty="0" smtClean="0">
                <a:solidFill>
                  <a:schemeClr val="tx1"/>
                </a:solidFill>
                <a:latin typeface="STZhongsong" charset="-122"/>
                <a:ea typeface="STZhongsong" charset="-122"/>
                <a:cs typeface="STZhongsong" charset="-122"/>
              </a:rPr>
              <a:t>尽可能减小</a:t>
            </a:r>
            <a:r>
              <a:rPr kumimoji="1" lang="zh-CN" altLang="en-US" sz="2000" dirty="0" smtClean="0">
                <a:solidFill>
                  <a:schemeClr val="tx1"/>
                </a:solidFill>
                <a:latin typeface="STZhongsong" charset="-122"/>
                <a:ea typeface="STZhongsong" charset="-122"/>
                <a:cs typeface="STZhongsong" charset="-122"/>
              </a:rPr>
              <a:t>损失函数。</a:t>
            </a:r>
            <a:endParaRPr kumimoji="1" lang="en-US" altLang="zh-CN" sz="2000" dirty="0" smtClean="0">
              <a:solidFill>
                <a:schemeClr val="tx1"/>
              </a:solidFill>
              <a:latin typeface="STZhongsong" charset="-122"/>
              <a:ea typeface="STZhongsong" charset="-122"/>
              <a:cs typeface="STZhongsong" charset="-122"/>
            </a:endParaRPr>
          </a:p>
          <a:p>
            <a:r>
              <a:rPr kumimoji="1" lang="zh-CN" altLang="en-US" sz="2000" dirty="0" smtClean="0">
                <a:solidFill>
                  <a:schemeClr val="tx1"/>
                </a:solidFill>
                <a:latin typeface="STZhongsong" charset="-122"/>
                <a:ea typeface="STZhongsong" charset="-122"/>
                <a:cs typeface="STZhongsong" charset="-122"/>
              </a:rPr>
              <a:t>常用的损失函数：</a:t>
            </a:r>
            <a:endParaRPr kumimoji="1" lang="en-US" altLang="zh-CN" sz="2000" dirty="0" smtClean="0">
              <a:solidFill>
                <a:schemeClr val="tx1"/>
              </a:solidFill>
              <a:latin typeface="STZhongsong" charset="-122"/>
              <a:ea typeface="STZhongsong" charset="-122"/>
              <a:cs typeface="STZhongsong" charset="-122"/>
            </a:endParaRPr>
          </a:p>
          <a:p>
            <a:pPr marL="457200" indent="-457200">
              <a:buFont typeface="+mj-ea"/>
              <a:buAutoNum type="circleNumDbPlain"/>
            </a:pPr>
            <a:r>
              <a:rPr kumimoji="1" lang="zh-CN" altLang="en-US" sz="2000" dirty="0" smtClean="0">
                <a:solidFill>
                  <a:schemeClr val="tx1"/>
                </a:solidFill>
                <a:latin typeface="STZhongsong" charset="-122"/>
                <a:ea typeface="STZhongsong" charset="-122"/>
                <a:cs typeface="STZhongsong" charset="-122"/>
              </a:rPr>
              <a:t>均方差：常用于实数域连续变量的回归问题</a:t>
            </a:r>
            <a:endParaRPr kumimoji="1" lang="en-US" altLang="zh-CN" sz="2000" dirty="0" smtClean="0">
              <a:solidFill>
                <a:schemeClr val="tx1"/>
              </a:solidFill>
              <a:latin typeface="STZhongsong" charset="-122"/>
              <a:ea typeface="STZhongsong" charset="-122"/>
              <a:cs typeface="STZhongsong" charset="-122"/>
            </a:endParaRPr>
          </a:p>
          <a:p>
            <a:pPr marL="457200" indent="-457200">
              <a:buFont typeface="+mj-ea"/>
              <a:buAutoNum type="circleNumDbPlain"/>
            </a:pPr>
            <a:r>
              <a:rPr kumimoji="1" lang="zh-CN" altLang="en-US" sz="2000" dirty="0" smtClean="0">
                <a:solidFill>
                  <a:schemeClr val="tx1"/>
                </a:solidFill>
                <a:latin typeface="STZhongsong" charset="-122"/>
                <a:ea typeface="STZhongsong" charset="-122"/>
                <a:cs typeface="STZhongsong" charset="-122"/>
              </a:rPr>
              <a:t>交叉熵损失（</a:t>
            </a:r>
            <a:r>
              <a:rPr kumimoji="1" lang="en-US" altLang="zh-CN" sz="2000" dirty="0" smtClean="0">
                <a:solidFill>
                  <a:schemeClr val="tx1"/>
                </a:solidFill>
                <a:latin typeface="STZhongsong" charset="-122"/>
                <a:ea typeface="STZhongsong" charset="-122"/>
                <a:cs typeface="STZhongsong" charset="-122"/>
              </a:rPr>
              <a:t>Cross-Entrop</a:t>
            </a:r>
            <a:r>
              <a:rPr kumimoji="1" lang="en-US" altLang="zh-CN" sz="2000" dirty="0">
                <a:solidFill>
                  <a:schemeClr val="tx1"/>
                </a:solidFill>
                <a:latin typeface="STZhongsong" charset="-122"/>
                <a:ea typeface="STZhongsong" charset="-122"/>
                <a:cs typeface="STZhongsong" charset="-122"/>
              </a:rPr>
              <a:t>y</a:t>
            </a:r>
            <a:r>
              <a:rPr kumimoji="1" lang="zh-CN" altLang="en-US" sz="2000" dirty="0" smtClean="0">
                <a:solidFill>
                  <a:schemeClr val="tx1"/>
                </a:solidFill>
                <a:latin typeface="STZhongsong" charset="-122"/>
                <a:ea typeface="STZhongsong" charset="-122"/>
                <a:cs typeface="STZhongsong" charset="-122"/>
              </a:rPr>
              <a:t>）：常用于分类问题，还可细分为二分类交叉熵和多分类交叉熵</a:t>
            </a:r>
            <a:endParaRPr kumimoji="1" lang="en-US" altLang="zh-CN" sz="2000" dirty="0" smtClean="0">
              <a:solidFill>
                <a:schemeClr val="tx1"/>
              </a:solidFill>
              <a:latin typeface="STZhongsong" charset="-122"/>
              <a:ea typeface="STZhongsong" charset="-122"/>
              <a:cs typeface="STZhongsong" charset="-122"/>
            </a:endParaRPr>
          </a:p>
          <a:p>
            <a:endParaRPr kumimoji="1" lang="en-US" altLang="zh-CN" sz="2000" dirty="0" smtClean="0">
              <a:solidFill>
                <a:schemeClr val="tx1"/>
              </a:solidFill>
              <a:latin typeface="STZhongsong" charset="-122"/>
              <a:ea typeface="STZhongsong" charset="-122"/>
              <a:cs typeface="STZhongsong" charset="-122"/>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0495" t="16624" r="37947" b="15780"/>
          <a:stretch/>
        </p:blipFill>
        <p:spPr>
          <a:xfrm rot="16200000">
            <a:off x="1673117" y="1238183"/>
            <a:ext cx="2760491" cy="5495772"/>
          </a:xfrm>
          <a:prstGeom prst="rect">
            <a:avLst/>
          </a:prstGeom>
        </p:spPr>
      </p:pic>
      <p:sp>
        <p:nvSpPr>
          <p:cNvPr id="6" name="矩形 5"/>
          <p:cNvSpPr/>
          <p:nvPr/>
        </p:nvSpPr>
        <p:spPr>
          <a:xfrm>
            <a:off x="5043063" y="4327828"/>
            <a:ext cx="665019" cy="401781"/>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001773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3500"/>
            <a:ext cx="11166764" cy="3416300"/>
          </a:xfrm>
        </p:spPr>
        <p:txBody>
          <a:bodyPr>
            <a:noAutofit/>
          </a:bodyPr>
          <a:lstStyle/>
          <a:p>
            <a:r>
              <a:rPr kumimoji="1" lang="zh-CN" altLang="en-US" sz="2400" dirty="0">
                <a:solidFill>
                  <a:schemeClr val="tx1"/>
                </a:solidFill>
                <a:latin typeface="STZhongsong" charset="-122"/>
                <a:ea typeface="STZhongsong" charset="-122"/>
                <a:cs typeface="STZhongsong" charset="-122"/>
              </a:rPr>
              <a:t>优化指的是</a:t>
            </a:r>
            <a:r>
              <a:rPr kumimoji="1" lang="zh-CN" altLang="en-US" sz="2400" dirty="0" smtClean="0">
                <a:solidFill>
                  <a:schemeClr val="tx1"/>
                </a:solidFill>
                <a:latin typeface="STZhongsong" charset="-122"/>
                <a:ea typeface="STZhongsong" charset="-122"/>
                <a:cs typeface="STZhongsong" charset="-122"/>
              </a:rPr>
              <a:t>改变网络参数以</a:t>
            </a:r>
            <a:r>
              <a:rPr kumimoji="1" lang="zh-CN" altLang="en-US" sz="2400" dirty="0">
                <a:solidFill>
                  <a:schemeClr val="tx1"/>
                </a:solidFill>
                <a:latin typeface="STZhongsong" charset="-122"/>
                <a:ea typeface="STZhongsong" charset="-122"/>
                <a:cs typeface="STZhongsong" charset="-122"/>
              </a:rPr>
              <a:t>最小化损失函数的任务，深度学习中优化方案都是基于梯度进行的</a:t>
            </a:r>
            <a:r>
              <a:rPr kumimoji="1" lang="zh-CN" altLang="en-US" sz="2400" dirty="0" smtClean="0">
                <a:solidFill>
                  <a:schemeClr val="tx1"/>
                </a:solidFill>
                <a:latin typeface="STZhongsong" charset="-122"/>
                <a:ea typeface="STZhongsong" charset="-122"/>
                <a:cs typeface="STZhongsong" charset="-122"/>
              </a:rPr>
              <a:t>。</a:t>
            </a:r>
            <a:endParaRPr kumimoji="1" lang="en-US" altLang="zh-CN" sz="2400" dirty="0" smtClean="0">
              <a:solidFill>
                <a:schemeClr val="tx1"/>
              </a:solidFill>
              <a:latin typeface="STZhongsong" charset="-122"/>
              <a:ea typeface="STZhongsong" charset="-122"/>
              <a:cs typeface="STZhongsong" charset="-122"/>
            </a:endParaRPr>
          </a:p>
          <a:p>
            <a:r>
              <a:rPr kumimoji="1" lang="zh-CN" altLang="en-US" sz="2400" dirty="0">
                <a:solidFill>
                  <a:schemeClr val="tx1"/>
                </a:solidFill>
                <a:latin typeface="STZhongsong" charset="-122"/>
                <a:ea typeface="STZhongsong" charset="-122"/>
                <a:cs typeface="STZhongsong" charset="-122"/>
              </a:rPr>
              <a:t>假设存在函数 </a:t>
            </a:r>
            <a:r>
              <a:rPr kumimoji="1" lang="en-US" altLang="zh-CN" sz="2400" dirty="0">
                <a:solidFill>
                  <a:schemeClr val="tx1"/>
                </a:solidFill>
                <a:latin typeface="STZhongsong" charset="-122"/>
                <a:ea typeface="STZhongsong" charset="-122"/>
                <a:cs typeface="STZhongsong" charset="-122"/>
              </a:rPr>
              <a:t>y = f(x)</a:t>
            </a:r>
            <a:r>
              <a:rPr kumimoji="1" lang="zh-CN" altLang="en-US" sz="2400" dirty="0">
                <a:solidFill>
                  <a:schemeClr val="tx1"/>
                </a:solidFill>
                <a:latin typeface="STZhongsong" charset="-122"/>
                <a:ea typeface="STZhongsong" charset="-122"/>
                <a:cs typeface="STZhongsong" charset="-122"/>
              </a:rPr>
              <a:t>，其中 </a:t>
            </a:r>
            <a:r>
              <a:rPr kumimoji="1" lang="en-US" altLang="zh-CN" sz="2400" dirty="0">
                <a:solidFill>
                  <a:schemeClr val="tx1"/>
                </a:solidFill>
                <a:latin typeface="STZhongsong" charset="-122"/>
                <a:ea typeface="STZhongsong" charset="-122"/>
                <a:cs typeface="STZhongsong" charset="-122"/>
              </a:rPr>
              <a:t>x </a:t>
            </a:r>
            <a:r>
              <a:rPr kumimoji="1" lang="zh-CN" altLang="en-US" sz="2400" dirty="0">
                <a:solidFill>
                  <a:schemeClr val="tx1"/>
                </a:solidFill>
                <a:latin typeface="STZhongsong" charset="-122"/>
                <a:ea typeface="STZhongsong" charset="-122"/>
                <a:cs typeface="STZhongsong" charset="-122"/>
              </a:rPr>
              <a:t>和 </a:t>
            </a:r>
            <a:r>
              <a:rPr kumimoji="1" lang="en-US" altLang="zh-CN" sz="2400" dirty="0">
                <a:solidFill>
                  <a:schemeClr val="tx1"/>
                </a:solidFill>
                <a:latin typeface="STZhongsong" charset="-122"/>
                <a:ea typeface="STZhongsong" charset="-122"/>
                <a:cs typeface="STZhongsong" charset="-122"/>
              </a:rPr>
              <a:t>y </a:t>
            </a:r>
            <a:r>
              <a:rPr kumimoji="1" lang="zh-CN" altLang="en-US" sz="2400" dirty="0">
                <a:solidFill>
                  <a:schemeClr val="tx1"/>
                </a:solidFill>
                <a:latin typeface="STZhongsong" charset="-122"/>
                <a:ea typeface="STZhongsong" charset="-122"/>
                <a:cs typeface="STZhongsong" charset="-122"/>
              </a:rPr>
              <a:t>都是实数，该函数的导数记为 </a:t>
            </a:r>
            <a:r>
              <a:rPr kumimoji="1" lang="en-US" altLang="zh-CN" sz="2400" dirty="0" smtClean="0">
                <a:solidFill>
                  <a:schemeClr val="tx1"/>
                </a:solidFill>
                <a:latin typeface="STZhongsong" charset="-122"/>
                <a:ea typeface="STZhongsong" charset="-122"/>
                <a:cs typeface="STZhongsong" charset="-122"/>
              </a:rPr>
              <a:t>f'(x</a:t>
            </a:r>
            <a:r>
              <a:rPr kumimoji="1" lang="en-US" altLang="zh-CN" sz="2400" dirty="0">
                <a:solidFill>
                  <a:schemeClr val="tx1"/>
                </a:solidFill>
                <a:latin typeface="STZhongsong" charset="-122"/>
                <a:ea typeface="STZhongsong" charset="-122"/>
                <a:cs typeface="STZhongsong" charset="-122"/>
              </a:rPr>
              <a:t>)</a:t>
            </a:r>
            <a:r>
              <a:rPr kumimoji="1" lang="zh-CN" altLang="en-US" sz="2400" dirty="0">
                <a:solidFill>
                  <a:schemeClr val="tx1"/>
                </a:solidFill>
                <a:latin typeface="STZhongsong" charset="-122"/>
                <a:ea typeface="STZhongsong" charset="-122"/>
                <a:cs typeface="STZhongsong" charset="-122"/>
              </a:rPr>
              <a:t>，代表 </a:t>
            </a:r>
            <a:r>
              <a:rPr kumimoji="1" lang="en-US" altLang="zh-CN" sz="2400" dirty="0">
                <a:solidFill>
                  <a:schemeClr val="tx1"/>
                </a:solidFill>
                <a:latin typeface="STZhongsong" charset="-122"/>
                <a:ea typeface="STZhongsong" charset="-122"/>
                <a:cs typeface="STZhongsong" charset="-122"/>
              </a:rPr>
              <a:t>f(x) </a:t>
            </a:r>
            <a:r>
              <a:rPr kumimoji="1" lang="zh-CN" altLang="en-US" sz="2400" dirty="0">
                <a:solidFill>
                  <a:schemeClr val="tx1"/>
                </a:solidFill>
                <a:latin typeface="STZhongsong" charset="-122"/>
                <a:ea typeface="STZhongsong" charset="-122"/>
                <a:cs typeface="STZhongsong" charset="-122"/>
              </a:rPr>
              <a:t>在点 </a:t>
            </a:r>
            <a:r>
              <a:rPr kumimoji="1" lang="en-US" altLang="zh-CN" sz="2400" dirty="0">
                <a:solidFill>
                  <a:schemeClr val="tx1"/>
                </a:solidFill>
                <a:latin typeface="STZhongsong" charset="-122"/>
                <a:ea typeface="STZhongsong" charset="-122"/>
                <a:cs typeface="STZhongsong" charset="-122"/>
              </a:rPr>
              <a:t>x </a:t>
            </a:r>
            <a:r>
              <a:rPr kumimoji="1" lang="zh-CN" altLang="en-US" sz="2400" dirty="0">
                <a:solidFill>
                  <a:schemeClr val="tx1"/>
                </a:solidFill>
                <a:latin typeface="STZhongsong" charset="-122"/>
                <a:ea typeface="STZhongsong" charset="-122"/>
                <a:cs typeface="STZhongsong" charset="-122"/>
              </a:rPr>
              <a:t>处的斜率，即说明如何给输入 </a:t>
            </a:r>
            <a:r>
              <a:rPr kumimoji="1" lang="en-US" altLang="zh-CN" sz="2400" dirty="0">
                <a:solidFill>
                  <a:schemeClr val="tx1"/>
                </a:solidFill>
                <a:latin typeface="STZhongsong" charset="-122"/>
                <a:ea typeface="STZhongsong" charset="-122"/>
                <a:cs typeface="STZhongsong" charset="-122"/>
              </a:rPr>
              <a:t>x </a:t>
            </a:r>
            <a:r>
              <a:rPr kumimoji="1" lang="zh-CN" altLang="en-US" sz="2400" dirty="0">
                <a:solidFill>
                  <a:schemeClr val="tx1"/>
                </a:solidFill>
                <a:latin typeface="STZhongsong" charset="-122"/>
                <a:ea typeface="STZhongsong" charset="-122"/>
                <a:cs typeface="STZhongsong" charset="-122"/>
              </a:rPr>
              <a:t>的引入微小变化 ϵ 可以使输出进行相应改变：</a:t>
            </a:r>
            <a:r>
              <a:rPr kumimoji="1" lang="en-US" altLang="zh-CN" sz="2400" dirty="0">
                <a:solidFill>
                  <a:schemeClr val="tx1"/>
                </a:solidFill>
                <a:latin typeface="STZhongsong" charset="-122"/>
                <a:ea typeface="STZhongsong" charset="-122"/>
                <a:cs typeface="STZhongsong" charset="-122"/>
              </a:rPr>
              <a:t>f(x + ϵ) ≈ f(x) + ϵ</a:t>
            </a:r>
            <a:r>
              <a:rPr kumimoji="1" lang="en-US" altLang="zh-CN" sz="2400" dirty="0" smtClean="0">
                <a:solidFill>
                  <a:schemeClr val="tx1"/>
                </a:solidFill>
                <a:latin typeface="STZhongsong" charset="-122"/>
                <a:ea typeface="STZhongsong" charset="-122"/>
                <a:cs typeface="STZhongsong" charset="-122"/>
              </a:rPr>
              <a:t>f'(x</a:t>
            </a:r>
            <a:r>
              <a:rPr kumimoji="1" lang="en-US" altLang="zh-CN" sz="2400" dirty="0">
                <a:solidFill>
                  <a:schemeClr val="tx1"/>
                </a:solidFill>
                <a:latin typeface="STZhongsong" charset="-122"/>
                <a:ea typeface="STZhongsong" charset="-122"/>
                <a:cs typeface="STZhongsong" charset="-122"/>
              </a:rPr>
              <a:t>)</a:t>
            </a:r>
            <a:r>
              <a:rPr kumimoji="1" lang="zh-CN" altLang="en-US" sz="2400" dirty="0">
                <a:solidFill>
                  <a:schemeClr val="tx1"/>
                </a:solidFill>
                <a:latin typeface="STZhongsong" charset="-122"/>
                <a:ea typeface="STZhongsong" charset="-122"/>
                <a:cs typeface="STZhongsong" charset="-122"/>
              </a:rPr>
              <a:t>。因此导数可以指示如何更改 </a:t>
            </a:r>
            <a:r>
              <a:rPr kumimoji="1" lang="en-US" altLang="zh-CN" sz="2400" dirty="0">
                <a:solidFill>
                  <a:schemeClr val="tx1"/>
                </a:solidFill>
                <a:latin typeface="STZhongsong" charset="-122"/>
                <a:ea typeface="STZhongsong" charset="-122"/>
                <a:cs typeface="STZhongsong" charset="-122"/>
              </a:rPr>
              <a:t>x </a:t>
            </a:r>
            <a:r>
              <a:rPr kumimoji="1" lang="zh-CN" altLang="en-US" sz="2400" dirty="0">
                <a:solidFill>
                  <a:schemeClr val="tx1"/>
                </a:solidFill>
                <a:latin typeface="STZhongsong" charset="-122"/>
                <a:ea typeface="STZhongsong" charset="-122"/>
                <a:cs typeface="STZhongsong" charset="-122"/>
              </a:rPr>
              <a:t>来减小损失函数 </a:t>
            </a:r>
            <a:r>
              <a:rPr kumimoji="1" lang="en-US" altLang="zh-CN" sz="2400" dirty="0">
                <a:solidFill>
                  <a:schemeClr val="tx1"/>
                </a:solidFill>
                <a:latin typeface="STZhongsong" charset="-122"/>
                <a:ea typeface="STZhongsong" charset="-122"/>
                <a:cs typeface="STZhongsong" charset="-122"/>
              </a:rPr>
              <a:t>y</a:t>
            </a:r>
            <a:r>
              <a:rPr kumimoji="1" lang="zh-CN" altLang="en-US" sz="2400" dirty="0">
                <a:solidFill>
                  <a:schemeClr val="tx1"/>
                </a:solidFill>
                <a:latin typeface="STZhongsong" charset="-122"/>
                <a:ea typeface="STZhongsong" charset="-122"/>
                <a:cs typeface="STZhongsong" charset="-122"/>
              </a:rPr>
              <a:t>，即可以将 </a:t>
            </a:r>
            <a:r>
              <a:rPr kumimoji="1" lang="en-US" altLang="zh-CN" sz="2400" dirty="0">
                <a:solidFill>
                  <a:schemeClr val="tx1"/>
                </a:solidFill>
                <a:latin typeface="STZhongsong" charset="-122"/>
                <a:ea typeface="STZhongsong" charset="-122"/>
                <a:cs typeface="STZhongsong" charset="-122"/>
              </a:rPr>
              <a:t>x </a:t>
            </a:r>
            <a:r>
              <a:rPr kumimoji="1" lang="zh-CN" altLang="en-US" sz="2400" dirty="0">
                <a:solidFill>
                  <a:schemeClr val="tx1"/>
                </a:solidFill>
                <a:latin typeface="STZhongsong" charset="-122"/>
                <a:ea typeface="STZhongsong" charset="-122"/>
                <a:cs typeface="STZhongsong" charset="-122"/>
              </a:rPr>
              <a:t>向导数的反方向移动一小步来减小 </a:t>
            </a:r>
            <a:r>
              <a:rPr kumimoji="1" lang="en-US" altLang="zh-CN" sz="2400" dirty="0">
                <a:solidFill>
                  <a:schemeClr val="tx1"/>
                </a:solidFill>
                <a:latin typeface="STZhongsong" charset="-122"/>
                <a:ea typeface="STZhongsong" charset="-122"/>
                <a:cs typeface="STZhongsong" charset="-122"/>
              </a:rPr>
              <a:t>f(x)</a:t>
            </a:r>
            <a:r>
              <a:rPr kumimoji="1" lang="zh-CN" altLang="en-US" sz="2400" dirty="0">
                <a:solidFill>
                  <a:schemeClr val="tx1"/>
                </a:solidFill>
                <a:latin typeface="STZhongsong" charset="-122"/>
                <a:ea typeface="STZhongsong" charset="-122"/>
                <a:cs typeface="STZhongsong" charset="-122"/>
              </a:rPr>
              <a:t>，此方法被称为</a:t>
            </a:r>
            <a:r>
              <a:rPr kumimoji="1" lang="zh-CN" altLang="en-US" sz="2400" b="1" dirty="0">
                <a:solidFill>
                  <a:schemeClr val="tx1"/>
                </a:solidFill>
                <a:latin typeface="STZhongsong" charset="-122"/>
                <a:ea typeface="STZhongsong" charset="-122"/>
                <a:cs typeface="STZhongsong" charset="-122"/>
              </a:rPr>
              <a:t>梯度下降法（</a:t>
            </a:r>
            <a:r>
              <a:rPr kumimoji="1" lang="en-US" altLang="zh-CN" sz="2400" b="1" dirty="0">
                <a:solidFill>
                  <a:schemeClr val="tx1"/>
                </a:solidFill>
                <a:latin typeface="STZhongsong" charset="-122"/>
                <a:ea typeface="STZhongsong" charset="-122"/>
                <a:cs typeface="STZhongsong" charset="-122"/>
              </a:rPr>
              <a:t>gradient descent</a:t>
            </a:r>
            <a:r>
              <a:rPr kumimoji="1" lang="zh-CN" altLang="en-US" sz="2400" b="1" dirty="0">
                <a:solidFill>
                  <a:schemeClr val="tx1"/>
                </a:solidFill>
                <a:latin typeface="STZhongsong" charset="-122"/>
                <a:ea typeface="STZhongsong" charset="-122"/>
                <a:cs typeface="STZhongsong" charset="-122"/>
              </a:rPr>
              <a:t>，</a:t>
            </a:r>
            <a:r>
              <a:rPr kumimoji="1" lang="en-US" altLang="zh-CN" sz="2400" b="1" dirty="0">
                <a:solidFill>
                  <a:schemeClr val="tx1"/>
                </a:solidFill>
                <a:latin typeface="STZhongsong" charset="-122"/>
                <a:ea typeface="STZhongsong" charset="-122"/>
                <a:cs typeface="STZhongsong" charset="-122"/>
              </a:rPr>
              <a:t>GD</a:t>
            </a:r>
            <a:r>
              <a:rPr kumimoji="1" lang="zh-CN" altLang="en-US" sz="2400" b="1" dirty="0">
                <a:solidFill>
                  <a:schemeClr val="tx1"/>
                </a:solidFill>
                <a:latin typeface="STZhongsong" charset="-122"/>
                <a:ea typeface="STZhongsong" charset="-122"/>
                <a:cs typeface="STZhongsong" charset="-122"/>
              </a:rPr>
              <a:t>）</a:t>
            </a:r>
          </a:p>
        </p:txBody>
      </p:sp>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优化方案</a:t>
            </a:r>
            <a:endParaRPr kumimoji="1" lang="zh-CN" altLang="en-US"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14717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310" y="2382983"/>
            <a:ext cx="10654146" cy="3934690"/>
          </a:xfrm>
        </p:spPr>
        <p:txBody>
          <a:bodyPr>
            <a:noAutofit/>
          </a:bodyPr>
          <a:lstStyle/>
          <a:p>
            <a:r>
              <a:rPr kumimoji="1" lang="zh-CN" altLang="en-US" sz="2200" dirty="0" smtClean="0">
                <a:solidFill>
                  <a:schemeClr val="tx1"/>
                </a:solidFill>
                <a:latin typeface="STZhongsong" charset="-122"/>
                <a:ea typeface="STZhongsong" charset="-122"/>
                <a:cs typeface="STZhongsong" charset="-122"/>
              </a:rPr>
              <a:t>机器</a:t>
            </a:r>
            <a:r>
              <a:rPr kumimoji="1" lang="zh-CN" altLang="en-US" sz="2200" dirty="0">
                <a:solidFill>
                  <a:schemeClr val="tx1"/>
                </a:solidFill>
                <a:latin typeface="STZhongsong" charset="-122"/>
                <a:ea typeface="STZhongsong" charset="-122"/>
                <a:cs typeface="STZhongsong" charset="-122"/>
              </a:rPr>
              <a:t>学习算法中的损失函数通常可以分解成单个样本的损失函数之和，如训练数据的负对数似然可以写</a:t>
            </a:r>
            <a:r>
              <a:rPr kumimoji="1" lang="zh-CN" altLang="en-US" sz="2200" dirty="0" smtClean="0">
                <a:solidFill>
                  <a:schemeClr val="tx1"/>
                </a:solidFill>
                <a:latin typeface="STZhongsong" charset="-122"/>
                <a:ea typeface="STZhongsong" charset="-122"/>
                <a:cs typeface="STZhongsong" charset="-122"/>
              </a:rPr>
              <a:t>成</a:t>
            </a:r>
            <a:endParaRPr kumimoji="1" lang="en-US" altLang="zh-CN" sz="2200" dirty="0" smtClean="0">
              <a:solidFill>
                <a:schemeClr val="tx1"/>
              </a:solidFill>
              <a:latin typeface="STZhongsong" charset="-122"/>
              <a:ea typeface="STZhongsong" charset="-122"/>
              <a:cs typeface="STZhongsong" charset="-122"/>
            </a:endParaRPr>
          </a:p>
          <a:p>
            <a:endParaRPr kumimoji="1" lang="en-US" altLang="zh-CN" sz="2200" dirty="0">
              <a:solidFill>
                <a:schemeClr val="tx1"/>
              </a:solidFill>
              <a:latin typeface="STZhongsong" charset="-122"/>
              <a:ea typeface="STZhongsong" charset="-122"/>
              <a:cs typeface="STZhongsong" charset="-122"/>
            </a:endParaRPr>
          </a:p>
          <a:p>
            <a:endParaRPr kumimoji="1" lang="en-US" altLang="zh-CN" sz="2200" dirty="0" smtClean="0">
              <a:solidFill>
                <a:schemeClr val="tx1"/>
              </a:solidFill>
              <a:latin typeface="STZhongsong" charset="-122"/>
              <a:ea typeface="STZhongsong" charset="-122"/>
              <a:cs typeface="STZhongsong" charset="-122"/>
            </a:endParaRPr>
          </a:p>
          <a:p>
            <a:r>
              <a:rPr kumimoji="1" lang="zh-CN" altLang="en-US" sz="2200" dirty="0" smtClean="0">
                <a:solidFill>
                  <a:schemeClr val="tx1"/>
                </a:solidFill>
                <a:latin typeface="STZhongsong" charset="-122"/>
                <a:ea typeface="STZhongsong" charset="-122"/>
                <a:cs typeface="STZhongsong" charset="-122"/>
              </a:rPr>
              <a:t>其中</a:t>
            </a:r>
            <a:r>
              <a:rPr kumimoji="1" lang="en-US" altLang="zh-CN" sz="2200" dirty="0" smtClean="0">
                <a:solidFill>
                  <a:schemeClr val="tx1"/>
                </a:solidFill>
                <a:latin typeface="STZhongsong" charset="-122"/>
                <a:ea typeface="STZhongsong" charset="-122"/>
                <a:cs typeface="STZhongsong" charset="-122"/>
              </a:rPr>
              <a:t>n</a:t>
            </a:r>
            <a:r>
              <a:rPr kumimoji="1" lang="zh-CN" altLang="en-US" sz="2200" dirty="0" smtClean="0">
                <a:solidFill>
                  <a:schemeClr val="tx1"/>
                </a:solidFill>
                <a:latin typeface="STZhongsong" charset="-122"/>
                <a:ea typeface="STZhongsong" charset="-122"/>
                <a:cs typeface="STZhongsong" charset="-122"/>
              </a:rPr>
              <a:t>是</a:t>
            </a:r>
            <a:r>
              <a:rPr kumimoji="1" lang="zh-CN" altLang="en-US" sz="2200" dirty="0">
                <a:solidFill>
                  <a:schemeClr val="tx1"/>
                </a:solidFill>
                <a:latin typeface="STZhongsong" charset="-122"/>
                <a:ea typeface="STZhongsong" charset="-122"/>
                <a:cs typeface="STZhongsong" charset="-122"/>
              </a:rPr>
              <a:t>样本总量，</a:t>
            </a:r>
            <a:r>
              <a:rPr kumimoji="1" lang="en-US" altLang="zh-CN" sz="2200" dirty="0" smtClean="0">
                <a:solidFill>
                  <a:schemeClr val="tx1"/>
                </a:solidFill>
                <a:latin typeface="STZhongsong" charset="-122"/>
                <a:ea typeface="STZhongsong" charset="-122"/>
                <a:cs typeface="STZhongsong" charset="-122"/>
              </a:rPr>
              <a:t>L</a:t>
            </a:r>
            <a:r>
              <a:rPr kumimoji="1" lang="zh-CN" altLang="en-US" sz="2200" dirty="0" smtClean="0">
                <a:solidFill>
                  <a:schemeClr val="tx1"/>
                </a:solidFill>
                <a:latin typeface="STZhongsong" charset="-122"/>
                <a:ea typeface="STZhongsong" charset="-122"/>
                <a:cs typeface="STZhongsong" charset="-122"/>
              </a:rPr>
              <a:t>是</a:t>
            </a:r>
            <a:r>
              <a:rPr kumimoji="1" lang="zh-CN" altLang="en-US" sz="2200" dirty="0">
                <a:solidFill>
                  <a:schemeClr val="tx1"/>
                </a:solidFill>
                <a:latin typeface="STZhongsong" charset="-122"/>
                <a:ea typeface="STZhongsong" charset="-122"/>
                <a:cs typeface="STZhongsong" charset="-122"/>
              </a:rPr>
              <a:t>每个样本的</a:t>
            </a:r>
            <a:r>
              <a:rPr kumimoji="1" lang="zh-CN" altLang="en-US" sz="2200" dirty="0" smtClean="0">
                <a:solidFill>
                  <a:schemeClr val="tx1"/>
                </a:solidFill>
                <a:latin typeface="STZhongsong" charset="-122"/>
                <a:ea typeface="STZhongsong" charset="-122"/>
                <a:cs typeface="STZhongsong" charset="-122"/>
              </a:rPr>
              <a:t>损失</a:t>
            </a:r>
            <a:endParaRPr kumimoji="1" lang="en-US" altLang="zh-CN" sz="2200" dirty="0" smtClean="0">
              <a:solidFill>
                <a:schemeClr val="tx1"/>
              </a:solidFill>
              <a:latin typeface="STZhongsong" charset="-122"/>
              <a:ea typeface="STZhongsong" charset="-122"/>
              <a:cs typeface="STZhongsong" charset="-122"/>
            </a:endParaRPr>
          </a:p>
          <a:p>
            <a:r>
              <a:rPr kumimoji="1" lang="zh-CN" altLang="en-US" sz="2200" dirty="0" smtClean="0">
                <a:solidFill>
                  <a:schemeClr val="tx1"/>
                </a:solidFill>
                <a:latin typeface="STZhongsong" charset="-122"/>
                <a:ea typeface="STZhongsong" charset="-122"/>
                <a:cs typeface="STZhongsong" charset="-122"/>
              </a:rPr>
              <a:t>对于这些相加的损失函数，梯度下降法需要计算</a:t>
            </a:r>
            <a:endParaRPr kumimoji="1" lang="en-US" altLang="zh-CN" sz="2200" dirty="0" smtClean="0">
              <a:solidFill>
                <a:schemeClr val="tx1"/>
              </a:solidFill>
              <a:latin typeface="STZhongsong" charset="-122"/>
              <a:ea typeface="STZhongsong" charset="-122"/>
              <a:cs typeface="STZhongsong" charset="-122"/>
            </a:endParaRPr>
          </a:p>
          <a:p>
            <a:endParaRPr kumimoji="1" lang="en-US" altLang="zh-CN" sz="2200" dirty="0">
              <a:solidFill>
                <a:schemeClr val="tx1"/>
              </a:solidFill>
              <a:latin typeface="STZhongsong" charset="-122"/>
              <a:ea typeface="STZhongsong" charset="-122"/>
              <a:cs typeface="STZhongsong" charset="-122"/>
            </a:endParaRPr>
          </a:p>
          <a:p>
            <a:endParaRPr kumimoji="1" lang="en-US" altLang="zh-CN" sz="2200" dirty="0" smtClean="0">
              <a:solidFill>
                <a:schemeClr val="tx1"/>
              </a:solidFill>
              <a:latin typeface="STZhongsong" charset="-122"/>
              <a:ea typeface="STZhongsong" charset="-122"/>
              <a:cs typeface="STZhongsong" charset="-122"/>
            </a:endParaRPr>
          </a:p>
          <a:p>
            <a:r>
              <a:rPr kumimoji="1" lang="zh-CN" altLang="en-US" sz="2200" dirty="0" smtClean="0">
                <a:solidFill>
                  <a:schemeClr val="tx1"/>
                </a:solidFill>
                <a:latin typeface="STZhongsong" charset="-122"/>
                <a:ea typeface="STZhongsong" charset="-122"/>
                <a:cs typeface="STZhongsong" charset="-122"/>
              </a:rPr>
              <a:t>此运算计算复杂度为</a:t>
            </a:r>
            <a:r>
              <a:rPr kumimoji="1" lang="en-US" altLang="zh-CN" sz="2200" dirty="0" smtClean="0">
                <a:solidFill>
                  <a:schemeClr val="tx1"/>
                </a:solidFill>
                <a:latin typeface="STZhongsong" charset="-122"/>
                <a:ea typeface="STZhongsong" charset="-122"/>
                <a:cs typeface="STZhongsong" charset="-122"/>
              </a:rPr>
              <a:t>O(n)</a:t>
            </a:r>
            <a:r>
              <a:rPr kumimoji="1" lang="zh-CN" altLang="en-US" sz="2200" dirty="0" smtClean="0">
                <a:solidFill>
                  <a:schemeClr val="tx1"/>
                </a:solidFill>
                <a:latin typeface="STZhongsong" charset="-122"/>
                <a:ea typeface="STZhongsong" charset="-122"/>
                <a:cs typeface="STZhongsong" charset="-122"/>
              </a:rPr>
              <a:t>，即随着训练集规模不断增长，计算每一步梯度的时间会越来越长</a:t>
            </a:r>
            <a:endParaRPr kumimoji="1" lang="zh-CN" altLang="en-US" sz="2200" dirty="0">
              <a:solidFill>
                <a:schemeClr val="tx1"/>
              </a:solidFill>
              <a:latin typeface="STZhongsong" charset="-122"/>
              <a:ea typeface="STZhongsong" charset="-122"/>
              <a:cs typeface="STZhongsong" charset="-122"/>
            </a:endParaRPr>
          </a:p>
        </p:txBody>
      </p:sp>
      <p:pic>
        <p:nvPicPr>
          <p:cNvPr id="4" name="图片 3"/>
          <p:cNvPicPr>
            <a:picLocks noChangeAspect="1"/>
          </p:cNvPicPr>
          <p:nvPr/>
        </p:nvPicPr>
        <p:blipFill>
          <a:blip r:embed="rId2"/>
          <a:stretch>
            <a:fillRect/>
          </a:stretch>
        </p:blipFill>
        <p:spPr>
          <a:xfrm>
            <a:off x="1484169" y="3200466"/>
            <a:ext cx="5442913" cy="806686"/>
          </a:xfrm>
          <a:prstGeom prst="rect">
            <a:avLst/>
          </a:prstGeom>
        </p:spPr>
      </p:pic>
      <p:pic>
        <p:nvPicPr>
          <p:cNvPr id="5" name="图片 4"/>
          <p:cNvPicPr>
            <a:picLocks noChangeAspect="1"/>
          </p:cNvPicPr>
          <p:nvPr/>
        </p:nvPicPr>
        <p:blipFill>
          <a:blip r:embed="rId3"/>
          <a:stretch>
            <a:fillRect/>
          </a:stretch>
        </p:blipFill>
        <p:spPr>
          <a:xfrm>
            <a:off x="1484169" y="5004744"/>
            <a:ext cx="4302631" cy="866302"/>
          </a:xfrm>
          <a:prstGeom prst="rect">
            <a:avLst/>
          </a:prstGeom>
        </p:spPr>
      </p:pic>
      <p:sp>
        <p:nvSpPr>
          <p:cNvPr id="6" name="标题 5"/>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649795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随机梯度下降法</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540327" y="2341418"/>
            <a:ext cx="11069781" cy="4516582"/>
          </a:xfrm>
        </p:spPr>
        <p:txBody>
          <a:bodyPr>
            <a:normAutofit/>
          </a:bodyPr>
          <a:lstStyle/>
          <a:p>
            <a:r>
              <a:rPr kumimoji="1" lang="zh-CN" altLang="en-US" sz="2000" dirty="0">
                <a:solidFill>
                  <a:schemeClr val="tx1"/>
                </a:solidFill>
                <a:latin typeface="STZhongsong" charset="-122"/>
                <a:ea typeface="STZhongsong" charset="-122"/>
                <a:cs typeface="STZhongsong" charset="-122"/>
              </a:rPr>
              <a:t>几乎所有深度神经网络的训练都是基于随机梯度下降法（</a:t>
            </a:r>
            <a:r>
              <a:rPr kumimoji="1" lang="en-US" altLang="zh-CN" sz="2000" dirty="0">
                <a:solidFill>
                  <a:schemeClr val="tx1"/>
                </a:solidFill>
                <a:latin typeface="STZhongsong" charset="-122"/>
                <a:ea typeface="STZhongsong" charset="-122"/>
                <a:cs typeface="STZhongsong" charset="-122"/>
              </a:rPr>
              <a:t>stochastic </a:t>
            </a:r>
            <a:r>
              <a:rPr kumimoji="1" lang="en-US" altLang="zh-CN" sz="2000" dirty="0" smtClean="0">
                <a:solidFill>
                  <a:schemeClr val="tx1"/>
                </a:solidFill>
                <a:latin typeface="STZhongsong" charset="-122"/>
                <a:ea typeface="STZhongsong" charset="-122"/>
                <a:cs typeface="STZhongsong" charset="-122"/>
              </a:rPr>
              <a:t>gradient</a:t>
            </a:r>
            <a:r>
              <a:rPr kumimoji="1" lang="zh-CN" altLang="en-US" sz="2000" dirty="0" smtClean="0">
                <a:solidFill>
                  <a:schemeClr val="tx1"/>
                </a:solidFill>
                <a:latin typeface="STZhongsong" charset="-122"/>
                <a:ea typeface="STZhongsong" charset="-122"/>
                <a:cs typeface="STZhongsong" charset="-122"/>
              </a:rPr>
              <a:t> </a:t>
            </a:r>
            <a:r>
              <a:rPr kumimoji="1" lang="en-US" altLang="zh-CN" sz="2000" dirty="0" smtClean="0">
                <a:solidFill>
                  <a:schemeClr val="tx1"/>
                </a:solidFill>
                <a:latin typeface="STZhongsong" charset="-122"/>
                <a:ea typeface="STZhongsong" charset="-122"/>
                <a:cs typeface="STZhongsong" charset="-122"/>
              </a:rPr>
              <a:t>descent,</a:t>
            </a:r>
            <a:r>
              <a:rPr kumimoji="1" lang="zh-CN" altLang="en-US" sz="2000" dirty="0" smtClean="0">
                <a:solidFill>
                  <a:schemeClr val="tx1"/>
                </a:solidFill>
                <a:latin typeface="STZhongsong" charset="-122"/>
                <a:ea typeface="STZhongsong" charset="-122"/>
                <a:cs typeface="STZhongsong" charset="-122"/>
              </a:rPr>
              <a:t> </a:t>
            </a:r>
            <a:r>
              <a:rPr kumimoji="1" lang="en-US" altLang="zh-CN" sz="2000" dirty="0" smtClean="0">
                <a:solidFill>
                  <a:schemeClr val="tx1"/>
                </a:solidFill>
                <a:latin typeface="STZhongsong" charset="-122"/>
                <a:ea typeface="STZhongsong" charset="-122"/>
                <a:cs typeface="STZhongsong" charset="-122"/>
              </a:rPr>
              <a:t>SGD</a:t>
            </a:r>
            <a:r>
              <a:rPr kumimoji="1" lang="zh-CN" altLang="en-US" sz="2000" dirty="0" smtClean="0">
                <a:solidFill>
                  <a:schemeClr val="tx1"/>
                </a:solidFill>
                <a:latin typeface="STZhongsong" charset="-122"/>
                <a:ea typeface="STZhongsong" charset="-122"/>
                <a:cs typeface="STZhongsong" charset="-122"/>
              </a:rPr>
              <a:t>）或</a:t>
            </a:r>
            <a:r>
              <a:rPr kumimoji="1" lang="zh-CN" altLang="en-US" sz="2000" dirty="0">
                <a:solidFill>
                  <a:schemeClr val="tx1"/>
                </a:solidFill>
                <a:latin typeface="STZhongsong" charset="-122"/>
                <a:ea typeface="STZhongsong" charset="-122"/>
                <a:cs typeface="STZhongsong" charset="-122"/>
              </a:rPr>
              <a:t>其衍生算法而进行</a:t>
            </a:r>
            <a:r>
              <a:rPr kumimoji="1" lang="zh-CN" altLang="en-US" sz="2000" dirty="0" smtClean="0">
                <a:solidFill>
                  <a:schemeClr val="tx1"/>
                </a:solidFill>
                <a:latin typeface="STZhongsong" charset="-122"/>
                <a:ea typeface="STZhongsong" charset="-122"/>
                <a:cs typeface="STZhongsong" charset="-122"/>
              </a:rPr>
              <a:t>的，</a:t>
            </a:r>
            <a:r>
              <a:rPr kumimoji="1" lang="en-US" altLang="zh-CN" sz="2000" dirty="0" smtClean="0">
                <a:solidFill>
                  <a:schemeClr val="tx1"/>
                </a:solidFill>
                <a:latin typeface="STZhongsong" charset="-122"/>
                <a:ea typeface="STZhongsong" charset="-122"/>
                <a:cs typeface="STZhongsong" charset="-122"/>
              </a:rPr>
              <a:t>SGD</a:t>
            </a:r>
            <a:r>
              <a:rPr kumimoji="1" lang="zh-CN" altLang="en-US" sz="2000" dirty="0" smtClean="0">
                <a:solidFill>
                  <a:schemeClr val="tx1"/>
                </a:solidFill>
                <a:latin typeface="STZhongsong" charset="-122"/>
                <a:ea typeface="STZhongsong" charset="-122"/>
                <a:cs typeface="STZhongsong" charset="-122"/>
              </a:rPr>
              <a:t>源于</a:t>
            </a:r>
            <a:r>
              <a:rPr kumimoji="1" lang="en-US" altLang="zh-CN" sz="2000" dirty="0" smtClean="0">
                <a:solidFill>
                  <a:schemeClr val="tx1"/>
                </a:solidFill>
                <a:latin typeface="STZhongsong" charset="-122"/>
                <a:ea typeface="STZhongsong" charset="-122"/>
                <a:cs typeface="STZhongsong" charset="-122"/>
              </a:rPr>
              <a:t>GD</a:t>
            </a:r>
            <a:r>
              <a:rPr kumimoji="1" lang="zh-CN" altLang="en-US" sz="2000" dirty="0">
                <a:solidFill>
                  <a:schemeClr val="tx1"/>
                </a:solidFill>
                <a:latin typeface="STZhongsong" charset="-122"/>
                <a:ea typeface="STZhongsong" charset="-122"/>
                <a:cs typeface="STZhongsong" charset="-122"/>
              </a:rPr>
              <a:t>。</a:t>
            </a:r>
            <a:r>
              <a:rPr kumimoji="1" lang="en-US" altLang="zh-CN" sz="2000" dirty="0" smtClean="0">
                <a:solidFill>
                  <a:schemeClr val="tx1"/>
                </a:solidFill>
                <a:latin typeface="STZhongsong" charset="-122"/>
                <a:ea typeface="STZhongsong" charset="-122"/>
                <a:cs typeface="STZhongsong" charset="-122"/>
              </a:rPr>
              <a:t>SGD</a:t>
            </a:r>
            <a:r>
              <a:rPr kumimoji="1" lang="zh-CN" altLang="en-US" sz="2000" dirty="0" smtClean="0">
                <a:solidFill>
                  <a:schemeClr val="tx1"/>
                </a:solidFill>
                <a:latin typeface="STZhongsong" charset="-122"/>
                <a:ea typeface="STZhongsong" charset="-122"/>
                <a:cs typeface="STZhongsong" charset="-122"/>
              </a:rPr>
              <a:t>的</a:t>
            </a:r>
            <a:r>
              <a:rPr kumimoji="1" lang="zh-CN" altLang="en-US" sz="2000" dirty="0">
                <a:solidFill>
                  <a:schemeClr val="tx1"/>
                </a:solidFill>
                <a:latin typeface="STZhongsong" charset="-122"/>
                <a:ea typeface="STZhongsong" charset="-122"/>
                <a:cs typeface="STZhongsong" charset="-122"/>
              </a:rPr>
              <a:t>核心是，梯度是期望，而期望可以使用小规模的样本近似估计</a:t>
            </a:r>
            <a:r>
              <a:rPr kumimoji="1" lang="zh-CN" altLang="en-US" sz="2000" dirty="0" smtClean="0">
                <a:solidFill>
                  <a:schemeClr val="tx1"/>
                </a:solidFill>
                <a:latin typeface="STZhongsong" charset="-122"/>
                <a:ea typeface="STZhongsong" charset="-122"/>
                <a:cs typeface="STZhongsong" charset="-122"/>
              </a:rPr>
              <a:t>。</a:t>
            </a:r>
            <a:endParaRPr kumimoji="1" lang="en-US" altLang="zh-CN" sz="2000" dirty="0" smtClean="0">
              <a:solidFill>
                <a:schemeClr val="tx1"/>
              </a:solidFill>
              <a:latin typeface="STZhongsong" charset="-122"/>
              <a:ea typeface="STZhongsong" charset="-122"/>
              <a:cs typeface="STZhongsong" charset="-122"/>
            </a:endParaRPr>
          </a:p>
          <a:p>
            <a:r>
              <a:rPr kumimoji="1" lang="zh-CN" altLang="en-US" sz="2000" dirty="0">
                <a:solidFill>
                  <a:schemeClr val="tx1"/>
                </a:solidFill>
                <a:latin typeface="STZhongsong" charset="-122"/>
                <a:ea typeface="STZhongsong" charset="-122"/>
                <a:cs typeface="STZhongsong" charset="-122"/>
              </a:rPr>
              <a:t>在该算法的每一步，从训练集中均匀抽取一组小批量（</a:t>
            </a:r>
            <a:r>
              <a:rPr kumimoji="1" lang="en-US" altLang="zh-CN" sz="2000" dirty="0" err="1">
                <a:solidFill>
                  <a:schemeClr val="tx1"/>
                </a:solidFill>
                <a:latin typeface="STZhongsong" charset="-122"/>
                <a:ea typeface="STZhongsong" charset="-122"/>
                <a:cs typeface="STZhongsong" charset="-122"/>
              </a:rPr>
              <a:t>minibatch</a:t>
            </a:r>
            <a:r>
              <a:rPr kumimoji="1" lang="zh-CN" altLang="en-US" sz="2000" dirty="0">
                <a:solidFill>
                  <a:schemeClr val="tx1"/>
                </a:solidFill>
                <a:latin typeface="STZhongsong" charset="-122"/>
                <a:ea typeface="STZhongsong" charset="-122"/>
                <a:cs typeface="STZhongsong" charset="-122"/>
              </a:rPr>
              <a:t>）</a:t>
            </a:r>
            <a:r>
              <a:rPr kumimoji="1" lang="zh-CN" altLang="en-US" sz="2000" dirty="0" smtClean="0">
                <a:solidFill>
                  <a:schemeClr val="tx1"/>
                </a:solidFill>
                <a:latin typeface="STZhongsong" charset="-122"/>
                <a:ea typeface="STZhongsong" charset="-122"/>
                <a:cs typeface="STZhongsong" charset="-122"/>
              </a:rPr>
              <a:t>样本</a:t>
            </a:r>
            <a:endParaRPr kumimoji="1" lang="en-US" altLang="zh-CN" sz="2000" dirty="0" smtClean="0">
              <a:solidFill>
                <a:schemeClr val="tx1"/>
              </a:solidFill>
              <a:latin typeface="STZhongsong" charset="-122"/>
              <a:ea typeface="STZhongsong" charset="-122"/>
              <a:cs typeface="STZhongsong" charset="-122"/>
            </a:endParaRPr>
          </a:p>
          <a:p>
            <a:endParaRPr kumimoji="1" lang="en-US" altLang="zh-CN" sz="2000" dirty="0" smtClean="0">
              <a:solidFill>
                <a:schemeClr val="tx1"/>
              </a:solidFill>
              <a:latin typeface="STZhongsong" charset="-122"/>
              <a:ea typeface="STZhongsong" charset="-122"/>
              <a:cs typeface="STZhongsong" charset="-122"/>
            </a:endParaRPr>
          </a:p>
          <a:p>
            <a:r>
              <a:rPr kumimoji="1" lang="zh-CN" altLang="en-US" sz="2000" dirty="0" smtClean="0">
                <a:solidFill>
                  <a:schemeClr val="tx1"/>
                </a:solidFill>
                <a:latin typeface="STZhongsong" charset="-122"/>
                <a:ea typeface="STZhongsong" charset="-122"/>
                <a:cs typeface="STZhongsong" charset="-122"/>
              </a:rPr>
              <a:t>其中 </a:t>
            </a:r>
            <a:r>
              <a:rPr kumimoji="1" lang="en-US" altLang="zh-CN" sz="2000" dirty="0" smtClean="0">
                <a:solidFill>
                  <a:schemeClr val="tx1"/>
                </a:solidFill>
                <a:latin typeface="STZhongsong" charset="-122"/>
                <a:ea typeface="STZhongsong" charset="-122"/>
                <a:cs typeface="STZhongsong" charset="-122"/>
              </a:rPr>
              <a:t>n'</a:t>
            </a:r>
            <a:r>
              <a:rPr kumimoji="1" lang="zh-CN" altLang="en-US" sz="2000" dirty="0" smtClean="0">
                <a:solidFill>
                  <a:schemeClr val="tx1"/>
                </a:solidFill>
                <a:latin typeface="STZhongsong" charset="-122"/>
                <a:ea typeface="STZhongsong" charset="-122"/>
                <a:cs typeface="STZhongsong" charset="-122"/>
              </a:rPr>
              <a:t>为</a:t>
            </a:r>
            <a:r>
              <a:rPr kumimoji="1" lang="zh-CN" altLang="en-US" sz="2000" dirty="0">
                <a:solidFill>
                  <a:schemeClr val="tx1"/>
                </a:solidFill>
                <a:latin typeface="STZhongsong" charset="-122"/>
                <a:ea typeface="STZhongsong" charset="-122"/>
                <a:cs typeface="STZhongsong" charset="-122"/>
              </a:rPr>
              <a:t>该小批量样本数目</a:t>
            </a:r>
            <a:r>
              <a:rPr kumimoji="1" lang="en-US" altLang="zh-CN" sz="2000" dirty="0">
                <a:solidFill>
                  <a:schemeClr val="tx1"/>
                </a:solidFill>
                <a:latin typeface="STZhongsong" charset="-122"/>
                <a:ea typeface="STZhongsong" charset="-122"/>
                <a:cs typeface="STZhongsong" charset="-122"/>
              </a:rPr>
              <a:t>, </a:t>
            </a:r>
            <a:r>
              <a:rPr kumimoji="1" lang="zh-CN" altLang="en-US" sz="2000" dirty="0">
                <a:solidFill>
                  <a:schemeClr val="tx1"/>
                </a:solidFill>
                <a:latin typeface="STZhongsong" charset="-122"/>
                <a:ea typeface="STZhongsong" charset="-122"/>
                <a:cs typeface="STZhongsong" charset="-122"/>
              </a:rPr>
              <a:t>通常为较小数值（</a:t>
            </a:r>
            <a:r>
              <a:rPr kumimoji="1" lang="zh-CN" altLang="en-US" sz="2000" dirty="0" smtClean="0">
                <a:solidFill>
                  <a:schemeClr val="tx1"/>
                </a:solidFill>
                <a:latin typeface="STZhongsong" charset="-122"/>
                <a:ea typeface="STZhongsong" charset="-122"/>
                <a:cs typeface="STZhongsong" charset="-122"/>
              </a:rPr>
              <a:t>从</a:t>
            </a:r>
            <a:r>
              <a:rPr kumimoji="1" lang="en-US" altLang="zh-CN" sz="2000" dirty="0" smtClean="0">
                <a:solidFill>
                  <a:schemeClr val="tx1"/>
                </a:solidFill>
                <a:latin typeface="STZhongsong" charset="-122"/>
                <a:ea typeface="STZhongsong" charset="-122"/>
                <a:cs typeface="STZhongsong" charset="-122"/>
              </a:rPr>
              <a:t>1</a:t>
            </a:r>
            <a:r>
              <a:rPr kumimoji="1" lang="zh-CN" altLang="en-US" sz="2000" dirty="0" smtClean="0">
                <a:solidFill>
                  <a:schemeClr val="tx1"/>
                </a:solidFill>
                <a:latin typeface="STZhongsong" charset="-122"/>
                <a:ea typeface="STZhongsong" charset="-122"/>
                <a:cs typeface="STZhongsong" charset="-122"/>
              </a:rPr>
              <a:t>至</a:t>
            </a:r>
            <a:r>
              <a:rPr kumimoji="1" lang="zh-CN" altLang="en-US" sz="2000" dirty="0">
                <a:solidFill>
                  <a:schemeClr val="tx1"/>
                </a:solidFill>
                <a:latin typeface="STZhongsong" charset="-122"/>
                <a:ea typeface="STZhongsong" charset="-122"/>
                <a:cs typeface="STZhongsong" charset="-122"/>
              </a:rPr>
              <a:t>几百）。当训练集</a:t>
            </a:r>
            <a:r>
              <a:rPr kumimoji="1" lang="zh-CN" altLang="en-US" sz="2000" dirty="0" smtClean="0">
                <a:solidFill>
                  <a:schemeClr val="tx1"/>
                </a:solidFill>
                <a:latin typeface="STZhongsong" charset="-122"/>
                <a:ea typeface="STZhongsong" charset="-122"/>
                <a:cs typeface="STZhongsong" charset="-122"/>
              </a:rPr>
              <a:t>大小</a:t>
            </a:r>
            <a:r>
              <a:rPr kumimoji="1" lang="en-US" altLang="zh-CN" sz="2000" dirty="0" smtClean="0">
                <a:solidFill>
                  <a:schemeClr val="tx1"/>
                </a:solidFill>
                <a:latin typeface="STZhongsong" charset="-122"/>
                <a:ea typeface="STZhongsong" charset="-122"/>
                <a:cs typeface="STZhongsong" charset="-122"/>
              </a:rPr>
              <a:t>n</a:t>
            </a:r>
            <a:r>
              <a:rPr kumimoji="1" lang="zh-CN" altLang="en-US" sz="2000" dirty="0" smtClean="0">
                <a:solidFill>
                  <a:schemeClr val="tx1"/>
                </a:solidFill>
                <a:latin typeface="STZhongsong" charset="-122"/>
                <a:ea typeface="STZhongsong" charset="-122"/>
                <a:cs typeface="STZhongsong" charset="-122"/>
              </a:rPr>
              <a:t>增长</a:t>
            </a:r>
            <a:r>
              <a:rPr kumimoji="1" lang="zh-CN" altLang="en-US" sz="2000" dirty="0">
                <a:solidFill>
                  <a:schemeClr val="tx1"/>
                </a:solidFill>
                <a:latin typeface="STZhongsong" charset="-122"/>
                <a:ea typeface="STZhongsong" charset="-122"/>
                <a:cs typeface="STZhongsong" charset="-122"/>
              </a:rPr>
              <a:t>时，</a:t>
            </a:r>
            <a:r>
              <a:rPr kumimoji="1" lang="en-US" altLang="zh-CN" sz="2000" dirty="0" smtClean="0">
                <a:solidFill>
                  <a:schemeClr val="tx1"/>
                </a:solidFill>
                <a:latin typeface="STZhongsong" charset="-122"/>
                <a:ea typeface="STZhongsong" charset="-122"/>
                <a:cs typeface="STZhongsong" charset="-122"/>
              </a:rPr>
              <a:t>n'</a:t>
            </a:r>
            <a:r>
              <a:rPr kumimoji="1" lang="zh-CN" altLang="en-US" sz="2000" dirty="0" smtClean="0">
                <a:solidFill>
                  <a:schemeClr val="tx1"/>
                </a:solidFill>
                <a:latin typeface="STZhongsong" charset="-122"/>
                <a:ea typeface="STZhongsong" charset="-122"/>
                <a:cs typeface="STZhongsong" charset="-122"/>
              </a:rPr>
              <a:t>通常</a:t>
            </a:r>
            <a:r>
              <a:rPr kumimoji="1" lang="zh-CN" altLang="en-US" sz="2000" dirty="0">
                <a:solidFill>
                  <a:schemeClr val="tx1"/>
                </a:solidFill>
                <a:latin typeface="STZhongsong" charset="-122"/>
                <a:ea typeface="STZhongsong" charset="-122"/>
                <a:cs typeface="STZhongsong" charset="-122"/>
              </a:rPr>
              <a:t>是固定的</a:t>
            </a:r>
            <a:r>
              <a:rPr kumimoji="1" lang="zh-CN" altLang="en-US" sz="2000" dirty="0" smtClean="0">
                <a:solidFill>
                  <a:schemeClr val="tx1"/>
                </a:solidFill>
                <a:latin typeface="STZhongsong" charset="-122"/>
                <a:ea typeface="STZhongsong" charset="-122"/>
                <a:cs typeface="STZhongsong" charset="-122"/>
              </a:rPr>
              <a:t>。</a:t>
            </a:r>
            <a:endParaRPr kumimoji="1" lang="en-US" altLang="zh-CN" sz="2000" dirty="0" smtClean="0">
              <a:solidFill>
                <a:schemeClr val="tx1"/>
              </a:solidFill>
              <a:latin typeface="STZhongsong" charset="-122"/>
              <a:ea typeface="STZhongsong" charset="-122"/>
              <a:cs typeface="STZhongsong" charset="-122"/>
            </a:endParaRPr>
          </a:p>
          <a:p>
            <a:r>
              <a:rPr kumimoji="1" lang="zh-CN" altLang="en-US" sz="2000" dirty="0">
                <a:solidFill>
                  <a:schemeClr val="tx1"/>
                </a:solidFill>
                <a:latin typeface="STZhongsong" charset="-122"/>
                <a:ea typeface="STZhongsong" charset="-122"/>
                <a:cs typeface="STZhongsong" charset="-122"/>
              </a:rPr>
              <a:t>使用来自</a:t>
            </a:r>
            <a:r>
              <a:rPr kumimoji="1" lang="zh-CN" altLang="en-US" sz="2000" dirty="0" smtClean="0">
                <a:solidFill>
                  <a:schemeClr val="tx1"/>
                </a:solidFill>
                <a:latin typeface="STZhongsong" charset="-122"/>
                <a:ea typeface="STZhongsong" charset="-122"/>
                <a:cs typeface="STZhongsong" charset="-122"/>
              </a:rPr>
              <a:t>小批量</a:t>
            </a:r>
            <a:r>
              <a:rPr kumimoji="1" lang="en-US" altLang="zh-CN" sz="2000" dirty="0" smtClean="0">
                <a:solidFill>
                  <a:schemeClr val="tx1"/>
                </a:solidFill>
                <a:latin typeface="STZhongsong" charset="-122"/>
                <a:ea typeface="STZhongsong" charset="-122"/>
                <a:cs typeface="STZhongsong" charset="-122"/>
              </a:rPr>
              <a:t>B</a:t>
            </a:r>
            <a:r>
              <a:rPr kumimoji="1" lang="zh-CN" altLang="en-US" sz="2000" dirty="0" smtClean="0">
                <a:solidFill>
                  <a:schemeClr val="tx1"/>
                </a:solidFill>
                <a:latin typeface="STZhongsong" charset="-122"/>
                <a:ea typeface="STZhongsong" charset="-122"/>
                <a:cs typeface="STZhongsong" charset="-122"/>
              </a:rPr>
              <a:t>的</a:t>
            </a:r>
            <a:r>
              <a:rPr kumimoji="1" lang="zh-CN" altLang="en-US" sz="2000" dirty="0">
                <a:solidFill>
                  <a:schemeClr val="tx1"/>
                </a:solidFill>
                <a:latin typeface="STZhongsong" charset="-122"/>
                <a:ea typeface="STZhongsong" charset="-122"/>
                <a:cs typeface="STZhongsong" charset="-122"/>
              </a:rPr>
              <a:t>样本，梯度的估计可表示</a:t>
            </a:r>
            <a:r>
              <a:rPr kumimoji="1" lang="zh-CN" altLang="en-US" sz="2000" dirty="0" smtClean="0">
                <a:solidFill>
                  <a:schemeClr val="tx1"/>
                </a:solidFill>
                <a:latin typeface="STZhongsong" charset="-122"/>
                <a:ea typeface="STZhongsong" charset="-122"/>
                <a:cs typeface="STZhongsong" charset="-122"/>
              </a:rPr>
              <a:t>为</a:t>
            </a:r>
            <a:r>
              <a:rPr kumimoji="1" lang="en-US" altLang="zh-CN" sz="2000" dirty="0" smtClean="0">
                <a:solidFill>
                  <a:schemeClr val="tx1"/>
                </a:solidFill>
                <a:latin typeface="STZhongsong" charset="-122"/>
                <a:ea typeface="STZhongsong" charset="-122"/>
                <a:cs typeface="STZhongsong" charset="-122"/>
              </a:rPr>
              <a:t>:</a:t>
            </a:r>
            <a:endParaRPr kumimoji="1" lang="en-US" altLang="zh-CN" sz="2000" dirty="0">
              <a:solidFill>
                <a:schemeClr val="tx1"/>
              </a:solidFill>
              <a:latin typeface="STZhongsong" charset="-122"/>
              <a:ea typeface="STZhongsong" charset="-122"/>
              <a:cs typeface="STZhongsong" charset="-122"/>
            </a:endParaRPr>
          </a:p>
          <a:p>
            <a:r>
              <a:rPr kumimoji="1" lang="en-US" altLang="zh-CN" sz="2000" dirty="0">
                <a:solidFill>
                  <a:schemeClr val="tx1"/>
                </a:solidFill>
                <a:latin typeface="STZhongsong" charset="-122"/>
                <a:ea typeface="STZhongsong" charset="-122"/>
                <a:cs typeface="STZhongsong" charset="-122"/>
              </a:rPr>
              <a:t>SGD </a:t>
            </a:r>
            <a:r>
              <a:rPr kumimoji="1" lang="zh-CN" altLang="en-US" sz="2000" dirty="0">
                <a:solidFill>
                  <a:schemeClr val="tx1"/>
                </a:solidFill>
                <a:latin typeface="STZhongsong" charset="-122"/>
                <a:ea typeface="STZhongsong" charset="-122"/>
                <a:cs typeface="STZhongsong" charset="-122"/>
              </a:rPr>
              <a:t>算法</a:t>
            </a:r>
            <a:r>
              <a:rPr kumimoji="1" lang="zh-CN" altLang="en-US" sz="2000" dirty="0" smtClean="0">
                <a:solidFill>
                  <a:schemeClr val="tx1"/>
                </a:solidFill>
                <a:latin typeface="STZhongsong" charset="-122"/>
                <a:ea typeface="STZhongsong" charset="-122"/>
                <a:cs typeface="STZhongsong" charset="-122"/>
              </a:rPr>
              <a:t>使用的梯度</a:t>
            </a:r>
            <a:r>
              <a:rPr kumimoji="1" lang="zh-CN" altLang="en-US" sz="2000" dirty="0">
                <a:solidFill>
                  <a:schemeClr val="tx1"/>
                </a:solidFill>
                <a:latin typeface="STZhongsong" charset="-122"/>
                <a:ea typeface="STZhongsong" charset="-122"/>
                <a:cs typeface="STZhongsong" charset="-122"/>
              </a:rPr>
              <a:t>下降</a:t>
            </a:r>
            <a:r>
              <a:rPr kumimoji="1" lang="zh-CN" altLang="en-US" sz="2000" dirty="0" smtClean="0">
                <a:solidFill>
                  <a:schemeClr val="tx1"/>
                </a:solidFill>
                <a:latin typeface="STZhongsong" charset="-122"/>
                <a:ea typeface="STZhongsong" charset="-122"/>
                <a:cs typeface="STZhongsong" charset="-122"/>
              </a:rPr>
              <a:t>估计：</a:t>
            </a:r>
            <a:endParaRPr kumimoji="1" lang="en-US" altLang="zh-CN" sz="2000" dirty="0">
              <a:solidFill>
                <a:schemeClr val="tx1"/>
              </a:solidFill>
              <a:latin typeface="STZhongsong" charset="-122"/>
              <a:ea typeface="STZhongsong" charset="-122"/>
              <a:cs typeface="STZhongsong" charset="-122"/>
            </a:endParaRPr>
          </a:p>
          <a:p>
            <a:r>
              <a:rPr kumimoji="1" lang="zh-CN" altLang="en-US" sz="2000" dirty="0">
                <a:solidFill>
                  <a:schemeClr val="tx1"/>
                </a:solidFill>
                <a:latin typeface="STZhongsong" charset="-122"/>
                <a:ea typeface="STZhongsong" charset="-122"/>
                <a:cs typeface="STZhongsong" charset="-122"/>
              </a:rPr>
              <a:t>其中，ϵ 为学习率。</a:t>
            </a:r>
          </a:p>
        </p:txBody>
      </p:sp>
      <p:pic>
        <p:nvPicPr>
          <p:cNvPr id="4" name="图片 3"/>
          <p:cNvPicPr>
            <a:picLocks noChangeAspect="1"/>
          </p:cNvPicPr>
          <p:nvPr/>
        </p:nvPicPr>
        <p:blipFill>
          <a:blip r:embed="rId2"/>
          <a:stretch>
            <a:fillRect/>
          </a:stretch>
        </p:blipFill>
        <p:spPr>
          <a:xfrm>
            <a:off x="4684760" y="3798310"/>
            <a:ext cx="1701800" cy="419100"/>
          </a:xfrm>
          <a:prstGeom prst="rect">
            <a:avLst/>
          </a:prstGeom>
        </p:spPr>
      </p:pic>
      <p:pic>
        <p:nvPicPr>
          <p:cNvPr id="5" name="图片 4"/>
          <p:cNvPicPr>
            <a:picLocks noChangeAspect="1"/>
          </p:cNvPicPr>
          <p:nvPr/>
        </p:nvPicPr>
        <p:blipFill>
          <a:blip r:embed="rId3"/>
          <a:stretch>
            <a:fillRect/>
          </a:stretch>
        </p:blipFill>
        <p:spPr>
          <a:xfrm>
            <a:off x="6407721" y="4850170"/>
            <a:ext cx="2844800" cy="711200"/>
          </a:xfrm>
          <a:prstGeom prst="rect">
            <a:avLst/>
          </a:prstGeom>
        </p:spPr>
      </p:pic>
      <p:pic>
        <p:nvPicPr>
          <p:cNvPr id="6" name="图片 5"/>
          <p:cNvPicPr>
            <a:picLocks noChangeAspect="1"/>
          </p:cNvPicPr>
          <p:nvPr/>
        </p:nvPicPr>
        <p:blipFill>
          <a:blip r:embed="rId4"/>
          <a:stretch>
            <a:fillRect/>
          </a:stretch>
        </p:blipFill>
        <p:spPr>
          <a:xfrm>
            <a:off x="4560065" y="5513170"/>
            <a:ext cx="1320800" cy="330200"/>
          </a:xfrm>
          <a:prstGeom prst="rect">
            <a:avLst/>
          </a:prstGeom>
        </p:spPr>
      </p:pic>
    </p:spTree>
    <p:extLst>
      <p:ext uri="{BB962C8B-B14F-4D97-AF65-F5344CB8AC3E}">
        <p14:creationId xmlns:p14="http://schemas.microsoft.com/office/powerpoint/2010/main" val="624567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6" name="内容占位符 5"/>
          <p:cNvPicPr>
            <a:picLocks noGrp="1" noChangeAspect="1"/>
          </p:cNvPicPr>
          <p:nvPr>
            <p:ph idx="1"/>
          </p:nvPr>
        </p:nvPicPr>
        <p:blipFill>
          <a:blip r:embed="rId2"/>
          <a:stretch>
            <a:fillRect/>
          </a:stretch>
        </p:blipFill>
        <p:spPr>
          <a:xfrm>
            <a:off x="726209" y="2589438"/>
            <a:ext cx="10707336" cy="3742089"/>
          </a:xfrm>
          <a:prstGeom prst="rect">
            <a:avLst/>
          </a:prstGeom>
        </p:spPr>
      </p:pic>
    </p:spTree>
    <p:extLst>
      <p:ext uri="{BB962C8B-B14F-4D97-AF65-F5344CB8AC3E}">
        <p14:creationId xmlns:p14="http://schemas.microsoft.com/office/powerpoint/2010/main" val="1119887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目录</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508000" y="2603500"/>
            <a:ext cx="11192933" cy="3416300"/>
          </a:xfrm>
        </p:spPr>
        <p:txBody>
          <a:bodyPr>
            <a:normAutofit/>
          </a:bodyPr>
          <a:lstStyle/>
          <a:p>
            <a:r>
              <a:rPr kumimoji="1" lang="zh-CN" altLang="en-US" sz="3200" b="1" dirty="0" smtClean="0">
                <a:solidFill>
                  <a:schemeClr val="tx1"/>
                </a:solidFill>
                <a:latin typeface="STZhongsong" charset="-122"/>
                <a:ea typeface="STZhongsong" charset="-122"/>
                <a:cs typeface="STZhongsong" charset="-122"/>
              </a:rPr>
              <a:t>人工智能及其发展</a:t>
            </a:r>
            <a:endParaRPr kumimoji="1" lang="en-US" altLang="zh-CN" sz="3200" b="1" dirty="0" smtClean="0">
              <a:solidFill>
                <a:schemeClr val="tx1"/>
              </a:solidFill>
              <a:latin typeface="STZhongsong" charset="-122"/>
              <a:ea typeface="STZhongsong" charset="-122"/>
              <a:cs typeface="STZhongsong" charset="-122"/>
            </a:endParaRPr>
          </a:p>
          <a:p>
            <a:r>
              <a:rPr kumimoji="1" lang="zh-CN" altLang="en-US" sz="3200" b="1" dirty="0" smtClean="0">
                <a:solidFill>
                  <a:schemeClr val="tx1"/>
                </a:solidFill>
                <a:latin typeface="STZhongsong" charset="-122"/>
                <a:ea typeface="STZhongsong" charset="-122"/>
                <a:cs typeface="STZhongsong" charset="-122"/>
              </a:rPr>
              <a:t>深度学习基本知识</a:t>
            </a:r>
            <a:endParaRPr kumimoji="1" lang="en-US" altLang="zh-CN" sz="3200" b="1" dirty="0" smtClean="0">
              <a:solidFill>
                <a:schemeClr val="tx1"/>
              </a:solidFill>
              <a:latin typeface="STZhongsong" charset="-122"/>
              <a:ea typeface="STZhongsong" charset="-122"/>
              <a:cs typeface="STZhongsong" charset="-122"/>
            </a:endParaRPr>
          </a:p>
          <a:p>
            <a:r>
              <a:rPr kumimoji="1" lang="zh-CN" altLang="en-US" sz="3200" b="1" dirty="0" smtClean="0">
                <a:solidFill>
                  <a:schemeClr val="tx1"/>
                </a:solidFill>
                <a:latin typeface="STZhongsong" charset="-122"/>
                <a:ea typeface="STZhongsong" charset="-122"/>
                <a:cs typeface="STZhongsong" charset="-122"/>
              </a:rPr>
              <a:t>基于机器学习的蒸发波导预测研究</a:t>
            </a:r>
            <a:endParaRPr kumimoji="1" lang="en-US" altLang="zh-CN" sz="3200" b="1" dirty="0" smtClean="0">
              <a:solidFill>
                <a:schemeClr val="tx1"/>
              </a:solidFill>
              <a:latin typeface="STZhongsong" charset="-122"/>
              <a:ea typeface="STZhongsong" charset="-122"/>
              <a:cs typeface="STZhongsong" charset="-122"/>
            </a:endParaRPr>
          </a:p>
        </p:txBody>
      </p:sp>
    </p:spTree>
    <p:extLst>
      <p:ext uri="{BB962C8B-B14F-4D97-AF65-F5344CB8AC3E}">
        <p14:creationId xmlns:p14="http://schemas.microsoft.com/office/powerpoint/2010/main" val="1518004933"/>
      </p:ext>
    </p:extLst>
  </p:cSld>
  <p:clrMapOvr>
    <a:masterClrMapping/>
  </p:clrMapOvr>
  <mc:AlternateContent xmlns:mc="http://schemas.openxmlformats.org/markup-compatibility/2006" xmlns:p14="http://schemas.microsoft.com/office/powerpoint/2010/main">
    <mc:Choice Requires="p14">
      <p:transition spd="slow" p14:dur="2000" advTm="1906"/>
    </mc:Choice>
    <mc:Fallback xmlns="">
      <p:transition spd="slow" advTm="190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自适应学习率优化方案</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554182" y="2341417"/>
            <a:ext cx="11097491" cy="4239491"/>
          </a:xfrm>
        </p:spPr>
        <p:txBody>
          <a:bodyPr>
            <a:normAutofit/>
          </a:bodyPr>
          <a:lstStyle/>
          <a:p>
            <a:r>
              <a:rPr kumimoji="1" lang="zh-CN" altLang="en-US" sz="2800" dirty="0">
                <a:solidFill>
                  <a:schemeClr val="tx1"/>
                </a:solidFill>
                <a:latin typeface="STZhongsong" charset="-122"/>
                <a:ea typeface="STZhongsong" charset="-122"/>
                <a:cs typeface="STZhongsong" charset="-122"/>
              </a:rPr>
              <a:t>使用 </a:t>
            </a:r>
            <a:r>
              <a:rPr kumimoji="1" lang="en-US" altLang="zh-CN" sz="2800" dirty="0">
                <a:solidFill>
                  <a:schemeClr val="tx1"/>
                </a:solidFill>
                <a:latin typeface="STZhongsong" charset="-122"/>
                <a:ea typeface="STZhongsong" charset="-122"/>
                <a:cs typeface="STZhongsong" charset="-122"/>
              </a:rPr>
              <a:t>SGD </a:t>
            </a:r>
            <a:r>
              <a:rPr kumimoji="1" lang="zh-CN" altLang="en-US" sz="2800" dirty="0">
                <a:solidFill>
                  <a:schemeClr val="tx1"/>
                </a:solidFill>
                <a:latin typeface="STZhongsong" charset="-122"/>
                <a:ea typeface="STZhongsong" charset="-122"/>
                <a:cs typeface="STZhongsong" charset="-122"/>
              </a:rPr>
              <a:t>算法最大的困难在于选择合适的学习率，不同的实际问题对应了不同的学习率，而不恰当的学习率会影响算法的收敛速率，甚至导致算法被困在局部最小值点</a:t>
            </a:r>
            <a:r>
              <a:rPr kumimoji="1" lang="zh-CN" altLang="en-US" sz="2800" dirty="0" smtClean="0">
                <a:solidFill>
                  <a:schemeClr val="tx1"/>
                </a:solidFill>
                <a:latin typeface="STZhongsong" charset="-122"/>
                <a:ea typeface="STZhongsong" charset="-122"/>
                <a:cs typeface="STZhongsong" charset="-122"/>
              </a:rPr>
              <a:t>。</a:t>
            </a:r>
            <a:endParaRPr kumimoji="1" lang="en-US" altLang="zh-CN" sz="2800" dirty="0" smtClean="0">
              <a:solidFill>
                <a:schemeClr val="tx1"/>
              </a:solidFill>
              <a:latin typeface="STZhongsong" charset="-122"/>
              <a:ea typeface="STZhongsong" charset="-122"/>
              <a:cs typeface="STZhongsong" charset="-122"/>
            </a:endParaRPr>
          </a:p>
          <a:p>
            <a:r>
              <a:rPr kumimoji="1" lang="zh-CN" altLang="en-US" sz="2800" dirty="0" smtClean="0">
                <a:solidFill>
                  <a:schemeClr val="tx1"/>
                </a:solidFill>
                <a:latin typeface="STZhongsong" charset="-122"/>
                <a:ea typeface="STZhongsong" charset="-122"/>
                <a:cs typeface="STZhongsong" charset="-122"/>
              </a:rPr>
              <a:t>由于</a:t>
            </a:r>
            <a:r>
              <a:rPr kumimoji="1" lang="zh-CN" altLang="en-US" sz="2800" dirty="0">
                <a:solidFill>
                  <a:schemeClr val="tx1"/>
                </a:solidFill>
                <a:latin typeface="STZhongsong" charset="-122"/>
                <a:ea typeface="STZhongsong" charset="-122"/>
                <a:cs typeface="STZhongsong" charset="-122"/>
              </a:rPr>
              <a:t>手动设定学习率的局限性，自适应学习率算法被提出，常用的自适应学习率算法</a:t>
            </a:r>
            <a:r>
              <a:rPr kumimoji="1" lang="zh-CN" altLang="en-US" sz="2800" dirty="0" smtClean="0">
                <a:solidFill>
                  <a:schemeClr val="tx1"/>
                </a:solidFill>
                <a:latin typeface="STZhongsong" charset="-122"/>
                <a:ea typeface="STZhongsong" charset="-122"/>
                <a:cs typeface="STZhongsong" charset="-122"/>
              </a:rPr>
              <a:t>有</a:t>
            </a:r>
            <a:r>
              <a:rPr kumimoji="1" lang="en-US" altLang="zh-CN" sz="2800" b="1" dirty="0" err="1" smtClean="0">
                <a:solidFill>
                  <a:schemeClr val="tx1"/>
                </a:solidFill>
                <a:latin typeface="STZhongsong" charset="-122"/>
                <a:ea typeface="STZhongsong" charset="-122"/>
                <a:cs typeface="STZhongsong" charset="-122"/>
              </a:rPr>
              <a:t>AdaGrad</a:t>
            </a:r>
            <a:r>
              <a:rPr kumimoji="1" lang="zh-CN" altLang="en-US" sz="2800" b="1" dirty="0" smtClean="0">
                <a:solidFill>
                  <a:schemeClr val="tx1"/>
                </a:solidFill>
                <a:latin typeface="STZhongsong" charset="-122"/>
                <a:ea typeface="STZhongsong" charset="-122"/>
                <a:cs typeface="STZhongsong" charset="-122"/>
              </a:rPr>
              <a:t>算法、</a:t>
            </a:r>
            <a:r>
              <a:rPr kumimoji="1" lang="en-US" altLang="zh-CN" sz="2800" b="1" dirty="0" err="1" smtClean="0">
                <a:solidFill>
                  <a:schemeClr val="tx1"/>
                </a:solidFill>
                <a:latin typeface="STZhongsong" charset="-122"/>
                <a:ea typeface="STZhongsong" charset="-122"/>
                <a:cs typeface="STZhongsong" charset="-122"/>
              </a:rPr>
              <a:t>RMSProp</a:t>
            </a:r>
            <a:r>
              <a:rPr kumimoji="1" lang="zh-CN" altLang="en-US" sz="2800" b="1" dirty="0" smtClean="0">
                <a:solidFill>
                  <a:schemeClr val="tx1"/>
                </a:solidFill>
                <a:latin typeface="STZhongsong" charset="-122"/>
                <a:ea typeface="STZhongsong" charset="-122"/>
                <a:cs typeface="STZhongsong" charset="-122"/>
              </a:rPr>
              <a:t>算法和</a:t>
            </a:r>
            <a:r>
              <a:rPr kumimoji="1" lang="en-US" altLang="zh-CN" sz="2800" b="1" dirty="0" smtClean="0">
                <a:solidFill>
                  <a:schemeClr val="tx1"/>
                </a:solidFill>
                <a:latin typeface="STZhongsong" charset="-122"/>
                <a:ea typeface="STZhongsong" charset="-122"/>
                <a:cs typeface="STZhongsong" charset="-122"/>
              </a:rPr>
              <a:t>Adam</a:t>
            </a:r>
            <a:r>
              <a:rPr kumimoji="1" lang="zh-CN" altLang="en-US" sz="2800" b="1" dirty="0" smtClean="0">
                <a:solidFill>
                  <a:schemeClr val="tx1"/>
                </a:solidFill>
                <a:latin typeface="STZhongsong" charset="-122"/>
                <a:ea typeface="STZhongsong" charset="-122"/>
                <a:cs typeface="STZhongsong" charset="-122"/>
              </a:rPr>
              <a:t>算法等</a:t>
            </a:r>
            <a:r>
              <a:rPr kumimoji="1" lang="zh-CN" altLang="en-US" sz="2800" dirty="0" smtClean="0">
                <a:solidFill>
                  <a:schemeClr val="tx1"/>
                </a:solidFill>
                <a:latin typeface="STZhongsong" charset="-122"/>
                <a:ea typeface="STZhongsong" charset="-122"/>
                <a:cs typeface="STZhongsong" charset="-122"/>
              </a:rPr>
              <a:t>。</a:t>
            </a:r>
            <a:endParaRPr kumimoji="1" lang="zh-CN" altLang="en-US" sz="2800" dirty="0">
              <a:solidFill>
                <a:schemeClr val="tx1"/>
              </a:solidFill>
              <a:latin typeface="STZhongsong" charset="-122"/>
              <a:ea typeface="STZhongsong" charset="-122"/>
              <a:cs typeface="STZhongsong" charset="-122"/>
            </a:endParaRPr>
          </a:p>
        </p:txBody>
      </p:sp>
    </p:spTree>
    <p:extLst>
      <p:ext uri="{BB962C8B-B14F-4D97-AF65-F5344CB8AC3E}">
        <p14:creationId xmlns:p14="http://schemas.microsoft.com/office/powerpoint/2010/main" val="1400059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826199"/>
            <a:ext cx="12413673" cy="706964"/>
          </a:xfrm>
        </p:spPr>
        <p:txBody>
          <a:bodyPr/>
          <a:lstStyle/>
          <a:p>
            <a:pPr algn="ctr"/>
            <a:r>
              <a:rPr kumimoji="1" lang="en-US" altLang="zh-CN" sz="6000" b="1" dirty="0">
                <a:solidFill>
                  <a:schemeClr val="tx1"/>
                </a:solidFill>
                <a:latin typeface="Microsoft YaHei" charset="-122"/>
                <a:ea typeface="Microsoft YaHei" charset="-122"/>
                <a:cs typeface="Microsoft YaHei" charset="-122"/>
              </a:rPr>
              <a:t>3</a:t>
            </a:r>
            <a:r>
              <a:rPr kumimoji="1" lang="en-US" altLang="zh-CN" sz="6000" b="1" dirty="0" smtClean="0">
                <a:solidFill>
                  <a:schemeClr val="tx1"/>
                </a:solidFill>
                <a:latin typeface="Microsoft YaHei" charset="-122"/>
                <a:ea typeface="Microsoft YaHei" charset="-122"/>
                <a:cs typeface="Microsoft YaHei" charset="-122"/>
              </a:rPr>
              <a:t>.</a:t>
            </a:r>
            <a:r>
              <a:rPr kumimoji="1" lang="zh-CN" altLang="en-US" sz="6000" b="1" dirty="0">
                <a:solidFill>
                  <a:schemeClr val="tx1"/>
                </a:solidFill>
                <a:latin typeface="STZhongsong" charset="-122"/>
                <a:ea typeface="STZhongsong" charset="-122"/>
                <a:cs typeface="STZhongsong" charset="-122"/>
              </a:rPr>
              <a:t>基于机器学习的蒸发波导</a:t>
            </a:r>
            <a:r>
              <a:rPr kumimoji="1" lang="zh-CN" altLang="en-US" sz="6000" b="1" dirty="0" smtClean="0">
                <a:solidFill>
                  <a:schemeClr val="tx1"/>
                </a:solidFill>
                <a:latin typeface="STZhongsong" charset="-122"/>
                <a:ea typeface="STZhongsong" charset="-122"/>
                <a:cs typeface="STZhongsong" charset="-122"/>
              </a:rPr>
              <a:t>预测</a:t>
            </a:r>
            <a:r>
              <a:rPr kumimoji="1" lang="en-US" altLang="zh-CN" sz="6000" b="1" dirty="0">
                <a:solidFill>
                  <a:schemeClr val="tx1"/>
                </a:solidFill>
                <a:latin typeface="STZhongsong" charset="-122"/>
                <a:ea typeface="STZhongsong" charset="-122"/>
                <a:cs typeface="STZhongsong" charset="-122"/>
              </a:rPr>
              <a:t/>
            </a:r>
            <a:br>
              <a:rPr kumimoji="1" lang="en-US" altLang="zh-CN" sz="6000" b="1" dirty="0">
                <a:solidFill>
                  <a:schemeClr val="tx1"/>
                </a:solidFill>
                <a:latin typeface="STZhongsong" charset="-122"/>
                <a:ea typeface="STZhongsong" charset="-122"/>
                <a:cs typeface="STZhongsong" charset="-122"/>
              </a:rPr>
            </a:br>
            <a:endParaRPr kumimoji="1" lang="zh-CN" altLang="en-US" sz="6000" b="1"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99628723"/>
      </p:ext>
    </p:extLst>
  </p:cSld>
  <p:clrMapOvr>
    <a:masterClrMapping/>
  </p:clrMapOvr>
  <mc:AlternateContent xmlns:mc="http://schemas.openxmlformats.org/markup-compatibility/2006" xmlns:p14="http://schemas.microsoft.com/office/powerpoint/2010/main">
    <mc:Choice Requires="p14">
      <p:transition spd="slow" p14:dur="2000" advTm="1291"/>
    </mc:Choice>
    <mc:Fallback xmlns="">
      <p:transition spd="slow" advTm="129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3" descr="图1_不同大气折射路径.002"/>
          <p:cNvPicPr>
            <a:picLocks noChangeAspect="1" noChangeArrowheads="1"/>
          </p:cNvPicPr>
          <p:nvPr/>
        </p:nvPicPr>
        <p:blipFill>
          <a:blip r:embed="rId3">
            <a:extLst>
              <a:ext uri="{28A0092B-C50C-407E-A947-70E740481C1C}">
                <a14:useLocalDpi xmlns:a14="http://schemas.microsoft.com/office/drawing/2010/main" val="0"/>
              </a:ext>
            </a:extLst>
          </a:blip>
          <a:srcRect l="17014" t="7379" r="15517" b="47131"/>
          <a:stretch>
            <a:fillRect/>
          </a:stretch>
        </p:blipFill>
        <p:spPr bwMode="auto">
          <a:xfrm>
            <a:off x="294649" y="2765110"/>
            <a:ext cx="6221975" cy="35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8"/>
          <p:cNvSpPr>
            <a:spLocks noChangeArrowheads="1"/>
          </p:cNvSpPr>
          <p:nvPr/>
        </p:nvSpPr>
        <p:spPr bwMode="auto">
          <a:xfrm>
            <a:off x="6516624" y="2613402"/>
            <a:ext cx="5123688" cy="352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25000"/>
              </a:lnSpc>
              <a:spcBef>
                <a:spcPts val="1000"/>
              </a:spcBef>
              <a:buClr>
                <a:schemeClr val="accent1"/>
              </a:buClr>
              <a:buSzPct val="80000"/>
              <a:buFont typeface="Wingdings 3" charset="2"/>
              <a:buChar char=""/>
            </a:pPr>
            <a:r>
              <a:rPr kumimoji="1" lang="zh-CN" altLang="en-US" sz="2800" b="1" dirty="0" smtClean="0">
                <a:latin typeface="STZhongsong" charset="-122"/>
                <a:ea typeface="STZhongsong" charset="-122"/>
                <a:cs typeface="STZhongsong" charset="-122"/>
              </a:rPr>
              <a:t>大气波导</a:t>
            </a:r>
            <a:endParaRPr kumimoji="1" lang="en-US" altLang="zh-CN" sz="2800" b="1" dirty="0" smtClean="0">
              <a:latin typeface="STZhongsong" charset="-122"/>
              <a:ea typeface="STZhongsong" charset="-122"/>
              <a:cs typeface="STZhongsong" charset="-122"/>
            </a:endParaRPr>
          </a:p>
          <a:p>
            <a:pPr indent="0" eaLnBrk="1" hangingPunct="1">
              <a:lnSpc>
                <a:spcPct val="125000"/>
              </a:lnSpc>
              <a:spcBef>
                <a:spcPts val="1000"/>
              </a:spcBef>
              <a:buClr>
                <a:schemeClr val="accent1"/>
              </a:buClr>
              <a:buSzPct val="80000"/>
            </a:pPr>
            <a:r>
              <a:rPr kumimoji="1" lang="zh-CN" altLang="zh-CN" sz="2400" b="1" dirty="0" smtClean="0">
                <a:latin typeface="STZhongsong" charset="-122"/>
                <a:ea typeface="STZhongsong" charset="-122"/>
                <a:cs typeface="STZhongsong" charset="-122"/>
              </a:rPr>
              <a:t>陷获</a:t>
            </a:r>
            <a:r>
              <a:rPr kumimoji="1" lang="zh-CN" altLang="zh-CN" sz="2400" b="1" dirty="0">
                <a:latin typeface="STZhongsong" charset="-122"/>
                <a:ea typeface="STZhongsong" charset="-122"/>
                <a:cs typeface="STZhongsong" charset="-122"/>
              </a:rPr>
              <a:t>折射条件下</a:t>
            </a:r>
            <a:r>
              <a:rPr kumimoji="1" lang="zh-CN" altLang="zh-CN" sz="2400" dirty="0">
                <a:latin typeface="STZhongsong" charset="-122"/>
                <a:ea typeface="STZhongsong" charset="-122"/>
                <a:cs typeface="STZhongsong" charset="-122"/>
              </a:rPr>
              <a:t>，电磁波会部分地被捕获在一定厚度的大气薄层内，经上下气层来回反射向前传播，就像电磁波在金属波导管中传播一样，这种现象称为</a:t>
            </a:r>
            <a:r>
              <a:rPr kumimoji="1" lang="zh-CN" altLang="zh-CN" sz="2400" b="1" dirty="0">
                <a:latin typeface="STZhongsong" charset="-122"/>
                <a:ea typeface="STZhongsong" charset="-122"/>
                <a:cs typeface="STZhongsong" charset="-122"/>
              </a:rPr>
              <a:t>大气波导传播</a:t>
            </a:r>
            <a:r>
              <a:rPr kumimoji="1" lang="zh-CN" altLang="zh-CN" sz="2400" dirty="0">
                <a:latin typeface="STZhongsong" charset="-122"/>
                <a:ea typeface="STZhongsong" charset="-122"/>
                <a:cs typeface="STZhongsong" charset="-122"/>
              </a:rPr>
              <a:t>，形成波导传播的大气薄层称为</a:t>
            </a:r>
            <a:r>
              <a:rPr kumimoji="1" lang="zh-CN" altLang="zh-CN" sz="2400" b="1" dirty="0">
                <a:latin typeface="STZhongsong" charset="-122"/>
                <a:ea typeface="STZhongsong" charset="-122"/>
                <a:cs typeface="STZhongsong" charset="-122"/>
              </a:rPr>
              <a:t>大气波导</a:t>
            </a:r>
            <a:r>
              <a:rPr kumimoji="1" lang="zh-CN" altLang="en-US" sz="2400" dirty="0">
                <a:latin typeface="STZhongsong" charset="-122"/>
                <a:ea typeface="STZhongsong" charset="-122"/>
                <a:cs typeface="STZhongsong" charset="-122"/>
              </a:rPr>
              <a:t>。</a:t>
            </a:r>
          </a:p>
        </p:txBody>
      </p:sp>
      <p:sp>
        <p:nvSpPr>
          <p:cNvPr id="21" name="标题 1"/>
          <p:cNvSpPr>
            <a:spLocks noGrp="1"/>
          </p:cNvSpPr>
          <p:nvPr>
            <p:ph type="title"/>
          </p:nvPr>
        </p:nvSpPr>
        <p:spPr>
          <a:xfrm>
            <a:off x="1154954" y="973668"/>
            <a:ext cx="8761413" cy="706964"/>
          </a:xfrm>
        </p:spPr>
        <p:txBody>
          <a:bodyPr/>
          <a:lstStyle/>
          <a:p>
            <a:r>
              <a:rPr kumimoji="1" lang="zh-CN" altLang="en-US" b="1" dirty="0" smtClean="0">
                <a:latin typeface="Microsoft YaHei" charset="-122"/>
                <a:ea typeface="Microsoft YaHei" charset="-122"/>
                <a:cs typeface="Microsoft YaHei" charset="-122"/>
              </a:rPr>
              <a:t>大气波导</a:t>
            </a:r>
            <a:endParaRPr kumimoji="1" lang="zh-CN" altLang="en-US" dirty="0"/>
          </a:p>
        </p:txBody>
      </p:sp>
    </p:spTree>
    <p:extLst>
      <p:ext uri="{BB962C8B-B14F-4D97-AF65-F5344CB8AC3E}">
        <p14:creationId xmlns:p14="http://schemas.microsoft.com/office/powerpoint/2010/main" val="1711058641"/>
      </p:ext>
    </p:extLst>
  </p:cSld>
  <p:clrMapOvr>
    <a:masterClrMapping/>
  </p:clrMapOvr>
  <mc:AlternateContent xmlns:mc="http://schemas.openxmlformats.org/markup-compatibility/2006" xmlns:p14="http://schemas.microsoft.com/office/powerpoint/2010/main">
    <mc:Choice Requires="p14">
      <p:transition spd="slow" p14:dur="2000" advTm="28539"/>
    </mc:Choice>
    <mc:Fallback xmlns="">
      <p:transition spd="slow" advTm="285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54954" y="973668"/>
            <a:ext cx="8761413" cy="706964"/>
          </a:xfrm>
        </p:spPr>
        <p:txBody>
          <a:bodyPr/>
          <a:lstStyle/>
          <a:p>
            <a:r>
              <a:rPr kumimoji="1" lang="zh-CN" altLang="en-US" b="1" dirty="0" smtClean="0">
                <a:latin typeface="Microsoft YaHei" charset="-122"/>
                <a:ea typeface="Microsoft YaHei" charset="-122"/>
                <a:cs typeface="Microsoft YaHei" charset="-122"/>
              </a:rPr>
              <a:t>外场观测实验</a:t>
            </a:r>
            <a:endParaRPr kumimoji="1" lang="zh-CN" altLang="en-US" b="1" dirty="0">
              <a:latin typeface="Microsoft YaHei" charset="-122"/>
              <a:ea typeface="Microsoft YaHei" charset="-122"/>
              <a:cs typeface="Microsoft YaHei" charset="-122"/>
            </a:endParaRPr>
          </a:p>
        </p:txBody>
      </p:sp>
      <p:sp>
        <p:nvSpPr>
          <p:cNvPr id="5" name="内容占位符 2"/>
          <p:cNvSpPr>
            <a:spLocks noGrp="1"/>
          </p:cNvSpPr>
          <p:nvPr>
            <p:ph idx="1"/>
          </p:nvPr>
        </p:nvSpPr>
        <p:spPr>
          <a:xfrm>
            <a:off x="457200" y="2221808"/>
            <a:ext cx="4066465" cy="4695567"/>
          </a:xfrm>
        </p:spPr>
        <p:txBody>
          <a:bodyPr>
            <a:normAutofit/>
          </a:bodyPr>
          <a:lstStyle/>
          <a:p>
            <a:r>
              <a:rPr kumimoji="1" lang="zh-CN" altLang="en-US" sz="2400" b="1" dirty="0" smtClean="0">
                <a:solidFill>
                  <a:schemeClr val="tx1"/>
                </a:solidFill>
                <a:latin typeface="STZhongsong" charset="-122"/>
                <a:ea typeface="STZhongsong" charset="-122"/>
                <a:cs typeface="STZhongsong" charset="-122"/>
              </a:rPr>
              <a:t>实验时间：</a:t>
            </a:r>
            <a:endParaRPr kumimoji="1" lang="en-US" altLang="zh-CN" sz="2400" b="1" dirty="0" smtClean="0">
              <a:solidFill>
                <a:schemeClr val="tx1"/>
              </a:solidFill>
              <a:latin typeface="STZhongsong" charset="-122"/>
              <a:ea typeface="STZhongsong" charset="-122"/>
              <a:cs typeface="STZhongsong" charset="-122"/>
            </a:endParaRPr>
          </a:p>
          <a:p>
            <a:pPr marL="0" indent="0">
              <a:buNone/>
            </a:pP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2013</a:t>
            </a:r>
            <a:r>
              <a:rPr kumimoji="1" lang="zh-CN" altLang="en-US" sz="2400" dirty="0" smtClean="0">
                <a:solidFill>
                  <a:schemeClr val="tx1"/>
                </a:solidFill>
                <a:latin typeface="STZhongsong" charset="-122"/>
                <a:ea typeface="STZhongsong" charset="-122"/>
                <a:cs typeface="STZhongsong" charset="-122"/>
              </a:rPr>
              <a:t>年</a:t>
            </a:r>
            <a:r>
              <a:rPr kumimoji="1" lang="en-US" altLang="zh-CN" sz="2400" dirty="0" smtClean="0">
                <a:solidFill>
                  <a:schemeClr val="tx1"/>
                </a:solidFill>
                <a:latin typeface="STZhongsong" charset="-122"/>
                <a:ea typeface="STZhongsong" charset="-122"/>
                <a:cs typeface="STZhongsong" charset="-122"/>
              </a:rPr>
              <a:t>3</a:t>
            </a:r>
            <a:r>
              <a:rPr kumimoji="1" lang="zh-CN" altLang="en-US" sz="2400" dirty="0" smtClean="0">
                <a:solidFill>
                  <a:schemeClr val="tx1"/>
                </a:solidFill>
                <a:latin typeface="STZhongsong" charset="-122"/>
                <a:ea typeface="STZhongsong" charset="-122"/>
                <a:cs typeface="STZhongsong" charset="-122"/>
              </a:rPr>
              <a:t>月至</a:t>
            </a:r>
            <a:r>
              <a:rPr kumimoji="1" lang="en-US" altLang="zh-CN" sz="2400" dirty="0" smtClean="0">
                <a:solidFill>
                  <a:schemeClr val="tx1"/>
                </a:solidFill>
                <a:latin typeface="STZhongsong" charset="-122"/>
                <a:ea typeface="STZhongsong" charset="-122"/>
                <a:cs typeface="STZhongsong" charset="-122"/>
              </a:rPr>
              <a:t>5</a:t>
            </a:r>
            <a:r>
              <a:rPr kumimoji="1" lang="zh-CN" altLang="en-US" sz="2400" dirty="0" smtClean="0">
                <a:solidFill>
                  <a:schemeClr val="tx1"/>
                </a:solidFill>
                <a:latin typeface="STZhongsong" charset="-122"/>
                <a:ea typeface="STZhongsong" charset="-122"/>
                <a:cs typeface="STZhongsong" charset="-122"/>
              </a:rPr>
              <a:t>月</a:t>
            </a:r>
            <a:endParaRPr kumimoji="1" lang="en-US" altLang="zh-CN" sz="2400" dirty="0" smtClean="0">
              <a:solidFill>
                <a:schemeClr val="tx1"/>
              </a:solidFill>
              <a:latin typeface="STZhongsong" charset="-122"/>
              <a:ea typeface="STZhongsong" charset="-122"/>
              <a:cs typeface="STZhongsong" charset="-122"/>
            </a:endParaRPr>
          </a:p>
          <a:p>
            <a:r>
              <a:rPr kumimoji="1" lang="zh-CN" altLang="en-US" sz="2400" b="1" dirty="0" smtClean="0">
                <a:solidFill>
                  <a:schemeClr val="tx1"/>
                </a:solidFill>
                <a:latin typeface="STZhongsong" charset="-122"/>
                <a:ea typeface="STZhongsong" charset="-122"/>
                <a:cs typeface="STZhongsong" charset="-122"/>
              </a:rPr>
              <a:t>实验数据：</a:t>
            </a:r>
            <a:endParaRPr kumimoji="1" lang="en-US" altLang="zh-CN" sz="2400" b="1" dirty="0" smtClean="0">
              <a:solidFill>
                <a:schemeClr val="tx1"/>
              </a:solidFill>
              <a:latin typeface="STZhongsong" charset="-122"/>
              <a:ea typeface="STZhongsong" charset="-122"/>
              <a:cs typeface="STZhongsong" charset="-122"/>
            </a:endParaRPr>
          </a:p>
          <a:p>
            <a:pPr>
              <a:buFont typeface="Wingdings" charset="2"/>
              <a:buChar char="l"/>
            </a:pPr>
            <a:r>
              <a:rPr kumimoji="1" lang="zh-CN" altLang="en-US" sz="2400" dirty="0" smtClean="0">
                <a:solidFill>
                  <a:schemeClr val="tx1"/>
                </a:solidFill>
                <a:latin typeface="STZhongsong" charset="-122"/>
                <a:ea typeface="STZhongsong" charset="-122"/>
                <a:cs typeface="STZhongsong" charset="-122"/>
              </a:rPr>
              <a:t>基本气象要素（海表温度、</a:t>
            </a:r>
            <a:r>
              <a:rPr kumimoji="1" lang="en-US" altLang="zh-CN" sz="2400" dirty="0" smtClean="0">
                <a:solidFill>
                  <a:schemeClr val="tx1"/>
                </a:solidFill>
                <a:latin typeface="STZhongsong" charset="-122"/>
                <a:ea typeface="STZhongsong" charset="-122"/>
                <a:cs typeface="STZhongsong" charset="-122"/>
              </a:rPr>
              <a:t>10</a:t>
            </a:r>
            <a:r>
              <a:rPr kumimoji="1" lang="zh-CN" altLang="en-US" sz="2400" dirty="0" smtClean="0">
                <a:solidFill>
                  <a:schemeClr val="tx1"/>
                </a:solidFill>
                <a:latin typeface="STZhongsong" charset="-122"/>
                <a:ea typeface="STZhongsong" charset="-122"/>
                <a:cs typeface="STZhongsong" charset="-122"/>
              </a:rPr>
              <a:t>米处的大气温度、大气湿度、大气压力、风速）</a:t>
            </a:r>
            <a:endParaRPr kumimoji="1" lang="en-US" altLang="zh-CN" sz="2400" dirty="0" smtClean="0">
              <a:solidFill>
                <a:schemeClr val="tx1"/>
              </a:solidFill>
              <a:latin typeface="STZhongsong" charset="-122"/>
              <a:ea typeface="STZhongsong" charset="-122"/>
              <a:cs typeface="STZhongsong" charset="-122"/>
            </a:endParaRPr>
          </a:p>
          <a:p>
            <a:pPr>
              <a:buFont typeface="Wingdings" charset="2"/>
              <a:buChar char="l"/>
            </a:pPr>
            <a:r>
              <a:rPr kumimoji="1" lang="zh-CN" altLang="en-US" sz="2400" dirty="0" smtClean="0">
                <a:solidFill>
                  <a:schemeClr val="tx1"/>
                </a:solidFill>
                <a:latin typeface="STZhongsong" charset="-122"/>
                <a:ea typeface="STZhongsong" charset="-122"/>
                <a:cs typeface="STZhongsong" charset="-122"/>
              </a:rPr>
              <a:t>蒸发波导</a:t>
            </a:r>
            <a:r>
              <a:rPr kumimoji="1" lang="zh-CN" altLang="en-US" sz="2400" dirty="0" smtClean="0">
                <a:solidFill>
                  <a:schemeClr val="tx1"/>
                </a:solidFill>
                <a:latin typeface="STZhongsong" charset="-122"/>
                <a:ea typeface="STZhongsong" charset="-122"/>
                <a:cs typeface="STZhongsong" charset="-122"/>
              </a:rPr>
              <a:t>高度</a:t>
            </a:r>
            <a:endParaRPr kumimoji="1" lang="en-US" altLang="zh-CN" sz="2400" dirty="0" smtClean="0">
              <a:solidFill>
                <a:schemeClr val="tx1"/>
              </a:solidFill>
              <a:latin typeface="STZhongsong" charset="-122"/>
              <a:ea typeface="STZhongsong" charset="-122"/>
              <a:cs typeface="STZhongsong" charset="-122"/>
            </a:endParaRPr>
          </a:p>
        </p:txBody>
      </p:sp>
    </p:spTree>
    <p:extLst>
      <p:ext uri="{BB962C8B-B14F-4D97-AF65-F5344CB8AC3E}">
        <p14:creationId xmlns:p14="http://schemas.microsoft.com/office/powerpoint/2010/main" val="1624802166"/>
      </p:ext>
    </p:extLst>
  </p:cSld>
  <p:clrMapOvr>
    <a:masterClrMapping/>
  </p:clrMapOvr>
  <mc:AlternateContent xmlns:mc="http://schemas.openxmlformats.org/markup-compatibility/2006" xmlns:p14="http://schemas.microsoft.com/office/powerpoint/2010/main">
    <mc:Choice Requires="p14">
      <p:transition spd="slow" p14:dur="2000" advTm="24647"/>
    </mc:Choice>
    <mc:Fallback xmlns="">
      <p:transition spd="slow" advTm="24647"/>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4">
            <a:extLst>
              <a:ext uri="{28A0092B-C50C-407E-A947-70E740481C1C}">
                <a14:useLocalDpi xmlns:a14="http://schemas.microsoft.com/office/drawing/2010/main" val="0"/>
              </a:ext>
            </a:extLst>
          </a:blip>
          <a:srcRect l="3973" r="7509"/>
          <a:stretch/>
        </p:blipFill>
        <p:spPr>
          <a:xfrm>
            <a:off x="366562" y="2412213"/>
            <a:ext cx="6496561" cy="4028343"/>
          </a:xfrm>
        </p:spPr>
      </p:pic>
      <p:graphicFrame>
        <p:nvGraphicFramePr>
          <p:cNvPr id="6" name="内容占位符 24578"/>
          <p:cNvGraphicFramePr>
            <a:graphicFrameLocks/>
          </p:cNvGraphicFramePr>
          <p:nvPr>
            <p:extLst>
              <p:ext uri="{D42A27DB-BD31-4B8C-83A1-F6EECF244321}">
                <p14:modId xmlns:p14="http://schemas.microsoft.com/office/powerpoint/2010/main" val="1958415821"/>
              </p:ext>
            </p:extLst>
          </p:nvPr>
        </p:nvGraphicFramePr>
        <p:xfrm>
          <a:off x="7215264" y="4186546"/>
          <a:ext cx="4089500" cy="2039660"/>
        </p:xfrm>
        <a:graphic>
          <a:graphicData uri="http://schemas.openxmlformats.org/drawingml/2006/table">
            <a:tbl>
              <a:tblPr/>
              <a:tblGrid>
                <a:gridCol w="1017205"/>
                <a:gridCol w="797910"/>
                <a:gridCol w="2274385"/>
              </a:tblGrid>
              <a:tr h="279854">
                <a:tc rowSpan="3">
                  <a:txBody>
                    <a:bodyPr/>
                    <a:lstStyle/>
                    <a:p>
                      <a:pPr indent="63500" algn="ctr">
                        <a:buNone/>
                      </a:pPr>
                      <a:r>
                        <a:rPr lang="en-US" altLang="zh-CN" sz="1800" dirty="0">
                          <a:solidFill>
                            <a:srgbClr val="000000"/>
                          </a:solidFill>
                          <a:latin typeface="微软雅黑" panose="020B0503020204020204" pitchFamily="34" charset="-122"/>
                          <a:ea typeface="微软雅黑" panose="020B0503020204020204" pitchFamily="34" charset="-122"/>
                        </a:rPr>
                        <a:t>RMSE</a:t>
                      </a:r>
                    </a:p>
                  </a:txBody>
                  <a:tcPr marL="55234" marR="55234" marT="7673" marB="7673"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1800" dirty="0" smtClean="0">
                          <a:solidFill>
                            <a:srgbClr val="FF0000"/>
                          </a:solidFill>
                          <a:latin typeface="微软雅黑" panose="020B0503020204020204" pitchFamily="34" charset="-122"/>
                          <a:ea typeface="微软雅黑" panose="020B0503020204020204" pitchFamily="34" charset="-122"/>
                        </a:rPr>
                        <a:t>P-J</a:t>
                      </a:r>
                      <a:endParaRPr lang="en-US" altLang="zh-CN" sz="1800" dirty="0">
                        <a:solidFill>
                          <a:srgbClr val="FF0000"/>
                        </a:solidFill>
                        <a:latin typeface="微软雅黑" panose="020B0503020204020204" pitchFamily="34" charset="-122"/>
                        <a:ea typeface="微软雅黑" panose="020B0503020204020204" pitchFamily="34" charset="-122"/>
                      </a:endParaRPr>
                    </a:p>
                  </a:txBody>
                  <a:tcPr marL="55234" marR="55234" marT="7673" marB="76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1800" dirty="0" smtClean="0">
                          <a:solidFill>
                            <a:srgbClr val="FF0000"/>
                          </a:solidFill>
                          <a:latin typeface="微软雅黑" panose="020B0503020204020204" pitchFamily="34" charset="-122"/>
                          <a:ea typeface="微软雅黑" panose="020B0503020204020204" pitchFamily="34" charset="-122"/>
                        </a:rPr>
                        <a:t>8.71</a:t>
                      </a:r>
                      <a:endParaRPr lang="en-US" altLang="zh-CN" sz="1800" dirty="0">
                        <a:solidFill>
                          <a:srgbClr val="FF0000"/>
                        </a:solidFill>
                        <a:latin typeface="微软雅黑" panose="020B0503020204020204" pitchFamily="34" charset="-122"/>
                        <a:ea typeface="微软雅黑" panose="020B0503020204020204" pitchFamily="34" charset="-122"/>
                      </a:endParaRPr>
                    </a:p>
                  </a:txBody>
                  <a:tcPr marL="55234" marR="55234" marT="7673" marB="7673" anchor="ctr">
                    <a:lnL w="12700" cap="flat" cmpd="sng" algn="ctr">
                      <a:solidFill>
                        <a:srgbClr val="000000"/>
                      </a:solidFill>
                      <a:prstDash val="solid"/>
                      <a:roun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38371">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63500" algn="ctr">
                        <a:buNone/>
                      </a:pPr>
                      <a:r>
                        <a:rPr lang="en-US" altLang="zh-CN" sz="1800" dirty="0" smtClean="0">
                          <a:solidFill>
                            <a:srgbClr val="000000"/>
                          </a:solidFill>
                          <a:latin typeface="微软雅黑" panose="020B0503020204020204" pitchFamily="34" charset="-122"/>
                          <a:ea typeface="微软雅黑" panose="020B0503020204020204" pitchFamily="34" charset="-122"/>
                        </a:rPr>
                        <a:t>BYC</a:t>
                      </a:r>
                      <a:endParaRPr lang="en-US" altLang="zh-CN" sz="1800" dirty="0">
                        <a:solidFill>
                          <a:srgbClr val="00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1800" dirty="0" smtClean="0">
                          <a:solidFill>
                            <a:srgbClr val="000000"/>
                          </a:solidFill>
                          <a:latin typeface="微软雅黑" panose="020B0503020204020204" pitchFamily="34" charset="-122"/>
                          <a:ea typeface="微软雅黑" panose="020B0503020204020204" pitchFamily="34" charset="-122"/>
                        </a:rPr>
                        <a:t>9.15</a:t>
                      </a:r>
                      <a:endParaRPr lang="en-US" altLang="zh-CN" sz="1800" dirty="0">
                        <a:solidFill>
                          <a:srgbClr val="00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91793">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63500" algn="ctr">
                        <a:buNone/>
                      </a:pPr>
                      <a:r>
                        <a:rPr lang="en-US" altLang="zh-CN" sz="1800" dirty="0" smtClean="0">
                          <a:solidFill>
                            <a:srgbClr val="000000"/>
                          </a:solidFill>
                          <a:latin typeface="微软雅黑" panose="020B0503020204020204" pitchFamily="34" charset="-122"/>
                          <a:ea typeface="微软雅黑" panose="020B0503020204020204" pitchFamily="34" charset="-122"/>
                        </a:rPr>
                        <a:t>MGB</a:t>
                      </a:r>
                      <a:endParaRPr lang="en-US" altLang="zh-CN" sz="1800" dirty="0">
                        <a:solidFill>
                          <a:srgbClr val="00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1800" dirty="0" smtClean="0">
                          <a:solidFill>
                            <a:srgbClr val="000000"/>
                          </a:solidFill>
                          <a:latin typeface="微软雅黑" panose="020B0503020204020204" pitchFamily="34" charset="-122"/>
                          <a:ea typeface="微软雅黑" panose="020B0503020204020204" pitchFamily="34" charset="-122"/>
                        </a:rPr>
                        <a:t>18.19</a:t>
                      </a:r>
                      <a:endParaRPr lang="en-US" altLang="zh-CN" sz="1800" dirty="0">
                        <a:solidFill>
                          <a:srgbClr val="00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3201">
                <a:tc rowSpan="3">
                  <a:txBody>
                    <a:bodyPr/>
                    <a:lstStyle/>
                    <a:p>
                      <a:pPr indent="63500" algn="ctr">
                        <a:buNone/>
                      </a:pPr>
                      <a:r>
                        <a:rPr lang="en-US" altLang="zh-CN" sz="1800" dirty="0">
                          <a:solidFill>
                            <a:srgbClr val="000000"/>
                          </a:solidFill>
                          <a:latin typeface="微软雅黑" panose="020B0503020204020204" pitchFamily="34" charset="-122"/>
                          <a:ea typeface="微软雅黑" panose="020B0503020204020204" pitchFamily="34" charset="-122"/>
                        </a:rPr>
                        <a:t>SCC</a:t>
                      </a: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1800" dirty="0" smtClean="0">
                          <a:solidFill>
                            <a:srgbClr val="FF0000"/>
                          </a:solidFill>
                          <a:latin typeface="微软雅黑" panose="020B0503020204020204" pitchFamily="34" charset="-122"/>
                          <a:ea typeface="微软雅黑" panose="020B0503020204020204" pitchFamily="34" charset="-122"/>
                        </a:rPr>
                        <a:t>P-J</a:t>
                      </a:r>
                      <a:endParaRPr lang="en-US" altLang="zh-CN" sz="1800" dirty="0">
                        <a:solidFill>
                          <a:srgbClr val="FF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1800" dirty="0" smtClean="0">
                          <a:solidFill>
                            <a:srgbClr val="FF0000"/>
                          </a:solidFill>
                          <a:latin typeface="微软雅黑" panose="020B0503020204020204" pitchFamily="34" charset="-122"/>
                          <a:ea typeface="微软雅黑" panose="020B0503020204020204" pitchFamily="34" charset="-122"/>
                        </a:rPr>
                        <a:t>0.16</a:t>
                      </a:r>
                      <a:endParaRPr lang="en-US" altLang="zh-CN" sz="1800" dirty="0">
                        <a:solidFill>
                          <a:srgbClr val="FF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38371">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63500" algn="ctr">
                        <a:buNone/>
                      </a:pPr>
                      <a:r>
                        <a:rPr lang="en-US" altLang="zh-CN" sz="1800" dirty="0" smtClean="0">
                          <a:solidFill>
                            <a:srgbClr val="000000"/>
                          </a:solidFill>
                          <a:latin typeface="微软雅黑" panose="020B0503020204020204" pitchFamily="34" charset="-122"/>
                          <a:ea typeface="微软雅黑" panose="020B0503020204020204" pitchFamily="34" charset="-122"/>
                        </a:rPr>
                        <a:t>BYC</a:t>
                      </a:r>
                      <a:endParaRPr lang="en-US" altLang="zh-CN" sz="1800" dirty="0">
                        <a:solidFill>
                          <a:srgbClr val="00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1800" dirty="0" smtClean="0">
                          <a:solidFill>
                            <a:srgbClr val="000000"/>
                          </a:solidFill>
                          <a:latin typeface="微软雅黑" panose="020B0503020204020204" pitchFamily="34" charset="-122"/>
                          <a:ea typeface="微软雅黑" panose="020B0503020204020204" pitchFamily="34" charset="-122"/>
                        </a:rPr>
                        <a:t>0.03</a:t>
                      </a:r>
                      <a:endParaRPr lang="en-US" altLang="zh-CN" sz="1800" dirty="0">
                        <a:solidFill>
                          <a:srgbClr val="00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91793">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63500" algn="ctr">
                        <a:buNone/>
                      </a:pPr>
                      <a:r>
                        <a:rPr lang="en-US" altLang="zh-CN" sz="1800" dirty="0" smtClean="0">
                          <a:solidFill>
                            <a:srgbClr val="000000"/>
                          </a:solidFill>
                          <a:latin typeface="微软雅黑" panose="020B0503020204020204" pitchFamily="34" charset="-122"/>
                          <a:ea typeface="微软雅黑" panose="020B0503020204020204" pitchFamily="34" charset="-122"/>
                        </a:rPr>
                        <a:t>MGB</a:t>
                      </a:r>
                      <a:endParaRPr lang="en-US" altLang="zh-CN" sz="1800" dirty="0">
                        <a:solidFill>
                          <a:srgbClr val="00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1800" dirty="0" smtClean="0">
                          <a:solidFill>
                            <a:srgbClr val="000000"/>
                          </a:solidFill>
                          <a:latin typeface="微软雅黑" panose="020B0503020204020204" pitchFamily="34" charset="-122"/>
                          <a:ea typeface="微软雅黑" panose="020B0503020204020204" pitchFamily="34" charset="-122"/>
                        </a:rPr>
                        <a:t>0.01</a:t>
                      </a:r>
                      <a:endParaRPr lang="en-US" altLang="zh-CN" sz="1800" dirty="0">
                        <a:solidFill>
                          <a:srgbClr val="000000"/>
                        </a:solidFill>
                        <a:latin typeface="微软雅黑" panose="020B0503020204020204" pitchFamily="34" charset="-122"/>
                        <a:ea typeface="微软雅黑" panose="020B0503020204020204" pitchFamily="34" charset="-122"/>
                      </a:endParaRPr>
                    </a:p>
                  </a:txBody>
                  <a:tcPr marL="55234" marR="55234" marT="7673" marB="767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7" name="文本框 6"/>
          <p:cNvSpPr txBox="1">
            <a:spLocks noChangeArrowheads="1"/>
          </p:cNvSpPr>
          <p:nvPr/>
        </p:nvSpPr>
        <p:spPr bwMode="auto">
          <a:xfrm>
            <a:off x="6863123" y="6286377"/>
            <a:ext cx="5142609" cy="46166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charset="0"/>
              <a:buChar char="•"/>
              <a:defRPr sz="3200">
                <a:solidFill>
                  <a:schemeClr val="tx1"/>
                </a:solidFill>
                <a:latin typeface="Century Schoolbook" charset="0"/>
                <a:ea typeface="宋体" charset="-122"/>
              </a:defRPr>
            </a:lvl1pPr>
            <a:lvl2pPr marL="742950" indent="-285750">
              <a:spcBef>
                <a:spcPct val="20000"/>
              </a:spcBef>
              <a:buFont typeface="Arial" charset="0"/>
              <a:buChar char="–"/>
              <a:defRPr sz="2800">
                <a:solidFill>
                  <a:schemeClr val="tx1"/>
                </a:solidFill>
                <a:latin typeface="Century Schoolbook" charset="0"/>
                <a:ea typeface="宋体" charset="-122"/>
              </a:defRPr>
            </a:lvl2pPr>
            <a:lvl3pPr marL="1143000" indent="-228600">
              <a:spcBef>
                <a:spcPct val="20000"/>
              </a:spcBef>
              <a:buFont typeface="Arial" charset="0"/>
              <a:buChar char="•"/>
              <a:defRPr sz="2400">
                <a:solidFill>
                  <a:schemeClr val="tx1"/>
                </a:solidFill>
                <a:latin typeface="Century Schoolbook" charset="0"/>
                <a:ea typeface="宋体" charset="-122"/>
              </a:defRPr>
            </a:lvl3pPr>
            <a:lvl4pPr marL="1600200" indent="-228600">
              <a:spcBef>
                <a:spcPct val="20000"/>
              </a:spcBef>
              <a:buFont typeface="Arial" charset="0"/>
              <a:buChar char="–"/>
              <a:defRPr sz="2000">
                <a:solidFill>
                  <a:schemeClr val="tx1"/>
                </a:solidFill>
                <a:latin typeface="Century Schoolbook" charset="0"/>
                <a:ea typeface="宋体" charset="-122"/>
              </a:defRPr>
            </a:lvl4pPr>
            <a:lvl5pPr marL="2057400" indent="-228600">
              <a:spcBef>
                <a:spcPct val="20000"/>
              </a:spcBef>
              <a:buFont typeface="Arial" charset="0"/>
              <a:buChar char="»"/>
              <a:defRPr sz="2000">
                <a:solidFill>
                  <a:schemeClr val="tx1"/>
                </a:solidFill>
                <a:latin typeface="Century Schoolbook"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9pPr>
          </a:lstStyle>
          <a:p>
            <a:pPr algn="ctr">
              <a:spcBef>
                <a:spcPct val="0"/>
              </a:spcBef>
              <a:buFont typeface="Arial" charset="0"/>
              <a:buNone/>
            </a:pPr>
            <a:r>
              <a:rPr lang="en-US" altLang="zh-CN" sz="2400" dirty="0" smtClean="0">
                <a:latin typeface="Microsoft YaHei" charset="-122"/>
                <a:ea typeface="Microsoft YaHei" charset="-122"/>
                <a:cs typeface="Microsoft YaHei" charset="-122"/>
              </a:rPr>
              <a:t>P-J</a:t>
            </a:r>
            <a:r>
              <a:rPr lang="zh-CN" altLang="en-US" sz="2400" dirty="0" smtClean="0">
                <a:latin typeface="Microsoft YaHei" charset="-122"/>
                <a:ea typeface="Microsoft YaHei" charset="-122"/>
                <a:cs typeface="Microsoft YaHei" charset="-122"/>
              </a:rPr>
              <a:t>模型在我国南海地区适应性最好</a:t>
            </a:r>
            <a:endParaRPr lang="zh-CN" altLang="en-US" sz="2400" dirty="0">
              <a:latin typeface="Microsoft YaHei" charset="-122"/>
              <a:ea typeface="Microsoft YaHei" charset="-122"/>
              <a:cs typeface="Microsoft YaHei" charset="-122"/>
            </a:endParaRPr>
          </a:p>
        </p:txBody>
      </p:sp>
      <p:sp>
        <p:nvSpPr>
          <p:cNvPr id="8" name="标题 1"/>
          <p:cNvSpPr>
            <a:spLocks noGrp="1"/>
          </p:cNvSpPr>
          <p:nvPr>
            <p:ph type="title"/>
          </p:nvPr>
        </p:nvSpPr>
        <p:spPr>
          <a:xfrm>
            <a:off x="1154954" y="973668"/>
            <a:ext cx="9287759" cy="706964"/>
          </a:xfrm>
        </p:spPr>
        <p:txBody>
          <a:bodyPr/>
          <a:lstStyle/>
          <a:p>
            <a:r>
              <a:rPr kumimoji="1" lang="zh-CN" altLang="en-US" b="1" smtClean="0">
                <a:latin typeface="Microsoft YaHei" charset="-122"/>
                <a:ea typeface="Microsoft YaHei" charset="-122"/>
                <a:cs typeface="Microsoft YaHei" charset="-122"/>
              </a:rPr>
              <a:t>一、蒸发</a:t>
            </a:r>
            <a:r>
              <a:rPr kumimoji="1" lang="zh-CN" altLang="en-US" b="1" dirty="0">
                <a:latin typeface="Microsoft YaHei" charset="-122"/>
                <a:ea typeface="Microsoft YaHei" charset="-122"/>
                <a:cs typeface="Microsoft YaHei" charset="-122"/>
              </a:rPr>
              <a:t>波导生成机理及传统预测模型研究</a:t>
            </a:r>
          </a:p>
        </p:txBody>
      </p:sp>
      <p:graphicFrame>
        <p:nvGraphicFramePr>
          <p:cNvPr id="9" name="Object 57"/>
          <p:cNvGraphicFramePr>
            <a:graphicFrameLocks/>
          </p:cNvGraphicFramePr>
          <p:nvPr>
            <p:extLst>
              <p:ext uri="{D42A27DB-BD31-4B8C-83A1-F6EECF244321}">
                <p14:modId xmlns:p14="http://schemas.microsoft.com/office/powerpoint/2010/main" val="123531635"/>
              </p:ext>
            </p:extLst>
          </p:nvPr>
        </p:nvGraphicFramePr>
        <p:xfrm>
          <a:off x="7215264" y="2412213"/>
          <a:ext cx="4166547" cy="1685591"/>
        </p:xfrm>
        <a:graphic>
          <a:graphicData uri="http://schemas.openxmlformats.org/presentationml/2006/ole">
            <mc:AlternateContent xmlns:mc="http://schemas.openxmlformats.org/markup-compatibility/2006">
              <mc:Choice xmlns:v="urn:schemas-microsoft-com:vml" Requires="v">
                <p:oleObj spid="_x0000_s3298" r:id="rId5" imgW="2908300" imgH="1181100" progId="Equation.DSMT4">
                  <p:embed/>
                </p:oleObj>
              </mc:Choice>
              <mc:Fallback>
                <p:oleObj r:id="rId5" imgW="2908300" imgH="1181100"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5264" y="2412213"/>
                        <a:ext cx="4166547" cy="168559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739159207"/>
      </p:ext>
    </p:extLst>
  </p:cSld>
  <p:clrMapOvr>
    <a:masterClrMapping/>
  </p:clrMapOvr>
  <mc:AlternateContent xmlns:mc="http://schemas.openxmlformats.org/markup-compatibility/2006" xmlns:p14="http://schemas.microsoft.com/office/powerpoint/2010/main">
    <mc:Choice Requires="p14">
      <p:transition spd="slow" p14:dur="2000" advTm="72459"/>
    </mc:Choice>
    <mc:Fallback xmlns="">
      <p:transition spd="slow" advTm="7245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6258767" y="2426753"/>
            <a:ext cx="4868412" cy="3901562"/>
          </a:xfrm>
        </p:spPr>
        <p:txBody>
          <a:bodyPr>
            <a:normAutofit/>
          </a:bodyPr>
          <a:lstStyle/>
          <a:p>
            <a:pPr>
              <a:buFont typeface="Wingdings" charset="2"/>
              <a:buChar char="l"/>
            </a:pPr>
            <a:r>
              <a:rPr lang="zh-CN" altLang="en-US" sz="2800" smtClean="0">
                <a:solidFill>
                  <a:schemeClr val="tx1"/>
                </a:solidFill>
                <a:latin typeface="STZhongsong" charset="-122"/>
                <a:ea typeface="STZhongsong" charset="-122"/>
                <a:cs typeface="STZhongsong" charset="-122"/>
              </a:rPr>
              <a:t>支持</a:t>
            </a:r>
            <a:r>
              <a:rPr lang="zh-CN" altLang="en-US" sz="2800" dirty="0" smtClean="0">
                <a:solidFill>
                  <a:schemeClr val="tx1"/>
                </a:solidFill>
                <a:latin typeface="STZhongsong" charset="-122"/>
                <a:ea typeface="STZhongsong" charset="-122"/>
                <a:cs typeface="STZhongsong" charset="-122"/>
              </a:rPr>
              <a:t>向量回归是</a:t>
            </a:r>
            <a:r>
              <a:rPr lang="en-US" altLang="zh-CN" sz="2800" dirty="0" err="1">
                <a:solidFill>
                  <a:schemeClr val="tx1"/>
                </a:solidFill>
                <a:latin typeface="STZhongsong" charset="-122"/>
                <a:ea typeface="STZhongsong" charset="-122"/>
                <a:cs typeface="STZhongsong" charset="-122"/>
              </a:rPr>
              <a:t>Vapnik</a:t>
            </a:r>
            <a:r>
              <a:rPr lang="zh-CN" altLang="en-US" sz="2800" dirty="0">
                <a:solidFill>
                  <a:schemeClr val="tx1"/>
                </a:solidFill>
                <a:latin typeface="STZhongsong" charset="-122"/>
                <a:ea typeface="STZhongsong" charset="-122"/>
                <a:cs typeface="STZhongsong" charset="-122"/>
              </a:rPr>
              <a:t>提出的一种机器学习</a:t>
            </a:r>
            <a:r>
              <a:rPr lang="zh-CN" altLang="en-US" sz="2800" dirty="0" smtClean="0">
                <a:solidFill>
                  <a:schemeClr val="tx1"/>
                </a:solidFill>
                <a:latin typeface="STZhongsong" charset="-122"/>
                <a:ea typeface="STZhongsong" charset="-122"/>
                <a:cs typeface="STZhongsong" charset="-122"/>
              </a:rPr>
              <a:t>算法</a:t>
            </a:r>
            <a:endParaRPr lang="en-US" altLang="zh-CN" sz="2800" dirty="0">
              <a:solidFill>
                <a:schemeClr val="tx1"/>
              </a:solidFill>
              <a:latin typeface="STZhongsong" charset="-122"/>
              <a:ea typeface="STZhongsong" charset="-122"/>
              <a:cs typeface="STZhongsong" charset="-122"/>
            </a:endParaRPr>
          </a:p>
          <a:p>
            <a:pPr>
              <a:buFont typeface="Wingdings" charset="2"/>
              <a:buChar char="l"/>
            </a:pPr>
            <a:r>
              <a:rPr lang="zh-CN" altLang="en-US" sz="2800" dirty="0">
                <a:solidFill>
                  <a:schemeClr val="tx1"/>
                </a:solidFill>
                <a:latin typeface="STZhongsong" charset="-122"/>
                <a:ea typeface="STZhongsong" charset="-122"/>
                <a:cs typeface="STZhongsong" charset="-122"/>
              </a:rPr>
              <a:t>核方法</a:t>
            </a:r>
            <a:r>
              <a:rPr lang="en-US" altLang="zh-CN" sz="2800" dirty="0">
                <a:solidFill>
                  <a:schemeClr val="tx1"/>
                </a:solidFill>
                <a:latin typeface="STZhongsong" charset="-122"/>
                <a:ea typeface="STZhongsong" charset="-122"/>
                <a:cs typeface="STZhongsong" charset="-122"/>
              </a:rPr>
              <a:t>(Kernel)</a:t>
            </a:r>
            <a:r>
              <a:rPr lang="zh-CN" altLang="en-US" sz="2800" dirty="0">
                <a:solidFill>
                  <a:schemeClr val="tx1"/>
                </a:solidFill>
                <a:latin typeface="STZhongsong" charset="-122"/>
                <a:ea typeface="STZhongsong" charset="-122"/>
                <a:cs typeface="STZhongsong" charset="-122"/>
              </a:rPr>
              <a:t>为了处理</a:t>
            </a:r>
            <a:r>
              <a:rPr lang="zh-CN" altLang="en-US" sz="2800" dirty="0" smtClean="0">
                <a:solidFill>
                  <a:schemeClr val="tx1"/>
                </a:solidFill>
                <a:latin typeface="STZhongsong" charset="-122"/>
                <a:ea typeface="STZhongsong" charset="-122"/>
                <a:cs typeface="STZhongsong" charset="-122"/>
              </a:rPr>
              <a:t>非线性样本</a:t>
            </a:r>
            <a:endParaRPr lang="en-US" altLang="zh-CN" sz="2800" dirty="0">
              <a:solidFill>
                <a:schemeClr val="tx1"/>
              </a:solidFill>
              <a:latin typeface="STZhongsong" charset="-122"/>
              <a:ea typeface="STZhongsong" charset="-122"/>
              <a:cs typeface="STZhongsong" charset="-122"/>
            </a:endParaRPr>
          </a:p>
          <a:p>
            <a:pPr>
              <a:buFont typeface="Wingdings" charset="2"/>
              <a:buNone/>
            </a:pPr>
            <a:r>
              <a:rPr lang="zh-CN" altLang="en-US" sz="2800" dirty="0">
                <a:solidFill>
                  <a:schemeClr val="tx1"/>
                </a:solidFill>
                <a:latin typeface="STZhongsong" charset="-122"/>
                <a:ea typeface="STZhongsong" charset="-122"/>
                <a:cs typeface="STZhongsong" charset="-122"/>
              </a:rPr>
              <a:t>常用核函数：</a:t>
            </a:r>
            <a:endParaRPr lang="en-US" altLang="zh-CN" sz="2800" dirty="0">
              <a:solidFill>
                <a:schemeClr val="tx1"/>
              </a:solidFill>
              <a:latin typeface="STZhongsong" charset="-122"/>
              <a:ea typeface="STZhongsong" charset="-122"/>
              <a:cs typeface="STZhongsong" charset="-122"/>
            </a:endParaRPr>
          </a:p>
          <a:p>
            <a:r>
              <a:rPr lang="zh-CN" altLang="en-US" sz="2800" dirty="0">
                <a:solidFill>
                  <a:schemeClr val="tx1"/>
                </a:solidFill>
                <a:latin typeface="STZhongsong" charset="-122"/>
                <a:ea typeface="STZhongsong" charset="-122"/>
                <a:cs typeface="STZhongsong" charset="-122"/>
              </a:rPr>
              <a:t>线性核</a:t>
            </a:r>
            <a:endParaRPr lang="en-US" altLang="zh-CN" sz="2800" dirty="0">
              <a:solidFill>
                <a:schemeClr val="tx1"/>
              </a:solidFill>
              <a:latin typeface="STZhongsong" charset="-122"/>
              <a:ea typeface="STZhongsong" charset="-122"/>
              <a:cs typeface="STZhongsong" charset="-122"/>
            </a:endParaRPr>
          </a:p>
          <a:p>
            <a:r>
              <a:rPr lang="zh-CN" altLang="en-US" sz="2800" dirty="0">
                <a:solidFill>
                  <a:srgbClr val="FF0000"/>
                </a:solidFill>
                <a:latin typeface="STZhongsong" charset="-122"/>
                <a:ea typeface="STZhongsong" charset="-122"/>
                <a:cs typeface="STZhongsong" charset="-122"/>
              </a:rPr>
              <a:t> 径向基函数（</a:t>
            </a:r>
            <a:r>
              <a:rPr lang="en-US" altLang="zh-CN" sz="2800" dirty="0">
                <a:solidFill>
                  <a:srgbClr val="FF0000"/>
                </a:solidFill>
                <a:latin typeface="STZhongsong" charset="-122"/>
                <a:ea typeface="STZhongsong" charset="-122"/>
                <a:cs typeface="STZhongsong" charset="-122"/>
              </a:rPr>
              <a:t>RBF</a:t>
            </a:r>
            <a:r>
              <a:rPr lang="zh-CN" altLang="en-US" sz="2800" dirty="0">
                <a:solidFill>
                  <a:srgbClr val="FF0000"/>
                </a:solidFill>
                <a:latin typeface="STZhongsong" charset="-122"/>
                <a:ea typeface="STZhongsong" charset="-122"/>
                <a:cs typeface="STZhongsong" charset="-122"/>
              </a:rPr>
              <a:t>）</a:t>
            </a:r>
            <a:r>
              <a:rPr lang="zh-CN" altLang="en-US" sz="2800" dirty="0" smtClean="0">
                <a:solidFill>
                  <a:srgbClr val="FF0000"/>
                </a:solidFill>
                <a:latin typeface="STZhongsong" charset="-122"/>
                <a:ea typeface="STZhongsong" charset="-122"/>
                <a:cs typeface="STZhongsong" charset="-122"/>
              </a:rPr>
              <a:t>核</a:t>
            </a:r>
            <a:endParaRPr lang="en-US" altLang="zh-CN" sz="2800" dirty="0">
              <a:solidFill>
                <a:srgbClr val="FF0000"/>
              </a:solidFill>
              <a:latin typeface="STZhongsong" charset="-122"/>
              <a:ea typeface="STZhongsong" charset="-122"/>
              <a:cs typeface="STZhongsong" charset="-122"/>
            </a:endParaRPr>
          </a:p>
        </p:txBody>
      </p:sp>
      <p:sp>
        <p:nvSpPr>
          <p:cNvPr id="10" name="标题 31"/>
          <p:cNvSpPr>
            <a:spLocks noGrp="1"/>
          </p:cNvSpPr>
          <p:nvPr>
            <p:ph type="title"/>
          </p:nvPr>
        </p:nvSpPr>
        <p:spPr>
          <a:xfrm>
            <a:off x="1154953" y="973668"/>
            <a:ext cx="9910611" cy="706964"/>
          </a:xfrm>
        </p:spPr>
        <p:txBody>
          <a:bodyPr/>
          <a:lstStyle/>
          <a:p>
            <a:r>
              <a:rPr kumimoji="1" lang="zh-CN" altLang="en-US" b="1" smtClean="0">
                <a:latin typeface="Microsoft YaHei" charset="-122"/>
                <a:ea typeface="Microsoft YaHei" charset="-122"/>
                <a:cs typeface="Microsoft YaHei" charset="-122"/>
              </a:rPr>
              <a:t>二、</a:t>
            </a:r>
            <a:r>
              <a:rPr kumimoji="1" lang="zh-CN" altLang="zh-CN" b="1" smtClean="0">
                <a:latin typeface="Microsoft YaHei" charset="-122"/>
                <a:ea typeface="Microsoft YaHei" charset="-122"/>
                <a:cs typeface="Microsoft YaHei" charset="-122"/>
              </a:rPr>
              <a:t>基于</a:t>
            </a:r>
            <a:r>
              <a:rPr kumimoji="1" lang="zh-CN" altLang="en-US" b="1" dirty="0">
                <a:latin typeface="Microsoft YaHei" charset="-122"/>
                <a:ea typeface="Microsoft YaHei" charset="-122"/>
                <a:cs typeface="Microsoft YaHei" charset="-122"/>
              </a:rPr>
              <a:t>支持向量回归的蒸发波导预测模型</a:t>
            </a:r>
            <a:r>
              <a:rPr kumimoji="1" lang="zh-CN" altLang="zh-CN" b="1" dirty="0">
                <a:latin typeface="Microsoft YaHei" charset="-122"/>
                <a:ea typeface="Microsoft YaHei" charset="-122"/>
                <a:cs typeface="Microsoft YaHei" charset="-122"/>
              </a:rPr>
              <a:t>研究</a:t>
            </a:r>
            <a:endParaRPr kumimoji="1" lang="zh-CN" altLang="en-US" b="1" dirty="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8609" r="17462" b="15532"/>
          <a:stretch/>
        </p:blipFill>
        <p:spPr>
          <a:xfrm>
            <a:off x="491218" y="2426753"/>
            <a:ext cx="5619040" cy="3901562"/>
          </a:xfrm>
          <a:prstGeom prst="rect">
            <a:avLst/>
          </a:prstGeom>
        </p:spPr>
      </p:pic>
    </p:spTree>
    <p:extLst>
      <p:ext uri="{BB962C8B-B14F-4D97-AF65-F5344CB8AC3E}">
        <p14:creationId xmlns:p14="http://schemas.microsoft.com/office/powerpoint/2010/main" val="258910521"/>
      </p:ext>
    </p:extLst>
  </p:cSld>
  <p:clrMapOvr>
    <a:masterClrMapping/>
  </p:clrMapOvr>
  <mc:AlternateContent xmlns:mc="http://schemas.openxmlformats.org/markup-compatibility/2006" xmlns:p14="http://schemas.microsoft.com/office/powerpoint/2010/main">
    <mc:Choice Requires="p14">
      <p:transition spd="slow" p14:dur="2000" advTm="102417"/>
    </mc:Choice>
    <mc:Fallback xmlns="">
      <p:transition spd="slow" advTm="1024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1154953" y="973668"/>
            <a:ext cx="9910611" cy="706964"/>
          </a:xfrm>
        </p:spPr>
        <p:txBody>
          <a:bodyPr/>
          <a:lstStyle/>
          <a:p>
            <a:r>
              <a:rPr kumimoji="1" lang="en-US" altLang="zh-CN" b="1" dirty="0" smtClean="0">
                <a:latin typeface="Microsoft YaHei" charset="-122"/>
                <a:ea typeface="Microsoft YaHei" charset="-122"/>
                <a:cs typeface="Microsoft YaHei" charset="-122"/>
              </a:rPr>
              <a:t>SVR</a:t>
            </a:r>
            <a:r>
              <a:rPr kumimoji="1" lang="zh-CN" altLang="en-US" b="1" dirty="0" smtClean="0">
                <a:latin typeface="Microsoft YaHei" charset="-122"/>
                <a:ea typeface="Microsoft YaHei" charset="-122"/>
                <a:cs typeface="Microsoft YaHei" charset="-122"/>
              </a:rPr>
              <a:t> </a:t>
            </a:r>
            <a:r>
              <a:rPr kumimoji="1" lang="en-US" altLang="zh-CN" b="1" dirty="0" smtClean="0">
                <a:latin typeface="Microsoft YaHei" charset="-122"/>
                <a:ea typeface="Microsoft YaHei" charset="-122"/>
                <a:cs typeface="Microsoft YaHei" charset="-122"/>
              </a:rPr>
              <a:t>P-J</a:t>
            </a:r>
            <a:r>
              <a:rPr kumimoji="1" lang="zh-CN" altLang="en-US" b="1" dirty="0" smtClean="0">
                <a:latin typeface="Microsoft YaHei" charset="-122"/>
                <a:ea typeface="Microsoft YaHei" charset="-122"/>
                <a:cs typeface="Microsoft YaHei" charset="-122"/>
              </a:rPr>
              <a:t>优化方法</a:t>
            </a:r>
            <a:endParaRPr kumimoji="1" lang="zh-CN" altLang="en-US" b="1" dirty="0">
              <a:latin typeface="Microsoft YaHei" charset="-122"/>
              <a:ea typeface="Microsoft YaHei" charset="-122"/>
              <a:cs typeface="Microsoft YaHei" charset="-122"/>
            </a:endParaRPr>
          </a:p>
        </p:txBody>
      </p:sp>
      <p:grpSp>
        <p:nvGrpSpPr>
          <p:cNvPr id="5" name="组 4"/>
          <p:cNvGrpSpPr/>
          <p:nvPr/>
        </p:nvGrpSpPr>
        <p:grpSpPr>
          <a:xfrm>
            <a:off x="494270" y="2771645"/>
            <a:ext cx="8163560" cy="969861"/>
            <a:chOff x="351384" y="4602591"/>
            <a:chExt cx="8163560" cy="969861"/>
          </a:xfrm>
        </p:grpSpPr>
        <p:sp>
          <p:nvSpPr>
            <p:cNvPr id="10" name="文本框 3"/>
            <p:cNvSpPr txBox="1">
              <a:spLocks noChangeArrowheads="1"/>
            </p:cNvSpPr>
            <p:nvPr/>
          </p:nvSpPr>
          <p:spPr bwMode="auto">
            <a:xfrm>
              <a:off x="351384" y="4603861"/>
              <a:ext cx="8163560" cy="9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charset="0"/>
                <a:buChar char="•"/>
                <a:defRPr sz="3200">
                  <a:solidFill>
                    <a:schemeClr val="tx1"/>
                  </a:solidFill>
                  <a:latin typeface="Century Schoolbook" charset="0"/>
                  <a:ea typeface="宋体" charset="-122"/>
                </a:defRPr>
              </a:lvl1pPr>
              <a:lvl2pPr marL="742950" indent="-285750">
                <a:spcBef>
                  <a:spcPct val="20000"/>
                </a:spcBef>
                <a:buFont typeface="Arial" charset="0"/>
                <a:buChar char="–"/>
                <a:defRPr sz="2800">
                  <a:solidFill>
                    <a:schemeClr val="tx1"/>
                  </a:solidFill>
                  <a:latin typeface="Century Schoolbook" charset="0"/>
                  <a:ea typeface="宋体" charset="-122"/>
                </a:defRPr>
              </a:lvl2pPr>
              <a:lvl3pPr marL="1143000" indent="-228600">
                <a:spcBef>
                  <a:spcPct val="20000"/>
                </a:spcBef>
                <a:buFont typeface="Arial" charset="0"/>
                <a:buChar char="•"/>
                <a:defRPr sz="2400">
                  <a:solidFill>
                    <a:schemeClr val="tx1"/>
                  </a:solidFill>
                  <a:latin typeface="Century Schoolbook" charset="0"/>
                  <a:ea typeface="宋体" charset="-122"/>
                </a:defRPr>
              </a:lvl3pPr>
              <a:lvl4pPr marL="1600200" indent="-228600">
                <a:spcBef>
                  <a:spcPct val="20000"/>
                </a:spcBef>
                <a:buFont typeface="Arial" charset="0"/>
                <a:buChar char="–"/>
                <a:defRPr sz="2000">
                  <a:solidFill>
                    <a:schemeClr val="tx1"/>
                  </a:solidFill>
                  <a:latin typeface="Century Schoolbook" charset="0"/>
                  <a:ea typeface="宋体" charset="-122"/>
                </a:defRPr>
              </a:lvl4pPr>
              <a:lvl5pPr marL="2057400" indent="-228600">
                <a:spcBef>
                  <a:spcPct val="20000"/>
                </a:spcBef>
                <a:buFont typeface="Arial" charset="0"/>
                <a:buChar char="»"/>
                <a:defRPr sz="2000">
                  <a:solidFill>
                    <a:schemeClr val="tx1"/>
                  </a:solidFill>
                  <a:latin typeface="Century Schoolbook"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9pPr>
            </a:lstStyle>
            <a:p>
              <a:pPr marL="342900" indent="-342900">
                <a:spcBef>
                  <a:spcPts val="1000"/>
                </a:spcBef>
                <a:buClr>
                  <a:schemeClr val="accent1"/>
                </a:buClr>
                <a:buSzPct val="80000"/>
                <a:buFont typeface="Wingdings 3" charset="2"/>
                <a:buChar char=""/>
              </a:pPr>
              <a:r>
                <a:rPr kumimoji="1" lang="en-US" altLang="zh-CN" sz="2400" dirty="0" smtClean="0">
                  <a:latin typeface="STZhongsong" charset="-122"/>
                  <a:ea typeface="STZhongsong" charset="-122"/>
                  <a:cs typeface="STZhongsong" charset="-122"/>
                </a:rPr>
                <a:t>SVR</a:t>
              </a:r>
              <a:r>
                <a:rPr kumimoji="1" lang="zh-CN" altLang="en-US" sz="2400" dirty="0" smtClean="0">
                  <a:latin typeface="STZhongsong" charset="-122"/>
                  <a:ea typeface="STZhongsong" charset="-122"/>
                  <a:cs typeface="STZhongsong" charset="-122"/>
                </a:rPr>
                <a:t>训练集：</a:t>
              </a:r>
              <a:endParaRPr kumimoji="1" lang="en-US" altLang="zh-CN" sz="2400" dirty="0" smtClean="0">
                <a:latin typeface="STZhongsong" charset="-122"/>
                <a:ea typeface="STZhongsong" charset="-122"/>
                <a:cs typeface="STZhongsong" charset="-122"/>
              </a:endParaRPr>
            </a:p>
            <a:p>
              <a:pPr marL="342900" indent="-342900">
                <a:spcBef>
                  <a:spcPts val="1000"/>
                </a:spcBef>
                <a:buClr>
                  <a:schemeClr val="accent1"/>
                </a:buClr>
                <a:buSzPct val="80000"/>
                <a:buFont typeface="Wingdings 3" charset="2"/>
                <a:buChar char=""/>
              </a:pPr>
              <a:r>
                <a:rPr kumimoji="1" lang="en-US" altLang="zh-CN" sz="2400" dirty="0" smtClean="0">
                  <a:latin typeface="STZhongsong" charset="-122"/>
                  <a:ea typeface="STZhongsong" charset="-122"/>
                  <a:cs typeface="STZhongsong" charset="-122"/>
                </a:rPr>
                <a:t>       </a:t>
              </a:r>
              <a:r>
                <a:rPr kumimoji="1" lang="zh-CN" altLang="en-US" sz="2400" dirty="0" smtClean="0">
                  <a:latin typeface="STZhongsong" charset="-122"/>
                  <a:ea typeface="STZhongsong" charset="-122"/>
                  <a:cs typeface="STZhongsong" charset="-122"/>
                </a:rPr>
                <a:t> 为样本特征，       为样本标签</a:t>
              </a:r>
              <a:endParaRPr lang="zh-CN" altLang="en-US" sz="2200" dirty="0">
                <a:latin typeface="STZhongsong" charset="-122"/>
                <a:ea typeface="STZhongsong" charset="-122"/>
                <a:cs typeface="STZhongsong" charset="-122"/>
              </a:endParaRPr>
            </a:p>
          </p:txBody>
        </p:sp>
        <p:graphicFrame>
          <p:nvGraphicFramePr>
            <p:cNvPr id="11" name="Object 22"/>
            <p:cNvGraphicFramePr>
              <a:graphicFrameLocks/>
            </p:cNvGraphicFramePr>
            <p:nvPr>
              <p:extLst/>
            </p:nvPr>
          </p:nvGraphicFramePr>
          <p:xfrm>
            <a:off x="2575927" y="4602591"/>
            <a:ext cx="1060532" cy="431924"/>
          </p:xfrm>
          <a:graphic>
            <a:graphicData uri="http://schemas.openxmlformats.org/presentationml/2006/ole">
              <mc:AlternateContent xmlns:mc="http://schemas.openxmlformats.org/markup-compatibility/2006">
                <mc:Choice xmlns:v="urn:schemas-microsoft-com:vml" Requires="v">
                  <p:oleObj spid="_x0000_s4744" r:id="rId5" imgW="507780" imgH="215806" progId="Equation.DSMT4">
                    <p:embed/>
                  </p:oleObj>
                </mc:Choice>
                <mc:Fallback>
                  <p:oleObj r:id="rId5" imgW="507780" imgH="215806"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5927" y="4602591"/>
                          <a:ext cx="1060532" cy="43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24"/>
            <p:cNvGraphicFramePr>
              <a:graphicFrameLocks/>
            </p:cNvGraphicFramePr>
            <p:nvPr>
              <p:extLst/>
            </p:nvPr>
          </p:nvGraphicFramePr>
          <p:xfrm>
            <a:off x="667980" y="5087593"/>
            <a:ext cx="906215" cy="431924"/>
          </p:xfrm>
          <a:graphic>
            <a:graphicData uri="http://schemas.openxmlformats.org/presentationml/2006/ole">
              <mc:AlternateContent xmlns:mc="http://schemas.openxmlformats.org/markup-compatibility/2006">
                <mc:Choice xmlns:v="urn:schemas-microsoft-com:vml" Requires="v">
                  <p:oleObj spid="_x0000_s4745" r:id="rId7" imgW="406224" imgH="190417" progId="Equation.DSMT4">
                    <p:embed/>
                  </p:oleObj>
                </mc:Choice>
                <mc:Fallback>
                  <p:oleObj r:id="rId7" imgW="406224" imgH="190417"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980" y="5087593"/>
                          <a:ext cx="906215" cy="43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Object 26"/>
            <p:cNvGraphicFramePr>
              <a:graphicFrameLocks/>
            </p:cNvGraphicFramePr>
            <p:nvPr>
              <p:extLst/>
            </p:nvPr>
          </p:nvGraphicFramePr>
          <p:xfrm>
            <a:off x="3259669" y="5140528"/>
            <a:ext cx="800162" cy="431924"/>
          </p:xfrm>
          <a:graphic>
            <a:graphicData uri="http://schemas.openxmlformats.org/presentationml/2006/ole">
              <mc:AlternateContent xmlns:mc="http://schemas.openxmlformats.org/markup-compatibility/2006">
                <mc:Choice xmlns:v="urn:schemas-microsoft-com:vml" Requires="v">
                  <p:oleObj spid="_x0000_s4746" r:id="rId9" imgW="355446" imgH="190417" progId="Equation.DSMT4">
                    <p:embed/>
                  </p:oleObj>
                </mc:Choice>
                <mc:Fallback>
                  <p:oleObj r:id="rId9" imgW="355446" imgH="190417"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9669" y="5140528"/>
                          <a:ext cx="800162" cy="43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6" name="内容占位符 4"/>
          <p:cNvGraphicFramePr>
            <a:graphicFrameLocks/>
          </p:cNvGraphicFramePr>
          <p:nvPr>
            <p:extLst>
              <p:ext uri="{D42A27DB-BD31-4B8C-83A1-F6EECF244321}">
                <p14:modId xmlns:p14="http://schemas.microsoft.com/office/powerpoint/2010/main" val="489295928"/>
              </p:ext>
            </p:extLst>
          </p:nvPr>
        </p:nvGraphicFramePr>
        <p:xfrm>
          <a:off x="2001794" y="3972399"/>
          <a:ext cx="8229600" cy="13716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样本特征</a:t>
                      </a:r>
                      <a:r>
                        <a:rPr lang="en-US" altLang="zh-CN" sz="2400" dirty="0" smtClean="0">
                          <a:latin typeface="微软雅黑" panose="020B0503020204020204" pitchFamily="34" charset="-122"/>
                          <a:ea typeface="微软雅黑" panose="020B0503020204020204" pitchFamily="34" charset="-122"/>
                        </a:rPr>
                        <a:t>x</a:t>
                      </a:r>
                      <a:r>
                        <a:rPr lang="en-US" altLang="zh-CN" sz="2400" baseline="-25000" dirty="0" smtClean="0">
                          <a:latin typeface="微软雅黑" panose="020B0503020204020204" pitchFamily="34" charset="-122"/>
                          <a:ea typeface="微软雅黑" panose="020B0503020204020204" pitchFamily="34" charset="-122"/>
                        </a:rPr>
                        <a:t>i</a:t>
                      </a:r>
                    </a:p>
                  </a:txBody>
                  <a:tcPr/>
                </a:tc>
                <a:tc>
                  <a:txBody>
                    <a:bodyPr/>
                    <a:lstStyle/>
                    <a:p>
                      <a:r>
                        <a:rPr lang="zh-CN" altLang="en-US" sz="2400" dirty="0" smtClean="0">
                          <a:latin typeface="微软雅黑" panose="020B0503020204020204" pitchFamily="34" charset="-122"/>
                          <a:ea typeface="微软雅黑" panose="020B0503020204020204" pitchFamily="34" charset="-122"/>
                        </a:rPr>
                        <a:t>样本标签</a:t>
                      </a:r>
                      <a:r>
                        <a:rPr lang="en-US" altLang="zh-CN" sz="2400" dirty="0" smtClean="0">
                          <a:latin typeface="微软雅黑" panose="020B0503020204020204" pitchFamily="34" charset="-122"/>
                          <a:ea typeface="微软雅黑" panose="020B0503020204020204" pitchFamily="34" charset="-122"/>
                        </a:rPr>
                        <a:t>y</a:t>
                      </a:r>
                      <a:r>
                        <a:rPr lang="en-US" altLang="zh-CN" sz="2400" baseline="-25000" dirty="0" smtClean="0">
                          <a:latin typeface="微软雅黑" panose="020B0503020204020204" pitchFamily="34" charset="-122"/>
                          <a:ea typeface="微软雅黑" panose="020B0503020204020204" pitchFamily="34" charset="-122"/>
                        </a:rPr>
                        <a:t>i</a:t>
                      </a:r>
                    </a:p>
                  </a:txBody>
                  <a:tcPr/>
                </a:tc>
              </a:tr>
              <a:tr h="370840">
                <a:tc>
                  <a:txBody>
                    <a:bodyPr/>
                    <a:lstStyle/>
                    <a:p>
                      <a:r>
                        <a:rPr lang="en-US" altLang="zh-CN" sz="2400" dirty="0" smtClean="0">
                          <a:latin typeface="微软雅黑" panose="020B0503020204020204" pitchFamily="34" charset="-122"/>
                          <a:ea typeface="微软雅黑" panose="020B0503020204020204" pitchFamily="34" charset="-122"/>
                        </a:rPr>
                        <a:t>Original SVR</a:t>
                      </a:r>
                    </a:p>
                  </a:txBody>
                  <a:tcPr/>
                </a:tc>
                <a:tc>
                  <a:txBody>
                    <a:bodyPr/>
                    <a:lstStyle/>
                    <a:p>
                      <a:r>
                        <a:rPr lang="zh-CN" altLang="en-US" sz="2400" dirty="0" smtClean="0">
                          <a:latin typeface="微软雅黑" panose="020B0503020204020204" pitchFamily="34" charset="-122"/>
                          <a:ea typeface="微软雅黑" panose="020B0503020204020204" pitchFamily="34" charset="-122"/>
                        </a:rPr>
                        <a:t>实测气象要素</a:t>
                      </a:r>
                    </a:p>
                  </a:txBody>
                  <a:tcPr/>
                </a:tc>
                <a:tc>
                  <a:txBody>
                    <a:bodyPr/>
                    <a:lstStyle/>
                    <a:p>
                      <a:r>
                        <a:rPr lang="zh-CN" altLang="en-US" sz="2400" dirty="0" smtClean="0">
                          <a:latin typeface="微软雅黑" panose="020B0503020204020204" pitchFamily="34" charset="-122"/>
                          <a:ea typeface="微软雅黑" panose="020B0503020204020204" pitchFamily="34" charset="-122"/>
                        </a:rPr>
                        <a:t>实测蒸发波导高度</a:t>
                      </a:r>
                    </a:p>
                  </a:txBody>
                  <a:tcPr/>
                </a:tc>
              </a:tr>
              <a:tr h="370840">
                <a:tc>
                  <a:txBody>
                    <a:bodyPr/>
                    <a:lstStyle/>
                    <a:p>
                      <a:r>
                        <a:rPr lang="en-US" altLang="zh-CN" sz="2400" dirty="0" smtClean="0">
                          <a:latin typeface="微软雅黑" panose="020B0503020204020204" pitchFamily="34" charset="-122"/>
                          <a:ea typeface="微软雅黑" panose="020B0503020204020204" pitchFamily="34" charset="-122"/>
                        </a:rPr>
                        <a:t>SVR P-J</a:t>
                      </a:r>
                    </a:p>
                  </a:txBody>
                  <a:tcPr/>
                </a:tc>
                <a:tc>
                  <a:txBody>
                    <a:bodyPr/>
                    <a:lstStyle/>
                    <a:p>
                      <a:r>
                        <a:rPr lang="zh-CN" altLang="en-US" sz="2400" dirty="0" smtClean="0">
                          <a:latin typeface="微软雅黑" panose="020B0503020204020204" pitchFamily="34" charset="-122"/>
                          <a:ea typeface="微软雅黑" panose="020B0503020204020204" pitchFamily="34" charset="-122"/>
                        </a:rPr>
                        <a:t>原始</a:t>
                      </a:r>
                      <a:r>
                        <a:rPr lang="en-US" altLang="zh-CN" sz="2400" dirty="0" smtClean="0">
                          <a:latin typeface="微软雅黑" panose="020B0503020204020204" pitchFamily="34" charset="-122"/>
                          <a:ea typeface="微软雅黑" panose="020B0503020204020204" pitchFamily="34" charset="-122"/>
                        </a:rPr>
                        <a:t>P-J</a:t>
                      </a:r>
                      <a:r>
                        <a:rPr lang="zh-CN" altLang="en-US" sz="2400" dirty="0" smtClean="0">
                          <a:latin typeface="微软雅黑" panose="020B0503020204020204" pitchFamily="34" charset="-122"/>
                          <a:ea typeface="微软雅黑" panose="020B0503020204020204" pitchFamily="34" charset="-122"/>
                        </a:rPr>
                        <a:t>模型输出</a:t>
                      </a:r>
                    </a:p>
                  </a:txBody>
                  <a:tcPr/>
                </a:tc>
                <a:tc>
                  <a:txBody>
                    <a:bodyPr/>
                    <a:lstStyle/>
                    <a:p>
                      <a:r>
                        <a:rPr lang="zh-CN" altLang="en-US" sz="2400" dirty="0" smtClean="0">
                          <a:latin typeface="微软雅黑" panose="020B0503020204020204" pitchFamily="34" charset="-122"/>
                          <a:ea typeface="微软雅黑" panose="020B0503020204020204" pitchFamily="34" charset="-122"/>
                        </a:rPr>
                        <a:t>实测蒸发波导高度</a:t>
                      </a:r>
                    </a:p>
                  </a:txBody>
                  <a:tcPr/>
                </a:tc>
              </a:tr>
            </a:tbl>
          </a:graphicData>
        </a:graphic>
      </p:graphicFrame>
    </p:spTree>
    <p:custDataLst>
      <p:tags r:id="rId2"/>
    </p:custDataLst>
    <p:extLst>
      <p:ext uri="{BB962C8B-B14F-4D97-AF65-F5344CB8AC3E}">
        <p14:creationId xmlns:p14="http://schemas.microsoft.com/office/powerpoint/2010/main" val="1476014384"/>
      </p:ext>
    </p:extLst>
  </p:cSld>
  <p:clrMapOvr>
    <a:masterClrMapping/>
  </p:clrMapOvr>
  <mc:AlternateContent xmlns:mc="http://schemas.openxmlformats.org/markup-compatibility/2006" xmlns:p14="http://schemas.microsoft.com/office/powerpoint/2010/main">
    <mc:Choice Requires="p14">
      <p:transition spd="slow" p14:dur="2000" advTm="70201"/>
    </mc:Choice>
    <mc:Fallback xmlns="">
      <p:transition spd="slow" advTm="702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grpSp>
        <p:nvGrpSpPr>
          <p:cNvPr id="47" name="组 46"/>
          <p:cNvGrpSpPr/>
          <p:nvPr/>
        </p:nvGrpSpPr>
        <p:grpSpPr>
          <a:xfrm>
            <a:off x="180599" y="2381429"/>
            <a:ext cx="6114734" cy="4349155"/>
            <a:chOff x="285529" y="2456379"/>
            <a:chExt cx="6114734" cy="4349155"/>
          </a:xfrm>
        </p:grpSpPr>
        <p:cxnSp>
          <p:nvCxnSpPr>
            <p:cNvPr id="21" name="直线箭头连接符 20"/>
            <p:cNvCxnSpPr/>
            <p:nvPr/>
          </p:nvCxnSpPr>
          <p:spPr>
            <a:xfrm>
              <a:off x="1692701" y="6527511"/>
              <a:ext cx="2707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a:xfrm>
              <a:off x="285529" y="2456379"/>
              <a:ext cx="6114734" cy="4349155"/>
              <a:chOff x="300519" y="2456379"/>
              <a:chExt cx="6114734" cy="4349155"/>
            </a:xfrm>
          </p:grpSpPr>
          <mc:AlternateContent xmlns:mc="http://schemas.openxmlformats.org/markup-compatibility/2006" xmlns:a14="http://schemas.microsoft.com/office/drawing/2010/main">
            <mc:Choice Requires="a14">
              <p:sp>
                <p:nvSpPr>
                  <p:cNvPr id="7" name="矩形 6"/>
                  <p:cNvSpPr/>
                  <p:nvPr/>
                </p:nvSpPr>
                <p:spPr>
                  <a:xfrm>
                    <a:off x="1963454" y="2456379"/>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原始数据集（</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1" i="1" smtClean="0">
                                <a:solidFill>
                                  <a:schemeClr val="tx1"/>
                                </a:solidFill>
                                <a:latin typeface="Cambria Math" charset="0"/>
                              </a:rPr>
                              <m:t>𝒙</m:t>
                            </m:r>
                          </m:e>
                          <m:sub>
                            <m:r>
                              <a:rPr kumimoji="1" lang="en-US" altLang="zh-CN" sz="1500" b="0" i="1" smtClean="0">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𝑦</m:t>
                            </m:r>
                          </m:e>
                          <m:sub>
                            <m:r>
                              <a:rPr kumimoji="1" lang="en-US" altLang="zh-CN" sz="1500" b="0" i="1"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963454" y="2456379"/>
                    <a:ext cx="2793557" cy="565363"/>
                  </a:xfrm>
                  <a:prstGeom prst="rect">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8" name="直线箭头连接符 7"/>
              <p:cNvCxnSpPr/>
              <p:nvPr/>
            </p:nvCxnSpPr>
            <p:spPr>
              <a:xfrm>
                <a:off x="3352771" y="3033923"/>
                <a:ext cx="0" cy="665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p:cNvSpPr/>
                  <p:nvPr/>
                </p:nvSpPr>
                <p:spPr>
                  <a:xfrm>
                    <a:off x="1955992" y="3666464"/>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smtClean="0">
                        <a:solidFill>
                          <a:schemeClr val="tx1"/>
                        </a:solidFill>
                      </a:rPr>
                      <a:t>Original</a:t>
                    </a:r>
                    <a:r>
                      <a:rPr kumimoji="1" lang="zh-CN" altLang="en-US" sz="1500" dirty="0" smtClean="0">
                        <a:solidFill>
                          <a:schemeClr val="tx1"/>
                        </a:solidFill>
                      </a:rPr>
                      <a:t> </a:t>
                    </a:r>
                    <a:r>
                      <a:rPr kumimoji="1" lang="en-US" altLang="zh-CN" sz="1500" dirty="0" smtClean="0">
                        <a:solidFill>
                          <a:schemeClr val="tx1"/>
                        </a:solidFill>
                      </a:rPr>
                      <a:t>SVR</a:t>
                    </a:r>
                    <a:r>
                      <a:rPr kumimoji="1" lang="zh-CN" altLang="en-US" sz="1500" dirty="0" smtClean="0">
                        <a:solidFill>
                          <a:schemeClr val="tx1"/>
                        </a:solidFill>
                      </a:rPr>
                      <a:t>数据集（</a:t>
                    </a:r>
                    <a14:m>
                      <m:oMath xmlns:m="http://schemas.openxmlformats.org/officeDocument/2006/math">
                        <m:sSubSup>
                          <m:sSubSupPr>
                            <m:ctrlPr>
                              <a:rPr kumimoji="1" lang="en-US" altLang="zh-CN" sz="1500" i="1" smtClean="0">
                                <a:solidFill>
                                  <a:schemeClr val="tx1"/>
                                </a:solidFill>
                                <a:latin typeface="Cambria Math" charset="0"/>
                              </a:rPr>
                            </m:ctrlPr>
                          </m:sSubSupPr>
                          <m:e>
                            <m:r>
                              <a:rPr kumimoji="1" lang="en-US" altLang="zh-CN" sz="1500" b="1" i="1">
                                <a:solidFill>
                                  <a:schemeClr val="tx1"/>
                                </a:solidFill>
                                <a:latin typeface="Cambria Math" charset="0"/>
                              </a:rPr>
                              <m:t>𝒙</m:t>
                            </m:r>
                          </m:e>
                          <m:sub>
                            <m:r>
                              <a:rPr kumimoji="1" lang="en-US" altLang="zh-CN" sz="1500" b="0" i="1" smtClean="0">
                                <a:solidFill>
                                  <a:schemeClr val="tx1"/>
                                </a:solidFill>
                                <a:latin typeface="Cambria Math" charset="0"/>
                              </a:rPr>
                              <m:t>𝑖</m:t>
                            </m:r>
                          </m:sub>
                          <m:sup>
                            <m:r>
                              <a:rPr kumimoji="1" lang="en-US" altLang="zh-CN" sz="1500" b="0" i="1" smtClean="0">
                                <a:solidFill>
                                  <a:schemeClr val="tx1"/>
                                </a:solidFill>
                                <a:latin typeface="Cambria Math" charset="0"/>
                              </a:rPr>
                              <m:t>′</m:t>
                            </m:r>
                          </m:sup>
                        </m:sSubSup>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1955992" y="3666464"/>
                    <a:ext cx="2793557" cy="565363"/>
                  </a:xfrm>
                  <a:prstGeom prst="rect">
                    <a:avLst/>
                  </a:prstGeom>
                  <a:blipFill rotWithShape="0">
                    <a:blip r:embed="rId4"/>
                    <a:stretch>
                      <a:fillRect/>
                    </a:stretch>
                  </a:blipFill>
                  <a:ln>
                    <a:solidFill>
                      <a:schemeClr val="tx1"/>
                    </a:solidFill>
                  </a:ln>
                </p:spPr>
                <p:txBody>
                  <a:bodyPr/>
                  <a:lstStyle/>
                  <a:p>
                    <a:r>
                      <a:rPr lang="zh-CN" altLang="en-US">
                        <a:noFill/>
                      </a:rPr>
                      <a:t> </a:t>
                    </a:r>
                  </a:p>
                </p:txBody>
              </p:sp>
            </mc:Fallback>
          </mc:AlternateContent>
          <p:cxnSp>
            <p:nvCxnSpPr>
              <p:cNvPr id="10" name="直线连接符 9"/>
              <p:cNvCxnSpPr/>
              <p:nvPr/>
            </p:nvCxnSpPr>
            <p:spPr>
              <a:xfrm>
                <a:off x="1690044" y="4690031"/>
                <a:ext cx="3345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a:off x="3349968" y="4231827"/>
                <a:ext cx="0" cy="45450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a:off x="1683509" y="4680792"/>
                <a:ext cx="1" cy="49700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a:off x="5028565" y="4680792"/>
                <a:ext cx="1" cy="49700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p:cNvSpPr/>
                  <p:nvPr/>
                </p:nvSpPr>
                <p:spPr>
                  <a:xfrm>
                    <a:off x="300519" y="5187033"/>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训练集（</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𝑇𝑟𝑎𝑖𝑛</m:t>
                            </m:r>
                          </m:e>
                          <m:sub>
                            <m:r>
                              <a:rPr kumimoji="1" lang="en-US" altLang="zh-CN" sz="1500" b="0" i="1" smtClean="0">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300519" y="5187033"/>
                    <a:ext cx="2793557" cy="565363"/>
                  </a:xfrm>
                  <a:prstGeom prst="rect">
                    <a:avLst/>
                  </a:prstGeom>
                  <a:blipFill rotWithShape="0">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621696" y="5177794"/>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测试集（</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0" i="1" smtClean="0">
                                <a:solidFill>
                                  <a:schemeClr val="tx1"/>
                                </a:solidFill>
                                <a:latin typeface="Cambria Math" charset="0"/>
                              </a:rPr>
                              <m:t>𝑇𝑒𝑠𝑡</m:t>
                            </m:r>
                          </m:e>
                          <m:sub>
                            <m:r>
                              <a:rPr kumimoji="1" lang="en-US" altLang="zh-CN" sz="1500" i="1">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3621696" y="5177794"/>
                    <a:ext cx="2793557" cy="565363"/>
                  </a:xfrm>
                  <a:prstGeom prst="rect">
                    <a:avLst/>
                  </a:prstGeom>
                  <a:blipFill rotWithShape="0">
                    <a:blip r:embed="rId6"/>
                    <a:stretch>
                      <a:fillRect/>
                    </a:stretch>
                  </a:blipFill>
                  <a:ln>
                    <a:solidFill>
                      <a:schemeClr val="tx1"/>
                    </a:solidFill>
                  </a:ln>
                </p:spPr>
                <p:txBody>
                  <a:bodyPr/>
                  <a:lstStyle/>
                  <a:p>
                    <a:r>
                      <a:rPr lang="zh-CN" altLang="en-US">
                        <a:noFill/>
                      </a:rPr>
                      <a:t> </a:t>
                    </a:r>
                  </a:p>
                </p:txBody>
              </p:sp>
            </mc:Fallback>
          </mc:AlternateContent>
          <p:sp>
            <p:nvSpPr>
              <p:cNvPr id="16" name="文本框 15"/>
              <p:cNvSpPr txBox="1"/>
              <p:nvPr/>
            </p:nvSpPr>
            <p:spPr>
              <a:xfrm>
                <a:off x="313881" y="5974285"/>
                <a:ext cx="1452206" cy="323165"/>
              </a:xfrm>
              <a:prstGeom prst="rect">
                <a:avLst/>
              </a:prstGeom>
              <a:noFill/>
            </p:spPr>
            <p:txBody>
              <a:bodyPr wrap="square" rtlCol="0">
                <a:spAutoFit/>
              </a:bodyPr>
              <a:lstStyle/>
              <a:p>
                <a:r>
                  <a:rPr kumimoji="1" lang="en-US" altLang="zh-CN" sz="1500" dirty="0" smtClean="0"/>
                  <a:t>SVR</a:t>
                </a:r>
                <a:r>
                  <a:rPr kumimoji="1" lang="zh-CN" altLang="en-US" sz="1500" dirty="0" smtClean="0"/>
                  <a:t>训练过程</a:t>
                </a:r>
                <a:endParaRPr kumimoji="1" lang="zh-CN" altLang="en-US" sz="1500" dirty="0"/>
              </a:p>
            </p:txBody>
          </p:sp>
          <p:sp>
            <p:nvSpPr>
              <p:cNvPr id="17" name="矩形 16"/>
              <p:cNvSpPr/>
              <p:nvPr/>
            </p:nvSpPr>
            <p:spPr>
              <a:xfrm>
                <a:off x="1963454" y="6240171"/>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smtClean="0">
                    <a:solidFill>
                      <a:schemeClr val="tx1"/>
                    </a:solidFill>
                  </a:rPr>
                  <a:t>Original</a:t>
                </a:r>
                <a:r>
                  <a:rPr kumimoji="1" lang="zh-CN" altLang="en-US" sz="1500" dirty="0" smtClean="0">
                    <a:solidFill>
                      <a:schemeClr val="tx1"/>
                    </a:solidFill>
                  </a:rPr>
                  <a:t> </a:t>
                </a:r>
                <a:r>
                  <a:rPr kumimoji="1" lang="en-US" altLang="zh-CN" sz="1500" dirty="0" smtClean="0">
                    <a:solidFill>
                      <a:schemeClr val="tx1"/>
                    </a:solidFill>
                  </a:rPr>
                  <a:t>SVR</a:t>
                </a:r>
                <a:r>
                  <a:rPr kumimoji="1" lang="zh-CN" altLang="en-US" sz="1500" dirty="0" smtClean="0">
                    <a:solidFill>
                      <a:schemeClr val="tx1"/>
                    </a:solidFill>
                  </a:rPr>
                  <a:t>预测模型</a:t>
                </a:r>
                <a:endParaRPr kumimoji="1" lang="zh-CN" altLang="en-US" sz="1500" dirty="0">
                  <a:solidFill>
                    <a:schemeClr val="tx1"/>
                  </a:solidFill>
                </a:endParaRPr>
              </a:p>
            </p:txBody>
          </p:sp>
          <p:cxnSp>
            <p:nvCxnSpPr>
              <p:cNvPr id="18" name="直线连接符 17"/>
              <p:cNvCxnSpPr/>
              <p:nvPr/>
            </p:nvCxnSpPr>
            <p:spPr>
              <a:xfrm flipH="1">
                <a:off x="5032262" y="5735556"/>
                <a:ext cx="1" cy="775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863274" y="5974285"/>
                <a:ext cx="1452206" cy="323165"/>
              </a:xfrm>
              <a:prstGeom prst="rect">
                <a:avLst/>
              </a:prstGeom>
              <a:noFill/>
            </p:spPr>
            <p:txBody>
              <a:bodyPr wrap="square" rtlCol="0">
                <a:spAutoFit/>
              </a:bodyPr>
              <a:lstStyle/>
              <a:p>
                <a:pPr algn="ctr"/>
                <a:r>
                  <a:rPr kumimoji="1" lang="zh-CN" altLang="en-US" sz="1500" dirty="0" smtClean="0"/>
                  <a:t>测试性能</a:t>
                </a:r>
                <a:endParaRPr kumimoji="1" lang="zh-CN" altLang="en-US" sz="1500" dirty="0"/>
              </a:p>
            </p:txBody>
          </p:sp>
          <p:cxnSp>
            <p:nvCxnSpPr>
              <p:cNvPr id="20" name="直线连接符 19"/>
              <p:cNvCxnSpPr/>
              <p:nvPr/>
            </p:nvCxnSpPr>
            <p:spPr>
              <a:xfrm flipH="1">
                <a:off x="1697297" y="5752396"/>
                <a:ext cx="1" cy="775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a:off x="4745075" y="6510671"/>
                <a:ext cx="280741"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094076" y="3204212"/>
                <a:ext cx="1452206" cy="323165"/>
              </a:xfrm>
              <a:prstGeom prst="rect">
                <a:avLst/>
              </a:prstGeom>
              <a:noFill/>
            </p:spPr>
            <p:txBody>
              <a:bodyPr wrap="square" rtlCol="0">
                <a:spAutoFit/>
              </a:bodyPr>
              <a:lstStyle/>
              <a:p>
                <a:pPr algn="ctr"/>
                <a:r>
                  <a:rPr kumimoji="1" lang="zh-CN" altLang="en-US" sz="1500" dirty="0" smtClean="0"/>
                  <a:t>数据筛选</a:t>
                </a:r>
                <a:endParaRPr kumimoji="1" lang="zh-CN" altLang="en-US" sz="1500" dirty="0"/>
              </a:p>
            </p:txBody>
          </p:sp>
        </p:grpSp>
      </p:grpSp>
      <mc:AlternateContent xmlns:mc="http://schemas.openxmlformats.org/markup-compatibility/2006" xmlns:a14="http://schemas.microsoft.com/office/drawing/2010/main">
        <mc:Choice Requires="a14">
          <p:sp>
            <p:nvSpPr>
              <p:cNvPr id="25" name="矩形 24"/>
              <p:cNvSpPr/>
              <p:nvPr/>
            </p:nvSpPr>
            <p:spPr>
              <a:xfrm>
                <a:off x="6465271" y="2336459"/>
                <a:ext cx="2481711"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原始数据集（</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1" i="1" smtClean="0">
                            <a:solidFill>
                              <a:schemeClr val="tx1"/>
                            </a:solidFill>
                            <a:latin typeface="Cambria Math" charset="0"/>
                          </a:rPr>
                          <m:t>𝒙</m:t>
                        </m:r>
                      </m:e>
                      <m:sub>
                        <m:r>
                          <a:rPr kumimoji="1" lang="en-US" altLang="zh-CN" sz="1500" b="0" i="1" smtClean="0">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𝑦</m:t>
                        </m:r>
                      </m:e>
                      <m:sub>
                        <m:r>
                          <a:rPr kumimoji="1" lang="en-US" altLang="zh-CN" sz="1500" b="0" i="1"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6465271" y="2336459"/>
                <a:ext cx="2481711" cy="531751"/>
              </a:xfrm>
              <a:prstGeom prst="rect">
                <a:avLst/>
              </a:prstGeom>
              <a:blipFill rotWithShape="0">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9446766" y="2336459"/>
                <a:ext cx="2612715"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smtClean="0">
                    <a:solidFill>
                      <a:schemeClr val="tx1"/>
                    </a:solidFill>
                  </a:rPr>
                  <a:t>P-J</a:t>
                </a:r>
                <a:r>
                  <a:rPr kumimoji="1" lang="zh-CN" altLang="en-US" sz="1500" dirty="0" smtClean="0">
                    <a:solidFill>
                      <a:schemeClr val="tx1"/>
                    </a:solidFill>
                  </a:rPr>
                  <a:t>模型计算结果（</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0" i="1" smtClean="0">
                            <a:solidFill>
                              <a:schemeClr val="tx1"/>
                            </a:solidFill>
                            <a:latin typeface="Cambria Math" charset="0"/>
                          </a:rPr>
                          <m:t>𝐸𝐷𝐻</m:t>
                        </m:r>
                      </m:e>
                      <m:sub>
                        <m:r>
                          <a:rPr kumimoji="1" lang="en-US" altLang="zh-CN" sz="1500" b="0" i="1" smtClean="0">
                            <a:solidFill>
                              <a:schemeClr val="tx1"/>
                            </a:solidFill>
                            <a:latin typeface="Cambria Math" charset="0"/>
                          </a:rPr>
                          <m:t>𝑃𝐽</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26" name="矩形 25"/>
              <p:cNvSpPr>
                <a:spLocks noRot="1" noChangeAspect="1" noMove="1" noResize="1" noEditPoints="1" noAdjustHandles="1" noChangeArrowheads="1" noChangeShapeType="1" noTextEdit="1"/>
              </p:cNvSpPr>
              <p:nvPr/>
            </p:nvSpPr>
            <p:spPr>
              <a:xfrm>
                <a:off x="9446766" y="2336459"/>
                <a:ext cx="2612715" cy="531751"/>
              </a:xfrm>
              <a:prstGeom prst="rect">
                <a:avLst/>
              </a:prstGeom>
              <a:blipFill rotWithShape="0">
                <a:blip r:embed="rId8"/>
                <a:stretch>
                  <a:fillRect/>
                </a:stretch>
              </a:blipFill>
              <a:ln>
                <a:solidFill>
                  <a:schemeClr val="tx1"/>
                </a:solidFill>
              </a:ln>
            </p:spPr>
            <p:txBody>
              <a:bodyPr/>
              <a:lstStyle/>
              <a:p>
                <a:r>
                  <a:rPr lang="zh-CN" altLang="en-US">
                    <a:noFill/>
                  </a:rPr>
                  <a:t> </a:t>
                </a:r>
              </a:p>
            </p:txBody>
          </p:sp>
        </mc:Fallback>
      </mc:AlternateContent>
      <p:cxnSp>
        <p:nvCxnSpPr>
          <p:cNvPr id="27" name="直线箭头连接符 26"/>
          <p:cNvCxnSpPr/>
          <p:nvPr/>
        </p:nvCxnSpPr>
        <p:spPr>
          <a:xfrm>
            <a:off x="8962513" y="2602335"/>
            <a:ext cx="4687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7" idx="2"/>
          </p:cNvCxnSpPr>
          <p:nvPr/>
        </p:nvCxnSpPr>
        <p:spPr>
          <a:xfrm flipH="1">
            <a:off x="7706126" y="2868210"/>
            <a:ext cx="1" cy="467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10687621" y="2868210"/>
            <a:ext cx="1" cy="467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线连接符 29"/>
          <p:cNvCxnSpPr/>
          <p:nvPr/>
        </p:nvCxnSpPr>
        <p:spPr>
          <a:xfrm>
            <a:off x="7706126" y="3335664"/>
            <a:ext cx="29724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a:off x="9192330" y="3335664"/>
            <a:ext cx="0" cy="427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7830014" y="3778118"/>
                <a:ext cx="2727060"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smtClean="0">
                    <a:solidFill>
                      <a:schemeClr val="tx1"/>
                    </a:solidFill>
                  </a:rPr>
                  <a:t>SVR</a:t>
                </a:r>
                <a:r>
                  <a:rPr kumimoji="1" lang="zh-CN" altLang="en-US" sz="1500" dirty="0" smtClean="0">
                    <a:solidFill>
                      <a:schemeClr val="tx1"/>
                    </a:solidFill>
                  </a:rPr>
                  <a:t> </a:t>
                </a:r>
                <a:r>
                  <a:rPr kumimoji="1" lang="en-US" altLang="zh-CN" sz="1500" dirty="0" smtClean="0">
                    <a:solidFill>
                      <a:schemeClr val="tx1"/>
                    </a:solidFill>
                  </a:rPr>
                  <a:t>P-J</a:t>
                </a:r>
                <a:r>
                  <a:rPr kumimoji="1" lang="zh-CN" altLang="en-US" sz="1500" dirty="0" smtClean="0">
                    <a:solidFill>
                      <a:schemeClr val="tx1"/>
                    </a:solidFill>
                  </a:rPr>
                  <a:t>数据集（</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𝐸𝐷𝐻</m:t>
                        </m:r>
                      </m:e>
                      <m:sub>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𝑃𝐽</m:t>
                            </m:r>
                          </m:e>
                          <m:sub>
                            <m:r>
                              <a:rPr kumimoji="1" lang="en-US" altLang="zh-CN" sz="1500" b="0" i="1" smtClean="0">
                                <a:solidFill>
                                  <a:schemeClr val="tx1"/>
                                </a:solidFill>
                                <a:latin typeface="Cambria Math" charset="0"/>
                              </a:rPr>
                              <m:t>𝑖</m:t>
                            </m:r>
                          </m:sub>
                        </m:sSub>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7830014" y="3778118"/>
                <a:ext cx="2727060" cy="531751"/>
              </a:xfrm>
              <a:prstGeom prst="rect">
                <a:avLst/>
              </a:prstGeom>
              <a:blipFill rotWithShape="0">
                <a:blip r:embed="rId9"/>
                <a:stretch>
                  <a:fillRect/>
                </a:stretch>
              </a:blipFill>
              <a:ln>
                <a:solidFill>
                  <a:schemeClr val="tx1"/>
                </a:solidFill>
              </a:ln>
            </p:spPr>
            <p:txBody>
              <a:bodyPr/>
              <a:lstStyle/>
              <a:p>
                <a:r>
                  <a:rPr lang="zh-CN" altLang="en-US">
                    <a:noFill/>
                  </a:rPr>
                  <a:t> </a:t>
                </a:r>
              </a:p>
            </p:txBody>
          </p:sp>
        </mc:Fallback>
      </mc:AlternateContent>
      <p:cxnSp>
        <p:nvCxnSpPr>
          <p:cNvPr id="33" name="直线连接符 32"/>
          <p:cNvCxnSpPr/>
          <p:nvPr/>
        </p:nvCxnSpPr>
        <p:spPr>
          <a:xfrm>
            <a:off x="7715213" y="4725863"/>
            <a:ext cx="29724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9189839" y="4314331"/>
            <a:ext cx="0" cy="3886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flipH="1">
            <a:off x="7709408" y="4717173"/>
            <a:ext cx="1" cy="467454"/>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连接符 35"/>
          <p:cNvCxnSpPr/>
          <p:nvPr/>
        </p:nvCxnSpPr>
        <p:spPr>
          <a:xfrm flipH="1">
            <a:off x="10681055" y="4717173"/>
            <a:ext cx="1" cy="467454"/>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p:cNvSpPr/>
              <p:nvPr/>
            </p:nvSpPr>
            <p:spPr>
              <a:xfrm>
                <a:off x="6480802" y="5193317"/>
                <a:ext cx="2481711"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训练集（</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𝑇𝑟𝑎𝑖𝑛</m:t>
                        </m:r>
                      </m:e>
                      <m:sub>
                        <m:r>
                          <a:rPr kumimoji="1" lang="en-US" altLang="zh-CN" sz="1500" b="0" i="1" smtClean="0">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37" name="矩形 36"/>
              <p:cNvSpPr>
                <a:spLocks noRot="1" noChangeAspect="1" noMove="1" noResize="1" noEditPoints="1" noAdjustHandles="1" noChangeArrowheads="1" noChangeShapeType="1" noTextEdit="1"/>
              </p:cNvSpPr>
              <p:nvPr/>
            </p:nvSpPr>
            <p:spPr>
              <a:xfrm>
                <a:off x="6480802" y="5193317"/>
                <a:ext cx="2481711" cy="531751"/>
              </a:xfrm>
              <a:prstGeom prst="rect">
                <a:avLst/>
              </a:prstGeom>
              <a:blipFill rotWithShape="0">
                <a:blip r:embed="rId10"/>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9431235" y="5184628"/>
                <a:ext cx="2481711"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测试集（</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0" i="1" smtClean="0">
                            <a:solidFill>
                              <a:schemeClr val="tx1"/>
                            </a:solidFill>
                            <a:latin typeface="Cambria Math" charset="0"/>
                          </a:rPr>
                          <m:t>𝑇𝑒𝑠𝑡</m:t>
                        </m:r>
                      </m:e>
                      <m:sub>
                        <m:r>
                          <a:rPr kumimoji="1" lang="en-US" altLang="zh-CN" sz="1500" i="1">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38" name="矩形 37"/>
              <p:cNvSpPr>
                <a:spLocks noRot="1" noChangeAspect="1" noMove="1" noResize="1" noEditPoints="1" noAdjustHandles="1" noChangeArrowheads="1" noChangeShapeType="1" noTextEdit="1"/>
              </p:cNvSpPr>
              <p:nvPr/>
            </p:nvSpPr>
            <p:spPr>
              <a:xfrm>
                <a:off x="9431235" y="5184628"/>
                <a:ext cx="2481711" cy="531751"/>
              </a:xfrm>
              <a:prstGeom prst="rect">
                <a:avLst/>
              </a:prstGeom>
              <a:blipFill rotWithShape="0">
                <a:blip r:embed="rId11"/>
                <a:stretch>
                  <a:fillRect/>
                </a:stretch>
              </a:blipFill>
              <a:ln>
                <a:solidFill>
                  <a:schemeClr val="tx1"/>
                </a:solidFill>
              </a:ln>
            </p:spPr>
            <p:txBody>
              <a:bodyPr/>
              <a:lstStyle/>
              <a:p>
                <a:r>
                  <a:rPr lang="zh-CN" altLang="en-US">
                    <a:noFill/>
                  </a:rPr>
                  <a:t> </a:t>
                </a:r>
              </a:p>
            </p:txBody>
          </p:sp>
        </mc:Fallback>
      </mc:AlternateContent>
      <p:sp>
        <p:nvSpPr>
          <p:cNvPr id="39" name="文本框 38"/>
          <p:cNvSpPr txBox="1"/>
          <p:nvPr/>
        </p:nvSpPr>
        <p:spPr>
          <a:xfrm>
            <a:off x="6492672" y="5933765"/>
            <a:ext cx="1290096" cy="323165"/>
          </a:xfrm>
          <a:prstGeom prst="rect">
            <a:avLst/>
          </a:prstGeom>
          <a:noFill/>
        </p:spPr>
        <p:txBody>
          <a:bodyPr wrap="square" rtlCol="0">
            <a:spAutoFit/>
          </a:bodyPr>
          <a:lstStyle/>
          <a:p>
            <a:r>
              <a:rPr kumimoji="1" lang="en-US" altLang="zh-CN" sz="1500" dirty="0" smtClean="0"/>
              <a:t>SVR</a:t>
            </a:r>
            <a:r>
              <a:rPr kumimoji="1" lang="zh-CN" altLang="en-US" sz="1500" dirty="0" smtClean="0"/>
              <a:t>训练过程</a:t>
            </a:r>
            <a:endParaRPr kumimoji="1" lang="zh-CN" altLang="en-US" sz="1500" dirty="0"/>
          </a:p>
        </p:txBody>
      </p:sp>
      <p:sp>
        <p:nvSpPr>
          <p:cNvPr id="40" name="矩形 39"/>
          <p:cNvSpPr/>
          <p:nvPr/>
        </p:nvSpPr>
        <p:spPr>
          <a:xfrm>
            <a:off x="8016020" y="6172385"/>
            <a:ext cx="2481711"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smtClean="0">
                <a:solidFill>
                  <a:schemeClr val="tx1"/>
                </a:solidFill>
              </a:rPr>
              <a:t>SVR</a:t>
            </a:r>
            <a:r>
              <a:rPr kumimoji="1" lang="zh-CN" altLang="en-US" sz="1500" dirty="0" smtClean="0">
                <a:solidFill>
                  <a:schemeClr val="tx1"/>
                </a:solidFill>
              </a:rPr>
              <a:t> </a:t>
            </a:r>
            <a:r>
              <a:rPr kumimoji="1" lang="en-US" altLang="zh-CN" sz="1500" dirty="0" smtClean="0">
                <a:solidFill>
                  <a:schemeClr val="tx1"/>
                </a:solidFill>
              </a:rPr>
              <a:t>P-J</a:t>
            </a:r>
            <a:r>
              <a:rPr kumimoji="1" lang="zh-CN" altLang="en-US" sz="1500" dirty="0" smtClean="0">
                <a:solidFill>
                  <a:schemeClr val="tx1"/>
                </a:solidFill>
              </a:rPr>
              <a:t>优化模型</a:t>
            </a:r>
            <a:endParaRPr kumimoji="1" lang="zh-CN" altLang="en-US" sz="1500" dirty="0">
              <a:solidFill>
                <a:schemeClr val="tx1"/>
              </a:solidFill>
            </a:endParaRPr>
          </a:p>
        </p:txBody>
      </p:sp>
      <p:cxnSp>
        <p:nvCxnSpPr>
          <p:cNvPr id="41" name="直线连接符 40"/>
          <p:cNvCxnSpPr/>
          <p:nvPr/>
        </p:nvCxnSpPr>
        <p:spPr>
          <a:xfrm flipH="1">
            <a:off x="10684339" y="5709229"/>
            <a:ext cx="1" cy="729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0534215" y="5933765"/>
            <a:ext cx="1290096" cy="323165"/>
          </a:xfrm>
          <a:prstGeom prst="rect">
            <a:avLst/>
          </a:prstGeom>
          <a:noFill/>
        </p:spPr>
        <p:txBody>
          <a:bodyPr wrap="square" rtlCol="0">
            <a:spAutoFit/>
          </a:bodyPr>
          <a:lstStyle/>
          <a:p>
            <a:pPr algn="ctr"/>
            <a:r>
              <a:rPr kumimoji="1" lang="zh-CN" altLang="en-US" sz="1500" dirty="0" smtClean="0"/>
              <a:t>测试性能</a:t>
            </a:r>
            <a:endParaRPr kumimoji="1" lang="zh-CN" altLang="en-US" sz="1500" dirty="0"/>
          </a:p>
        </p:txBody>
      </p:sp>
      <p:cxnSp>
        <p:nvCxnSpPr>
          <p:cNvPr id="43" name="直线连接符 42"/>
          <p:cNvCxnSpPr/>
          <p:nvPr/>
        </p:nvCxnSpPr>
        <p:spPr>
          <a:xfrm flipH="1">
            <a:off x="7721657" y="5725068"/>
            <a:ext cx="1" cy="729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a:off x="7737288" y="6454100"/>
            <a:ext cx="2910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连接符 44"/>
          <p:cNvCxnSpPr/>
          <p:nvPr/>
        </p:nvCxnSpPr>
        <p:spPr>
          <a:xfrm>
            <a:off x="10490202" y="6438261"/>
            <a:ext cx="187378"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6151"/>
      </p:ext>
    </p:extLst>
  </p:cSld>
  <p:clrMapOvr>
    <a:masterClrMapping/>
  </p:clrMapOvr>
  <mc:AlternateContent xmlns:mc="http://schemas.openxmlformats.org/markup-compatibility/2006" xmlns:p14="http://schemas.microsoft.com/office/powerpoint/2010/main">
    <mc:Choice Requires="p14">
      <p:transition spd="slow" p14:dur="2000" advTm="7414"/>
    </mc:Choice>
    <mc:Fallback xmlns="">
      <p:transition spd="slow" advTm="7414"/>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76455804"/>
      </p:ext>
    </p:extLst>
  </p:cSld>
  <p:clrMapOvr>
    <a:masterClrMapping/>
  </p:clrMapOvr>
  <mc:AlternateContent xmlns:mc="http://schemas.openxmlformats.org/markup-compatibility/2006" xmlns:p14="http://schemas.microsoft.com/office/powerpoint/2010/main">
    <mc:Choice Requires="p14">
      <p:transition spd="slow" p14:dur="2000" advTm="34372"/>
    </mc:Choice>
    <mc:Fallback xmlns="">
      <p:transition spd="slow" advTm="34372"/>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75"/>
            <a:ext cx="12192000" cy="6864975"/>
          </a:xfrm>
          <a:prstGeom prst="rect">
            <a:avLst/>
          </a:prstGeom>
        </p:spPr>
      </p:pic>
    </p:spTree>
    <p:extLst>
      <p:ext uri="{BB962C8B-B14F-4D97-AF65-F5344CB8AC3E}">
        <p14:creationId xmlns:p14="http://schemas.microsoft.com/office/powerpoint/2010/main" val="1052965428"/>
      </p:ext>
    </p:extLst>
  </p:cSld>
  <p:clrMapOvr>
    <a:masterClrMapping/>
  </p:clrMapOvr>
  <mc:AlternateContent xmlns:mc="http://schemas.openxmlformats.org/markup-compatibility/2006" xmlns:p14="http://schemas.microsoft.com/office/powerpoint/2010/main">
    <mc:Choice Requires="p14">
      <p:transition spd="slow" p14:dur="2000" advTm="54670"/>
    </mc:Choice>
    <mc:Fallback xmlns="">
      <p:transition spd="slow" advTm="5467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826199"/>
            <a:ext cx="12191999" cy="706964"/>
          </a:xfrm>
        </p:spPr>
        <p:txBody>
          <a:bodyPr/>
          <a:lstStyle/>
          <a:p>
            <a:pPr algn="ctr"/>
            <a:r>
              <a:rPr kumimoji="1" lang="en-US" altLang="zh-CN" sz="6000" b="1" dirty="0" smtClean="0">
                <a:solidFill>
                  <a:schemeClr val="tx1"/>
                </a:solidFill>
                <a:latin typeface="Microsoft YaHei" charset="-122"/>
                <a:ea typeface="Microsoft YaHei" charset="-122"/>
                <a:cs typeface="Microsoft YaHei" charset="-122"/>
              </a:rPr>
              <a:t>1.</a:t>
            </a:r>
            <a:r>
              <a:rPr kumimoji="1" lang="zh-CN" altLang="en-US" sz="6000" b="1" dirty="0" smtClean="0">
                <a:solidFill>
                  <a:schemeClr val="tx1"/>
                </a:solidFill>
                <a:latin typeface="Microsoft YaHei" charset="-122"/>
                <a:ea typeface="Microsoft YaHei" charset="-122"/>
                <a:cs typeface="Microsoft YaHei" charset="-122"/>
              </a:rPr>
              <a:t> 人工智能及其发展</a:t>
            </a:r>
            <a:endParaRPr kumimoji="1" lang="zh-CN" altLang="en-US" sz="6000" b="1"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68041816"/>
      </p:ext>
    </p:extLst>
  </p:cSld>
  <p:clrMapOvr>
    <a:masterClrMapping/>
  </p:clrMapOvr>
  <mc:AlternateContent xmlns:mc="http://schemas.openxmlformats.org/markup-compatibility/2006" xmlns:p14="http://schemas.microsoft.com/office/powerpoint/2010/main">
    <mc:Choice Requires="p14">
      <p:transition spd="slow" p14:dur="2000" advTm="1291"/>
    </mc:Choice>
    <mc:Fallback xmlns="">
      <p:transition spd="slow" advTm="129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Microsoft YaHei" charset="-122"/>
                <a:ea typeface="Microsoft YaHei" charset="-122"/>
                <a:cs typeface="Microsoft YaHei" charset="-122"/>
              </a:rPr>
              <a:t>不同区域的</a:t>
            </a:r>
            <a:r>
              <a:rPr kumimoji="1" lang="en-US" altLang="zh-CN" b="1" dirty="0">
                <a:latin typeface="Microsoft YaHei" charset="-122"/>
                <a:ea typeface="Microsoft YaHei" charset="-122"/>
                <a:cs typeface="Microsoft YaHei" charset="-122"/>
              </a:rPr>
              <a:t>RMSE</a:t>
            </a:r>
            <a:r>
              <a:rPr kumimoji="1" lang="zh-CN" altLang="en-US" b="1" dirty="0">
                <a:latin typeface="Microsoft YaHei" charset="-122"/>
                <a:ea typeface="Microsoft YaHei" charset="-122"/>
                <a:cs typeface="Microsoft YaHei" charset="-122"/>
              </a:rPr>
              <a:t>和</a:t>
            </a:r>
            <a:r>
              <a:rPr kumimoji="1" lang="en-US" altLang="zh-CN" b="1" dirty="0">
                <a:latin typeface="Microsoft YaHei" charset="-122"/>
                <a:ea typeface="Microsoft YaHei" charset="-122"/>
                <a:cs typeface="Microsoft YaHei" charset="-122"/>
              </a:rPr>
              <a:t>SCC</a:t>
            </a:r>
            <a:r>
              <a:rPr kumimoji="1" lang="zh-CN" altLang="en-US" b="1" dirty="0">
                <a:latin typeface="Microsoft YaHei" charset="-122"/>
                <a:ea typeface="Microsoft YaHei" charset="-122"/>
                <a:cs typeface="Microsoft YaHei" charset="-122"/>
              </a:rPr>
              <a:t>的对比</a:t>
            </a:r>
          </a:p>
        </p:txBody>
      </p:sp>
      <p:graphicFrame>
        <p:nvGraphicFramePr>
          <p:cNvPr id="24" name="内容占位符 24578"/>
          <p:cNvGraphicFramePr>
            <a:graphicFrameLocks/>
          </p:cNvGraphicFramePr>
          <p:nvPr>
            <p:extLst>
              <p:ext uri="{D42A27DB-BD31-4B8C-83A1-F6EECF244321}">
                <p14:modId xmlns:p14="http://schemas.microsoft.com/office/powerpoint/2010/main" val="1834203032"/>
              </p:ext>
            </p:extLst>
          </p:nvPr>
        </p:nvGraphicFramePr>
        <p:xfrm>
          <a:off x="704537" y="2462357"/>
          <a:ext cx="10882860" cy="3631402"/>
        </p:xfrm>
        <a:graphic>
          <a:graphicData uri="http://schemas.openxmlformats.org/drawingml/2006/table">
            <a:tbl>
              <a:tblPr/>
              <a:tblGrid>
                <a:gridCol w="2497686"/>
                <a:gridCol w="2496464"/>
                <a:gridCol w="1106277"/>
                <a:gridCol w="1094038"/>
                <a:gridCol w="1228651"/>
                <a:gridCol w="1229872"/>
                <a:gridCol w="1229872"/>
              </a:tblGrid>
              <a:tr h="375521">
                <a:tc gridSpan="2">
                  <a:txBody>
                    <a:bodyPr/>
                    <a:lstStyle/>
                    <a:p>
                      <a:pPr>
                        <a:buNone/>
                      </a:pPr>
                      <a:endParaRPr lang="zh-CN"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GO</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ER</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SSL</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NBB</a:t>
                      </a: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BACK</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20234">
                <a:tc rowSpan="3">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RMSE</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SVR P-J</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4.78</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4.97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5.68</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7.14</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10.39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5826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Original SVR</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6.29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4.80</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5.52</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7.67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10.81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38161">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Original P-J</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6.90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6.40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8.24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8.11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7.04</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80212">
                <a:tc rowSpan="3">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SCC</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SVR P-J</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0.77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0.52</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0.77</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0.24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0.63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5826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Original SVR</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0.03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0.25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0.01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0.31</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0.74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38161">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Original P-J</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0.82</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0.59</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0.77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0.29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0.63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18" name="文本框 17"/>
          <p:cNvSpPr txBox="1">
            <a:spLocks noChangeArrowheads="1"/>
          </p:cNvSpPr>
          <p:nvPr/>
        </p:nvSpPr>
        <p:spPr bwMode="auto">
          <a:xfrm>
            <a:off x="3180435" y="6222241"/>
            <a:ext cx="6361131" cy="46166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charset="0"/>
              <a:buChar char="•"/>
              <a:defRPr sz="3200">
                <a:solidFill>
                  <a:schemeClr val="tx1"/>
                </a:solidFill>
                <a:latin typeface="Century Schoolbook" charset="0"/>
                <a:ea typeface="宋体" charset="-122"/>
              </a:defRPr>
            </a:lvl1pPr>
            <a:lvl2pPr marL="742950" indent="-285750">
              <a:spcBef>
                <a:spcPct val="20000"/>
              </a:spcBef>
              <a:buFont typeface="Arial" charset="0"/>
              <a:buChar char="–"/>
              <a:defRPr sz="2800">
                <a:solidFill>
                  <a:schemeClr val="tx1"/>
                </a:solidFill>
                <a:latin typeface="Century Schoolbook" charset="0"/>
                <a:ea typeface="宋体" charset="-122"/>
              </a:defRPr>
            </a:lvl2pPr>
            <a:lvl3pPr marL="1143000" indent="-228600">
              <a:spcBef>
                <a:spcPct val="20000"/>
              </a:spcBef>
              <a:buFont typeface="Arial" charset="0"/>
              <a:buChar char="•"/>
              <a:defRPr sz="2400">
                <a:solidFill>
                  <a:schemeClr val="tx1"/>
                </a:solidFill>
                <a:latin typeface="Century Schoolbook" charset="0"/>
                <a:ea typeface="宋体" charset="-122"/>
              </a:defRPr>
            </a:lvl3pPr>
            <a:lvl4pPr marL="1600200" indent="-228600">
              <a:spcBef>
                <a:spcPct val="20000"/>
              </a:spcBef>
              <a:buFont typeface="Arial" charset="0"/>
              <a:buChar char="–"/>
              <a:defRPr sz="2000">
                <a:solidFill>
                  <a:schemeClr val="tx1"/>
                </a:solidFill>
                <a:latin typeface="Century Schoolbook" charset="0"/>
                <a:ea typeface="宋体" charset="-122"/>
              </a:defRPr>
            </a:lvl4pPr>
            <a:lvl5pPr marL="2057400" indent="-228600">
              <a:spcBef>
                <a:spcPct val="20000"/>
              </a:spcBef>
              <a:buFont typeface="Arial" charset="0"/>
              <a:buChar char="»"/>
              <a:defRPr sz="2000">
                <a:solidFill>
                  <a:schemeClr val="tx1"/>
                </a:solidFill>
                <a:latin typeface="Century Schoolbook"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9pPr>
          </a:lstStyle>
          <a:p>
            <a:pPr algn="ctr">
              <a:spcBef>
                <a:spcPct val="0"/>
              </a:spcBef>
              <a:buFont typeface="Arial" charset="0"/>
              <a:buNone/>
            </a:pPr>
            <a:r>
              <a:rPr lang="zh-CN" altLang="en-US" sz="2400" dirty="0" smtClean="0">
                <a:latin typeface="Microsoft YaHei" charset="-122"/>
                <a:ea typeface="Microsoft YaHei" charset="-122"/>
                <a:cs typeface="Microsoft YaHei" charset="-122"/>
              </a:rPr>
              <a:t>除</a:t>
            </a:r>
            <a:r>
              <a:rPr lang="en-US" altLang="zh-CN" sz="2400" dirty="0" smtClean="0">
                <a:latin typeface="Microsoft YaHei" charset="-122"/>
                <a:ea typeface="Microsoft YaHei" charset="-122"/>
                <a:cs typeface="Microsoft YaHei" charset="-122"/>
              </a:rPr>
              <a:t>SCS</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BACK</a:t>
            </a:r>
            <a:r>
              <a:rPr lang="zh-CN" altLang="en-US" sz="2400" dirty="0" smtClean="0">
                <a:latin typeface="Microsoft YaHei" charset="-122"/>
                <a:ea typeface="Microsoft YaHei" charset="-122"/>
                <a:cs typeface="Microsoft YaHei" charset="-122"/>
              </a:rPr>
              <a:t>外，</a:t>
            </a:r>
            <a:r>
              <a:rPr lang="en-US" altLang="zh-CN" sz="2400" dirty="0" smtClean="0">
                <a:latin typeface="Microsoft YaHei" charset="-122"/>
                <a:ea typeface="Microsoft YaHei" charset="-122"/>
                <a:cs typeface="Microsoft YaHei" charset="-122"/>
              </a:rPr>
              <a:t>SVR</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P-J</a:t>
            </a:r>
            <a:r>
              <a:rPr lang="zh-CN" altLang="en-US" sz="2400" dirty="0" smtClean="0">
                <a:latin typeface="Microsoft YaHei" charset="-122"/>
                <a:ea typeface="Microsoft YaHei" charset="-122"/>
                <a:cs typeface="Microsoft YaHei" charset="-122"/>
              </a:rPr>
              <a:t>模型综合表现最好</a:t>
            </a:r>
            <a:endParaRPr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771239107"/>
      </p:ext>
    </p:extLst>
  </p:cSld>
  <p:clrMapOvr>
    <a:masterClrMapping/>
  </p:clrMapOvr>
  <mc:AlternateContent xmlns:mc="http://schemas.openxmlformats.org/markup-compatibility/2006" xmlns:p14="http://schemas.microsoft.com/office/powerpoint/2010/main">
    <mc:Choice Requires="p14">
      <p:transition spd="slow" p14:dur="2000" advTm="22087"/>
    </mc:Choice>
    <mc:Fallback xmlns="">
      <p:transition spd="slow" advTm="22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9517409" cy="706964"/>
          </a:xfrm>
        </p:spPr>
        <p:txBody>
          <a:bodyPr/>
          <a:lstStyle/>
          <a:p>
            <a:r>
              <a:rPr kumimoji="1" lang="zh-CN" altLang="en-US" b="1" smtClean="0">
                <a:latin typeface="Microsoft YaHei" charset="-122"/>
                <a:ea typeface="Microsoft YaHei" charset="-122"/>
                <a:cs typeface="Microsoft YaHei" charset="-122"/>
              </a:rPr>
              <a:t>三、</a:t>
            </a:r>
            <a:r>
              <a:rPr kumimoji="1" lang="zh-CN" altLang="zh-CN" b="1" smtClean="0">
                <a:latin typeface="Microsoft YaHei" charset="-122"/>
                <a:ea typeface="Microsoft YaHei" charset="-122"/>
                <a:cs typeface="Microsoft YaHei" charset="-122"/>
              </a:rPr>
              <a:t>基于</a:t>
            </a:r>
            <a:r>
              <a:rPr kumimoji="1" lang="zh-CN" altLang="en-US" b="1" dirty="0">
                <a:latin typeface="Microsoft YaHei" charset="-122"/>
                <a:ea typeface="Microsoft YaHei" charset="-122"/>
                <a:cs typeface="Microsoft YaHei" charset="-122"/>
              </a:rPr>
              <a:t>多层感知机的蒸发波导预测模型研究</a:t>
            </a:r>
          </a:p>
        </p:txBody>
      </p:sp>
      <p:sp>
        <p:nvSpPr>
          <p:cNvPr id="5" name="内容占位符 2"/>
          <p:cNvSpPr txBox="1">
            <a:spLocks/>
          </p:cNvSpPr>
          <p:nvPr/>
        </p:nvSpPr>
        <p:spPr>
          <a:xfrm>
            <a:off x="494269" y="2327319"/>
            <a:ext cx="6346798" cy="34506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kumimoji="1" lang="zh-CN" altLang="en-US" sz="2400" dirty="0" smtClean="0">
                <a:solidFill>
                  <a:schemeClr val="tx1"/>
                </a:solidFill>
                <a:latin typeface="STZhongsong" charset="-122"/>
                <a:ea typeface="STZhongsong" charset="-122"/>
                <a:cs typeface="STZhongsong" charset="-122"/>
              </a:rPr>
              <a:t>多层感知机（</a:t>
            </a:r>
            <a:r>
              <a:rPr kumimoji="1" lang="en-US" altLang="zh-CN" sz="2400" dirty="0" smtClean="0">
                <a:solidFill>
                  <a:schemeClr val="tx1"/>
                </a:solidFill>
                <a:latin typeface="STZhongsong" charset="-122"/>
                <a:ea typeface="STZhongsong" charset="-122"/>
                <a:cs typeface="STZhongsong" charset="-122"/>
              </a:rPr>
              <a:t>Multilayer</a:t>
            </a: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Perception,</a:t>
            </a: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MLP)</a:t>
            </a:r>
            <a:r>
              <a:rPr lang="zh-CN" altLang="en-US" sz="2400" dirty="0" smtClean="0">
                <a:solidFill>
                  <a:schemeClr val="tx1"/>
                </a:solidFill>
                <a:latin typeface="STZhongsong" charset="-122"/>
                <a:ea typeface="STZhongsong" charset="-122"/>
                <a:cs typeface="STZhongsong" charset="-122"/>
              </a:rPr>
              <a:t>是一种前向结构的神经网络，映射一组输入向量到一组输出向量，其本质与传统蒸发波导预测模型相同。</a:t>
            </a:r>
            <a:endParaRPr lang="en-US" altLang="zh-CN" sz="2400" dirty="0" smtClean="0">
              <a:solidFill>
                <a:schemeClr val="tx1"/>
              </a:solidFill>
              <a:latin typeface="STZhongsong" charset="-122"/>
              <a:ea typeface="STZhongsong" charset="-122"/>
              <a:cs typeface="STZhongsong" charset="-122"/>
            </a:endParaRPr>
          </a:p>
          <a:p>
            <a:r>
              <a:rPr kumimoji="1" lang="zh-CN" altLang="en-US" sz="2400" dirty="0" smtClean="0">
                <a:solidFill>
                  <a:schemeClr val="tx1"/>
                </a:solidFill>
                <a:latin typeface="STZhongsong" charset="-122"/>
                <a:ea typeface="STZhongsong" charset="-122"/>
                <a:cs typeface="STZhongsong" charset="-122"/>
              </a:rPr>
              <a:t>多层感知机具有</a:t>
            </a:r>
            <a:r>
              <a:rPr kumimoji="1" lang="zh-CN" altLang="en-US" sz="2400" b="1" dirty="0" smtClean="0">
                <a:solidFill>
                  <a:schemeClr val="tx1"/>
                </a:solidFill>
                <a:latin typeface="STZhongsong" charset="-122"/>
                <a:ea typeface="STZhongsong" charset="-122"/>
                <a:cs typeface="STZhongsong" charset="-122"/>
              </a:rPr>
              <a:t>万能近似性质 </a:t>
            </a:r>
            <a:r>
              <a:rPr kumimoji="1" lang="en-US" altLang="zh-CN" sz="2400" dirty="0" smtClean="0">
                <a:solidFill>
                  <a:schemeClr val="tx1"/>
                </a:solidFill>
                <a:latin typeface="STZhongsong" charset="-122"/>
                <a:ea typeface="STZhongsong" charset="-122"/>
                <a:cs typeface="STZhongsong" charset="-122"/>
              </a:rPr>
              <a:t>(</a:t>
            </a:r>
            <a:r>
              <a:rPr kumimoji="1" lang="en-US" altLang="zh-CN" sz="2400" dirty="0" err="1">
                <a:solidFill>
                  <a:schemeClr val="tx1"/>
                </a:solidFill>
                <a:latin typeface="STZhongsong" charset="-122"/>
                <a:ea typeface="STZhongsong" charset="-122"/>
                <a:cs typeface="STZhongsong" charset="-122"/>
              </a:rPr>
              <a:t>Hornik</a:t>
            </a:r>
            <a:r>
              <a:rPr kumimoji="1" lang="zh-CN" altLang="en-US" sz="2400" dirty="0">
                <a:solidFill>
                  <a:schemeClr val="tx1"/>
                </a:solidFill>
                <a:latin typeface="STZhongsong" charset="-122"/>
                <a:ea typeface="STZhongsong" charset="-122"/>
                <a:cs typeface="STZhongsong" charset="-122"/>
              </a:rPr>
              <a:t> </a:t>
            </a:r>
            <a:r>
              <a:rPr kumimoji="1" lang="en-US" altLang="zh-CN" sz="2400" dirty="0">
                <a:solidFill>
                  <a:schemeClr val="tx1"/>
                </a:solidFill>
                <a:latin typeface="STZhongsong" charset="-122"/>
                <a:ea typeface="STZhongsong" charset="-122"/>
                <a:cs typeface="STZhongsong" charset="-122"/>
              </a:rPr>
              <a:t>et</a:t>
            </a:r>
            <a:r>
              <a:rPr kumimoji="1" lang="zh-CN" altLang="en-US" sz="2400" dirty="0">
                <a:solidFill>
                  <a:schemeClr val="tx1"/>
                </a:solidFill>
                <a:latin typeface="STZhongsong" charset="-122"/>
                <a:ea typeface="STZhongsong" charset="-122"/>
                <a:cs typeface="STZhongsong" charset="-122"/>
              </a:rPr>
              <a:t> </a:t>
            </a:r>
            <a:r>
              <a:rPr kumimoji="1" lang="en-US" altLang="zh-CN" sz="2400" dirty="0">
                <a:solidFill>
                  <a:schemeClr val="tx1"/>
                </a:solidFill>
                <a:latin typeface="STZhongsong" charset="-122"/>
                <a:ea typeface="STZhongsong" charset="-122"/>
                <a:cs typeface="STZhongsong" charset="-122"/>
              </a:rPr>
              <a:t>al.,</a:t>
            </a:r>
            <a:r>
              <a:rPr kumimoji="1" lang="zh-CN" altLang="en-US" sz="2400" dirty="0">
                <a:solidFill>
                  <a:schemeClr val="tx1"/>
                </a:solidFill>
                <a:latin typeface="STZhongsong" charset="-122"/>
                <a:ea typeface="STZhongsong" charset="-122"/>
                <a:cs typeface="STZhongsong" charset="-122"/>
              </a:rPr>
              <a:t> </a:t>
            </a:r>
            <a:r>
              <a:rPr kumimoji="1" lang="en-US" altLang="zh-CN" sz="2400" dirty="0">
                <a:solidFill>
                  <a:schemeClr val="tx1"/>
                </a:solidFill>
                <a:latin typeface="STZhongsong" charset="-122"/>
                <a:ea typeface="STZhongsong" charset="-122"/>
                <a:cs typeface="STZhongsong" charset="-122"/>
              </a:rPr>
              <a:t>1989;Cybenko,</a:t>
            </a:r>
            <a:r>
              <a:rPr kumimoji="1" lang="zh-CN" altLang="en-US" sz="2400" dirty="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1989)</a:t>
            </a:r>
            <a:endParaRPr kumimoji="1" lang="zh-CN" altLang="en-US" sz="2400" dirty="0">
              <a:solidFill>
                <a:schemeClr val="tx1"/>
              </a:solidFill>
              <a:latin typeface="STZhongsong" charset="-122"/>
              <a:ea typeface="STZhongsong" charset="-122"/>
              <a:cs typeface="STZhongsong" charset="-122"/>
            </a:endParaRPr>
          </a:p>
        </p:txBody>
      </p:sp>
      <p:grpSp>
        <p:nvGrpSpPr>
          <p:cNvPr id="3" name="组 2"/>
          <p:cNvGrpSpPr/>
          <p:nvPr/>
        </p:nvGrpSpPr>
        <p:grpSpPr>
          <a:xfrm>
            <a:off x="7347785" y="2390140"/>
            <a:ext cx="3324578" cy="3324970"/>
            <a:chOff x="7627704" y="1967618"/>
            <a:chExt cx="3324578" cy="3324970"/>
          </a:xfrm>
        </p:grpSpPr>
        <p:pic>
          <p:nvPicPr>
            <p:cNvPr id="6" name="图片 5"/>
            <p:cNvPicPr>
              <a:picLocks noChangeAspect="1"/>
            </p:cNvPicPr>
            <p:nvPr/>
          </p:nvPicPr>
          <p:blipFill>
            <a:blip r:embed="rId3"/>
            <a:stretch>
              <a:fillRect/>
            </a:stretch>
          </p:blipFill>
          <p:spPr>
            <a:xfrm>
              <a:off x="7627704" y="1967618"/>
              <a:ext cx="3324578" cy="2965164"/>
            </a:xfrm>
            <a:prstGeom prst="rect">
              <a:avLst/>
            </a:prstGeom>
          </p:spPr>
        </p:pic>
        <p:sp>
          <p:nvSpPr>
            <p:cNvPr id="7" name="文本框 6"/>
            <p:cNvSpPr txBox="1"/>
            <p:nvPr/>
          </p:nvSpPr>
          <p:spPr>
            <a:xfrm>
              <a:off x="8438294" y="4923256"/>
              <a:ext cx="1703397" cy="369332"/>
            </a:xfrm>
            <a:prstGeom prst="rect">
              <a:avLst/>
            </a:prstGeom>
            <a:noFill/>
          </p:spPr>
          <p:txBody>
            <a:bodyPr wrap="square" rtlCol="0">
              <a:spAutoFit/>
            </a:bodyPr>
            <a:lstStyle/>
            <a:p>
              <a:r>
                <a:rPr kumimoji="1" lang="en-US" altLang="zh-CN" b="1" dirty="0" smtClean="0">
                  <a:latin typeface="SimHei" charset="-122"/>
                  <a:ea typeface="SimHei" charset="-122"/>
                  <a:cs typeface="SimHei" charset="-122"/>
                </a:rPr>
                <a:t>MLP</a:t>
              </a:r>
              <a:r>
                <a:rPr kumimoji="1" lang="zh-CN" altLang="en-US" b="1" dirty="0" smtClean="0">
                  <a:latin typeface="SimHei" charset="-122"/>
                  <a:ea typeface="SimHei" charset="-122"/>
                  <a:cs typeface="SimHei" charset="-122"/>
                </a:rPr>
                <a:t>结构示意图</a:t>
              </a:r>
              <a:endParaRPr kumimoji="1" lang="zh-CN" altLang="en-US" b="1" dirty="0">
                <a:latin typeface="SimHei" charset="-122"/>
                <a:ea typeface="SimHei" charset="-122"/>
                <a:cs typeface="SimHei" charset="-122"/>
              </a:endParaRPr>
            </a:p>
          </p:txBody>
        </p:sp>
      </p:grpSp>
    </p:spTree>
    <p:extLst>
      <p:ext uri="{BB962C8B-B14F-4D97-AF65-F5344CB8AC3E}">
        <p14:creationId xmlns:p14="http://schemas.microsoft.com/office/powerpoint/2010/main" val="1255919276"/>
      </p:ext>
    </p:extLst>
  </p:cSld>
  <p:clrMapOvr>
    <a:masterClrMapping/>
  </p:clrMapOvr>
  <mc:AlternateContent xmlns:mc="http://schemas.openxmlformats.org/markup-compatibility/2006" xmlns:p14="http://schemas.microsoft.com/office/powerpoint/2010/main">
    <mc:Choice Requires="p14">
      <p:transition spd="slow" p14:dur="2000" advTm="49235"/>
    </mc:Choice>
    <mc:Fallback xmlns="">
      <p:transition spd="slow" advTm="492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772366" y="2351314"/>
            <a:ext cx="10806923" cy="36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ts val="1000"/>
              </a:spcBef>
              <a:spcAft>
                <a:spcPts val="0"/>
              </a:spcAft>
              <a:buClr>
                <a:schemeClr val="accent1"/>
              </a:buClr>
              <a:buSzPct val="80000"/>
              <a:buFont typeface="Wingdings 3" charset="2"/>
              <a:buChar char=""/>
            </a:pPr>
            <a:r>
              <a:rPr kumimoji="1" lang="zh-CN" altLang="en-US" sz="2800" b="1" dirty="0">
                <a:latin typeface="STZhongsong" charset="-122"/>
                <a:ea typeface="STZhongsong" charset="-122"/>
                <a:cs typeface="STZhongsong" charset="-122"/>
              </a:rPr>
              <a:t>万能近似定理</a:t>
            </a:r>
            <a:r>
              <a:rPr kumimoji="1" lang="zh-CN" altLang="en-US" sz="2800" dirty="0">
                <a:latin typeface="STZhongsong" charset="-122"/>
                <a:ea typeface="STZhongsong" charset="-122"/>
                <a:cs typeface="STZhongsong" charset="-122"/>
              </a:rPr>
              <a:t>（</a:t>
            </a:r>
            <a:r>
              <a:rPr kumimoji="1" lang="en-US" altLang="zh-CN" sz="2800" dirty="0">
                <a:latin typeface="STZhongsong" charset="-122"/>
                <a:ea typeface="STZhongsong" charset="-122"/>
                <a:cs typeface="STZhongsong" charset="-122"/>
              </a:rPr>
              <a:t>universal</a:t>
            </a:r>
            <a:r>
              <a:rPr kumimoji="1" lang="zh-CN" altLang="en-US" sz="2800" dirty="0">
                <a:latin typeface="STZhongsong" charset="-122"/>
                <a:ea typeface="STZhongsong" charset="-122"/>
                <a:cs typeface="STZhongsong" charset="-122"/>
              </a:rPr>
              <a:t> </a:t>
            </a:r>
            <a:r>
              <a:rPr kumimoji="1" lang="en-US" altLang="zh-CN" sz="2800" dirty="0">
                <a:latin typeface="STZhongsong" charset="-122"/>
                <a:ea typeface="STZhongsong" charset="-122"/>
                <a:cs typeface="STZhongsong" charset="-122"/>
              </a:rPr>
              <a:t>approximation</a:t>
            </a:r>
            <a:r>
              <a:rPr kumimoji="1" lang="zh-CN" altLang="en-US" sz="2800" dirty="0">
                <a:latin typeface="STZhongsong" charset="-122"/>
                <a:ea typeface="STZhongsong" charset="-122"/>
                <a:cs typeface="STZhongsong" charset="-122"/>
              </a:rPr>
              <a:t> </a:t>
            </a:r>
            <a:r>
              <a:rPr kumimoji="1" lang="en-US" altLang="zh-CN" sz="2800" dirty="0">
                <a:latin typeface="STZhongsong" charset="-122"/>
                <a:ea typeface="STZhongsong" charset="-122"/>
                <a:cs typeface="STZhongsong" charset="-122"/>
              </a:rPr>
              <a:t>theorem</a:t>
            </a:r>
            <a:r>
              <a:rPr kumimoji="1" lang="zh-CN" altLang="en-US" sz="2800" dirty="0">
                <a:latin typeface="STZhongsong" charset="-122"/>
                <a:ea typeface="STZhongsong" charset="-122"/>
                <a:cs typeface="STZhongsong" charset="-122"/>
              </a:rPr>
              <a:t>）</a:t>
            </a:r>
            <a:r>
              <a:rPr kumimoji="1" lang="en-US" altLang="zh-CN" sz="2800" dirty="0">
                <a:latin typeface="STZhongsong" charset="-122"/>
                <a:ea typeface="STZhongsong" charset="-122"/>
                <a:cs typeface="STZhongsong" charset="-122"/>
              </a:rPr>
              <a:t>(</a:t>
            </a:r>
            <a:r>
              <a:rPr kumimoji="1" lang="en-US" altLang="zh-CN" sz="2800" dirty="0" err="1">
                <a:latin typeface="STZhongsong" charset="-122"/>
                <a:ea typeface="STZhongsong" charset="-122"/>
                <a:cs typeface="STZhongsong" charset="-122"/>
              </a:rPr>
              <a:t>Hornik</a:t>
            </a:r>
            <a:r>
              <a:rPr kumimoji="1" lang="zh-CN" altLang="en-US" sz="2800" dirty="0">
                <a:latin typeface="STZhongsong" charset="-122"/>
                <a:ea typeface="STZhongsong" charset="-122"/>
                <a:cs typeface="STZhongsong" charset="-122"/>
              </a:rPr>
              <a:t> </a:t>
            </a:r>
            <a:r>
              <a:rPr kumimoji="1" lang="en-US" altLang="zh-CN" sz="2800" dirty="0">
                <a:latin typeface="STZhongsong" charset="-122"/>
                <a:ea typeface="STZhongsong" charset="-122"/>
                <a:cs typeface="STZhongsong" charset="-122"/>
              </a:rPr>
              <a:t>et</a:t>
            </a:r>
            <a:r>
              <a:rPr kumimoji="1" lang="zh-CN" altLang="en-US" sz="2800" dirty="0">
                <a:latin typeface="STZhongsong" charset="-122"/>
                <a:ea typeface="STZhongsong" charset="-122"/>
                <a:cs typeface="STZhongsong" charset="-122"/>
              </a:rPr>
              <a:t> </a:t>
            </a:r>
            <a:r>
              <a:rPr kumimoji="1" lang="en-US" altLang="zh-CN" sz="2800" dirty="0">
                <a:latin typeface="STZhongsong" charset="-122"/>
                <a:ea typeface="STZhongsong" charset="-122"/>
                <a:cs typeface="STZhongsong" charset="-122"/>
              </a:rPr>
              <a:t>al.,</a:t>
            </a:r>
            <a:r>
              <a:rPr kumimoji="1" lang="zh-CN" altLang="en-US" sz="2800" dirty="0">
                <a:latin typeface="STZhongsong" charset="-122"/>
                <a:ea typeface="STZhongsong" charset="-122"/>
                <a:cs typeface="STZhongsong" charset="-122"/>
              </a:rPr>
              <a:t> </a:t>
            </a:r>
            <a:r>
              <a:rPr kumimoji="1" lang="en-US" altLang="zh-CN" sz="2800" dirty="0">
                <a:latin typeface="STZhongsong" charset="-122"/>
                <a:ea typeface="STZhongsong" charset="-122"/>
                <a:cs typeface="STZhongsong" charset="-122"/>
              </a:rPr>
              <a:t>1989;Cybenko,</a:t>
            </a:r>
            <a:r>
              <a:rPr kumimoji="1" lang="zh-CN" altLang="en-US" sz="2800" dirty="0">
                <a:latin typeface="STZhongsong" charset="-122"/>
                <a:ea typeface="STZhongsong" charset="-122"/>
                <a:cs typeface="STZhongsong" charset="-122"/>
              </a:rPr>
              <a:t> </a:t>
            </a:r>
            <a:r>
              <a:rPr kumimoji="1" lang="en-US" altLang="zh-CN" sz="2800" dirty="0">
                <a:latin typeface="STZhongsong" charset="-122"/>
                <a:ea typeface="STZhongsong" charset="-122"/>
                <a:cs typeface="STZhongsong" charset="-122"/>
              </a:rPr>
              <a:t>1989)</a:t>
            </a:r>
            <a:r>
              <a:rPr kumimoji="1" lang="zh-CN" altLang="en-US" sz="2800" dirty="0">
                <a:latin typeface="STZhongsong" charset="-122"/>
                <a:ea typeface="STZhongsong" charset="-122"/>
                <a:cs typeface="STZhongsong" charset="-122"/>
              </a:rPr>
              <a:t>表明</a:t>
            </a:r>
            <a:r>
              <a:rPr kumimoji="1" lang="zh-CN" altLang="en-US" sz="2800" dirty="0" smtClean="0">
                <a:latin typeface="STZhongsong" charset="-122"/>
                <a:ea typeface="STZhongsong" charset="-122"/>
                <a:cs typeface="STZhongsong" charset="-122"/>
              </a:rPr>
              <a:t>：一</a:t>
            </a:r>
            <a:r>
              <a:rPr kumimoji="1" lang="zh-CN" altLang="en-US" sz="2800" dirty="0">
                <a:latin typeface="STZhongsong" charset="-122"/>
                <a:ea typeface="STZhongsong" charset="-122"/>
                <a:cs typeface="STZhongsong" charset="-122"/>
              </a:rPr>
              <a:t>个前馈神经网络如果具有线性输出层和至少一层具有任何一种</a:t>
            </a:r>
            <a:r>
              <a:rPr kumimoji="1" lang="en-US" altLang="zh-CN" sz="2800" dirty="0">
                <a:latin typeface="STZhongsong" charset="-122"/>
                <a:ea typeface="STZhongsong" charset="-122"/>
                <a:cs typeface="STZhongsong" charset="-122"/>
              </a:rPr>
              <a:t>”</a:t>
            </a:r>
            <a:r>
              <a:rPr kumimoji="1" lang="zh-CN" altLang="en-US" sz="2800" dirty="0">
                <a:latin typeface="STZhongsong" charset="-122"/>
                <a:ea typeface="STZhongsong" charset="-122"/>
                <a:cs typeface="STZhongsong" charset="-122"/>
              </a:rPr>
              <a:t>挤压</a:t>
            </a:r>
            <a:r>
              <a:rPr kumimoji="1" lang="en-US" altLang="zh-CN" sz="2800" dirty="0">
                <a:latin typeface="STZhongsong" charset="-122"/>
                <a:ea typeface="STZhongsong" charset="-122"/>
                <a:cs typeface="STZhongsong" charset="-122"/>
              </a:rPr>
              <a:t>”</a:t>
            </a:r>
            <a:r>
              <a:rPr kumimoji="1" lang="zh-CN" altLang="en-US" sz="2800" dirty="0">
                <a:latin typeface="STZhongsong" charset="-122"/>
                <a:ea typeface="STZhongsong" charset="-122"/>
                <a:cs typeface="STZhongsong" charset="-122"/>
              </a:rPr>
              <a:t>性质的激活函数的隐藏层，只要给予网络足够的隐藏神经元，它可以以任意的精度来近似任何从一个有限维空间到另一个有限维空间的</a:t>
            </a:r>
            <a:r>
              <a:rPr kumimoji="1" lang="en-US" altLang="zh-CN" sz="2800" dirty="0" err="1">
                <a:latin typeface="STZhongsong" charset="-122"/>
                <a:ea typeface="STZhongsong" charset="-122"/>
                <a:cs typeface="STZhongsong" charset="-122"/>
              </a:rPr>
              <a:t>Borel</a:t>
            </a:r>
            <a:r>
              <a:rPr kumimoji="1" lang="zh-CN" altLang="en-US" sz="2800" dirty="0">
                <a:latin typeface="STZhongsong" charset="-122"/>
                <a:ea typeface="STZhongsong" charset="-122"/>
                <a:cs typeface="STZhongsong" charset="-122"/>
              </a:rPr>
              <a:t>可测函数</a:t>
            </a:r>
            <a:r>
              <a:rPr kumimoji="1" lang="zh-CN" altLang="en-US" sz="2800" dirty="0" smtClean="0">
                <a:latin typeface="STZhongsong" charset="-122"/>
                <a:ea typeface="STZhongsong" charset="-122"/>
                <a:cs typeface="STZhongsong" charset="-122"/>
              </a:rPr>
              <a:t>。</a:t>
            </a:r>
            <a:endParaRPr kumimoji="1" lang="en-US" altLang="zh-CN" sz="2800" dirty="0">
              <a:latin typeface="STZhongsong" charset="-122"/>
              <a:ea typeface="STZhongsong" charset="-122"/>
              <a:cs typeface="STZhongsong" charset="-122"/>
            </a:endParaRPr>
          </a:p>
        </p:txBody>
      </p:sp>
      <p:sp>
        <p:nvSpPr>
          <p:cNvPr id="6" name="标题 1"/>
          <p:cNvSpPr>
            <a:spLocks noGrp="1"/>
          </p:cNvSpPr>
          <p:nvPr>
            <p:ph type="title"/>
          </p:nvPr>
        </p:nvSpPr>
        <p:spPr>
          <a:xfrm>
            <a:off x="1154954" y="973668"/>
            <a:ext cx="8761413" cy="706964"/>
          </a:xfrm>
        </p:spPr>
        <p:txBody>
          <a:bodyPr/>
          <a:lstStyle/>
          <a:p>
            <a:r>
              <a:rPr kumimoji="1" lang="zh-CN" altLang="en-US" b="1" dirty="0">
                <a:latin typeface="Microsoft YaHei" charset="-122"/>
                <a:ea typeface="Microsoft YaHei" charset="-122"/>
                <a:cs typeface="Microsoft YaHei" charset="-122"/>
              </a:rPr>
              <a:t>万能</a:t>
            </a:r>
            <a:r>
              <a:rPr kumimoji="1" lang="zh-CN" altLang="en-US" b="1" dirty="0" smtClean="0">
                <a:latin typeface="Microsoft YaHei" charset="-122"/>
                <a:ea typeface="Microsoft YaHei" charset="-122"/>
                <a:cs typeface="Microsoft YaHei" charset="-122"/>
              </a:rPr>
              <a:t>近似性质与万能近似定理</a:t>
            </a:r>
            <a:endParaRPr kumimoji="1" lang="zh-CN" altLang="en-US"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48573570"/>
      </p:ext>
    </p:extLst>
  </p:cSld>
  <p:clrMapOvr>
    <a:masterClrMapping/>
  </p:clrMapOvr>
  <mc:AlternateContent xmlns:mc="http://schemas.openxmlformats.org/markup-compatibility/2006" xmlns:p14="http://schemas.microsoft.com/office/powerpoint/2010/main">
    <mc:Choice Requires="p14">
      <p:transition spd="slow" p14:dur="2000" advTm="14156"/>
    </mc:Choice>
    <mc:Fallback xmlns="">
      <p:transition spd="slow" advTm="141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grpSp>
        <p:nvGrpSpPr>
          <p:cNvPr id="47" name="组 46"/>
          <p:cNvGrpSpPr/>
          <p:nvPr/>
        </p:nvGrpSpPr>
        <p:grpSpPr>
          <a:xfrm>
            <a:off x="180599" y="2381429"/>
            <a:ext cx="6114734" cy="4349155"/>
            <a:chOff x="285529" y="2456379"/>
            <a:chExt cx="6114734" cy="4349155"/>
          </a:xfrm>
        </p:grpSpPr>
        <p:cxnSp>
          <p:nvCxnSpPr>
            <p:cNvPr id="21" name="直线箭头连接符 20"/>
            <p:cNvCxnSpPr/>
            <p:nvPr/>
          </p:nvCxnSpPr>
          <p:spPr>
            <a:xfrm>
              <a:off x="1692701" y="6527511"/>
              <a:ext cx="2707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a:xfrm>
              <a:off x="285529" y="2456379"/>
              <a:ext cx="6114734" cy="4349155"/>
              <a:chOff x="300519" y="2456379"/>
              <a:chExt cx="6114734" cy="4349155"/>
            </a:xfrm>
          </p:grpSpPr>
          <mc:AlternateContent xmlns:mc="http://schemas.openxmlformats.org/markup-compatibility/2006" xmlns:a14="http://schemas.microsoft.com/office/drawing/2010/main">
            <mc:Choice Requires="a14">
              <p:sp>
                <p:nvSpPr>
                  <p:cNvPr id="7" name="矩形 6"/>
                  <p:cNvSpPr/>
                  <p:nvPr/>
                </p:nvSpPr>
                <p:spPr>
                  <a:xfrm>
                    <a:off x="1963454" y="2456379"/>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原始数据集（</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1" i="1" smtClean="0">
                                <a:solidFill>
                                  <a:schemeClr val="tx1"/>
                                </a:solidFill>
                                <a:latin typeface="Cambria Math" charset="0"/>
                              </a:rPr>
                              <m:t>𝒙</m:t>
                            </m:r>
                          </m:e>
                          <m:sub>
                            <m:r>
                              <a:rPr kumimoji="1" lang="en-US" altLang="zh-CN" sz="1500" b="0" i="1" smtClean="0">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𝑦</m:t>
                            </m:r>
                          </m:e>
                          <m:sub>
                            <m:r>
                              <a:rPr kumimoji="1" lang="en-US" altLang="zh-CN" sz="1500" b="0" i="1"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963454" y="2456379"/>
                    <a:ext cx="2793557" cy="565363"/>
                  </a:xfrm>
                  <a:prstGeom prst="rect">
                    <a:avLst/>
                  </a:prstGeom>
                  <a:blipFill rotWithShape="0">
                    <a:blip r:embed="rId3"/>
                    <a:stretch>
                      <a:fillRect/>
                    </a:stretch>
                  </a:blipFill>
                  <a:ln>
                    <a:solidFill>
                      <a:schemeClr val="tx1"/>
                    </a:solidFill>
                  </a:ln>
                </p:spPr>
                <p:txBody>
                  <a:bodyPr/>
                  <a:lstStyle/>
                  <a:p>
                    <a:r>
                      <a:rPr lang="zh-CN" altLang="en-US">
                        <a:noFill/>
                      </a:rPr>
                      <a:t> </a:t>
                    </a:r>
                  </a:p>
                </p:txBody>
              </p:sp>
            </mc:Fallback>
          </mc:AlternateContent>
          <p:cxnSp>
            <p:nvCxnSpPr>
              <p:cNvPr id="8" name="直线箭头连接符 7"/>
              <p:cNvCxnSpPr/>
              <p:nvPr/>
            </p:nvCxnSpPr>
            <p:spPr>
              <a:xfrm>
                <a:off x="3352771" y="3033923"/>
                <a:ext cx="0" cy="665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p:cNvSpPr/>
                  <p:nvPr/>
                </p:nvSpPr>
                <p:spPr>
                  <a:xfrm>
                    <a:off x="1955992" y="3666464"/>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smtClean="0">
                        <a:solidFill>
                          <a:schemeClr val="tx1"/>
                        </a:solidFill>
                      </a:rPr>
                      <a:t>SCS-MLP</a:t>
                    </a:r>
                    <a:r>
                      <a:rPr kumimoji="1" lang="zh-CN" altLang="en-US" sz="1500" dirty="0" smtClean="0">
                        <a:solidFill>
                          <a:schemeClr val="tx1"/>
                        </a:solidFill>
                      </a:rPr>
                      <a:t>数据集（</a:t>
                    </a:r>
                    <a14:m>
                      <m:oMath xmlns:m="http://schemas.openxmlformats.org/officeDocument/2006/math">
                        <m:sSubSup>
                          <m:sSubSupPr>
                            <m:ctrlPr>
                              <a:rPr kumimoji="1" lang="en-US" altLang="zh-CN" sz="1500" i="1" smtClean="0">
                                <a:solidFill>
                                  <a:schemeClr val="tx1"/>
                                </a:solidFill>
                                <a:latin typeface="Cambria Math" charset="0"/>
                              </a:rPr>
                            </m:ctrlPr>
                          </m:sSubSupPr>
                          <m:e>
                            <m:r>
                              <a:rPr kumimoji="1" lang="en-US" altLang="zh-CN" sz="1500" b="1" i="1">
                                <a:solidFill>
                                  <a:schemeClr val="tx1"/>
                                </a:solidFill>
                                <a:latin typeface="Cambria Math" charset="0"/>
                              </a:rPr>
                              <m:t>𝒙</m:t>
                            </m:r>
                          </m:e>
                          <m:sub>
                            <m:r>
                              <a:rPr kumimoji="1" lang="en-US" altLang="zh-CN" sz="1500" b="0" i="1" smtClean="0">
                                <a:solidFill>
                                  <a:schemeClr val="tx1"/>
                                </a:solidFill>
                                <a:latin typeface="Cambria Math" charset="0"/>
                              </a:rPr>
                              <m:t>𝑖</m:t>
                            </m:r>
                          </m:sub>
                          <m:sup>
                            <m:r>
                              <a:rPr kumimoji="1" lang="en-US" altLang="zh-CN" sz="1500" b="0" i="1" smtClean="0">
                                <a:solidFill>
                                  <a:schemeClr val="tx1"/>
                                </a:solidFill>
                                <a:latin typeface="Cambria Math" charset="0"/>
                              </a:rPr>
                              <m:t>′</m:t>
                            </m:r>
                          </m:sup>
                        </m:sSubSup>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1955992" y="3666464"/>
                    <a:ext cx="2793557" cy="565363"/>
                  </a:xfrm>
                  <a:prstGeom prst="rect">
                    <a:avLst/>
                  </a:prstGeom>
                  <a:blipFill rotWithShape="0">
                    <a:blip r:embed="rId4"/>
                    <a:stretch>
                      <a:fillRect/>
                    </a:stretch>
                  </a:blipFill>
                  <a:ln>
                    <a:solidFill>
                      <a:schemeClr val="tx1"/>
                    </a:solidFill>
                  </a:ln>
                </p:spPr>
                <p:txBody>
                  <a:bodyPr/>
                  <a:lstStyle/>
                  <a:p>
                    <a:r>
                      <a:rPr lang="zh-CN" altLang="en-US">
                        <a:noFill/>
                      </a:rPr>
                      <a:t> </a:t>
                    </a:r>
                  </a:p>
                </p:txBody>
              </p:sp>
            </mc:Fallback>
          </mc:AlternateContent>
          <p:cxnSp>
            <p:nvCxnSpPr>
              <p:cNvPr id="10" name="直线连接符 9"/>
              <p:cNvCxnSpPr/>
              <p:nvPr/>
            </p:nvCxnSpPr>
            <p:spPr>
              <a:xfrm>
                <a:off x="1690044" y="4690031"/>
                <a:ext cx="3345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a:off x="3349968" y="4231827"/>
                <a:ext cx="0" cy="45450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a:off x="1683509" y="4680792"/>
                <a:ext cx="1" cy="49700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a:off x="5028565" y="4680792"/>
                <a:ext cx="1" cy="49700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p:cNvSpPr/>
                  <p:nvPr/>
                </p:nvSpPr>
                <p:spPr>
                  <a:xfrm>
                    <a:off x="300519" y="5187033"/>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训练集（</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𝑇𝑟𝑎𝑖𝑛</m:t>
                            </m:r>
                          </m:e>
                          <m:sub>
                            <m:r>
                              <a:rPr kumimoji="1" lang="en-US" altLang="zh-CN" sz="1500" b="0" i="1" smtClean="0">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300519" y="5187033"/>
                    <a:ext cx="2793557" cy="565363"/>
                  </a:xfrm>
                  <a:prstGeom prst="rect">
                    <a:avLst/>
                  </a:prstGeom>
                  <a:blipFill rotWithShape="0">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621696" y="5177794"/>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测试集（</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0" i="1" smtClean="0">
                                <a:solidFill>
                                  <a:schemeClr val="tx1"/>
                                </a:solidFill>
                                <a:latin typeface="Cambria Math" charset="0"/>
                              </a:rPr>
                              <m:t>𝑇𝑒𝑠𝑡</m:t>
                            </m:r>
                          </m:e>
                          <m:sub>
                            <m:r>
                              <a:rPr kumimoji="1" lang="en-US" altLang="zh-CN" sz="1500" i="1">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3621696" y="5177794"/>
                    <a:ext cx="2793557" cy="565363"/>
                  </a:xfrm>
                  <a:prstGeom prst="rect">
                    <a:avLst/>
                  </a:prstGeom>
                  <a:blipFill rotWithShape="0">
                    <a:blip r:embed="rId6"/>
                    <a:stretch>
                      <a:fillRect/>
                    </a:stretch>
                  </a:blipFill>
                  <a:ln>
                    <a:solidFill>
                      <a:schemeClr val="tx1"/>
                    </a:solidFill>
                  </a:ln>
                </p:spPr>
                <p:txBody>
                  <a:bodyPr/>
                  <a:lstStyle/>
                  <a:p>
                    <a:r>
                      <a:rPr lang="zh-CN" altLang="en-US">
                        <a:noFill/>
                      </a:rPr>
                      <a:t> </a:t>
                    </a:r>
                  </a:p>
                </p:txBody>
              </p:sp>
            </mc:Fallback>
          </mc:AlternateContent>
          <p:sp>
            <p:nvSpPr>
              <p:cNvPr id="16" name="文本框 15"/>
              <p:cNvSpPr txBox="1"/>
              <p:nvPr/>
            </p:nvSpPr>
            <p:spPr>
              <a:xfrm>
                <a:off x="407191" y="5974285"/>
                <a:ext cx="1452206" cy="323165"/>
              </a:xfrm>
              <a:prstGeom prst="rect">
                <a:avLst/>
              </a:prstGeom>
              <a:noFill/>
            </p:spPr>
            <p:txBody>
              <a:bodyPr wrap="square" rtlCol="0">
                <a:spAutoFit/>
              </a:bodyPr>
              <a:lstStyle/>
              <a:p>
                <a:r>
                  <a:rPr kumimoji="1" lang="en-US" altLang="zh-CN" sz="1500" dirty="0" smtClean="0"/>
                  <a:t>MLP</a:t>
                </a:r>
                <a:r>
                  <a:rPr kumimoji="1" lang="zh-CN" altLang="en-US" sz="1500" dirty="0" smtClean="0"/>
                  <a:t>训练过程</a:t>
                </a:r>
                <a:endParaRPr kumimoji="1" lang="zh-CN" altLang="en-US" sz="1500" dirty="0"/>
              </a:p>
            </p:txBody>
          </p:sp>
          <p:sp>
            <p:nvSpPr>
              <p:cNvPr id="17" name="矩形 16"/>
              <p:cNvSpPr/>
              <p:nvPr/>
            </p:nvSpPr>
            <p:spPr>
              <a:xfrm>
                <a:off x="1963454" y="6240171"/>
                <a:ext cx="2793557" cy="565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a:solidFill>
                      <a:schemeClr val="tx1"/>
                    </a:solidFill>
                  </a:rPr>
                  <a:t>SCS-MLP</a:t>
                </a:r>
                <a:r>
                  <a:rPr kumimoji="1" lang="zh-CN" altLang="en-US" sz="1500" dirty="0" smtClean="0">
                    <a:solidFill>
                      <a:schemeClr val="tx1"/>
                    </a:solidFill>
                  </a:rPr>
                  <a:t>预测模型</a:t>
                </a:r>
                <a:endParaRPr kumimoji="1" lang="zh-CN" altLang="en-US" sz="1500" dirty="0">
                  <a:solidFill>
                    <a:schemeClr val="tx1"/>
                  </a:solidFill>
                </a:endParaRPr>
              </a:p>
            </p:txBody>
          </p:sp>
          <p:cxnSp>
            <p:nvCxnSpPr>
              <p:cNvPr id="18" name="直线连接符 17"/>
              <p:cNvCxnSpPr/>
              <p:nvPr/>
            </p:nvCxnSpPr>
            <p:spPr>
              <a:xfrm flipH="1">
                <a:off x="5032262" y="5735556"/>
                <a:ext cx="1" cy="775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863274" y="5974285"/>
                <a:ext cx="1452206" cy="323165"/>
              </a:xfrm>
              <a:prstGeom prst="rect">
                <a:avLst/>
              </a:prstGeom>
              <a:noFill/>
            </p:spPr>
            <p:txBody>
              <a:bodyPr wrap="square" rtlCol="0">
                <a:spAutoFit/>
              </a:bodyPr>
              <a:lstStyle/>
              <a:p>
                <a:pPr algn="ctr"/>
                <a:r>
                  <a:rPr kumimoji="1" lang="zh-CN" altLang="en-US" sz="1500" dirty="0" smtClean="0"/>
                  <a:t>测试性能</a:t>
                </a:r>
                <a:endParaRPr kumimoji="1" lang="zh-CN" altLang="en-US" sz="1500" dirty="0"/>
              </a:p>
            </p:txBody>
          </p:sp>
          <p:cxnSp>
            <p:nvCxnSpPr>
              <p:cNvPr id="20" name="直线连接符 19"/>
              <p:cNvCxnSpPr/>
              <p:nvPr/>
            </p:nvCxnSpPr>
            <p:spPr>
              <a:xfrm flipH="1">
                <a:off x="1697297" y="5752396"/>
                <a:ext cx="1" cy="775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a:off x="4745075" y="6510671"/>
                <a:ext cx="280741"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094076" y="3204212"/>
                <a:ext cx="1452206" cy="323165"/>
              </a:xfrm>
              <a:prstGeom prst="rect">
                <a:avLst/>
              </a:prstGeom>
              <a:noFill/>
            </p:spPr>
            <p:txBody>
              <a:bodyPr wrap="square" rtlCol="0">
                <a:spAutoFit/>
              </a:bodyPr>
              <a:lstStyle/>
              <a:p>
                <a:pPr algn="ctr"/>
                <a:r>
                  <a:rPr kumimoji="1" lang="zh-CN" altLang="en-US" sz="1500" dirty="0" smtClean="0"/>
                  <a:t>数据筛选</a:t>
                </a:r>
                <a:endParaRPr kumimoji="1" lang="zh-CN" altLang="en-US" sz="1500" dirty="0"/>
              </a:p>
            </p:txBody>
          </p:sp>
        </p:grpSp>
      </p:grpSp>
      <mc:AlternateContent xmlns:mc="http://schemas.openxmlformats.org/markup-compatibility/2006" xmlns:a14="http://schemas.microsoft.com/office/drawing/2010/main">
        <mc:Choice Requires="a14">
          <p:sp>
            <p:nvSpPr>
              <p:cNvPr id="25" name="矩形 24"/>
              <p:cNvSpPr/>
              <p:nvPr/>
            </p:nvSpPr>
            <p:spPr>
              <a:xfrm>
                <a:off x="6465271" y="2336459"/>
                <a:ext cx="2481711"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原始数据集（</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1" i="1" smtClean="0">
                            <a:solidFill>
                              <a:schemeClr val="tx1"/>
                            </a:solidFill>
                            <a:latin typeface="Cambria Math" charset="0"/>
                          </a:rPr>
                          <m:t>𝒙</m:t>
                        </m:r>
                      </m:e>
                      <m:sub>
                        <m:r>
                          <a:rPr kumimoji="1" lang="en-US" altLang="zh-CN" sz="1500" b="0" i="1" smtClean="0">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𝑦</m:t>
                        </m:r>
                      </m:e>
                      <m:sub>
                        <m:r>
                          <a:rPr kumimoji="1" lang="en-US" altLang="zh-CN" sz="1500" b="0" i="1"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6465271" y="2336459"/>
                <a:ext cx="2481711" cy="531751"/>
              </a:xfrm>
              <a:prstGeom prst="rect">
                <a:avLst/>
              </a:prstGeom>
              <a:blipFill rotWithShape="0">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9446766" y="2336459"/>
                <a:ext cx="2612715"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smtClean="0">
                    <a:solidFill>
                      <a:schemeClr val="tx1"/>
                    </a:solidFill>
                  </a:rPr>
                  <a:t>P-J</a:t>
                </a:r>
                <a:r>
                  <a:rPr kumimoji="1" lang="zh-CN" altLang="en-US" sz="1500" dirty="0" smtClean="0">
                    <a:solidFill>
                      <a:schemeClr val="tx1"/>
                    </a:solidFill>
                  </a:rPr>
                  <a:t>模型计算结果（</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0" i="1" smtClean="0">
                            <a:solidFill>
                              <a:schemeClr val="tx1"/>
                            </a:solidFill>
                            <a:latin typeface="Cambria Math" charset="0"/>
                          </a:rPr>
                          <m:t>𝐸𝐷𝐻</m:t>
                        </m:r>
                      </m:e>
                      <m:sub>
                        <m:r>
                          <a:rPr kumimoji="1" lang="en-US" altLang="zh-CN" sz="1500" b="0" i="1" smtClean="0">
                            <a:solidFill>
                              <a:schemeClr val="tx1"/>
                            </a:solidFill>
                            <a:latin typeface="Cambria Math" charset="0"/>
                          </a:rPr>
                          <m:t>𝑃𝐽</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26" name="矩形 25"/>
              <p:cNvSpPr>
                <a:spLocks noRot="1" noChangeAspect="1" noMove="1" noResize="1" noEditPoints="1" noAdjustHandles="1" noChangeArrowheads="1" noChangeShapeType="1" noTextEdit="1"/>
              </p:cNvSpPr>
              <p:nvPr/>
            </p:nvSpPr>
            <p:spPr>
              <a:xfrm>
                <a:off x="9446766" y="2336459"/>
                <a:ext cx="2612715" cy="531751"/>
              </a:xfrm>
              <a:prstGeom prst="rect">
                <a:avLst/>
              </a:prstGeom>
              <a:blipFill rotWithShape="0">
                <a:blip r:embed="rId8"/>
                <a:stretch>
                  <a:fillRect/>
                </a:stretch>
              </a:blipFill>
              <a:ln>
                <a:solidFill>
                  <a:schemeClr val="tx1"/>
                </a:solidFill>
              </a:ln>
            </p:spPr>
            <p:txBody>
              <a:bodyPr/>
              <a:lstStyle/>
              <a:p>
                <a:r>
                  <a:rPr lang="zh-CN" altLang="en-US">
                    <a:noFill/>
                  </a:rPr>
                  <a:t> </a:t>
                </a:r>
              </a:p>
            </p:txBody>
          </p:sp>
        </mc:Fallback>
      </mc:AlternateContent>
      <p:cxnSp>
        <p:nvCxnSpPr>
          <p:cNvPr id="27" name="直线箭头连接符 26"/>
          <p:cNvCxnSpPr/>
          <p:nvPr/>
        </p:nvCxnSpPr>
        <p:spPr>
          <a:xfrm>
            <a:off x="8962513" y="2602335"/>
            <a:ext cx="4687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7" idx="2"/>
          </p:cNvCxnSpPr>
          <p:nvPr/>
        </p:nvCxnSpPr>
        <p:spPr>
          <a:xfrm flipH="1">
            <a:off x="7706126" y="2868210"/>
            <a:ext cx="1" cy="467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10687621" y="2868210"/>
            <a:ext cx="1" cy="467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线连接符 29"/>
          <p:cNvCxnSpPr/>
          <p:nvPr/>
        </p:nvCxnSpPr>
        <p:spPr>
          <a:xfrm>
            <a:off x="7706126" y="3335664"/>
            <a:ext cx="29724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a:off x="9192330" y="3335664"/>
            <a:ext cx="0" cy="427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7830014" y="3778118"/>
                <a:ext cx="2727060"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smtClean="0">
                    <a:solidFill>
                      <a:schemeClr val="tx1"/>
                    </a:solidFill>
                  </a:rPr>
                  <a:t>MLP</a:t>
                </a:r>
                <a:r>
                  <a:rPr kumimoji="1" lang="zh-CN" altLang="en-US" sz="1500" dirty="0" smtClean="0">
                    <a:solidFill>
                      <a:schemeClr val="tx1"/>
                    </a:solidFill>
                  </a:rPr>
                  <a:t> </a:t>
                </a:r>
                <a:r>
                  <a:rPr kumimoji="1" lang="en-US" altLang="zh-CN" sz="1500" dirty="0" smtClean="0">
                    <a:solidFill>
                      <a:schemeClr val="tx1"/>
                    </a:solidFill>
                  </a:rPr>
                  <a:t>P-J</a:t>
                </a:r>
                <a:r>
                  <a:rPr kumimoji="1" lang="zh-CN" altLang="en-US" sz="1500" dirty="0" smtClean="0">
                    <a:solidFill>
                      <a:schemeClr val="tx1"/>
                    </a:solidFill>
                  </a:rPr>
                  <a:t>数据集（</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𝐸𝐷𝐻</m:t>
                        </m:r>
                      </m:e>
                      <m:sub>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𝑃𝐽</m:t>
                            </m:r>
                          </m:e>
                          <m:sub>
                            <m:r>
                              <a:rPr kumimoji="1" lang="en-US" altLang="zh-CN" sz="1500" b="0" i="1" smtClean="0">
                                <a:solidFill>
                                  <a:schemeClr val="tx1"/>
                                </a:solidFill>
                                <a:latin typeface="Cambria Math" charset="0"/>
                              </a:rPr>
                              <m:t>𝑖</m:t>
                            </m:r>
                          </m:sub>
                        </m:sSub>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7830014" y="3778118"/>
                <a:ext cx="2727060" cy="531751"/>
              </a:xfrm>
              <a:prstGeom prst="rect">
                <a:avLst/>
              </a:prstGeom>
              <a:blipFill rotWithShape="0">
                <a:blip r:embed="rId9"/>
                <a:stretch>
                  <a:fillRect/>
                </a:stretch>
              </a:blipFill>
              <a:ln>
                <a:solidFill>
                  <a:schemeClr val="tx1"/>
                </a:solidFill>
              </a:ln>
            </p:spPr>
            <p:txBody>
              <a:bodyPr/>
              <a:lstStyle/>
              <a:p>
                <a:r>
                  <a:rPr lang="zh-CN" altLang="en-US">
                    <a:noFill/>
                  </a:rPr>
                  <a:t> </a:t>
                </a:r>
              </a:p>
            </p:txBody>
          </p:sp>
        </mc:Fallback>
      </mc:AlternateContent>
      <p:cxnSp>
        <p:nvCxnSpPr>
          <p:cNvPr id="33" name="直线连接符 32"/>
          <p:cNvCxnSpPr/>
          <p:nvPr/>
        </p:nvCxnSpPr>
        <p:spPr>
          <a:xfrm>
            <a:off x="7715213" y="4725863"/>
            <a:ext cx="29724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9189839" y="4314331"/>
            <a:ext cx="0" cy="3886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flipH="1">
            <a:off x="7709408" y="4717173"/>
            <a:ext cx="1" cy="467454"/>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连接符 35"/>
          <p:cNvCxnSpPr/>
          <p:nvPr/>
        </p:nvCxnSpPr>
        <p:spPr>
          <a:xfrm flipH="1">
            <a:off x="10681055" y="4717173"/>
            <a:ext cx="1" cy="467454"/>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p:cNvSpPr/>
              <p:nvPr/>
            </p:nvSpPr>
            <p:spPr>
              <a:xfrm>
                <a:off x="6480802" y="5193317"/>
                <a:ext cx="2481711"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训练集（</a:t>
                </a:r>
                <a14:m>
                  <m:oMath xmlns:m="http://schemas.openxmlformats.org/officeDocument/2006/math">
                    <m:sSub>
                      <m:sSubPr>
                        <m:ctrlPr>
                          <a:rPr kumimoji="1" lang="en-US" altLang="zh-CN" sz="1500" i="1" smtClean="0">
                            <a:solidFill>
                              <a:schemeClr val="tx1"/>
                            </a:solidFill>
                            <a:latin typeface="Cambria Math" charset="0"/>
                          </a:rPr>
                        </m:ctrlPr>
                      </m:sSubPr>
                      <m:e>
                        <m:r>
                          <a:rPr kumimoji="1" lang="en-US" altLang="zh-CN" sz="1500" b="0" i="1" smtClean="0">
                            <a:solidFill>
                              <a:schemeClr val="tx1"/>
                            </a:solidFill>
                            <a:latin typeface="Cambria Math" charset="0"/>
                          </a:rPr>
                          <m:t>𝑇𝑟𝑎𝑖𝑛</m:t>
                        </m:r>
                      </m:e>
                      <m:sub>
                        <m:r>
                          <a:rPr kumimoji="1" lang="en-US" altLang="zh-CN" sz="1500" b="0" i="1" smtClean="0">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37" name="矩形 36"/>
              <p:cNvSpPr>
                <a:spLocks noRot="1" noChangeAspect="1" noMove="1" noResize="1" noEditPoints="1" noAdjustHandles="1" noChangeArrowheads="1" noChangeShapeType="1" noTextEdit="1"/>
              </p:cNvSpPr>
              <p:nvPr/>
            </p:nvSpPr>
            <p:spPr>
              <a:xfrm>
                <a:off x="6480802" y="5193317"/>
                <a:ext cx="2481711" cy="531751"/>
              </a:xfrm>
              <a:prstGeom prst="rect">
                <a:avLst/>
              </a:prstGeom>
              <a:blipFill rotWithShape="0">
                <a:blip r:embed="rId10"/>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9431235" y="5184628"/>
                <a:ext cx="2481711"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dirty="0" smtClean="0">
                    <a:solidFill>
                      <a:schemeClr val="tx1"/>
                    </a:solidFill>
                  </a:rPr>
                  <a:t>测试集（</a:t>
                </a:r>
                <a14:m>
                  <m:oMath xmlns:m="http://schemas.openxmlformats.org/officeDocument/2006/math">
                    <m:sSub>
                      <m:sSubPr>
                        <m:ctrlPr>
                          <a:rPr kumimoji="1" lang="en-US" altLang="zh-CN" sz="1500" i="1">
                            <a:solidFill>
                              <a:schemeClr val="tx1"/>
                            </a:solidFill>
                            <a:latin typeface="Cambria Math" charset="0"/>
                          </a:rPr>
                        </m:ctrlPr>
                      </m:sSubPr>
                      <m:e>
                        <m:r>
                          <a:rPr kumimoji="1" lang="en-US" altLang="zh-CN" sz="1500" b="0" i="1" smtClean="0">
                            <a:solidFill>
                              <a:schemeClr val="tx1"/>
                            </a:solidFill>
                            <a:latin typeface="Cambria Math" charset="0"/>
                          </a:rPr>
                          <m:t>𝑇𝑒𝑠𝑡</m:t>
                        </m:r>
                      </m:e>
                      <m:sub>
                        <m:r>
                          <a:rPr kumimoji="1" lang="en-US" altLang="zh-CN" sz="1500" i="1">
                            <a:solidFill>
                              <a:schemeClr val="tx1"/>
                            </a:solidFill>
                            <a:latin typeface="Cambria Math" charset="0"/>
                          </a:rPr>
                          <m:t>𝑖</m:t>
                        </m:r>
                      </m:sub>
                    </m:sSub>
                  </m:oMath>
                </a14:m>
                <a:r>
                  <a:rPr kumimoji="1" lang="en-US" altLang="zh-CN" sz="1500" dirty="0" smtClean="0">
                    <a:solidFill>
                      <a:schemeClr val="tx1"/>
                    </a:solidFill>
                  </a:rPr>
                  <a:t>,</a:t>
                </a:r>
                <a14:m>
                  <m:oMath xmlns:m="http://schemas.openxmlformats.org/officeDocument/2006/math">
                    <m:sSub>
                      <m:sSubPr>
                        <m:ctrlPr>
                          <a:rPr kumimoji="1" lang="en-US" altLang="zh-CN" sz="1500" i="1" dirty="0" smtClean="0">
                            <a:solidFill>
                              <a:schemeClr val="tx1"/>
                            </a:solidFill>
                            <a:latin typeface="Cambria Math" charset="0"/>
                          </a:rPr>
                        </m:ctrlPr>
                      </m:sSubPr>
                      <m:e>
                        <m:r>
                          <a:rPr kumimoji="1" lang="en-US" altLang="zh-CN" sz="1500" b="0" i="1" dirty="0" smtClean="0">
                            <a:solidFill>
                              <a:schemeClr val="tx1"/>
                            </a:solidFill>
                            <a:latin typeface="Cambria Math" charset="0"/>
                          </a:rPr>
                          <m:t>𝑦</m:t>
                        </m:r>
                      </m:e>
                      <m:sub>
                        <m:r>
                          <a:rPr kumimoji="1" lang="en-US" altLang="zh-CN" sz="1500" b="0" i="1" dirty="0" smtClean="0">
                            <a:solidFill>
                              <a:schemeClr val="tx1"/>
                            </a:solidFill>
                            <a:latin typeface="Cambria Math" charset="0"/>
                          </a:rPr>
                          <m:t>𝑖</m:t>
                        </m:r>
                      </m:sub>
                    </m:sSub>
                  </m:oMath>
                </a14:m>
                <a:r>
                  <a:rPr kumimoji="1" lang="zh-CN" altLang="en-US" sz="1500" dirty="0" smtClean="0">
                    <a:solidFill>
                      <a:schemeClr val="tx1"/>
                    </a:solidFill>
                  </a:rPr>
                  <a:t>）</a:t>
                </a:r>
                <a:endParaRPr kumimoji="1" lang="zh-CN" altLang="en-US" sz="1500" dirty="0">
                  <a:solidFill>
                    <a:schemeClr val="tx1"/>
                  </a:solidFill>
                </a:endParaRPr>
              </a:p>
            </p:txBody>
          </p:sp>
        </mc:Choice>
        <mc:Fallback xmlns="">
          <p:sp>
            <p:nvSpPr>
              <p:cNvPr id="38" name="矩形 37"/>
              <p:cNvSpPr>
                <a:spLocks noRot="1" noChangeAspect="1" noMove="1" noResize="1" noEditPoints="1" noAdjustHandles="1" noChangeArrowheads="1" noChangeShapeType="1" noTextEdit="1"/>
              </p:cNvSpPr>
              <p:nvPr/>
            </p:nvSpPr>
            <p:spPr>
              <a:xfrm>
                <a:off x="9431235" y="5184628"/>
                <a:ext cx="2481711" cy="531751"/>
              </a:xfrm>
              <a:prstGeom prst="rect">
                <a:avLst/>
              </a:prstGeom>
              <a:blipFill rotWithShape="0">
                <a:blip r:embed="rId11"/>
                <a:stretch>
                  <a:fillRect/>
                </a:stretch>
              </a:blipFill>
              <a:ln>
                <a:solidFill>
                  <a:schemeClr val="tx1"/>
                </a:solidFill>
              </a:ln>
            </p:spPr>
            <p:txBody>
              <a:bodyPr/>
              <a:lstStyle/>
              <a:p>
                <a:r>
                  <a:rPr lang="zh-CN" altLang="en-US">
                    <a:noFill/>
                  </a:rPr>
                  <a:t> </a:t>
                </a:r>
              </a:p>
            </p:txBody>
          </p:sp>
        </mc:Fallback>
      </mc:AlternateContent>
      <p:sp>
        <p:nvSpPr>
          <p:cNvPr id="39" name="文本框 38"/>
          <p:cNvSpPr txBox="1"/>
          <p:nvPr/>
        </p:nvSpPr>
        <p:spPr>
          <a:xfrm>
            <a:off x="6455348" y="5933765"/>
            <a:ext cx="1337342" cy="323165"/>
          </a:xfrm>
          <a:prstGeom prst="rect">
            <a:avLst/>
          </a:prstGeom>
          <a:noFill/>
        </p:spPr>
        <p:txBody>
          <a:bodyPr wrap="square" rtlCol="0">
            <a:spAutoFit/>
          </a:bodyPr>
          <a:lstStyle/>
          <a:p>
            <a:r>
              <a:rPr kumimoji="1" lang="en-US" altLang="zh-CN" sz="1500" smtClean="0"/>
              <a:t>MLP</a:t>
            </a:r>
            <a:r>
              <a:rPr kumimoji="1" lang="zh-CN" altLang="en-US" sz="1500" dirty="0" smtClean="0"/>
              <a:t>训练过程</a:t>
            </a:r>
            <a:endParaRPr kumimoji="1" lang="zh-CN" altLang="en-US" sz="1500" dirty="0"/>
          </a:p>
        </p:txBody>
      </p:sp>
      <p:sp>
        <p:nvSpPr>
          <p:cNvPr id="40" name="矩形 39"/>
          <p:cNvSpPr/>
          <p:nvPr/>
        </p:nvSpPr>
        <p:spPr>
          <a:xfrm>
            <a:off x="8016020" y="6172385"/>
            <a:ext cx="2481711" cy="531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smtClean="0">
                <a:solidFill>
                  <a:schemeClr val="tx1"/>
                </a:solidFill>
              </a:rPr>
              <a:t>MLP</a:t>
            </a:r>
            <a:r>
              <a:rPr kumimoji="1" lang="zh-CN" altLang="en-US" sz="1500" dirty="0" smtClean="0">
                <a:solidFill>
                  <a:schemeClr val="tx1"/>
                </a:solidFill>
              </a:rPr>
              <a:t> </a:t>
            </a:r>
            <a:r>
              <a:rPr kumimoji="1" lang="en-US" altLang="zh-CN" sz="1500" dirty="0" smtClean="0">
                <a:solidFill>
                  <a:schemeClr val="tx1"/>
                </a:solidFill>
              </a:rPr>
              <a:t>P-J</a:t>
            </a:r>
            <a:r>
              <a:rPr kumimoji="1" lang="zh-CN" altLang="en-US" sz="1500" dirty="0" smtClean="0">
                <a:solidFill>
                  <a:schemeClr val="tx1"/>
                </a:solidFill>
              </a:rPr>
              <a:t>优化模型</a:t>
            </a:r>
            <a:endParaRPr kumimoji="1" lang="zh-CN" altLang="en-US" sz="1500" dirty="0">
              <a:solidFill>
                <a:schemeClr val="tx1"/>
              </a:solidFill>
            </a:endParaRPr>
          </a:p>
        </p:txBody>
      </p:sp>
      <p:cxnSp>
        <p:nvCxnSpPr>
          <p:cNvPr id="41" name="直线连接符 40"/>
          <p:cNvCxnSpPr/>
          <p:nvPr/>
        </p:nvCxnSpPr>
        <p:spPr>
          <a:xfrm flipH="1">
            <a:off x="10684339" y="5709229"/>
            <a:ext cx="1" cy="729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0534215" y="5933765"/>
            <a:ext cx="1290096" cy="323165"/>
          </a:xfrm>
          <a:prstGeom prst="rect">
            <a:avLst/>
          </a:prstGeom>
          <a:noFill/>
        </p:spPr>
        <p:txBody>
          <a:bodyPr wrap="square" rtlCol="0">
            <a:spAutoFit/>
          </a:bodyPr>
          <a:lstStyle/>
          <a:p>
            <a:pPr algn="ctr"/>
            <a:r>
              <a:rPr kumimoji="1" lang="zh-CN" altLang="en-US" sz="1500" dirty="0" smtClean="0"/>
              <a:t>测试性能</a:t>
            </a:r>
            <a:endParaRPr kumimoji="1" lang="zh-CN" altLang="en-US" sz="1500" dirty="0"/>
          </a:p>
        </p:txBody>
      </p:sp>
      <p:cxnSp>
        <p:nvCxnSpPr>
          <p:cNvPr id="43" name="直线连接符 42"/>
          <p:cNvCxnSpPr/>
          <p:nvPr/>
        </p:nvCxnSpPr>
        <p:spPr>
          <a:xfrm flipH="1">
            <a:off x="7721657" y="5725068"/>
            <a:ext cx="1" cy="729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a:off x="7737288" y="6454100"/>
            <a:ext cx="2910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连接符 44"/>
          <p:cNvCxnSpPr/>
          <p:nvPr/>
        </p:nvCxnSpPr>
        <p:spPr>
          <a:xfrm>
            <a:off x="10490202" y="6438261"/>
            <a:ext cx="187378"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253866"/>
      </p:ext>
    </p:extLst>
  </p:cSld>
  <p:clrMapOvr>
    <a:masterClrMapping/>
  </p:clrMapOvr>
  <mc:AlternateContent xmlns:mc="http://schemas.openxmlformats.org/markup-compatibility/2006" xmlns:p14="http://schemas.microsoft.com/office/powerpoint/2010/main">
    <mc:Choice Requires="p14">
      <p:transition spd="slow" p14:dur="2000" advTm="17846"/>
    </mc:Choice>
    <mc:Fallback xmlns="">
      <p:transition spd="slow" advTm="17846"/>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4" name="内容占位符 3"/>
          <p:cNvSpPr txBox="1">
            <a:spLocks noGrp="1"/>
          </p:cNvSpPr>
          <p:nvPr>
            <p:ph idx="1"/>
          </p:nvPr>
        </p:nvSpPr>
        <p:spPr>
          <a:xfrm>
            <a:off x="483054" y="2209110"/>
            <a:ext cx="5052606" cy="4414029"/>
          </a:xfrm>
          <a:prstGeom prst="rect">
            <a:avLst/>
          </a:prstGeom>
          <a:noFill/>
        </p:spPr>
        <p:txBody>
          <a:bodyPr wrap="square" rtlCol="0">
            <a:spAutoFit/>
          </a:bodyPr>
          <a:lstStyle/>
          <a:p>
            <a:pPr>
              <a:lnSpc>
                <a:spcPct val="125000"/>
              </a:lnSpc>
            </a:pPr>
            <a:r>
              <a:rPr kumimoji="1" lang="en-US" altLang="zh-CN" b="1" dirty="0" smtClean="0">
                <a:solidFill>
                  <a:schemeClr val="tx1"/>
                </a:solidFill>
                <a:latin typeface="STZhongsong" charset="-122"/>
                <a:ea typeface="STZhongsong" charset="-122"/>
                <a:cs typeface="STZhongsong" charset="-122"/>
              </a:rPr>
              <a:t>SCS-MLP</a:t>
            </a:r>
            <a:r>
              <a:rPr kumimoji="1" lang="zh-CN" altLang="en-US" b="1" dirty="0" smtClean="0">
                <a:solidFill>
                  <a:schemeClr val="tx1"/>
                </a:solidFill>
                <a:latin typeface="STZhongsong" charset="-122"/>
                <a:ea typeface="STZhongsong" charset="-122"/>
                <a:cs typeface="STZhongsong" charset="-122"/>
              </a:rPr>
              <a:t>预测模型</a:t>
            </a:r>
            <a:endParaRPr kumimoji="1" lang="en-US" altLang="zh-CN" b="1" dirty="0" smtClean="0">
              <a:solidFill>
                <a:schemeClr val="tx1"/>
              </a:solidFill>
              <a:latin typeface="STZhongsong" charset="-122"/>
              <a:ea typeface="STZhongsong" charset="-122"/>
              <a:cs typeface="STZhongsong" charset="-122"/>
            </a:endParaRPr>
          </a:p>
          <a:p>
            <a:pPr>
              <a:lnSpc>
                <a:spcPct val="125000"/>
              </a:lnSpc>
            </a:pPr>
            <a:r>
              <a:rPr kumimoji="1" lang="zh-CN" altLang="en-US" sz="1400" dirty="0" smtClean="0">
                <a:solidFill>
                  <a:schemeClr val="tx1"/>
                </a:solidFill>
                <a:latin typeface="STZhongsong" charset="-122"/>
                <a:ea typeface="STZhongsong" charset="-122"/>
                <a:cs typeface="STZhongsong" charset="-122"/>
              </a:rPr>
              <a:t>硬件</a:t>
            </a:r>
            <a:r>
              <a:rPr kumimoji="1" lang="zh-CN" altLang="en-US" sz="1400" dirty="0">
                <a:solidFill>
                  <a:schemeClr val="tx1"/>
                </a:solidFill>
                <a:latin typeface="STZhongsong" charset="-122"/>
                <a:ea typeface="STZhongsong" charset="-122"/>
                <a:cs typeface="STZhongsong" charset="-122"/>
              </a:rPr>
              <a:t>配置： </a:t>
            </a:r>
            <a:r>
              <a:rPr kumimoji="1" lang="zh-CN" altLang="en-US" sz="1400" dirty="0" smtClean="0">
                <a:solidFill>
                  <a:schemeClr val="tx1"/>
                </a:solidFill>
                <a:latin typeface="STZhongsong" charset="-122"/>
                <a:ea typeface="STZhongsong" charset="-122"/>
                <a:cs typeface="STZhongsong" charset="-122"/>
              </a:rPr>
              <a:t> </a:t>
            </a:r>
            <a:r>
              <a:rPr kumimoji="1" lang="en-US" altLang="zh-CN" sz="1400" dirty="0">
                <a:solidFill>
                  <a:schemeClr val="tx1"/>
                </a:solidFill>
                <a:latin typeface="STZhongsong" charset="-122"/>
                <a:ea typeface="STZhongsong" charset="-122"/>
                <a:cs typeface="STZhongsong" charset="-122"/>
              </a:rPr>
              <a:t>NVIDIA GTX 1080Ti GPU </a:t>
            </a:r>
            <a:r>
              <a:rPr kumimoji="1" lang="zh-CN" altLang="en-US" sz="1400" dirty="0" smtClean="0">
                <a:solidFill>
                  <a:schemeClr val="tx1"/>
                </a:solidFill>
                <a:latin typeface="STZhongsong" charset="-122"/>
                <a:ea typeface="STZhongsong" charset="-122"/>
                <a:cs typeface="STZhongsong" charset="-122"/>
              </a:rPr>
              <a:t>*</a:t>
            </a:r>
            <a:r>
              <a:rPr kumimoji="1" lang="en-US" altLang="zh-CN" sz="1400" dirty="0" smtClean="0">
                <a:solidFill>
                  <a:schemeClr val="tx1"/>
                </a:solidFill>
                <a:latin typeface="STZhongsong" charset="-122"/>
                <a:ea typeface="STZhongsong" charset="-122"/>
                <a:cs typeface="STZhongsong" charset="-122"/>
              </a:rPr>
              <a:t>2</a:t>
            </a:r>
            <a:endParaRPr kumimoji="1" lang="en-US" altLang="zh-CN" sz="1400" dirty="0">
              <a:solidFill>
                <a:schemeClr val="tx1"/>
              </a:solidFill>
              <a:latin typeface="STZhongsong" charset="-122"/>
              <a:ea typeface="STZhongsong" charset="-122"/>
              <a:cs typeface="STZhongsong" charset="-122"/>
            </a:endParaRPr>
          </a:p>
          <a:p>
            <a:pPr>
              <a:lnSpc>
                <a:spcPct val="125000"/>
              </a:lnSpc>
            </a:pPr>
            <a:r>
              <a:rPr kumimoji="1" lang="zh-CN" altLang="en-US" sz="1400" dirty="0">
                <a:solidFill>
                  <a:schemeClr val="tx1"/>
                </a:solidFill>
                <a:latin typeface="STZhongsong" charset="-122"/>
                <a:ea typeface="STZhongsong" charset="-122"/>
                <a:cs typeface="STZhongsong" charset="-122"/>
              </a:rPr>
              <a:t>深度学习框架：</a:t>
            </a:r>
            <a:r>
              <a:rPr kumimoji="1" lang="en-US" altLang="zh-CN" sz="1400" dirty="0" err="1" smtClean="0">
                <a:solidFill>
                  <a:schemeClr val="tx1"/>
                </a:solidFill>
                <a:latin typeface="STZhongsong" charset="-122"/>
                <a:ea typeface="STZhongsong" charset="-122"/>
                <a:cs typeface="STZhongsong" charset="-122"/>
              </a:rPr>
              <a:t>Keras</a:t>
            </a:r>
            <a:endParaRPr kumimoji="1" lang="en-US" altLang="zh-CN" sz="1400" dirty="0" smtClean="0">
              <a:solidFill>
                <a:schemeClr val="tx1"/>
              </a:solidFill>
              <a:latin typeface="STZhongsong" charset="-122"/>
              <a:ea typeface="STZhongsong" charset="-122"/>
              <a:cs typeface="STZhongsong" charset="-122"/>
            </a:endParaRPr>
          </a:p>
          <a:p>
            <a:pPr>
              <a:lnSpc>
                <a:spcPct val="125000"/>
              </a:lnSpc>
            </a:pPr>
            <a:r>
              <a:rPr kumimoji="1" lang="zh-CN" altLang="en-US" sz="1400" dirty="0" smtClean="0">
                <a:solidFill>
                  <a:schemeClr val="tx1"/>
                </a:solidFill>
                <a:latin typeface="STZhongsong" charset="-122"/>
                <a:ea typeface="STZhongsong" charset="-122"/>
                <a:cs typeface="STZhongsong" charset="-122"/>
              </a:rPr>
              <a:t>网络结构及超参数：</a:t>
            </a:r>
            <a:endParaRPr kumimoji="1" lang="en-US" altLang="zh-CN" sz="1400" dirty="0" smtClean="0">
              <a:solidFill>
                <a:schemeClr val="tx1"/>
              </a:solidFill>
              <a:latin typeface="STZhongsong" charset="-122"/>
              <a:ea typeface="STZhongsong" charset="-122"/>
              <a:cs typeface="STZhongsong" charset="-122"/>
            </a:endParaRP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含有</a:t>
            </a:r>
            <a:r>
              <a:rPr kumimoji="1" lang="en-US" altLang="zh-CN" sz="1400" dirty="0" smtClean="0">
                <a:solidFill>
                  <a:schemeClr val="tx1"/>
                </a:solidFill>
                <a:latin typeface="STZhongsong" charset="-122"/>
                <a:ea typeface="STZhongsong" charset="-122"/>
                <a:cs typeface="STZhongsong" charset="-122"/>
              </a:rPr>
              <a:t>5</a:t>
            </a:r>
            <a:r>
              <a:rPr kumimoji="1" lang="zh-CN" altLang="en-US" sz="1400" dirty="0" smtClean="0">
                <a:solidFill>
                  <a:schemeClr val="tx1"/>
                </a:solidFill>
                <a:latin typeface="STZhongsong" charset="-122"/>
                <a:ea typeface="STZhongsong" charset="-122"/>
                <a:cs typeface="STZhongsong" charset="-122"/>
              </a:rPr>
              <a:t>个隐藏层的</a:t>
            </a:r>
            <a:r>
              <a:rPr kumimoji="1" lang="en-US" altLang="zh-CN" sz="1400" dirty="0" smtClean="0">
                <a:solidFill>
                  <a:schemeClr val="tx1"/>
                </a:solidFill>
                <a:latin typeface="STZhongsong" charset="-122"/>
                <a:ea typeface="STZhongsong" charset="-122"/>
                <a:cs typeface="STZhongsong" charset="-122"/>
              </a:rPr>
              <a:t>MLP</a:t>
            </a: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神经元个数分别为：</a:t>
            </a:r>
            <a:r>
              <a:rPr kumimoji="1" lang="en-US" altLang="zh-CN" sz="1400" dirty="0" smtClean="0">
                <a:solidFill>
                  <a:schemeClr val="tx1"/>
                </a:solidFill>
                <a:latin typeface="STZhongsong" charset="-122"/>
                <a:ea typeface="STZhongsong" charset="-122"/>
                <a:cs typeface="STZhongsong" charset="-122"/>
              </a:rPr>
              <a:t>50</a:t>
            </a:r>
            <a:r>
              <a:rPr kumimoji="1" lang="zh-CN" altLang="en-US" sz="1400" dirty="0" smtClean="0">
                <a:solidFill>
                  <a:schemeClr val="tx1"/>
                </a:solidFill>
                <a:latin typeface="STZhongsong" charset="-122"/>
                <a:ea typeface="STZhongsong" charset="-122"/>
                <a:cs typeface="STZhongsong" charset="-122"/>
              </a:rPr>
              <a:t>、</a:t>
            </a:r>
            <a:r>
              <a:rPr kumimoji="1" lang="en-US" altLang="zh-CN" sz="1400" dirty="0" smtClean="0">
                <a:solidFill>
                  <a:schemeClr val="tx1"/>
                </a:solidFill>
                <a:latin typeface="STZhongsong" charset="-122"/>
                <a:ea typeface="STZhongsong" charset="-122"/>
                <a:cs typeface="STZhongsong" charset="-122"/>
              </a:rPr>
              <a:t>30</a:t>
            </a:r>
            <a:r>
              <a:rPr kumimoji="1" lang="zh-CN" altLang="en-US" sz="1400" dirty="0" smtClean="0">
                <a:solidFill>
                  <a:schemeClr val="tx1"/>
                </a:solidFill>
                <a:latin typeface="STZhongsong" charset="-122"/>
                <a:ea typeface="STZhongsong" charset="-122"/>
                <a:cs typeface="STZhongsong" charset="-122"/>
              </a:rPr>
              <a:t>、</a:t>
            </a:r>
            <a:r>
              <a:rPr kumimoji="1" lang="en-US" altLang="zh-CN" sz="1400" dirty="0" smtClean="0">
                <a:solidFill>
                  <a:schemeClr val="tx1"/>
                </a:solidFill>
                <a:latin typeface="STZhongsong" charset="-122"/>
                <a:ea typeface="STZhongsong" charset="-122"/>
                <a:cs typeface="STZhongsong" charset="-122"/>
              </a:rPr>
              <a:t>20</a:t>
            </a:r>
            <a:r>
              <a:rPr kumimoji="1" lang="zh-CN" altLang="en-US" sz="1400" dirty="0" smtClean="0">
                <a:solidFill>
                  <a:schemeClr val="tx1"/>
                </a:solidFill>
                <a:latin typeface="STZhongsong" charset="-122"/>
                <a:ea typeface="STZhongsong" charset="-122"/>
                <a:cs typeface="STZhongsong" charset="-122"/>
              </a:rPr>
              <a:t>、</a:t>
            </a:r>
            <a:r>
              <a:rPr kumimoji="1" lang="en-US" altLang="zh-CN" sz="1400" dirty="0" smtClean="0">
                <a:solidFill>
                  <a:schemeClr val="tx1"/>
                </a:solidFill>
                <a:latin typeface="STZhongsong" charset="-122"/>
                <a:ea typeface="STZhongsong" charset="-122"/>
                <a:cs typeface="STZhongsong" charset="-122"/>
              </a:rPr>
              <a:t>10</a:t>
            </a:r>
            <a:r>
              <a:rPr kumimoji="1" lang="zh-CN" altLang="en-US" sz="1400" dirty="0" smtClean="0">
                <a:solidFill>
                  <a:schemeClr val="tx1"/>
                </a:solidFill>
                <a:latin typeface="STZhongsong" charset="-122"/>
                <a:ea typeface="STZhongsong" charset="-122"/>
                <a:cs typeface="STZhongsong" charset="-122"/>
              </a:rPr>
              <a:t>、</a:t>
            </a:r>
            <a:r>
              <a:rPr kumimoji="1" lang="en-US" altLang="zh-CN" sz="1400" dirty="0" smtClean="0">
                <a:solidFill>
                  <a:schemeClr val="tx1"/>
                </a:solidFill>
                <a:latin typeface="STZhongsong" charset="-122"/>
                <a:ea typeface="STZhongsong" charset="-122"/>
                <a:cs typeface="STZhongsong" charset="-122"/>
              </a:rPr>
              <a:t>5</a:t>
            </a: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激活函数：</a:t>
            </a:r>
            <a:r>
              <a:rPr kumimoji="1" lang="en-US" altLang="zh-CN" sz="1400" dirty="0" err="1" smtClean="0">
                <a:solidFill>
                  <a:schemeClr val="tx1"/>
                </a:solidFill>
                <a:latin typeface="STZhongsong" charset="-122"/>
                <a:ea typeface="STZhongsong" charset="-122"/>
                <a:cs typeface="STZhongsong" charset="-122"/>
              </a:rPr>
              <a:t>ReLU</a:t>
            </a:r>
            <a:endParaRPr kumimoji="1" lang="en-US" altLang="zh-CN" sz="1400" dirty="0" smtClean="0">
              <a:solidFill>
                <a:schemeClr val="tx1"/>
              </a:solidFill>
              <a:latin typeface="STZhongsong" charset="-122"/>
              <a:ea typeface="STZhongsong" charset="-122"/>
              <a:cs typeface="STZhongsong" charset="-122"/>
            </a:endParaRPr>
          </a:p>
          <a:p>
            <a:pPr>
              <a:lnSpc>
                <a:spcPct val="125000"/>
              </a:lnSpc>
              <a:buFont typeface="Wingdings" charset="2"/>
              <a:buChar char="l"/>
            </a:pPr>
            <a:r>
              <a:rPr kumimoji="1" lang="en-US" altLang="zh-CN" sz="1400" dirty="0" smtClean="0">
                <a:solidFill>
                  <a:schemeClr val="tx1"/>
                </a:solidFill>
                <a:latin typeface="STZhongsong" charset="-122"/>
                <a:ea typeface="STZhongsong" charset="-122"/>
                <a:cs typeface="STZhongsong" charset="-122"/>
              </a:rPr>
              <a:t>Batch</a:t>
            </a:r>
            <a:r>
              <a:rPr kumimoji="1" lang="zh-CN" altLang="en-US" sz="1400" dirty="0" smtClean="0">
                <a:solidFill>
                  <a:schemeClr val="tx1"/>
                </a:solidFill>
                <a:latin typeface="STZhongsong" charset="-122"/>
                <a:ea typeface="STZhongsong" charset="-122"/>
                <a:cs typeface="STZhongsong" charset="-122"/>
              </a:rPr>
              <a:t> </a:t>
            </a:r>
            <a:r>
              <a:rPr kumimoji="1" lang="en-US" altLang="zh-CN" sz="1400" dirty="0" smtClean="0">
                <a:solidFill>
                  <a:schemeClr val="tx1"/>
                </a:solidFill>
                <a:latin typeface="STZhongsong" charset="-122"/>
                <a:ea typeface="STZhongsong" charset="-122"/>
                <a:cs typeface="STZhongsong" charset="-122"/>
              </a:rPr>
              <a:t>size:20</a:t>
            </a:r>
          </a:p>
          <a:p>
            <a:pPr>
              <a:lnSpc>
                <a:spcPct val="125000"/>
              </a:lnSpc>
              <a:buFont typeface="Wingdings" charset="2"/>
              <a:buChar char="l"/>
            </a:pPr>
            <a:r>
              <a:rPr kumimoji="1" lang="en-US" altLang="zh-CN" sz="1400" dirty="0" smtClean="0">
                <a:solidFill>
                  <a:schemeClr val="tx1"/>
                </a:solidFill>
                <a:latin typeface="STZhongsong" charset="-122"/>
                <a:ea typeface="STZhongsong" charset="-122"/>
                <a:cs typeface="STZhongsong" charset="-122"/>
              </a:rPr>
              <a:t>Epochs:500</a:t>
            </a: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损失函数：</a:t>
            </a:r>
            <a:r>
              <a:rPr kumimoji="1" lang="en-US" altLang="zh-CN" sz="1400" dirty="0" smtClean="0">
                <a:solidFill>
                  <a:schemeClr val="tx1"/>
                </a:solidFill>
                <a:latin typeface="STZhongsong" charset="-122"/>
                <a:ea typeface="STZhongsong" charset="-122"/>
                <a:cs typeface="STZhongsong" charset="-122"/>
              </a:rPr>
              <a:t>MSE</a:t>
            </a:r>
            <a:endParaRPr kumimoji="1" lang="en-US" altLang="zh-CN" sz="1400" dirty="0">
              <a:solidFill>
                <a:schemeClr val="tx1"/>
              </a:solidFill>
              <a:latin typeface="STZhongsong" charset="-122"/>
              <a:ea typeface="STZhongsong" charset="-122"/>
              <a:cs typeface="STZhongsong" charset="-122"/>
            </a:endParaRP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优化方案：</a:t>
            </a:r>
            <a:r>
              <a:rPr kumimoji="1" lang="en-US" altLang="zh-CN" sz="1400" dirty="0" smtClean="0">
                <a:solidFill>
                  <a:schemeClr val="tx1"/>
                </a:solidFill>
                <a:latin typeface="STZhongsong" charset="-122"/>
                <a:ea typeface="STZhongsong" charset="-122"/>
                <a:cs typeface="STZhongsong" charset="-122"/>
              </a:rPr>
              <a:t>Adam</a:t>
            </a:r>
            <a:endParaRPr kumimoji="1" lang="en-US" altLang="zh-CN" sz="1200" dirty="0">
              <a:solidFill>
                <a:schemeClr val="tx1"/>
              </a:solidFill>
              <a:latin typeface="STZhongsong" charset="-122"/>
              <a:ea typeface="STZhongsong" charset="-122"/>
              <a:cs typeface="STZhongsong" charset="-122"/>
            </a:endParaRPr>
          </a:p>
        </p:txBody>
      </p:sp>
      <p:sp>
        <p:nvSpPr>
          <p:cNvPr id="5" name="内容占位符 3"/>
          <p:cNvSpPr txBox="1">
            <a:spLocks/>
          </p:cNvSpPr>
          <p:nvPr/>
        </p:nvSpPr>
        <p:spPr>
          <a:xfrm>
            <a:off x="6459025" y="2209109"/>
            <a:ext cx="4629618" cy="4414029"/>
          </a:xfrm>
          <a:prstGeom prst="rect">
            <a:avLst/>
          </a:prstGeom>
          <a:noFill/>
        </p:spPr>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25000"/>
              </a:lnSpc>
            </a:pPr>
            <a:r>
              <a:rPr kumimoji="1" lang="en-US" altLang="zh-CN" b="1" dirty="0" smtClean="0">
                <a:solidFill>
                  <a:schemeClr val="tx1"/>
                </a:solidFill>
                <a:latin typeface="STZhongsong" charset="-122"/>
                <a:ea typeface="STZhongsong" charset="-122"/>
                <a:cs typeface="STZhongsong" charset="-122"/>
              </a:rPr>
              <a:t>MLP</a:t>
            </a:r>
            <a:r>
              <a:rPr kumimoji="1" lang="zh-CN" altLang="en-US" b="1" dirty="0" smtClean="0">
                <a:solidFill>
                  <a:schemeClr val="tx1"/>
                </a:solidFill>
                <a:latin typeface="STZhongsong" charset="-122"/>
                <a:ea typeface="STZhongsong" charset="-122"/>
                <a:cs typeface="STZhongsong" charset="-122"/>
              </a:rPr>
              <a:t> </a:t>
            </a:r>
            <a:r>
              <a:rPr kumimoji="1" lang="en-US" altLang="zh-CN" b="1" dirty="0" smtClean="0">
                <a:solidFill>
                  <a:schemeClr val="tx1"/>
                </a:solidFill>
                <a:latin typeface="STZhongsong" charset="-122"/>
                <a:ea typeface="STZhongsong" charset="-122"/>
                <a:cs typeface="STZhongsong" charset="-122"/>
              </a:rPr>
              <a:t>P-J</a:t>
            </a:r>
            <a:r>
              <a:rPr kumimoji="1" lang="zh-CN" altLang="en-US" b="1" dirty="0" smtClean="0">
                <a:solidFill>
                  <a:schemeClr val="tx1"/>
                </a:solidFill>
                <a:latin typeface="STZhongsong" charset="-122"/>
                <a:ea typeface="STZhongsong" charset="-122"/>
                <a:cs typeface="STZhongsong" charset="-122"/>
              </a:rPr>
              <a:t>优化模型</a:t>
            </a:r>
            <a:endParaRPr kumimoji="1" lang="en-US" altLang="zh-CN" b="1" dirty="0" smtClean="0">
              <a:solidFill>
                <a:schemeClr val="tx1"/>
              </a:solidFill>
              <a:latin typeface="STZhongsong" charset="-122"/>
              <a:ea typeface="STZhongsong" charset="-122"/>
              <a:cs typeface="STZhongsong" charset="-122"/>
            </a:endParaRPr>
          </a:p>
          <a:p>
            <a:pPr>
              <a:lnSpc>
                <a:spcPct val="125000"/>
              </a:lnSpc>
            </a:pPr>
            <a:r>
              <a:rPr kumimoji="1" lang="zh-CN" altLang="en-US" sz="1400" dirty="0" smtClean="0">
                <a:solidFill>
                  <a:schemeClr val="tx1"/>
                </a:solidFill>
                <a:latin typeface="STZhongsong" charset="-122"/>
                <a:ea typeface="STZhongsong" charset="-122"/>
                <a:cs typeface="STZhongsong" charset="-122"/>
              </a:rPr>
              <a:t>硬件配置：  </a:t>
            </a:r>
            <a:r>
              <a:rPr kumimoji="1" lang="en-US" altLang="zh-CN" sz="1400" dirty="0" smtClean="0">
                <a:solidFill>
                  <a:schemeClr val="tx1"/>
                </a:solidFill>
                <a:latin typeface="STZhongsong" charset="-122"/>
                <a:ea typeface="STZhongsong" charset="-122"/>
                <a:cs typeface="STZhongsong" charset="-122"/>
              </a:rPr>
              <a:t>NVIDIA GTX 1080Ti GPU </a:t>
            </a:r>
            <a:r>
              <a:rPr kumimoji="1" lang="zh-CN" altLang="en-US" sz="1400" dirty="0" smtClean="0">
                <a:solidFill>
                  <a:schemeClr val="tx1"/>
                </a:solidFill>
                <a:latin typeface="STZhongsong" charset="-122"/>
                <a:ea typeface="STZhongsong" charset="-122"/>
                <a:cs typeface="STZhongsong" charset="-122"/>
              </a:rPr>
              <a:t>*</a:t>
            </a:r>
            <a:r>
              <a:rPr kumimoji="1" lang="en-US" altLang="zh-CN" sz="1400" dirty="0" smtClean="0">
                <a:solidFill>
                  <a:schemeClr val="tx1"/>
                </a:solidFill>
                <a:latin typeface="STZhongsong" charset="-122"/>
                <a:ea typeface="STZhongsong" charset="-122"/>
                <a:cs typeface="STZhongsong" charset="-122"/>
              </a:rPr>
              <a:t>2</a:t>
            </a:r>
          </a:p>
          <a:p>
            <a:pPr>
              <a:lnSpc>
                <a:spcPct val="125000"/>
              </a:lnSpc>
            </a:pPr>
            <a:r>
              <a:rPr kumimoji="1" lang="zh-CN" altLang="en-US" sz="1400" dirty="0" smtClean="0">
                <a:solidFill>
                  <a:schemeClr val="tx1"/>
                </a:solidFill>
                <a:latin typeface="STZhongsong" charset="-122"/>
                <a:ea typeface="STZhongsong" charset="-122"/>
                <a:cs typeface="STZhongsong" charset="-122"/>
              </a:rPr>
              <a:t>深度学习框架：</a:t>
            </a:r>
            <a:r>
              <a:rPr kumimoji="1" lang="en-US" altLang="zh-CN" sz="1400" dirty="0" err="1" smtClean="0">
                <a:solidFill>
                  <a:schemeClr val="tx1"/>
                </a:solidFill>
                <a:latin typeface="STZhongsong" charset="-122"/>
                <a:ea typeface="STZhongsong" charset="-122"/>
                <a:cs typeface="STZhongsong" charset="-122"/>
              </a:rPr>
              <a:t>Keras</a:t>
            </a:r>
            <a:endParaRPr kumimoji="1" lang="en-US" altLang="zh-CN" sz="1400" dirty="0" smtClean="0">
              <a:solidFill>
                <a:schemeClr val="tx1"/>
              </a:solidFill>
              <a:latin typeface="STZhongsong" charset="-122"/>
              <a:ea typeface="STZhongsong" charset="-122"/>
              <a:cs typeface="STZhongsong" charset="-122"/>
            </a:endParaRPr>
          </a:p>
          <a:p>
            <a:pPr>
              <a:lnSpc>
                <a:spcPct val="125000"/>
              </a:lnSpc>
            </a:pPr>
            <a:r>
              <a:rPr kumimoji="1" lang="zh-CN" altLang="en-US" sz="1400" dirty="0" smtClean="0">
                <a:solidFill>
                  <a:schemeClr val="tx1"/>
                </a:solidFill>
                <a:latin typeface="STZhongsong" charset="-122"/>
                <a:ea typeface="STZhongsong" charset="-122"/>
                <a:cs typeface="STZhongsong" charset="-122"/>
              </a:rPr>
              <a:t>网络结构及超参数：</a:t>
            </a:r>
            <a:endParaRPr kumimoji="1" lang="en-US" altLang="zh-CN" sz="1400" dirty="0" smtClean="0">
              <a:solidFill>
                <a:schemeClr val="tx1"/>
              </a:solidFill>
              <a:latin typeface="STZhongsong" charset="-122"/>
              <a:ea typeface="STZhongsong" charset="-122"/>
              <a:cs typeface="STZhongsong" charset="-122"/>
            </a:endParaRP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含有</a:t>
            </a:r>
            <a:r>
              <a:rPr kumimoji="1" lang="en-US" altLang="zh-CN" sz="1400" dirty="0" smtClean="0">
                <a:solidFill>
                  <a:schemeClr val="tx1"/>
                </a:solidFill>
                <a:latin typeface="STZhongsong" charset="-122"/>
                <a:ea typeface="STZhongsong" charset="-122"/>
                <a:cs typeface="STZhongsong" charset="-122"/>
              </a:rPr>
              <a:t>3</a:t>
            </a:r>
            <a:r>
              <a:rPr kumimoji="1" lang="zh-CN" altLang="en-US" sz="1400" dirty="0" smtClean="0">
                <a:solidFill>
                  <a:schemeClr val="tx1"/>
                </a:solidFill>
                <a:latin typeface="STZhongsong" charset="-122"/>
                <a:ea typeface="STZhongsong" charset="-122"/>
                <a:cs typeface="STZhongsong" charset="-122"/>
              </a:rPr>
              <a:t>个隐藏层的</a:t>
            </a:r>
            <a:r>
              <a:rPr kumimoji="1" lang="en-US" altLang="zh-CN" sz="1400" dirty="0" smtClean="0">
                <a:solidFill>
                  <a:schemeClr val="tx1"/>
                </a:solidFill>
                <a:latin typeface="STZhongsong" charset="-122"/>
                <a:ea typeface="STZhongsong" charset="-122"/>
                <a:cs typeface="STZhongsong" charset="-122"/>
              </a:rPr>
              <a:t>MLP</a:t>
            </a:r>
            <a:endParaRPr kumimoji="1" lang="en-US" altLang="zh-CN" sz="1400" dirty="0">
              <a:solidFill>
                <a:schemeClr val="tx1"/>
              </a:solidFill>
              <a:latin typeface="STZhongsong" charset="-122"/>
              <a:ea typeface="STZhongsong" charset="-122"/>
              <a:cs typeface="STZhongsong" charset="-122"/>
            </a:endParaRP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神经元个数分别为：</a:t>
            </a:r>
            <a:r>
              <a:rPr kumimoji="1" lang="en-US" altLang="zh-CN" sz="1400" dirty="0" smtClean="0">
                <a:solidFill>
                  <a:schemeClr val="tx1"/>
                </a:solidFill>
                <a:latin typeface="STZhongsong" charset="-122"/>
                <a:ea typeface="STZhongsong" charset="-122"/>
                <a:cs typeface="STZhongsong" charset="-122"/>
              </a:rPr>
              <a:t>20</a:t>
            </a:r>
            <a:r>
              <a:rPr kumimoji="1" lang="zh-CN" altLang="en-US" sz="1400" dirty="0" smtClean="0">
                <a:solidFill>
                  <a:schemeClr val="tx1"/>
                </a:solidFill>
                <a:latin typeface="STZhongsong" charset="-122"/>
                <a:ea typeface="STZhongsong" charset="-122"/>
                <a:cs typeface="STZhongsong" charset="-122"/>
              </a:rPr>
              <a:t>、</a:t>
            </a:r>
            <a:r>
              <a:rPr kumimoji="1" lang="en-US" altLang="zh-CN" sz="1400" dirty="0" smtClean="0">
                <a:solidFill>
                  <a:schemeClr val="tx1"/>
                </a:solidFill>
                <a:latin typeface="STZhongsong" charset="-122"/>
                <a:ea typeface="STZhongsong" charset="-122"/>
                <a:cs typeface="STZhongsong" charset="-122"/>
              </a:rPr>
              <a:t>10</a:t>
            </a:r>
            <a:r>
              <a:rPr kumimoji="1" lang="zh-CN" altLang="en-US" sz="1400" dirty="0" smtClean="0">
                <a:solidFill>
                  <a:schemeClr val="tx1"/>
                </a:solidFill>
                <a:latin typeface="STZhongsong" charset="-122"/>
                <a:ea typeface="STZhongsong" charset="-122"/>
                <a:cs typeface="STZhongsong" charset="-122"/>
              </a:rPr>
              <a:t>、</a:t>
            </a:r>
            <a:r>
              <a:rPr kumimoji="1" lang="en-US" altLang="zh-CN" sz="1400" dirty="0" smtClean="0">
                <a:solidFill>
                  <a:schemeClr val="tx1"/>
                </a:solidFill>
                <a:latin typeface="STZhongsong" charset="-122"/>
                <a:ea typeface="STZhongsong" charset="-122"/>
                <a:cs typeface="STZhongsong" charset="-122"/>
              </a:rPr>
              <a:t>5</a:t>
            </a: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激活函数：</a:t>
            </a:r>
            <a:r>
              <a:rPr kumimoji="1" lang="en-US" altLang="zh-CN" sz="1400" dirty="0" err="1" smtClean="0">
                <a:solidFill>
                  <a:schemeClr val="tx1"/>
                </a:solidFill>
                <a:latin typeface="STZhongsong" charset="-122"/>
                <a:ea typeface="STZhongsong" charset="-122"/>
                <a:cs typeface="STZhongsong" charset="-122"/>
              </a:rPr>
              <a:t>ReLU</a:t>
            </a:r>
            <a:endParaRPr kumimoji="1" lang="en-US" altLang="zh-CN" sz="1400" dirty="0" smtClean="0">
              <a:solidFill>
                <a:schemeClr val="tx1"/>
              </a:solidFill>
              <a:latin typeface="STZhongsong" charset="-122"/>
              <a:ea typeface="STZhongsong" charset="-122"/>
              <a:cs typeface="STZhongsong" charset="-122"/>
            </a:endParaRPr>
          </a:p>
          <a:p>
            <a:pPr>
              <a:lnSpc>
                <a:spcPct val="125000"/>
              </a:lnSpc>
              <a:buFont typeface="Wingdings" charset="2"/>
              <a:buChar char="l"/>
            </a:pPr>
            <a:r>
              <a:rPr kumimoji="1" lang="en-US" altLang="zh-CN" sz="1400" dirty="0" smtClean="0">
                <a:solidFill>
                  <a:schemeClr val="tx1"/>
                </a:solidFill>
                <a:latin typeface="STZhongsong" charset="-122"/>
                <a:ea typeface="STZhongsong" charset="-122"/>
                <a:cs typeface="STZhongsong" charset="-122"/>
              </a:rPr>
              <a:t>Batch</a:t>
            </a:r>
            <a:r>
              <a:rPr kumimoji="1" lang="zh-CN" altLang="en-US" sz="1400" dirty="0" smtClean="0">
                <a:solidFill>
                  <a:schemeClr val="tx1"/>
                </a:solidFill>
                <a:latin typeface="STZhongsong" charset="-122"/>
                <a:ea typeface="STZhongsong" charset="-122"/>
                <a:cs typeface="STZhongsong" charset="-122"/>
              </a:rPr>
              <a:t> </a:t>
            </a:r>
            <a:r>
              <a:rPr kumimoji="1" lang="en-US" altLang="zh-CN" sz="1400" dirty="0" smtClean="0">
                <a:solidFill>
                  <a:schemeClr val="tx1"/>
                </a:solidFill>
                <a:latin typeface="STZhongsong" charset="-122"/>
                <a:ea typeface="STZhongsong" charset="-122"/>
                <a:cs typeface="STZhongsong" charset="-122"/>
              </a:rPr>
              <a:t>size:20</a:t>
            </a:r>
          </a:p>
          <a:p>
            <a:pPr>
              <a:lnSpc>
                <a:spcPct val="125000"/>
              </a:lnSpc>
              <a:buFont typeface="Wingdings" charset="2"/>
              <a:buChar char="l"/>
            </a:pPr>
            <a:r>
              <a:rPr kumimoji="1" lang="en-US" altLang="zh-CN" sz="1400" dirty="0" smtClean="0">
                <a:solidFill>
                  <a:schemeClr val="tx1"/>
                </a:solidFill>
                <a:latin typeface="STZhongsong" charset="-122"/>
                <a:ea typeface="STZhongsong" charset="-122"/>
                <a:cs typeface="STZhongsong" charset="-122"/>
              </a:rPr>
              <a:t>Epochs:300</a:t>
            </a: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损失函数：</a:t>
            </a:r>
            <a:r>
              <a:rPr kumimoji="1" lang="en-US" altLang="zh-CN" sz="1400" dirty="0" smtClean="0">
                <a:solidFill>
                  <a:schemeClr val="tx1"/>
                </a:solidFill>
                <a:latin typeface="STZhongsong" charset="-122"/>
                <a:ea typeface="STZhongsong" charset="-122"/>
                <a:cs typeface="STZhongsong" charset="-122"/>
              </a:rPr>
              <a:t>MSE</a:t>
            </a:r>
          </a:p>
          <a:p>
            <a:pPr>
              <a:lnSpc>
                <a:spcPct val="125000"/>
              </a:lnSpc>
              <a:buFont typeface="Wingdings" charset="2"/>
              <a:buChar char="l"/>
            </a:pPr>
            <a:r>
              <a:rPr kumimoji="1" lang="zh-CN" altLang="en-US" sz="1400" dirty="0" smtClean="0">
                <a:solidFill>
                  <a:schemeClr val="tx1"/>
                </a:solidFill>
                <a:latin typeface="STZhongsong" charset="-122"/>
                <a:ea typeface="STZhongsong" charset="-122"/>
                <a:cs typeface="STZhongsong" charset="-122"/>
              </a:rPr>
              <a:t>优化方案：</a:t>
            </a:r>
            <a:r>
              <a:rPr kumimoji="1" lang="en-US" altLang="zh-CN" sz="1400" dirty="0" smtClean="0">
                <a:solidFill>
                  <a:schemeClr val="tx1"/>
                </a:solidFill>
                <a:latin typeface="STZhongsong" charset="-122"/>
                <a:ea typeface="STZhongsong" charset="-122"/>
                <a:cs typeface="STZhongsong" charset="-122"/>
              </a:rPr>
              <a:t>Adam</a:t>
            </a:r>
            <a:endParaRPr kumimoji="1" lang="en-US" altLang="zh-CN" sz="1200" dirty="0">
              <a:solidFill>
                <a:schemeClr val="tx1"/>
              </a:solidFill>
              <a:latin typeface="STZhongsong" charset="-122"/>
              <a:ea typeface="STZhongsong" charset="-122"/>
              <a:cs typeface="STZhongsong" charset="-122"/>
            </a:endParaRPr>
          </a:p>
        </p:txBody>
      </p:sp>
    </p:spTree>
    <p:extLst>
      <p:ext uri="{BB962C8B-B14F-4D97-AF65-F5344CB8AC3E}">
        <p14:creationId xmlns:p14="http://schemas.microsoft.com/office/powerpoint/2010/main" val="584090968"/>
      </p:ext>
    </p:extLst>
  </p:cSld>
  <p:clrMapOvr>
    <a:masterClrMapping/>
  </p:clrMapOvr>
  <mc:AlternateContent xmlns:mc="http://schemas.openxmlformats.org/markup-compatibility/2006" xmlns:p14="http://schemas.microsoft.com/office/powerpoint/2010/main">
    <mc:Choice Requires="p14">
      <p:transition spd="slow" p14:dur="2000" advTm="13181"/>
    </mc:Choice>
    <mc:Fallback xmlns="">
      <p:transition spd="slow" advTm="1318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45288317"/>
      </p:ext>
    </p:extLst>
  </p:cSld>
  <p:clrMapOvr>
    <a:masterClrMapping/>
  </p:clrMapOvr>
  <mc:AlternateContent xmlns:mc="http://schemas.openxmlformats.org/markup-compatibility/2006" xmlns:p14="http://schemas.microsoft.com/office/powerpoint/2010/main">
    <mc:Choice Requires="p14">
      <p:transition spd="slow" p14:dur="2000" advTm="27901"/>
    </mc:Choice>
    <mc:Fallback xmlns="">
      <p:transition spd="slow" advTm="2790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6380334"/>
      </p:ext>
    </p:extLst>
  </p:cSld>
  <p:clrMapOvr>
    <a:masterClrMapping/>
  </p:clrMapOvr>
  <mc:AlternateContent xmlns:mc="http://schemas.openxmlformats.org/markup-compatibility/2006" xmlns:p14="http://schemas.microsoft.com/office/powerpoint/2010/main">
    <mc:Choice Requires="p14">
      <p:transition spd="slow" p14:dur="2000" advTm="15170"/>
    </mc:Choice>
    <mc:Fallback xmlns="">
      <p:transition spd="slow" advTm="1517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24578"/>
          <p:cNvGraphicFramePr>
            <a:graphicFrameLocks/>
          </p:cNvGraphicFramePr>
          <p:nvPr>
            <p:extLst>
              <p:ext uri="{D42A27DB-BD31-4B8C-83A1-F6EECF244321}">
                <p14:modId xmlns:p14="http://schemas.microsoft.com/office/powerpoint/2010/main" val="1895398870"/>
              </p:ext>
            </p:extLst>
          </p:nvPr>
        </p:nvGraphicFramePr>
        <p:xfrm>
          <a:off x="704537" y="2462357"/>
          <a:ext cx="10882860" cy="3631402"/>
        </p:xfrm>
        <a:graphic>
          <a:graphicData uri="http://schemas.openxmlformats.org/drawingml/2006/table">
            <a:tbl>
              <a:tblPr/>
              <a:tblGrid>
                <a:gridCol w="2497686"/>
                <a:gridCol w="2496464"/>
                <a:gridCol w="1106277"/>
                <a:gridCol w="1094038"/>
                <a:gridCol w="1228651"/>
                <a:gridCol w="1229872"/>
                <a:gridCol w="1229872"/>
              </a:tblGrid>
              <a:tr h="375521">
                <a:tc gridSpan="2">
                  <a:txBody>
                    <a:bodyPr/>
                    <a:lstStyle/>
                    <a:p>
                      <a:pPr>
                        <a:buNone/>
                      </a:pPr>
                      <a:endParaRPr lang="zh-CN"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GO</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ER</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SSL</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NBB</a:t>
                      </a: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BACK</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20234">
                <a:tc rowSpan="3">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RMSE</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MLP </a:t>
                      </a:r>
                      <a:r>
                        <a:rPr lang="en-US" altLang="zh-CN" sz="2000" dirty="0">
                          <a:solidFill>
                            <a:schemeClr val="tx1"/>
                          </a:solidFill>
                          <a:latin typeface="微软雅黑" panose="020B0503020204020204" pitchFamily="34" charset="-122"/>
                          <a:ea typeface="微软雅黑" panose="020B0503020204020204" pitchFamily="34" charset="-122"/>
                        </a:rPr>
                        <a:t>P-J</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0.80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2.48</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1.14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2.22</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2.18</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5826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SCS-MLP</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0.78</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0.83</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0.47</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1.27</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1.79</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38161">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Original P-J</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6.90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6.40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8.24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8.11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7.04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80212">
                <a:tc rowSpan="3">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SCC</a:t>
                      </a: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MLP </a:t>
                      </a:r>
                      <a:r>
                        <a:rPr lang="en-US" altLang="zh-CN" sz="2000" dirty="0">
                          <a:solidFill>
                            <a:schemeClr val="tx1"/>
                          </a:solidFill>
                          <a:latin typeface="微软雅黑" panose="020B0503020204020204" pitchFamily="34" charset="-122"/>
                          <a:ea typeface="微软雅黑" panose="020B0503020204020204" pitchFamily="34" charset="-122"/>
                        </a:rPr>
                        <a:t>P-J</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0.66</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lgn="ctr">
                      <a:solidFill>
                        <a:srgbClr val="000000"/>
                      </a:solidFill>
                      <a:prstDash val="solid"/>
                      <a:roun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0.45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0.70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0.22</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0.55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5826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SCS-MLP</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0.70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lgn="ctr">
                      <a:solidFill>
                        <a:srgbClr val="000000"/>
                      </a:solidFill>
                      <a:prstDash val="solid"/>
                      <a:roun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0.50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0.75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0.47</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0.77</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38161">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Original P-J</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0.82</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lgn="ctr">
                      <a:solidFill>
                        <a:srgbClr val="000000"/>
                      </a:solidFill>
                      <a:prstDash val="solid"/>
                      <a:roun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0.59</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0.77</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0.29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0.63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5" name="标题 1"/>
          <p:cNvSpPr>
            <a:spLocks noGrp="1"/>
          </p:cNvSpPr>
          <p:nvPr>
            <p:ph type="title"/>
          </p:nvPr>
        </p:nvSpPr>
        <p:spPr>
          <a:xfrm>
            <a:off x="1154954" y="973668"/>
            <a:ext cx="8761413" cy="706964"/>
          </a:xfrm>
        </p:spPr>
        <p:txBody>
          <a:bodyPr/>
          <a:lstStyle/>
          <a:p>
            <a:r>
              <a:rPr kumimoji="1" lang="zh-CN" altLang="en-US" b="1" dirty="0">
                <a:latin typeface="Microsoft YaHei" charset="-122"/>
                <a:ea typeface="Microsoft YaHei" charset="-122"/>
                <a:cs typeface="Microsoft YaHei" charset="-122"/>
              </a:rPr>
              <a:t>不同区域的</a:t>
            </a:r>
            <a:r>
              <a:rPr kumimoji="1" lang="en-US" altLang="zh-CN" b="1" dirty="0">
                <a:latin typeface="Microsoft YaHei" charset="-122"/>
                <a:ea typeface="Microsoft YaHei" charset="-122"/>
                <a:cs typeface="Microsoft YaHei" charset="-122"/>
              </a:rPr>
              <a:t>RMSE</a:t>
            </a:r>
            <a:r>
              <a:rPr kumimoji="1" lang="zh-CN" altLang="en-US" b="1" dirty="0">
                <a:latin typeface="Microsoft YaHei" charset="-122"/>
                <a:ea typeface="Microsoft YaHei" charset="-122"/>
                <a:cs typeface="Microsoft YaHei" charset="-122"/>
              </a:rPr>
              <a:t>和</a:t>
            </a:r>
            <a:r>
              <a:rPr kumimoji="1" lang="en-US" altLang="zh-CN" b="1" dirty="0">
                <a:latin typeface="Microsoft YaHei" charset="-122"/>
                <a:ea typeface="Microsoft YaHei" charset="-122"/>
                <a:cs typeface="Microsoft YaHei" charset="-122"/>
              </a:rPr>
              <a:t>SCC</a:t>
            </a:r>
            <a:r>
              <a:rPr kumimoji="1" lang="zh-CN" altLang="en-US" b="1" dirty="0">
                <a:latin typeface="Microsoft YaHei" charset="-122"/>
                <a:ea typeface="Microsoft YaHei" charset="-122"/>
                <a:cs typeface="Microsoft YaHei" charset="-122"/>
              </a:rPr>
              <a:t>的对比</a:t>
            </a:r>
          </a:p>
        </p:txBody>
      </p:sp>
      <p:sp>
        <p:nvSpPr>
          <p:cNvPr id="6" name="文本框 5"/>
          <p:cNvSpPr txBox="1">
            <a:spLocks noChangeArrowheads="1"/>
          </p:cNvSpPr>
          <p:nvPr/>
        </p:nvSpPr>
        <p:spPr bwMode="auto">
          <a:xfrm>
            <a:off x="4121339" y="6235493"/>
            <a:ext cx="5142609" cy="46166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charset="0"/>
              <a:buChar char="•"/>
              <a:defRPr sz="3200">
                <a:solidFill>
                  <a:schemeClr val="tx1"/>
                </a:solidFill>
                <a:latin typeface="Century Schoolbook" charset="0"/>
                <a:ea typeface="宋体" charset="-122"/>
              </a:defRPr>
            </a:lvl1pPr>
            <a:lvl2pPr marL="742950" indent="-285750">
              <a:spcBef>
                <a:spcPct val="20000"/>
              </a:spcBef>
              <a:buFont typeface="Arial" charset="0"/>
              <a:buChar char="–"/>
              <a:defRPr sz="2800">
                <a:solidFill>
                  <a:schemeClr val="tx1"/>
                </a:solidFill>
                <a:latin typeface="Century Schoolbook" charset="0"/>
                <a:ea typeface="宋体" charset="-122"/>
              </a:defRPr>
            </a:lvl2pPr>
            <a:lvl3pPr marL="1143000" indent="-228600">
              <a:spcBef>
                <a:spcPct val="20000"/>
              </a:spcBef>
              <a:buFont typeface="Arial" charset="0"/>
              <a:buChar char="•"/>
              <a:defRPr sz="2400">
                <a:solidFill>
                  <a:schemeClr val="tx1"/>
                </a:solidFill>
                <a:latin typeface="Century Schoolbook" charset="0"/>
                <a:ea typeface="宋体" charset="-122"/>
              </a:defRPr>
            </a:lvl3pPr>
            <a:lvl4pPr marL="1600200" indent="-228600">
              <a:spcBef>
                <a:spcPct val="20000"/>
              </a:spcBef>
              <a:buFont typeface="Arial" charset="0"/>
              <a:buChar char="–"/>
              <a:defRPr sz="2000">
                <a:solidFill>
                  <a:schemeClr val="tx1"/>
                </a:solidFill>
                <a:latin typeface="Century Schoolbook" charset="0"/>
                <a:ea typeface="宋体" charset="-122"/>
              </a:defRPr>
            </a:lvl4pPr>
            <a:lvl5pPr marL="2057400" indent="-228600">
              <a:spcBef>
                <a:spcPct val="20000"/>
              </a:spcBef>
              <a:buFont typeface="Arial" charset="0"/>
              <a:buChar char="»"/>
              <a:defRPr sz="2000">
                <a:solidFill>
                  <a:schemeClr val="tx1"/>
                </a:solidFill>
                <a:latin typeface="Century Schoolbook"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9pPr>
          </a:lstStyle>
          <a:p>
            <a:pPr algn="ctr">
              <a:spcBef>
                <a:spcPct val="0"/>
              </a:spcBef>
              <a:buFont typeface="Arial" charset="0"/>
              <a:buNone/>
            </a:pPr>
            <a:r>
              <a:rPr lang="en-US" altLang="zh-CN" sz="2400" dirty="0" smtClean="0">
                <a:latin typeface="Microsoft YaHei" charset="-122"/>
                <a:ea typeface="Microsoft YaHei" charset="-122"/>
                <a:cs typeface="Microsoft YaHei" charset="-122"/>
              </a:rPr>
              <a:t>SCS-MLP</a:t>
            </a:r>
            <a:r>
              <a:rPr lang="zh-CN" altLang="en-US" sz="2400" dirty="0" smtClean="0">
                <a:latin typeface="Microsoft YaHei" charset="-122"/>
                <a:ea typeface="Microsoft YaHei" charset="-122"/>
                <a:cs typeface="Microsoft YaHei" charset="-122"/>
              </a:rPr>
              <a:t>模型综合表现最好</a:t>
            </a:r>
            <a:endParaRPr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40474462"/>
      </p:ext>
    </p:extLst>
  </p:cSld>
  <p:clrMapOvr>
    <a:masterClrMapping/>
  </p:clrMapOvr>
  <mc:AlternateContent xmlns:mc="http://schemas.openxmlformats.org/markup-compatibility/2006" xmlns:p14="http://schemas.microsoft.com/office/powerpoint/2010/main">
    <mc:Choice Requires="p14">
      <p:transition spd="slow" p14:dur="2000" advTm="36834"/>
    </mc:Choice>
    <mc:Fallback xmlns="">
      <p:transition spd="slow" advTm="368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Microsoft YaHei" charset="-122"/>
                <a:ea typeface="Microsoft YaHei" charset="-122"/>
                <a:cs typeface="Microsoft YaHei" charset="-122"/>
              </a:rPr>
              <a:t>交叉学习结果</a:t>
            </a:r>
          </a:p>
        </p:txBody>
      </p:sp>
      <p:graphicFrame>
        <p:nvGraphicFramePr>
          <p:cNvPr id="10" name="内容占位符 24578"/>
          <p:cNvGraphicFramePr>
            <a:graphicFrameLocks/>
          </p:cNvGraphicFramePr>
          <p:nvPr>
            <p:extLst>
              <p:ext uri="{D42A27DB-BD31-4B8C-83A1-F6EECF244321}">
                <p14:modId xmlns:p14="http://schemas.microsoft.com/office/powerpoint/2010/main" val="1040490483"/>
              </p:ext>
            </p:extLst>
          </p:nvPr>
        </p:nvGraphicFramePr>
        <p:xfrm>
          <a:off x="449892" y="2285582"/>
          <a:ext cx="6315511" cy="4141721"/>
        </p:xfrm>
        <a:graphic>
          <a:graphicData uri="http://schemas.openxmlformats.org/drawingml/2006/table">
            <a:tbl>
              <a:tblPr/>
              <a:tblGrid>
                <a:gridCol w="1880276"/>
                <a:gridCol w="833221"/>
                <a:gridCol w="824004"/>
                <a:gridCol w="925390"/>
                <a:gridCol w="926310"/>
                <a:gridCol w="926310"/>
              </a:tblGrid>
              <a:tr h="477532">
                <a:tc rowSpan="2">
                  <a:txBody>
                    <a:bodyPr/>
                    <a:lstStyle/>
                    <a:p>
                      <a:pPr algn="ctr">
                        <a:buNone/>
                      </a:pPr>
                      <a:r>
                        <a:rPr lang="en-US" altLang="zh-CN" sz="2000" dirty="0" smtClean="0">
                          <a:solidFill>
                            <a:schemeClr val="tx1"/>
                          </a:solidFill>
                          <a:latin typeface="微软雅黑" panose="020B0503020204020204" pitchFamily="34" charset="-122"/>
                          <a:ea typeface="微软雅黑" panose="020B0503020204020204" pitchFamily="34" charset="-122"/>
                        </a:rPr>
                        <a:t>Training</a:t>
                      </a:r>
                      <a:r>
                        <a:rPr lang="zh-CN" altLang="en-US" sz="2000" baseline="0" dirty="0" smtClean="0">
                          <a:solidFill>
                            <a:schemeClr val="tx1"/>
                          </a:solidFill>
                          <a:latin typeface="微软雅黑" panose="020B0503020204020204" pitchFamily="34" charset="-122"/>
                          <a:ea typeface="微软雅黑" panose="020B0503020204020204" pitchFamily="34" charset="-122"/>
                        </a:rPr>
                        <a:t> </a:t>
                      </a:r>
                      <a:r>
                        <a:rPr lang="en-US" altLang="zh-CN" sz="2000" baseline="0" dirty="0" smtClean="0">
                          <a:solidFill>
                            <a:schemeClr val="tx1"/>
                          </a:solidFill>
                          <a:latin typeface="微软雅黑" panose="020B0503020204020204" pitchFamily="34" charset="-122"/>
                          <a:ea typeface="微软雅黑" panose="020B0503020204020204" pitchFamily="34" charset="-122"/>
                        </a:rPr>
                        <a:t>area</a:t>
                      </a:r>
                      <a:endParaRPr lang="zh-CN"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5">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Test</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area</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pPr indent="63500" algn="ctr">
                        <a:buNone/>
                      </a:pP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pPr indent="63500" algn="ctr">
                        <a:buNone/>
                      </a:pP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pPr indent="63500" algn="ctr">
                        <a:buNone/>
                      </a:pP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pPr indent="63500" algn="ctr">
                        <a:buNone/>
                      </a:pP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lgn="ctr">
                      <a:solidFill>
                        <a:srgbClr val="000000"/>
                      </a:solidFill>
                      <a:prstDash val="solid"/>
                      <a:roun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811445">
                <a:tc vMerge="1">
                  <a:txBody>
                    <a:bodyPr/>
                    <a:lstStyle/>
                    <a:p>
                      <a:pPr algn="ctr">
                        <a:buNone/>
                      </a:pPr>
                      <a:endParaRPr lang="zh-CN"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GO</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ER</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SSL</a:t>
                      </a: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a:solidFill>
                            <a:schemeClr val="tx1"/>
                          </a:solidFill>
                          <a:latin typeface="微软雅黑" panose="020B0503020204020204" pitchFamily="34" charset="-122"/>
                          <a:ea typeface="微软雅黑" panose="020B0503020204020204" pitchFamily="34" charset="-122"/>
                        </a:rPr>
                        <a:t>NBB</a:t>
                      </a: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BACK</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34390">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Go</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2.38</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1.44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2.66</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1.18</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25833">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ER</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1.37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0.66</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0.40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0.61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57187">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SSL</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1.53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0.47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0.51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0.79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83496">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NBB</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1.63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1.12</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0.94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0.93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651838">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SCS</a:t>
                      </a:r>
                      <a:r>
                        <a:rPr lang="zh-CN" altLang="en-US" sz="2000" dirty="0" smtClean="0">
                          <a:solidFill>
                            <a:schemeClr val="tx1"/>
                          </a:solidFill>
                          <a:latin typeface="微软雅黑" panose="020B0503020204020204" pitchFamily="34" charset="-122"/>
                          <a:ea typeface="微软雅黑" panose="020B0503020204020204" pitchFamily="34" charset="-122"/>
                        </a:rPr>
                        <a:t> </a:t>
                      </a:r>
                      <a:r>
                        <a:rPr lang="en-US" altLang="zh-CN" sz="2000" dirty="0" smtClean="0">
                          <a:solidFill>
                            <a:schemeClr val="tx1"/>
                          </a:solidFill>
                          <a:latin typeface="微软雅黑" panose="020B0503020204020204" pitchFamily="34" charset="-122"/>
                          <a:ea typeface="微软雅黑" panose="020B0503020204020204" pitchFamily="34" charset="-122"/>
                        </a:rPr>
                        <a:t>Back</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rgbClr val="FF0000"/>
                          </a:solidFill>
                          <a:latin typeface="微软雅黑" panose="020B0503020204020204" pitchFamily="34" charset="-122"/>
                          <a:ea typeface="微软雅黑" panose="020B0503020204020204" pitchFamily="34" charset="-122"/>
                        </a:rPr>
                        <a:t>1.25</a:t>
                      </a:r>
                      <a:endParaRPr lang="en-US" altLang="zh-CN" sz="2000" dirty="0">
                        <a:solidFill>
                          <a:srgbClr val="FF0000"/>
                        </a:solidFill>
                        <a:latin typeface="微软雅黑" panose="020B0503020204020204" pitchFamily="34" charset="-122"/>
                        <a:ea typeface="微软雅黑" panose="020B0503020204020204" pitchFamily="34" charset="-122"/>
                      </a:endParaRPr>
                    </a:p>
                  </a:txBody>
                  <a:tcPr marL="102596" marR="102596" marT="14252" marB="14252" anchor="ctr">
                    <a:lnL w="12700" cap="flat" cmpd="sng" algn="ctr">
                      <a:solidFill>
                        <a:srgbClr val="000000"/>
                      </a:solidFill>
                      <a:prstDash val="solid"/>
                      <a:roun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2.24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1.49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3.09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indent="63500" algn="ctr">
                        <a:buNone/>
                      </a:pPr>
                      <a:r>
                        <a:rPr lang="en-US" altLang="zh-CN"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txBody>
                  <a:tcPr marL="102596" marR="102596" marT="14252" marB="14252"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12" name="内容占位符 2"/>
          <p:cNvSpPr>
            <a:spLocks noGrp="1"/>
          </p:cNvSpPr>
          <p:nvPr>
            <p:ph idx="1"/>
          </p:nvPr>
        </p:nvSpPr>
        <p:spPr>
          <a:xfrm>
            <a:off x="7077920" y="3003212"/>
            <a:ext cx="4485189" cy="2703106"/>
          </a:xfrm>
        </p:spPr>
        <p:txBody>
          <a:bodyPr>
            <a:noAutofit/>
          </a:bodyPr>
          <a:lstStyle/>
          <a:p>
            <a:r>
              <a:rPr kumimoji="1" lang="en-US" altLang="zh-CN" sz="2400" dirty="0" smtClean="0">
                <a:solidFill>
                  <a:schemeClr val="tx1"/>
                </a:solidFill>
                <a:latin typeface="STZhongsong" charset="-122"/>
                <a:ea typeface="STZhongsong" charset="-122"/>
                <a:cs typeface="STZhongsong" charset="-122"/>
              </a:rPr>
              <a:t>SCS</a:t>
            </a: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Go</a:t>
            </a: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VS</a:t>
            </a: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SCS</a:t>
            </a: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Back</a:t>
            </a:r>
            <a:r>
              <a:rPr kumimoji="1" lang="zh-CN" altLang="en-US" sz="2400" dirty="0" smtClean="0">
                <a:solidFill>
                  <a:schemeClr val="tx1"/>
                </a:solidFill>
                <a:latin typeface="STZhongsong" charset="-122"/>
                <a:ea typeface="STZhongsong" charset="-122"/>
                <a:cs typeface="STZhongsong" charset="-122"/>
              </a:rPr>
              <a:t>：验证本方法与理论的一致性</a:t>
            </a:r>
            <a:endParaRPr kumimoji="1" lang="en-US" altLang="zh-CN" sz="2400" dirty="0" smtClean="0">
              <a:solidFill>
                <a:schemeClr val="tx1"/>
              </a:solidFill>
              <a:latin typeface="STZhongsong" charset="-122"/>
              <a:ea typeface="STZhongsong" charset="-122"/>
              <a:cs typeface="STZhongsong" charset="-122"/>
            </a:endParaRPr>
          </a:p>
          <a:p>
            <a:r>
              <a:rPr kumimoji="1" lang="en-US" altLang="zh-CN" sz="2400" dirty="0" smtClean="0">
                <a:solidFill>
                  <a:schemeClr val="tx1"/>
                </a:solidFill>
                <a:latin typeface="STZhongsong" charset="-122"/>
                <a:ea typeface="STZhongsong" charset="-122"/>
                <a:cs typeface="STZhongsong" charset="-122"/>
              </a:rPr>
              <a:t>ER</a:t>
            </a:r>
            <a:r>
              <a:rPr kumimoji="1" lang="zh-CN" altLang="en-US" sz="2400" dirty="0" smtClean="0">
                <a:solidFill>
                  <a:schemeClr val="tx1"/>
                </a:solidFill>
                <a:latin typeface="STZhongsong" charset="-122"/>
                <a:ea typeface="STZhongsong" charset="-122"/>
                <a:cs typeface="STZhongsong" charset="-122"/>
              </a:rPr>
              <a:t>、</a:t>
            </a:r>
            <a:r>
              <a:rPr kumimoji="1" lang="en-US" altLang="zh-CN" sz="2400" dirty="0" smtClean="0">
                <a:solidFill>
                  <a:schemeClr val="tx1"/>
                </a:solidFill>
                <a:latin typeface="STZhongsong" charset="-122"/>
                <a:ea typeface="STZhongsong" charset="-122"/>
                <a:cs typeface="STZhongsong" charset="-122"/>
              </a:rPr>
              <a:t>SSL</a:t>
            </a:r>
            <a:r>
              <a:rPr kumimoji="1" lang="zh-CN" altLang="en-US" sz="2400" dirty="0" smtClean="0">
                <a:solidFill>
                  <a:schemeClr val="tx1"/>
                </a:solidFill>
                <a:latin typeface="STZhongsong" charset="-122"/>
                <a:ea typeface="STZhongsong" charset="-122"/>
                <a:cs typeface="STZhongsong" charset="-122"/>
              </a:rPr>
              <a:t>、</a:t>
            </a:r>
            <a:r>
              <a:rPr kumimoji="1" lang="en-US" altLang="zh-CN" sz="2400" dirty="0" smtClean="0">
                <a:solidFill>
                  <a:schemeClr val="tx1"/>
                </a:solidFill>
                <a:latin typeface="STZhongsong" charset="-122"/>
                <a:ea typeface="STZhongsong" charset="-122"/>
                <a:cs typeface="STZhongsong" charset="-122"/>
              </a:rPr>
              <a:t>NBB</a:t>
            </a:r>
            <a:r>
              <a:rPr kumimoji="1" lang="zh-CN" altLang="en-US" sz="2400" dirty="0" smtClean="0">
                <a:solidFill>
                  <a:schemeClr val="tx1"/>
                </a:solidFill>
                <a:latin typeface="STZhongsong" charset="-122"/>
                <a:ea typeface="STZhongsong" charset="-122"/>
                <a:cs typeface="STZhongsong" charset="-122"/>
              </a:rPr>
              <a:t>地理位置较近，</a:t>
            </a:r>
            <a:r>
              <a:rPr kumimoji="1" lang="en-US" altLang="zh-CN" sz="2400" dirty="0" smtClean="0">
                <a:solidFill>
                  <a:schemeClr val="tx1"/>
                </a:solidFill>
                <a:latin typeface="STZhongsong" charset="-122"/>
                <a:ea typeface="STZhongsong" charset="-122"/>
                <a:cs typeface="STZhongsong" charset="-122"/>
              </a:rPr>
              <a:t>RMSE</a:t>
            </a:r>
            <a:r>
              <a:rPr kumimoji="1" lang="zh-CN" altLang="en-US" sz="2400" dirty="0" smtClean="0">
                <a:solidFill>
                  <a:schemeClr val="tx1"/>
                </a:solidFill>
                <a:latin typeface="STZhongsong" charset="-122"/>
                <a:ea typeface="STZhongsong" charset="-122"/>
                <a:cs typeface="STZhongsong" charset="-122"/>
              </a:rPr>
              <a:t>相对较小</a:t>
            </a:r>
            <a:endParaRPr kumimoji="1" lang="en-US" altLang="zh-CN" sz="2400" dirty="0" smtClean="0">
              <a:solidFill>
                <a:schemeClr val="tx1"/>
              </a:solidFill>
              <a:latin typeface="STZhongsong" charset="-122"/>
              <a:ea typeface="STZhongsong" charset="-122"/>
              <a:cs typeface="STZhongsong" charset="-122"/>
            </a:endParaRPr>
          </a:p>
          <a:p>
            <a:r>
              <a:rPr kumimoji="1" lang="en-US" altLang="zh-CN" sz="2400" dirty="0" smtClean="0">
                <a:solidFill>
                  <a:schemeClr val="tx1"/>
                </a:solidFill>
                <a:latin typeface="STZhongsong" charset="-122"/>
                <a:ea typeface="STZhongsong" charset="-122"/>
                <a:cs typeface="STZhongsong" charset="-122"/>
              </a:rPr>
              <a:t>NBB</a:t>
            </a: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VS</a:t>
            </a:r>
            <a:r>
              <a:rPr kumimoji="1" lang="zh-CN" altLang="en-US" sz="2400" dirty="0" smtClean="0">
                <a:solidFill>
                  <a:schemeClr val="tx1"/>
                </a:solidFill>
                <a:latin typeface="STZhongsong" charset="-122"/>
                <a:ea typeface="STZhongsong" charset="-122"/>
                <a:cs typeface="STZhongsong" charset="-122"/>
              </a:rPr>
              <a:t> </a:t>
            </a:r>
            <a:r>
              <a:rPr kumimoji="1" lang="en-US" altLang="zh-CN" sz="2400" dirty="0" smtClean="0">
                <a:solidFill>
                  <a:schemeClr val="tx1"/>
                </a:solidFill>
                <a:latin typeface="STZhongsong" charset="-122"/>
                <a:ea typeface="STZhongsong" charset="-122"/>
                <a:cs typeface="STZhongsong" charset="-122"/>
              </a:rPr>
              <a:t>SSL</a:t>
            </a:r>
            <a:r>
              <a:rPr kumimoji="1" lang="zh-CN" altLang="en-US" sz="2400" dirty="0" smtClean="0">
                <a:solidFill>
                  <a:schemeClr val="tx1"/>
                </a:solidFill>
                <a:latin typeface="STZhongsong" charset="-122"/>
                <a:ea typeface="STZhongsong" charset="-122"/>
                <a:cs typeface="STZhongsong" charset="-122"/>
              </a:rPr>
              <a:t>：推测</a:t>
            </a:r>
            <a:r>
              <a:rPr kumimoji="1" lang="en-US" altLang="zh-CN" sz="2400" dirty="0" smtClean="0">
                <a:solidFill>
                  <a:schemeClr val="tx1"/>
                </a:solidFill>
                <a:latin typeface="STZhongsong" charset="-122"/>
                <a:ea typeface="STZhongsong" charset="-122"/>
                <a:cs typeface="STZhongsong" charset="-122"/>
              </a:rPr>
              <a:t>NBB</a:t>
            </a:r>
            <a:r>
              <a:rPr kumimoji="1" lang="zh-CN" altLang="en-US" sz="2400" dirty="0" smtClean="0">
                <a:solidFill>
                  <a:schemeClr val="tx1"/>
                </a:solidFill>
                <a:latin typeface="STZhongsong" charset="-122"/>
                <a:ea typeface="STZhongsong" charset="-122"/>
                <a:cs typeface="STZhongsong" charset="-122"/>
              </a:rPr>
              <a:t>水文气象环境更复杂</a:t>
            </a:r>
            <a:endParaRPr kumimoji="1" lang="en-US" altLang="zh-CN" sz="2400" dirty="0" smtClean="0">
              <a:solidFill>
                <a:schemeClr val="tx1"/>
              </a:solidFill>
              <a:latin typeface="STZhongsong" charset="-122"/>
              <a:ea typeface="STZhongsong" charset="-122"/>
              <a:cs typeface="STZhongsong" charset="-122"/>
            </a:endParaRPr>
          </a:p>
        </p:txBody>
      </p:sp>
    </p:spTree>
    <p:extLst>
      <p:ext uri="{BB962C8B-B14F-4D97-AF65-F5344CB8AC3E}">
        <p14:creationId xmlns:p14="http://schemas.microsoft.com/office/powerpoint/2010/main" val="885881416"/>
      </p:ext>
    </p:extLst>
  </p:cSld>
  <p:clrMapOvr>
    <a:masterClrMapping/>
  </p:clrMapOvr>
  <mc:AlternateContent xmlns:mc="http://schemas.openxmlformats.org/markup-compatibility/2006" xmlns:p14="http://schemas.microsoft.com/office/powerpoint/2010/main">
    <mc:Choice Requires="p14">
      <p:transition spd="slow" p14:dur="2000" advTm="117026"/>
    </mc:Choice>
    <mc:Fallback xmlns="">
      <p:transition spd="slow" advTm="1170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深度学习书目推荐</a:t>
            </a:r>
            <a:endParaRPr kumimoji="1" lang="zh-CN" altLang="en-US" dirty="0"/>
          </a:p>
        </p:txBody>
      </p:sp>
      <p:sp>
        <p:nvSpPr>
          <p:cNvPr id="3" name="内容占位符 2"/>
          <p:cNvSpPr>
            <a:spLocks noGrp="1"/>
          </p:cNvSpPr>
          <p:nvPr>
            <p:ph idx="1"/>
          </p:nvPr>
        </p:nvSpPr>
        <p:spPr>
          <a:xfrm>
            <a:off x="1122830" y="2270991"/>
            <a:ext cx="8825659" cy="3416300"/>
          </a:xfrm>
        </p:spPr>
        <p:txBody>
          <a:bodyPr/>
          <a:lstStyle/>
          <a:p>
            <a:r>
              <a:rPr kumimoji="1" lang="en-US" altLang="zh-CN" dirty="0" err="1" smtClean="0"/>
              <a:t>Keras</a:t>
            </a:r>
            <a:r>
              <a:rPr kumimoji="1" lang="zh-CN" altLang="en-US" dirty="0" smtClean="0"/>
              <a:t>快速上手基于</a:t>
            </a:r>
            <a:r>
              <a:rPr kumimoji="1" lang="en-US" altLang="zh-CN" dirty="0" smtClean="0"/>
              <a:t>python</a:t>
            </a:r>
            <a:r>
              <a:rPr kumimoji="1" lang="zh-CN" altLang="en-US" dirty="0" smtClean="0"/>
              <a:t>的深度学习实战，谢粱，鲁颖等著</a:t>
            </a:r>
            <a:endParaRPr kumimoji="1" lang="en-US" altLang="zh-CN" dirty="0" smtClean="0"/>
          </a:p>
          <a:p>
            <a:r>
              <a:rPr kumimoji="1" lang="en-US" altLang="zh-CN" dirty="0" smtClean="0"/>
              <a:t>Deep</a:t>
            </a:r>
            <a:r>
              <a:rPr kumimoji="1" lang="zh-CN" altLang="en-US" dirty="0" smtClean="0"/>
              <a:t> </a:t>
            </a:r>
            <a:r>
              <a:rPr kumimoji="1" lang="en-US" altLang="zh-CN" dirty="0" smtClean="0"/>
              <a:t>Learning,</a:t>
            </a:r>
            <a:r>
              <a:rPr kumimoji="1" lang="zh-CN" altLang="en-US" dirty="0" smtClean="0"/>
              <a:t>  </a:t>
            </a:r>
            <a:r>
              <a:rPr kumimoji="1" lang="en-US" altLang="zh-CN" dirty="0" smtClean="0"/>
              <a:t>Ian</a:t>
            </a:r>
            <a:r>
              <a:rPr kumimoji="1" lang="zh-CN" altLang="en-US" dirty="0" smtClean="0"/>
              <a:t> </a:t>
            </a:r>
            <a:r>
              <a:rPr kumimoji="1" lang="en-US" altLang="zh-CN" dirty="0" err="1" smtClean="0"/>
              <a:t>Goodfellow</a:t>
            </a:r>
            <a:r>
              <a:rPr kumimoji="1" lang="zh-CN" altLang="en-US" dirty="0" smtClean="0"/>
              <a:t>等著</a:t>
            </a:r>
            <a:endParaRPr kumimoji="1" lang="zh-CN" altLang="en-US" dirty="0"/>
          </a:p>
        </p:txBody>
      </p:sp>
      <p:pic>
        <p:nvPicPr>
          <p:cNvPr id="4" name="图片 3"/>
          <p:cNvPicPr>
            <a:picLocks noChangeAspect="1"/>
          </p:cNvPicPr>
          <p:nvPr/>
        </p:nvPicPr>
        <p:blipFill>
          <a:blip r:embed="rId2"/>
          <a:stretch>
            <a:fillRect/>
          </a:stretch>
        </p:blipFill>
        <p:spPr>
          <a:xfrm>
            <a:off x="5878044" y="2768022"/>
            <a:ext cx="4690793" cy="3854450"/>
          </a:xfrm>
          <a:prstGeom prst="rect">
            <a:avLst/>
          </a:prstGeom>
        </p:spPr>
      </p:pic>
    </p:spTree>
    <p:extLst>
      <p:ext uri="{BB962C8B-B14F-4D97-AF65-F5344CB8AC3E}">
        <p14:creationId xmlns:p14="http://schemas.microsoft.com/office/powerpoint/2010/main" val="62666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人工智能概念的提出</a:t>
            </a:r>
            <a:endParaRPr kumimoji="1" lang="zh-CN" altLang="en-US" b="1" dirty="0">
              <a:latin typeface="Microsoft YaHei" charset="-122"/>
              <a:ea typeface="Microsoft YaHei" charset="-122"/>
              <a:cs typeface="Microsoft YaHei" charset="-122"/>
            </a:endParaRPr>
          </a:p>
        </p:txBody>
      </p:sp>
      <p:sp>
        <p:nvSpPr>
          <p:cNvPr id="4" name="内容占位符 2"/>
          <p:cNvSpPr>
            <a:spLocks noGrp="1"/>
          </p:cNvSpPr>
          <p:nvPr>
            <p:ph idx="1"/>
          </p:nvPr>
        </p:nvSpPr>
        <p:spPr>
          <a:xfrm>
            <a:off x="992221" y="2496581"/>
            <a:ext cx="2885254" cy="3960277"/>
          </a:xfrm>
        </p:spPr>
        <p:txBody>
          <a:bodyPr>
            <a:noAutofit/>
          </a:bodyPr>
          <a:lstStyle/>
          <a:p>
            <a:pPr marL="0" indent="0">
              <a:lnSpc>
                <a:spcPct val="125000"/>
              </a:lnSpc>
              <a:buNone/>
            </a:pPr>
            <a:r>
              <a:rPr kumimoji="1" lang="en-US" altLang="zh-CN" sz="3200" dirty="0">
                <a:solidFill>
                  <a:schemeClr val="tx1"/>
                </a:solidFill>
                <a:latin typeface="STZhongsong" charset="-122"/>
                <a:ea typeface="STZhongsong" charset="-122"/>
                <a:cs typeface="STZhongsong" charset="-122"/>
              </a:rPr>
              <a:t>1956</a:t>
            </a:r>
            <a:r>
              <a:rPr kumimoji="1" lang="zh-CN" altLang="en-US" sz="3200" dirty="0">
                <a:solidFill>
                  <a:schemeClr val="tx1"/>
                </a:solidFill>
                <a:latin typeface="STZhongsong" charset="-122"/>
                <a:ea typeface="STZhongsong" charset="-122"/>
                <a:cs typeface="STZhongsong" charset="-122"/>
              </a:rPr>
              <a:t>年，几个计算机科学家相聚在达特茅斯会议，提</a:t>
            </a:r>
            <a:r>
              <a:rPr kumimoji="1" lang="zh-CN" altLang="en-US" sz="3200" dirty="0" smtClean="0">
                <a:solidFill>
                  <a:schemeClr val="tx1"/>
                </a:solidFill>
                <a:latin typeface="STZhongsong" charset="-122"/>
                <a:ea typeface="STZhongsong" charset="-122"/>
                <a:cs typeface="STZhongsong" charset="-122"/>
              </a:rPr>
              <a:t>出“</a:t>
            </a:r>
            <a:r>
              <a:rPr kumimoji="1" lang="zh-CN" altLang="en-US" sz="3200" b="1" dirty="0">
                <a:solidFill>
                  <a:schemeClr val="tx1"/>
                </a:solidFill>
                <a:latin typeface="STZhongsong" charset="-122"/>
                <a:ea typeface="STZhongsong" charset="-122"/>
                <a:cs typeface="STZhongsong" charset="-122"/>
              </a:rPr>
              <a:t>人工智能</a:t>
            </a:r>
            <a:r>
              <a:rPr kumimoji="1" lang="zh-CN" altLang="en-US" sz="3200" dirty="0" smtClean="0">
                <a:solidFill>
                  <a:schemeClr val="tx1"/>
                </a:solidFill>
                <a:latin typeface="STZhongsong" charset="-122"/>
                <a:ea typeface="STZhongsong" charset="-122"/>
                <a:cs typeface="STZhongsong" charset="-122"/>
              </a:rPr>
              <a:t>”概念</a:t>
            </a:r>
            <a:endParaRPr kumimoji="1" lang="zh-CN" altLang="en-US" sz="3200" dirty="0">
              <a:solidFill>
                <a:schemeClr val="tx1"/>
              </a:solidFill>
              <a:latin typeface="STZhongsong" charset="-122"/>
              <a:ea typeface="STZhongsong" charset="-122"/>
              <a:cs typeface="STZhongsong" charset="-122"/>
            </a:endParaRPr>
          </a:p>
        </p:txBody>
      </p:sp>
      <p:pic>
        <p:nvPicPr>
          <p:cNvPr id="5" name="图片 4"/>
          <p:cNvPicPr>
            <a:picLocks noChangeAspect="1"/>
          </p:cNvPicPr>
          <p:nvPr/>
        </p:nvPicPr>
        <p:blipFill>
          <a:blip r:embed="rId2"/>
          <a:stretch>
            <a:fillRect/>
          </a:stretch>
        </p:blipFill>
        <p:spPr>
          <a:xfrm>
            <a:off x="4040317" y="2554423"/>
            <a:ext cx="6309079" cy="3844595"/>
          </a:xfrm>
          <a:prstGeom prst="rect">
            <a:avLst/>
          </a:prstGeom>
        </p:spPr>
      </p:pic>
    </p:spTree>
    <p:extLst>
      <p:ext uri="{BB962C8B-B14F-4D97-AF65-F5344CB8AC3E}">
        <p14:creationId xmlns:p14="http://schemas.microsoft.com/office/powerpoint/2010/main" val="506912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矩形 4"/>
          <p:cNvSpPr/>
          <p:nvPr/>
        </p:nvSpPr>
        <p:spPr>
          <a:xfrm>
            <a:off x="4272431" y="3355270"/>
            <a:ext cx="3647152" cy="923330"/>
          </a:xfrm>
          <a:prstGeom prst="rect">
            <a:avLst/>
          </a:prstGeom>
          <a:noFill/>
        </p:spPr>
        <p:txBody>
          <a:bodyPr wrap="none" lIns="91440" tIns="45720" rIns="91440" bIns="45720">
            <a:spAutoFit/>
          </a:bodyPr>
          <a:lstStyle/>
          <a:p>
            <a:pPr algn="ctr"/>
            <a:r>
              <a:rPr lang="zh-CN" altLang="en-US" sz="5400" b="1" cap="none" spc="0" dirty="0" smtClean="0">
                <a:ln w="0"/>
                <a:solidFill>
                  <a:schemeClr val="tx1"/>
                </a:solidFill>
                <a:effectLst>
                  <a:outerShdw blurRad="38100" dist="19050" dir="2700000" algn="tl" rotWithShape="0">
                    <a:schemeClr val="dk1">
                      <a:alpha val="40000"/>
                    </a:schemeClr>
                  </a:outerShdw>
                </a:effectLst>
                <a:latin typeface="Microsoft YaHei" charset="-122"/>
                <a:ea typeface="Microsoft YaHei" charset="-122"/>
                <a:cs typeface="Microsoft YaHei" charset="-122"/>
              </a:rPr>
              <a:t>感谢聆听！</a:t>
            </a:r>
            <a:endParaRPr lang="en-US" altLang="zh-CN" sz="5400" b="1" cap="none" spc="0" dirty="0" smtClean="0">
              <a:ln w="0"/>
              <a:solidFill>
                <a:schemeClr val="tx1"/>
              </a:solidFill>
              <a:effectLst>
                <a:outerShdw blurRad="38100" dist="19050" dir="2700000" algn="tl" rotWithShape="0">
                  <a:schemeClr val="dk1">
                    <a:alpha val="40000"/>
                  </a:schemeClr>
                </a:outerShdw>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58785252"/>
      </p:ext>
    </p:extLst>
  </p:cSld>
  <p:clrMapOvr>
    <a:masterClrMapping/>
  </p:clrMapOvr>
  <mc:AlternateContent xmlns:mc="http://schemas.openxmlformats.org/markup-compatibility/2006" xmlns:p14="http://schemas.microsoft.com/office/powerpoint/2010/main">
    <mc:Choice Requires="p14">
      <p:transition spd="slow" p14:dur="2000" advTm="3378"/>
    </mc:Choice>
    <mc:Fallback xmlns="">
      <p:transition spd="slow" advTm="337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Microsoft YaHei" charset="-122"/>
                <a:ea typeface="Microsoft YaHei" charset="-122"/>
                <a:cs typeface="Microsoft YaHei" charset="-122"/>
              </a:rPr>
              <a:t>什么是智能</a:t>
            </a:r>
            <a:endParaRPr kumimoji="1" lang="zh-CN" altLang="en-US" b="1" dirty="0">
              <a:latin typeface="Microsoft YaHei" charset="-122"/>
              <a:ea typeface="Microsoft YaHei" charset="-122"/>
              <a:cs typeface="Microsoft YaHei" charset="-122"/>
            </a:endParaRPr>
          </a:p>
        </p:txBody>
      </p:sp>
      <p:graphicFrame>
        <p:nvGraphicFramePr>
          <p:cNvPr id="7" name="图表 6"/>
          <p:cNvGraphicFramePr/>
          <p:nvPr>
            <p:extLst>
              <p:ext uri="{D42A27DB-BD31-4B8C-83A1-F6EECF244321}">
                <p14:modId xmlns:p14="http://schemas.microsoft.com/office/powerpoint/2010/main" val="1557045289"/>
              </p:ext>
            </p:extLst>
          </p:nvPr>
        </p:nvGraphicFramePr>
        <p:xfrm>
          <a:off x="2237362" y="2319476"/>
          <a:ext cx="7679005" cy="4418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112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Microsoft YaHei" charset="-122"/>
                <a:ea typeface="Microsoft YaHei" charset="-122"/>
                <a:cs typeface="Microsoft YaHei" charset="-122"/>
              </a:rPr>
              <a:t>机器学习：一种实现智能的方式</a:t>
            </a:r>
            <a:endParaRPr kumimoji="1" lang="zh-CN" altLang="en-US" dirty="0"/>
          </a:p>
        </p:txBody>
      </p:sp>
      <p:sp>
        <p:nvSpPr>
          <p:cNvPr id="6" name="内容占位符 2"/>
          <p:cNvSpPr>
            <a:spLocks noGrp="1"/>
          </p:cNvSpPr>
          <p:nvPr>
            <p:ph idx="1"/>
          </p:nvPr>
        </p:nvSpPr>
        <p:spPr>
          <a:xfrm>
            <a:off x="544748" y="2236126"/>
            <a:ext cx="11225719" cy="4621874"/>
          </a:xfrm>
        </p:spPr>
        <p:txBody>
          <a:bodyPr>
            <a:noAutofit/>
          </a:bodyPr>
          <a:lstStyle/>
          <a:p>
            <a:pPr marL="0" indent="-457200">
              <a:lnSpc>
                <a:spcPct val="125000"/>
              </a:lnSpc>
              <a:buFont typeface="Wingdings" charset="2"/>
              <a:buChar char="l"/>
            </a:pPr>
            <a:r>
              <a:rPr kumimoji="1" lang="zh-CN" altLang="en-US" sz="2600" dirty="0">
                <a:solidFill>
                  <a:schemeClr val="tx1"/>
                </a:solidFill>
                <a:latin typeface="STZhongsong" charset="-122"/>
                <a:ea typeface="STZhongsong" charset="-122"/>
                <a:cs typeface="STZhongsong" charset="-122"/>
              </a:rPr>
              <a:t>机器学习最基本的做法，是使用算法来解析数据、从中学习，然后对真实世界中的事件做出决策和预测。与传统方法不同，机器学习是用</a:t>
            </a:r>
            <a:r>
              <a:rPr kumimoji="1" lang="zh-CN" altLang="en-US" sz="2600" b="1" dirty="0">
                <a:solidFill>
                  <a:schemeClr val="tx1"/>
                </a:solidFill>
                <a:latin typeface="STZhongsong" charset="-122"/>
                <a:ea typeface="STZhongsong" charset="-122"/>
                <a:cs typeface="STZhongsong" charset="-122"/>
              </a:rPr>
              <a:t>大量的数据来“训练</a:t>
            </a:r>
            <a:r>
              <a:rPr kumimoji="1" lang="zh-CN" altLang="en-US" sz="2600" dirty="0">
                <a:solidFill>
                  <a:schemeClr val="tx1"/>
                </a:solidFill>
                <a:latin typeface="STZhongsong" charset="-122"/>
                <a:ea typeface="STZhongsong" charset="-122"/>
                <a:cs typeface="STZhongsong" charset="-122"/>
              </a:rPr>
              <a:t>”，通过各种算法</a:t>
            </a:r>
            <a:r>
              <a:rPr kumimoji="1" lang="zh-CN" altLang="en-US" sz="2600" b="1" dirty="0">
                <a:solidFill>
                  <a:schemeClr val="tx1"/>
                </a:solidFill>
                <a:latin typeface="STZhongsong" charset="-122"/>
                <a:ea typeface="STZhongsong" charset="-122"/>
                <a:cs typeface="STZhongsong" charset="-122"/>
              </a:rPr>
              <a:t>从数据中学习</a:t>
            </a:r>
            <a:r>
              <a:rPr kumimoji="1" lang="zh-CN" altLang="en-US" sz="2600" dirty="0">
                <a:solidFill>
                  <a:schemeClr val="tx1"/>
                </a:solidFill>
                <a:latin typeface="STZhongsong" charset="-122"/>
                <a:ea typeface="STZhongsong" charset="-122"/>
                <a:cs typeface="STZhongsong" charset="-122"/>
              </a:rPr>
              <a:t>如何完成任务</a:t>
            </a:r>
            <a:r>
              <a:rPr kumimoji="1" lang="zh-CN" altLang="en-US" sz="2600" dirty="0" smtClean="0">
                <a:solidFill>
                  <a:schemeClr val="tx1"/>
                </a:solidFill>
                <a:latin typeface="STZhongsong" charset="-122"/>
                <a:ea typeface="STZhongsong" charset="-122"/>
                <a:cs typeface="STZhongsong" charset="-122"/>
              </a:rPr>
              <a:t>。</a:t>
            </a:r>
            <a:endParaRPr kumimoji="1" lang="en-US" altLang="zh-CN" sz="2600" dirty="0" smtClean="0">
              <a:solidFill>
                <a:schemeClr val="tx1"/>
              </a:solidFill>
              <a:latin typeface="STZhongsong" charset="-122"/>
              <a:ea typeface="STZhongsong" charset="-122"/>
              <a:cs typeface="STZhongsong" charset="-122"/>
            </a:endParaRPr>
          </a:p>
          <a:p>
            <a:pPr indent="-457200">
              <a:lnSpc>
                <a:spcPct val="125000"/>
              </a:lnSpc>
              <a:buFont typeface="Wingdings" charset="2"/>
              <a:buChar char="l"/>
            </a:pPr>
            <a:r>
              <a:rPr kumimoji="1" lang="zh-CN" altLang="en-US" sz="2600" dirty="0">
                <a:solidFill>
                  <a:schemeClr val="tx1"/>
                </a:solidFill>
                <a:latin typeface="STZhongsong" charset="-122"/>
                <a:ea typeface="STZhongsong" charset="-122"/>
                <a:cs typeface="STZhongsong" charset="-122"/>
              </a:rPr>
              <a:t>机器学习直接来源于早期的人工智能领域，传统的算法包括决策树、聚类、贝叶斯分类、支持向量机等等。</a:t>
            </a:r>
            <a:endParaRPr kumimoji="1" lang="en-US" altLang="zh-CN" sz="2600" dirty="0">
              <a:solidFill>
                <a:schemeClr val="tx1"/>
              </a:solidFill>
              <a:latin typeface="STZhongsong" charset="-122"/>
              <a:ea typeface="STZhongsong" charset="-122"/>
              <a:cs typeface="STZhongsong" charset="-122"/>
            </a:endParaRPr>
          </a:p>
          <a:p>
            <a:pPr indent="-457200">
              <a:lnSpc>
                <a:spcPct val="125000"/>
              </a:lnSpc>
              <a:buFont typeface="Wingdings" charset="2"/>
              <a:buChar char="l"/>
            </a:pPr>
            <a:r>
              <a:rPr kumimoji="1" lang="zh-CN" altLang="en-US" sz="2600" dirty="0">
                <a:solidFill>
                  <a:schemeClr val="tx1"/>
                </a:solidFill>
                <a:latin typeface="STZhongsong" charset="-122"/>
                <a:ea typeface="STZhongsong" charset="-122"/>
                <a:cs typeface="STZhongsong" charset="-122"/>
              </a:rPr>
              <a:t>从学习方法上来分，机器学习算法可以分为监督学习（如分类问题）、无监督学习（如聚类问题）、半监督学习、集成学习、深度学习和强化学习</a:t>
            </a:r>
            <a:endParaRPr kumimoji="1" lang="en-US" altLang="zh-CN" sz="2600" dirty="0">
              <a:solidFill>
                <a:schemeClr val="tx1"/>
              </a:solidFill>
              <a:latin typeface="STZhongsong" charset="-122"/>
              <a:ea typeface="STZhongsong" charset="-122"/>
              <a:cs typeface="STZhongsong" charset="-122"/>
            </a:endParaRPr>
          </a:p>
          <a:p>
            <a:pPr indent="-457200">
              <a:lnSpc>
                <a:spcPct val="125000"/>
              </a:lnSpc>
              <a:buFont typeface="Wingdings" charset="2"/>
              <a:buChar char="l"/>
            </a:pPr>
            <a:r>
              <a:rPr kumimoji="1" lang="zh-CN" altLang="en-US" sz="2600" dirty="0" smtClean="0">
                <a:solidFill>
                  <a:schemeClr val="tx1"/>
                </a:solidFill>
                <a:latin typeface="STZhongsong" charset="-122"/>
                <a:ea typeface="STZhongsong" charset="-122"/>
                <a:cs typeface="STZhongsong" charset="-122"/>
              </a:rPr>
              <a:t>应用：指纹识别、人脸识别</a:t>
            </a:r>
            <a:endParaRPr kumimoji="1" lang="zh-CN" altLang="en-US" sz="2600" dirty="0">
              <a:solidFill>
                <a:schemeClr val="tx1"/>
              </a:solidFill>
              <a:latin typeface="STZhongsong" charset="-122"/>
              <a:ea typeface="STZhongsong" charset="-122"/>
              <a:cs typeface="STZhongsong" charset="-122"/>
            </a:endParaRPr>
          </a:p>
        </p:txBody>
      </p:sp>
    </p:spTree>
    <p:extLst>
      <p:ext uri="{BB962C8B-B14F-4D97-AF65-F5344CB8AC3E}">
        <p14:creationId xmlns:p14="http://schemas.microsoft.com/office/powerpoint/2010/main" val="313881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Microsoft YaHei" charset="-122"/>
                <a:ea typeface="Microsoft YaHei" charset="-122"/>
                <a:cs typeface="Microsoft YaHei" charset="-122"/>
              </a:rPr>
              <a:t>深度学习：一种实现机器学习的技术</a:t>
            </a:r>
            <a:endParaRPr kumimoji="1" lang="zh-CN" altLang="en-US" dirty="0"/>
          </a:p>
        </p:txBody>
      </p:sp>
      <p:sp>
        <p:nvSpPr>
          <p:cNvPr id="8" name="矩形 7"/>
          <p:cNvSpPr/>
          <p:nvPr/>
        </p:nvSpPr>
        <p:spPr>
          <a:xfrm>
            <a:off x="739302" y="2532382"/>
            <a:ext cx="11025977" cy="3549241"/>
          </a:xfrm>
          <a:prstGeom prst="rect">
            <a:avLst/>
          </a:prstGeom>
        </p:spPr>
        <p:txBody>
          <a:bodyPr wrap="square">
            <a:spAutoFit/>
          </a:bodyPr>
          <a:lstStyle/>
          <a:p>
            <a:pPr>
              <a:lnSpc>
                <a:spcPct val="125000"/>
              </a:lnSpc>
              <a:spcBef>
                <a:spcPts val="1000"/>
              </a:spcBef>
              <a:buClr>
                <a:schemeClr val="accent1"/>
              </a:buClr>
              <a:buSzPct val="80000"/>
              <a:buFont typeface="Wingdings" charset="2"/>
              <a:buChar char="l"/>
            </a:pPr>
            <a:r>
              <a:rPr kumimoji="1" lang="zh-CN" altLang="en-US" sz="2800" dirty="0">
                <a:latin typeface="STZhongsong" charset="-122"/>
                <a:ea typeface="STZhongsong" charset="-122"/>
                <a:cs typeface="STZhongsong" charset="-122"/>
              </a:rPr>
              <a:t>深度学习本质上是基于机器学习中的神经网络而来，其基本思路是采用多层神经网络加强拟合能力。</a:t>
            </a:r>
            <a:endParaRPr kumimoji="1" lang="en-US" altLang="zh-CN" sz="2800" dirty="0">
              <a:latin typeface="STZhongsong" charset="-122"/>
              <a:ea typeface="STZhongsong" charset="-122"/>
              <a:cs typeface="STZhongsong" charset="-122"/>
            </a:endParaRPr>
          </a:p>
          <a:p>
            <a:pPr>
              <a:lnSpc>
                <a:spcPct val="125000"/>
              </a:lnSpc>
              <a:spcBef>
                <a:spcPts val="1000"/>
              </a:spcBef>
              <a:buClr>
                <a:schemeClr val="accent1"/>
              </a:buClr>
              <a:buSzPct val="80000"/>
              <a:buFont typeface="Wingdings" charset="2"/>
              <a:buChar char="l"/>
            </a:pPr>
            <a:r>
              <a:rPr kumimoji="1" lang="en-US" altLang="zh-CN" sz="2800" dirty="0">
                <a:latin typeface="STZhongsong" charset="-122"/>
                <a:ea typeface="STZhongsong" charset="-122"/>
                <a:cs typeface="STZhongsong" charset="-122"/>
              </a:rPr>
              <a:t>2006</a:t>
            </a:r>
            <a:r>
              <a:rPr kumimoji="1" lang="zh-CN" altLang="en-US" sz="2800" dirty="0">
                <a:latin typeface="STZhongsong" charset="-122"/>
                <a:ea typeface="STZhongsong" charset="-122"/>
                <a:cs typeface="STZhongsong" charset="-122"/>
              </a:rPr>
              <a:t>年以后，随着互联网数据量级指数级发展、结合</a:t>
            </a:r>
            <a:r>
              <a:rPr kumimoji="1" lang="en-US" altLang="zh-CN" sz="2800" dirty="0">
                <a:latin typeface="STZhongsong" charset="-122"/>
                <a:ea typeface="STZhongsong" charset="-122"/>
                <a:cs typeface="STZhongsong" charset="-122"/>
              </a:rPr>
              <a:t>GPU</a:t>
            </a:r>
            <a:r>
              <a:rPr kumimoji="1" lang="zh-CN" altLang="en-US" sz="2800" dirty="0">
                <a:latin typeface="STZhongsong" charset="-122"/>
                <a:ea typeface="STZhongsong" charset="-122"/>
                <a:cs typeface="STZhongsong" charset="-122"/>
              </a:rPr>
              <a:t>计算能力的发展以及对神经网络领域努力研究的学者的共同作用下，深度学习重新进入人们的视野。</a:t>
            </a:r>
            <a:endParaRPr kumimoji="1" lang="en-US" altLang="zh-CN" sz="2800" dirty="0">
              <a:latin typeface="STZhongsong" charset="-122"/>
              <a:ea typeface="STZhongsong" charset="-122"/>
              <a:cs typeface="STZhongsong" charset="-122"/>
            </a:endParaRPr>
          </a:p>
          <a:p>
            <a:pPr>
              <a:lnSpc>
                <a:spcPct val="125000"/>
              </a:lnSpc>
              <a:spcBef>
                <a:spcPts val="1000"/>
              </a:spcBef>
              <a:buClr>
                <a:schemeClr val="accent1"/>
              </a:buClr>
              <a:buSzPct val="80000"/>
              <a:buFont typeface="Wingdings" charset="2"/>
              <a:buChar char="l"/>
            </a:pPr>
            <a:r>
              <a:rPr kumimoji="1" lang="zh-CN" altLang="en-US" sz="2800" dirty="0">
                <a:latin typeface="STZhongsong" charset="-122"/>
                <a:ea typeface="STZhongsong" charset="-122"/>
                <a:cs typeface="STZhongsong" charset="-122"/>
              </a:rPr>
              <a:t>应用：语音识别、自然语言处理、机器视觉</a:t>
            </a:r>
          </a:p>
        </p:txBody>
      </p:sp>
    </p:spTree>
    <p:extLst>
      <p:ext uri="{BB962C8B-B14F-4D97-AF65-F5344CB8AC3E}">
        <p14:creationId xmlns:p14="http://schemas.microsoft.com/office/powerpoint/2010/main" val="96357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Microsoft YaHei" charset="-122"/>
                <a:ea typeface="Microsoft YaHei" charset="-122"/>
                <a:cs typeface="Microsoft YaHei" charset="-122"/>
              </a:rPr>
              <a:t>三者的区别和</a:t>
            </a:r>
            <a:r>
              <a:rPr kumimoji="1" lang="zh-CN" altLang="en-US" b="1" dirty="0" smtClean="0">
                <a:latin typeface="Microsoft YaHei" charset="-122"/>
                <a:ea typeface="Microsoft YaHei" charset="-122"/>
                <a:cs typeface="Microsoft YaHei" charset="-122"/>
              </a:rPr>
              <a:t>联系</a:t>
            </a:r>
            <a:endParaRPr kumimoji="1" lang="zh-CN" altLang="en-US" b="1" dirty="0"/>
          </a:p>
        </p:txBody>
      </p:sp>
      <p:graphicFrame>
        <p:nvGraphicFramePr>
          <p:cNvPr id="5" name="图表 4"/>
          <p:cNvGraphicFramePr/>
          <p:nvPr>
            <p:extLst>
              <p:ext uri="{D42A27DB-BD31-4B8C-83A1-F6EECF244321}">
                <p14:modId xmlns:p14="http://schemas.microsoft.com/office/powerpoint/2010/main" val="775585237"/>
              </p:ext>
            </p:extLst>
          </p:nvPr>
        </p:nvGraphicFramePr>
        <p:xfrm>
          <a:off x="-251255" y="2249738"/>
          <a:ext cx="6333273" cy="4222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a:spLocks noChangeArrowheads="1"/>
          </p:cNvSpPr>
          <p:nvPr/>
        </p:nvSpPr>
        <p:spPr bwMode="auto">
          <a:xfrm>
            <a:off x="5405120" y="2395835"/>
            <a:ext cx="6299200" cy="413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Font typeface="Arial" charset="0"/>
              <a:buChar char="•"/>
              <a:defRPr sz="3200">
                <a:solidFill>
                  <a:schemeClr val="tx1"/>
                </a:solidFill>
                <a:latin typeface="Century Schoolbook" charset="0"/>
                <a:ea typeface="宋体" charset="-122"/>
              </a:defRPr>
            </a:lvl1pPr>
            <a:lvl2pPr marL="742950" indent="-285750">
              <a:spcBef>
                <a:spcPct val="20000"/>
              </a:spcBef>
              <a:buFont typeface="Arial" charset="0"/>
              <a:buChar char="–"/>
              <a:defRPr sz="2800">
                <a:solidFill>
                  <a:schemeClr val="tx1"/>
                </a:solidFill>
                <a:latin typeface="Century Schoolbook" charset="0"/>
                <a:ea typeface="宋体" charset="-122"/>
              </a:defRPr>
            </a:lvl2pPr>
            <a:lvl3pPr marL="1143000" indent="-228600">
              <a:spcBef>
                <a:spcPct val="20000"/>
              </a:spcBef>
              <a:buFont typeface="Arial" charset="0"/>
              <a:buChar char="•"/>
              <a:defRPr sz="2400">
                <a:solidFill>
                  <a:schemeClr val="tx1"/>
                </a:solidFill>
                <a:latin typeface="Century Schoolbook" charset="0"/>
                <a:ea typeface="宋体" charset="-122"/>
              </a:defRPr>
            </a:lvl3pPr>
            <a:lvl4pPr marL="1600200" indent="-228600">
              <a:spcBef>
                <a:spcPct val="20000"/>
              </a:spcBef>
              <a:buFont typeface="Arial" charset="0"/>
              <a:buChar char="–"/>
              <a:defRPr sz="2000">
                <a:solidFill>
                  <a:schemeClr val="tx1"/>
                </a:solidFill>
                <a:latin typeface="Century Schoolbook" charset="0"/>
                <a:ea typeface="宋体" charset="-122"/>
              </a:defRPr>
            </a:lvl4pPr>
            <a:lvl5pPr marL="2057400" indent="-228600">
              <a:spcBef>
                <a:spcPct val="20000"/>
              </a:spcBef>
              <a:buFont typeface="Arial" charset="0"/>
              <a:buChar char="»"/>
              <a:defRPr sz="2000">
                <a:solidFill>
                  <a:schemeClr val="tx1"/>
                </a:solidFill>
                <a:latin typeface="Century Schoolbook"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entury Schoolbook" charset="0"/>
                <a:ea typeface="宋体" charset="-122"/>
              </a:defRPr>
            </a:lvl9pPr>
          </a:lstStyle>
          <a:p>
            <a:pPr marL="0" indent="-342900">
              <a:lnSpc>
                <a:spcPct val="125000"/>
              </a:lnSpc>
              <a:spcBef>
                <a:spcPts val="1000"/>
              </a:spcBef>
              <a:buClr>
                <a:schemeClr val="accent1"/>
              </a:buClr>
              <a:buSzPct val="80000"/>
              <a:buFont typeface="Wingdings" charset="2"/>
              <a:buChar char="l"/>
            </a:pPr>
            <a:r>
              <a:rPr kumimoji="1" lang="zh-CN" altLang="en-US" sz="2200" dirty="0">
                <a:latin typeface="STZhongsong" charset="-122"/>
                <a:ea typeface="STZhongsong" charset="-122"/>
                <a:cs typeface="STZhongsong" charset="-122"/>
              </a:rPr>
              <a:t>人工智能：创造一种可以理解和模拟人类智能和智能行为及其规律的</a:t>
            </a:r>
            <a:r>
              <a:rPr kumimoji="1" lang="zh-CN" altLang="en-US" sz="2200" dirty="0" smtClean="0">
                <a:latin typeface="STZhongsong" charset="-122"/>
                <a:ea typeface="STZhongsong" charset="-122"/>
                <a:cs typeface="STZhongsong" charset="-122"/>
              </a:rPr>
              <a:t>机器（</a:t>
            </a:r>
            <a:r>
              <a:rPr kumimoji="1" lang="en-US" altLang="zh-CN" sz="2200" dirty="0" smtClean="0">
                <a:latin typeface="STZhongsong" charset="-122"/>
                <a:ea typeface="STZhongsong" charset="-122"/>
                <a:cs typeface="STZhongsong" charset="-122"/>
              </a:rPr>
              <a:t>Knowledge</a:t>
            </a:r>
            <a:r>
              <a:rPr kumimoji="1" lang="zh-CN" altLang="en-US" sz="2200" dirty="0" smtClean="0">
                <a:latin typeface="STZhongsong" charset="-122"/>
                <a:ea typeface="STZhongsong" charset="-122"/>
                <a:cs typeface="STZhongsong" charset="-122"/>
              </a:rPr>
              <a:t> </a:t>
            </a:r>
            <a:r>
              <a:rPr kumimoji="1" lang="en-US" altLang="zh-CN" sz="2200" dirty="0">
                <a:latin typeface="STZhongsong" charset="-122"/>
                <a:ea typeface="STZhongsong" charset="-122"/>
                <a:cs typeface="STZhongsong" charset="-122"/>
              </a:rPr>
              <a:t>Bases</a:t>
            </a:r>
            <a:r>
              <a:rPr kumimoji="1" lang="zh-CN" altLang="en-US" sz="2200" dirty="0">
                <a:latin typeface="STZhongsong" charset="-122"/>
                <a:ea typeface="STZhongsong" charset="-122"/>
                <a:cs typeface="STZhongsong" charset="-122"/>
              </a:rPr>
              <a:t>）</a:t>
            </a:r>
            <a:endParaRPr kumimoji="1" lang="en-US" altLang="zh-CN" sz="2200" dirty="0">
              <a:latin typeface="STZhongsong" charset="-122"/>
              <a:ea typeface="STZhongsong" charset="-122"/>
              <a:cs typeface="STZhongsong" charset="-122"/>
            </a:endParaRPr>
          </a:p>
          <a:p>
            <a:pPr marL="0" indent="-342900">
              <a:lnSpc>
                <a:spcPct val="125000"/>
              </a:lnSpc>
              <a:spcBef>
                <a:spcPts val="1000"/>
              </a:spcBef>
              <a:buClr>
                <a:schemeClr val="accent1"/>
              </a:buClr>
              <a:buSzPct val="80000"/>
              <a:buFont typeface="Wingdings" charset="2"/>
              <a:buChar char="l"/>
            </a:pPr>
            <a:r>
              <a:rPr kumimoji="1" lang="zh-CN" altLang="en-US" sz="2200" dirty="0">
                <a:latin typeface="STZhongsong" charset="-122"/>
                <a:ea typeface="STZhongsong" charset="-122"/>
                <a:cs typeface="STZhongsong" charset="-122"/>
              </a:rPr>
              <a:t>机器学习：人工智能的一个分支，也是现阶段人工智能研究的</a:t>
            </a:r>
            <a:r>
              <a:rPr kumimoji="1" lang="zh-CN" altLang="en-US" sz="2200" b="1" dirty="0">
                <a:latin typeface="STZhongsong" charset="-122"/>
                <a:ea typeface="STZhongsong" charset="-122"/>
                <a:cs typeface="STZhongsong" charset="-122"/>
              </a:rPr>
              <a:t>主要手段</a:t>
            </a:r>
            <a:r>
              <a:rPr kumimoji="1" lang="zh-CN" altLang="en-US" sz="2200" dirty="0">
                <a:latin typeface="STZhongsong" charset="-122"/>
                <a:ea typeface="STZhongsong" charset="-122"/>
                <a:cs typeface="STZhongsong" charset="-122"/>
              </a:rPr>
              <a:t>之一。它致力于研究如何通过计算的手段，</a:t>
            </a:r>
            <a:r>
              <a:rPr kumimoji="1" lang="zh-CN" altLang="en-US" sz="2200" dirty="0" smtClean="0">
                <a:latin typeface="STZhongsong" charset="-122"/>
                <a:ea typeface="STZhongsong" charset="-122"/>
                <a:cs typeface="STZhongsong" charset="-122"/>
              </a:rPr>
              <a:t>利用</a:t>
            </a:r>
            <a:r>
              <a:rPr kumimoji="1" lang="zh-CN" altLang="en-US" sz="2200" b="1" dirty="0" smtClean="0">
                <a:latin typeface="STZhongsong" charset="-122"/>
                <a:ea typeface="STZhongsong" charset="-122"/>
                <a:cs typeface="STZhongsong" charset="-122"/>
              </a:rPr>
              <a:t>经验</a:t>
            </a:r>
            <a:r>
              <a:rPr kumimoji="1" lang="zh-CN" altLang="en-US" sz="2200" dirty="0" smtClean="0">
                <a:latin typeface="STZhongsong" charset="-122"/>
                <a:ea typeface="STZhongsong" charset="-122"/>
                <a:cs typeface="STZhongsong" charset="-122"/>
              </a:rPr>
              <a:t>来</a:t>
            </a:r>
            <a:r>
              <a:rPr kumimoji="1" lang="zh-CN" altLang="en-US" sz="2200" dirty="0">
                <a:latin typeface="STZhongsong" charset="-122"/>
                <a:ea typeface="STZhongsong" charset="-122"/>
                <a:cs typeface="STZhongsong" charset="-122"/>
              </a:rPr>
              <a:t>改善系统自身的性能</a:t>
            </a:r>
            <a:r>
              <a:rPr kumimoji="1" lang="zh-CN" altLang="en-US" sz="2200" dirty="0" smtClean="0">
                <a:latin typeface="STZhongsong" charset="-122"/>
                <a:ea typeface="STZhongsong" charset="-122"/>
                <a:cs typeface="STZhongsong" charset="-122"/>
              </a:rPr>
              <a:t>（</a:t>
            </a:r>
            <a:r>
              <a:rPr kumimoji="1" lang="en-US" altLang="zh-CN" sz="2200" dirty="0" smtClean="0">
                <a:latin typeface="STZhongsong" charset="-122"/>
                <a:ea typeface="STZhongsong" charset="-122"/>
                <a:cs typeface="STZhongsong" charset="-122"/>
              </a:rPr>
              <a:t>Support</a:t>
            </a:r>
            <a:r>
              <a:rPr kumimoji="1" lang="zh-CN" altLang="en-US" sz="2200" dirty="0" smtClean="0">
                <a:latin typeface="STZhongsong" charset="-122"/>
                <a:ea typeface="STZhongsong" charset="-122"/>
                <a:cs typeface="STZhongsong" charset="-122"/>
              </a:rPr>
              <a:t> </a:t>
            </a:r>
            <a:r>
              <a:rPr kumimoji="1" lang="en-US" altLang="zh-CN" sz="2200" dirty="0">
                <a:latin typeface="STZhongsong" charset="-122"/>
                <a:ea typeface="STZhongsong" charset="-122"/>
                <a:cs typeface="STZhongsong" charset="-122"/>
              </a:rPr>
              <a:t>Vector</a:t>
            </a:r>
            <a:r>
              <a:rPr kumimoji="1" lang="zh-CN" altLang="en-US" sz="2200" dirty="0">
                <a:latin typeface="STZhongsong" charset="-122"/>
                <a:ea typeface="STZhongsong" charset="-122"/>
                <a:cs typeface="STZhongsong" charset="-122"/>
              </a:rPr>
              <a:t> </a:t>
            </a:r>
            <a:r>
              <a:rPr kumimoji="1" lang="en-US" altLang="zh-CN" sz="2200" dirty="0">
                <a:latin typeface="STZhongsong" charset="-122"/>
                <a:ea typeface="STZhongsong" charset="-122"/>
                <a:cs typeface="STZhongsong" charset="-122"/>
              </a:rPr>
              <a:t>Machine</a:t>
            </a:r>
            <a:r>
              <a:rPr kumimoji="1" lang="zh-CN" altLang="en-US" sz="2200" dirty="0">
                <a:latin typeface="STZhongsong" charset="-122"/>
                <a:ea typeface="STZhongsong" charset="-122"/>
                <a:cs typeface="STZhongsong" charset="-122"/>
              </a:rPr>
              <a:t>）</a:t>
            </a:r>
            <a:endParaRPr kumimoji="1" lang="en-US" altLang="zh-CN" sz="2200" dirty="0">
              <a:latin typeface="STZhongsong" charset="-122"/>
              <a:ea typeface="STZhongsong" charset="-122"/>
              <a:cs typeface="STZhongsong" charset="-122"/>
            </a:endParaRPr>
          </a:p>
          <a:p>
            <a:pPr marL="0" indent="-342900">
              <a:lnSpc>
                <a:spcPct val="125000"/>
              </a:lnSpc>
              <a:spcBef>
                <a:spcPts val="1000"/>
              </a:spcBef>
              <a:buClr>
                <a:schemeClr val="accent1"/>
              </a:buClr>
              <a:buSzPct val="80000"/>
              <a:buFont typeface="Wingdings" charset="2"/>
              <a:buChar char="l"/>
            </a:pPr>
            <a:r>
              <a:rPr kumimoji="1" lang="zh-CN" altLang="en-US" sz="2200" dirty="0">
                <a:latin typeface="STZhongsong" charset="-122"/>
                <a:ea typeface="STZhongsong" charset="-122"/>
                <a:cs typeface="STZhongsong" charset="-122"/>
              </a:rPr>
              <a:t>深度学习：机器学习的一个子类，通过多个</a:t>
            </a:r>
            <a:r>
              <a:rPr kumimoji="1" lang="zh-CN" altLang="en-US" sz="2200" b="1" dirty="0" smtClean="0">
                <a:latin typeface="STZhongsong" charset="-122"/>
                <a:ea typeface="STZhongsong" charset="-122"/>
                <a:cs typeface="STZhongsong" charset="-122"/>
              </a:rPr>
              <a:t>隐藏层</a:t>
            </a:r>
            <a:r>
              <a:rPr kumimoji="1" lang="zh-CN" altLang="en-US" sz="2200" dirty="0">
                <a:latin typeface="STZhongsong" charset="-122"/>
                <a:ea typeface="STZhongsong" charset="-122"/>
                <a:cs typeface="STZhongsong" charset="-122"/>
              </a:rPr>
              <a:t>达到深度的效果，可以更好地提取特征并进行学习</a:t>
            </a:r>
            <a:r>
              <a:rPr kumimoji="1" lang="zh-CN" altLang="en-US" sz="2200" dirty="0" smtClean="0">
                <a:latin typeface="STZhongsong" charset="-122"/>
                <a:ea typeface="STZhongsong" charset="-122"/>
                <a:cs typeface="STZhongsong" charset="-122"/>
              </a:rPr>
              <a:t>（</a:t>
            </a:r>
            <a:r>
              <a:rPr kumimoji="1" lang="en-US" altLang="zh-CN" sz="2200" dirty="0" err="1" smtClean="0">
                <a:latin typeface="STZhongsong" charset="-122"/>
                <a:ea typeface="STZhongsong" charset="-122"/>
                <a:cs typeface="STZhongsong" charset="-122"/>
              </a:rPr>
              <a:t>Mutilayer</a:t>
            </a:r>
            <a:r>
              <a:rPr kumimoji="1" lang="zh-CN" altLang="en-US" sz="2200" dirty="0" smtClean="0">
                <a:latin typeface="STZhongsong" charset="-122"/>
                <a:ea typeface="STZhongsong" charset="-122"/>
                <a:cs typeface="STZhongsong" charset="-122"/>
              </a:rPr>
              <a:t> </a:t>
            </a:r>
            <a:r>
              <a:rPr kumimoji="1" lang="en-US" altLang="zh-CN" sz="2200" dirty="0">
                <a:latin typeface="STZhongsong" charset="-122"/>
                <a:ea typeface="STZhongsong" charset="-122"/>
                <a:cs typeface="STZhongsong" charset="-122"/>
              </a:rPr>
              <a:t>perceptron</a:t>
            </a:r>
            <a:r>
              <a:rPr kumimoji="1" lang="zh-CN" altLang="en-US" sz="2200" dirty="0" smtClean="0">
                <a:latin typeface="STZhongsong" charset="-122"/>
                <a:ea typeface="STZhongsong" charset="-122"/>
                <a:cs typeface="STZhongsong" charset="-122"/>
              </a:rPr>
              <a:t>）</a:t>
            </a:r>
            <a:endParaRPr kumimoji="1" lang="en-US" altLang="zh-CN" sz="2200" dirty="0">
              <a:latin typeface="STZhongsong" charset="-122"/>
              <a:ea typeface="STZhongsong" charset="-122"/>
              <a:cs typeface="STZhongsong" charset="-122"/>
            </a:endParaRPr>
          </a:p>
        </p:txBody>
      </p:sp>
    </p:spTree>
    <p:extLst>
      <p:ext uri="{BB962C8B-B14F-4D97-AF65-F5344CB8AC3E}">
        <p14:creationId xmlns:p14="http://schemas.microsoft.com/office/powerpoint/2010/main" val="1505087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2437" y="993988"/>
            <a:ext cx="10285206" cy="706964"/>
          </a:xfrm>
        </p:spPr>
        <p:txBody>
          <a:bodyPr/>
          <a:lstStyle/>
          <a:p>
            <a:r>
              <a:rPr kumimoji="1" lang="zh-CN" altLang="en-US" b="1" dirty="0">
                <a:latin typeface="Microsoft YaHei" charset="-122"/>
                <a:ea typeface="Microsoft YaHei" charset="-122"/>
                <a:cs typeface="Microsoft YaHei" charset="-122"/>
              </a:rPr>
              <a:t>机器学习方法可作为海洋大数据分析的有力手段</a:t>
            </a:r>
          </a:p>
        </p:txBody>
      </p:sp>
      <p:sp>
        <p:nvSpPr>
          <p:cNvPr id="4" name="内容占位符 3"/>
          <p:cNvSpPr>
            <a:spLocks noGrp="1"/>
          </p:cNvSpPr>
          <p:nvPr>
            <p:ph idx="1"/>
          </p:nvPr>
        </p:nvSpPr>
        <p:spPr>
          <a:xfrm>
            <a:off x="467360" y="2225675"/>
            <a:ext cx="11135360" cy="4713288"/>
          </a:xfrm>
        </p:spPr>
        <p:txBody>
          <a:bodyPr>
            <a:normAutofit/>
          </a:bodyPr>
          <a:lstStyle/>
          <a:p>
            <a:pPr marL="0">
              <a:lnSpc>
                <a:spcPct val="125000"/>
              </a:lnSpc>
              <a:buFont typeface="Wingdings" charset="2"/>
              <a:buChar char="l"/>
            </a:pPr>
            <a:r>
              <a:rPr kumimoji="1" lang="zh-CN" altLang="en-US" sz="3200" dirty="0">
                <a:solidFill>
                  <a:schemeClr val="tx1"/>
                </a:solidFill>
                <a:latin typeface="STZhongsong" charset="-122"/>
                <a:ea typeface="STZhongsong" charset="-122"/>
                <a:cs typeface="STZhongsong" charset="-122"/>
              </a:rPr>
              <a:t>传统研究海洋科学的方法是通过对具体过程如：潮汐、洋流、波浪等进行</a:t>
            </a:r>
            <a:r>
              <a:rPr kumimoji="1" lang="zh-CN" altLang="en-US" sz="3200" b="1" dirty="0">
                <a:solidFill>
                  <a:schemeClr val="tx1"/>
                </a:solidFill>
                <a:latin typeface="STZhongsong" charset="-122"/>
                <a:ea typeface="STZhongsong" charset="-122"/>
                <a:cs typeface="STZhongsong" charset="-122"/>
              </a:rPr>
              <a:t>物理背景</a:t>
            </a:r>
            <a:r>
              <a:rPr kumimoji="1" lang="zh-CN" altLang="en-US" sz="3200" dirty="0">
                <a:solidFill>
                  <a:schemeClr val="tx1"/>
                </a:solidFill>
                <a:latin typeface="STZhongsong" charset="-122"/>
                <a:ea typeface="STZhongsong" charset="-122"/>
                <a:cs typeface="STZhongsong" charset="-122"/>
              </a:rPr>
              <a:t>的研究，建立相应的</a:t>
            </a:r>
            <a:r>
              <a:rPr kumimoji="1" lang="zh-CN" altLang="en-US" sz="3200" b="1" dirty="0">
                <a:solidFill>
                  <a:schemeClr val="tx1"/>
                </a:solidFill>
                <a:latin typeface="STZhongsong" charset="-122"/>
                <a:ea typeface="STZhongsong" charset="-122"/>
                <a:cs typeface="STZhongsong" charset="-122"/>
              </a:rPr>
              <a:t>物理模型</a:t>
            </a:r>
            <a:r>
              <a:rPr kumimoji="1" lang="zh-CN" altLang="en-US" sz="3200" dirty="0">
                <a:solidFill>
                  <a:schemeClr val="tx1"/>
                </a:solidFill>
                <a:latin typeface="STZhongsong" charset="-122"/>
                <a:ea typeface="STZhongsong" charset="-122"/>
                <a:cs typeface="STZhongsong" charset="-122"/>
              </a:rPr>
              <a:t>。</a:t>
            </a:r>
            <a:endParaRPr kumimoji="1" lang="en-US" altLang="zh-CN" sz="3200" dirty="0">
              <a:solidFill>
                <a:schemeClr val="tx1"/>
              </a:solidFill>
              <a:latin typeface="STZhongsong" charset="-122"/>
              <a:ea typeface="STZhongsong" charset="-122"/>
              <a:cs typeface="STZhongsong" charset="-122"/>
            </a:endParaRPr>
          </a:p>
          <a:p>
            <a:pPr marL="0">
              <a:lnSpc>
                <a:spcPct val="125000"/>
              </a:lnSpc>
              <a:buFont typeface="Wingdings" charset="2"/>
              <a:buChar char="l"/>
            </a:pPr>
            <a:r>
              <a:rPr kumimoji="1" lang="zh-CN" altLang="en-US" sz="3200" dirty="0">
                <a:solidFill>
                  <a:schemeClr val="tx1"/>
                </a:solidFill>
                <a:latin typeface="STZhongsong" charset="-122"/>
                <a:ea typeface="STZhongsong" charset="-122"/>
                <a:cs typeface="STZhongsong" charset="-122"/>
              </a:rPr>
              <a:t>海洋大数据本身就蕴含了足够多的物理过程的信息与规律，通过</a:t>
            </a:r>
            <a:r>
              <a:rPr kumimoji="1" lang="zh-CN" altLang="en-US" sz="3200" b="1" dirty="0">
                <a:solidFill>
                  <a:schemeClr val="tx1"/>
                </a:solidFill>
                <a:latin typeface="STZhongsong" charset="-122"/>
                <a:ea typeface="STZhongsong" charset="-122"/>
                <a:cs typeface="STZhongsong" charset="-122"/>
              </a:rPr>
              <a:t>数据科学手段</a:t>
            </a:r>
            <a:r>
              <a:rPr kumimoji="1" lang="zh-CN" altLang="en-US" sz="3200" dirty="0">
                <a:solidFill>
                  <a:schemeClr val="tx1"/>
                </a:solidFill>
                <a:latin typeface="STZhongsong" charset="-122"/>
                <a:ea typeface="STZhongsong" charset="-122"/>
                <a:cs typeface="STZhongsong" charset="-122"/>
              </a:rPr>
              <a:t>如机器学习、深度学习，可以从海量数据中提取</a:t>
            </a:r>
            <a:r>
              <a:rPr kumimoji="1" lang="zh-CN" altLang="en-US" sz="3200" b="1" dirty="0">
                <a:solidFill>
                  <a:schemeClr val="tx1"/>
                </a:solidFill>
                <a:latin typeface="STZhongsong" charset="-122"/>
                <a:ea typeface="STZhongsong" charset="-122"/>
                <a:cs typeface="STZhongsong" charset="-122"/>
              </a:rPr>
              <a:t>潜在规律</a:t>
            </a:r>
            <a:r>
              <a:rPr kumimoji="1" lang="zh-CN" altLang="en-US" sz="3200" dirty="0">
                <a:solidFill>
                  <a:schemeClr val="tx1"/>
                </a:solidFill>
                <a:latin typeface="STZhongsong" charset="-122"/>
                <a:ea typeface="STZhongsong" charset="-122"/>
                <a:cs typeface="STZhongsong" charset="-122"/>
              </a:rPr>
              <a:t>。</a:t>
            </a:r>
            <a:endParaRPr kumimoji="1" lang="en-US" altLang="zh-CN" sz="3200" dirty="0">
              <a:solidFill>
                <a:schemeClr val="tx1"/>
              </a:solidFill>
              <a:latin typeface="STZhongsong" charset="-122"/>
              <a:ea typeface="STZhongsong" charset="-122"/>
              <a:cs typeface="STZhongsong" charset="-122"/>
            </a:endParaRPr>
          </a:p>
          <a:p>
            <a:pPr marL="0">
              <a:lnSpc>
                <a:spcPct val="125000"/>
              </a:lnSpc>
              <a:buFont typeface="Wingdings" charset="2"/>
              <a:buChar char="l"/>
            </a:pPr>
            <a:r>
              <a:rPr kumimoji="1" lang="zh-CN" altLang="en-US" sz="3200" dirty="0">
                <a:solidFill>
                  <a:schemeClr val="tx1"/>
                </a:solidFill>
                <a:latin typeface="STZhongsong" charset="-122"/>
                <a:ea typeface="STZhongsong" charset="-122"/>
                <a:cs typeface="STZhongsong" charset="-122"/>
              </a:rPr>
              <a:t>随着数据科学理论的进步，由数据驱动的海洋科学研究将会蓬勃发展</a:t>
            </a:r>
          </a:p>
        </p:txBody>
      </p:sp>
    </p:spTree>
    <p:extLst>
      <p:ext uri="{BB962C8B-B14F-4D97-AF65-F5344CB8AC3E}">
        <p14:creationId xmlns:p14="http://schemas.microsoft.com/office/powerpoint/2010/main" val="1723020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9.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离子会议室</Template>
  <TotalTime>16063</TotalTime>
  <Words>3228</Words>
  <Application>Microsoft Macintosh PowerPoint</Application>
  <PresentationFormat>宽屏</PresentationFormat>
  <Paragraphs>388</Paragraphs>
  <Slides>40</Slides>
  <Notes>23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3" baseType="lpstr">
      <vt:lpstr>Cambria Math</vt:lpstr>
      <vt:lpstr>Century Gothic</vt:lpstr>
      <vt:lpstr>DengXian</vt:lpstr>
      <vt:lpstr>Microsoft YaHei</vt:lpstr>
      <vt:lpstr>SimHei</vt:lpstr>
      <vt:lpstr>STZhongsong</vt:lpstr>
      <vt:lpstr>Wingdings</vt:lpstr>
      <vt:lpstr>Wingdings 3</vt:lpstr>
      <vt:lpstr>宋体</vt:lpstr>
      <vt:lpstr>微软雅黑</vt:lpstr>
      <vt:lpstr>Arial</vt:lpstr>
      <vt:lpstr>TF10001029</vt:lpstr>
      <vt:lpstr>Equation.DSMT4</vt:lpstr>
      <vt:lpstr>基于机器学习的蒸发波导预测研究</vt:lpstr>
      <vt:lpstr>目录</vt:lpstr>
      <vt:lpstr>1. 人工智能及其发展</vt:lpstr>
      <vt:lpstr>人工智能概念的提出</vt:lpstr>
      <vt:lpstr>什么是智能</vt:lpstr>
      <vt:lpstr>机器学习：一种实现智能的方式</vt:lpstr>
      <vt:lpstr>深度学习：一种实现机器学习的技术</vt:lpstr>
      <vt:lpstr>三者的区别和联系</vt:lpstr>
      <vt:lpstr>机器学习方法可作为海洋大数据分析的有力手段</vt:lpstr>
      <vt:lpstr>2. 深度学习基本概念</vt:lpstr>
      <vt:lpstr>神经网络基本结构</vt:lpstr>
      <vt:lpstr>组合函数(Combination Function)</vt:lpstr>
      <vt:lpstr>激活函数(Activation Function)</vt:lpstr>
      <vt:lpstr>PowerPoint 演示文稿</vt:lpstr>
      <vt:lpstr>误差函数(Loss Function)</vt:lpstr>
      <vt:lpstr>优化方案</vt:lpstr>
      <vt:lpstr>PowerPoint 演示文稿</vt:lpstr>
      <vt:lpstr>随机梯度下降法</vt:lpstr>
      <vt:lpstr>PowerPoint 演示文稿</vt:lpstr>
      <vt:lpstr>自适应学习率优化方案</vt:lpstr>
      <vt:lpstr>3.基于机器学习的蒸发波导预测 </vt:lpstr>
      <vt:lpstr>大气波导</vt:lpstr>
      <vt:lpstr>外场观测实验</vt:lpstr>
      <vt:lpstr>一、蒸发波导生成机理及传统预测模型研究</vt:lpstr>
      <vt:lpstr>二、基于支持向量回归的蒸发波导预测模型研究</vt:lpstr>
      <vt:lpstr>SVR P-J优化方法</vt:lpstr>
      <vt:lpstr>PowerPoint 演示文稿</vt:lpstr>
      <vt:lpstr>PowerPoint 演示文稿</vt:lpstr>
      <vt:lpstr>PowerPoint 演示文稿</vt:lpstr>
      <vt:lpstr>不同区域的RMSE和SCC的对比</vt:lpstr>
      <vt:lpstr>三、基于多层感知机的蒸发波导预测模型研究</vt:lpstr>
      <vt:lpstr>万能近似性质与万能近似定理</vt:lpstr>
      <vt:lpstr>PowerPoint 演示文稿</vt:lpstr>
      <vt:lpstr>PowerPoint 演示文稿</vt:lpstr>
      <vt:lpstr>PowerPoint 演示文稿</vt:lpstr>
      <vt:lpstr>PowerPoint 演示文稿</vt:lpstr>
      <vt:lpstr>不同区域的RMSE和SCC的对比</vt:lpstr>
      <vt:lpstr>交叉学习结果</vt:lpstr>
      <vt:lpstr>深度学习书目推荐</vt:lpstr>
      <vt:lpstr>PowerPoint 演示文稿</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硕士论文预审答辩</dc:title>
  <dc:creator>Microsoft Office 用户</dc:creator>
  <cp:lastModifiedBy>Microsoft Office 用户</cp:lastModifiedBy>
  <cp:revision>367</cp:revision>
  <cp:lastPrinted>2019-04-13T08:34:52Z</cp:lastPrinted>
  <dcterms:created xsi:type="dcterms:W3CDTF">2018-09-19T00:45:40Z</dcterms:created>
  <dcterms:modified xsi:type="dcterms:W3CDTF">2019-04-13T08:36:28Z</dcterms:modified>
</cp:coreProperties>
</file>