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2" r:id="rId4"/>
    <p:sldId id="258" r:id="rId5"/>
    <p:sldId id="269" r:id="rId6"/>
    <p:sldId id="270" r:id="rId7"/>
    <p:sldId id="272" r:id="rId8"/>
    <p:sldId id="271" r:id="rId9"/>
    <p:sldId id="259" r:id="rId10"/>
    <p:sldId id="273" r:id="rId11"/>
    <p:sldId id="260" r:id="rId12"/>
    <p:sldId id="274" r:id="rId13"/>
    <p:sldId id="275" r:id="rId14"/>
    <p:sldId id="261" r:id="rId15"/>
    <p:sldId id="276" r:id="rId16"/>
    <p:sldId id="263" r:id="rId17"/>
    <p:sldId id="277" r:id="rId18"/>
    <p:sldId id="278" r:id="rId19"/>
    <p:sldId id="279" r:id="rId20"/>
    <p:sldId id="281"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91" autoAdjust="0"/>
  </p:normalViewPr>
  <p:slideViewPr>
    <p:cSldViewPr snapToGrid="0">
      <p:cViewPr varScale="1">
        <p:scale>
          <a:sx n="61" d="100"/>
          <a:sy n="61" d="100"/>
        </p:scale>
        <p:origin x="107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42D79-5EF7-41F8-A7EF-399D84BB6001}" type="datetimeFigureOut">
              <a:rPr lang="zh-CN" altLang="en-US" smtClean="0"/>
              <a:t>2019/12/14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4DBF1-9842-4DDF-AF32-911AF9437DB7}" type="slidenum">
              <a:rPr lang="zh-CN" altLang="en-US" smtClean="0"/>
              <a:t>‹#›</a:t>
            </a:fld>
            <a:endParaRPr lang="zh-CN" altLang="en-US"/>
          </a:p>
        </p:txBody>
      </p:sp>
    </p:spTree>
    <p:extLst>
      <p:ext uri="{BB962C8B-B14F-4D97-AF65-F5344CB8AC3E}">
        <p14:creationId xmlns:p14="http://schemas.microsoft.com/office/powerpoint/2010/main" val="274078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2</a:t>
            </a:fld>
            <a:endParaRPr lang="zh-CN" altLang="en-US"/>
          </a:p>
        </p:txBody>
      </p:sp>
    </p:spTree>
    <p:extLst>
      <p:ext uri="{BB962C8B-B14F-4D97-AF65-F5344CB8AC3E}">
        <p14:creationId xmlns:p14="http://schemas.microsoft.com/office/powerpoint/2010/main" val="401928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64DBF1-9842-4DDF-AF32-911AF9437DB7}" type="slidenum">
              <a:rPr lang="zh-CN" altLang="en-US" smtClean="0"/>
              <a:t>14</a:t>
            </a:fld>
            <a:endParaRPr lang="zh-CN" altLang="en-US"/>
          </a:p>
        </p:txBody>
      </p:sp>
    </p:spTree>
    <p:extLst>
      <p:ext uri="{BB962C8B-B14F-4D97-AF65-F5344CB8AC3E}">
        <p14:creationId xmlns:p14="http://schemas.microsoft.com/office/powerpoint/2010/main" val="401212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Ssim</a:t>
            </a:r>
            <a:r>
              <a:rPr lang="zh-CN" altLang="en-US" dirty="0" smtClean="0"/>
              <a:t>：亮度比较，对比度比较，结构比较。分别利用</a:t>
            </a:r>
            <a:r>
              <a:rPr lang="en-US" altLang="zh-CN" dirty="0" err="1" smtClean="0"/>
              <a:t>x,y</a:t>
            </a:r>
            <a:r>
              <a:rPr lang="zh-CN" altLang="en-US" dirty="0" smtClean="0"/>
              <a:t>的平均值，标准差，协方差。</a:t>
            </a:r>
          </a:p>
        </p:txBody>
      </p:sp>
      <p:sp>
        <p:nvSpPr>
          <p:cNvPr id="4" name="灯片编号占位符 3"/>
          <p:cNvSpPr>
            <a:spLocks noGrp="1"/>
          </p:cNvSpPr>
          <p:nvPr>
            <p:ph type="sldNum" sz="quarter" idx="5"/>
          </p:nvPr>
        </p:nvSpPr>
        <p:spPr/>
        <p:txBody>
          <a:bodyPr/>
          <a:lstStyle/>
          <a:p>
            <a:fld id="{EC64DBF1-9842-4DDF-AF32-911AF9437DB7}" type="slidenum">
              <a:rPr lang="zh-CN" altLang="en-US" smtClean="0"/>
              <a:t>15</a:t>
            </a:fld>
            <a:endParaRPr lang="zh-CN" altLang="en-US"/>
          </a:p>
        </p:txBody>
      </p:sp>
    </p:spTree>
    <p:extLst>
      <p:ext uri="{BB962C8B-B14F-4D97-AF65-F5344CB8AC3E}">
        <p14:creationId xmlns:p14="http://schemas.microsoft.com/office/powerpoint/2010/main" val="183887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16</a:t>
            </a:fld>
            <a:endParaRPr lang="zh-CN" altLang="en-US"/>
          </a:p>
        </p:txBody>
      </p:sp>
    </p:spTree>
    <p:extLst>
      <p:ext uri="{BB962C8B-B14F-4D97-AF65-F5344CB8AC3E}">
        <p14:creationId xmlns:p14="http://schemas.microsoft.com/office/powerpoint/2010/main" val="1750933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后续讨论算法在时间和空间上的泛化能力，均使用之前验证集选定的那一组超参数。</a:t>
            </a:r>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17</a:t>
            </a:fld>
            <a:endParaRPr lang="zh-CN" altLang="en-US"/>
          </a:p>
        </p:txBody>
      </p:sp>
    </p:spTree>
    <p:extLst>
      <p:ext uri="{BB962C8B-B14F-4D97-AF65-F5344CB8AC3E}">
        <p14:creationId xmlns:p14="http://schemas.microsoft.com/office/powerpoint/2010/main" val="262383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18</a:t>
            </a:fld>
            <a:endParaRPr lang="zh-CN" altLang="en-US"/>
          </a:p>
        </p:txBody>
      </p:sp>
    </p:spTree>
    <p:extLst>
      <p:ext uri="{BB962C8B-B14F-4D97-AF65-F5344CB8AC3E}">
        <p14:creationId xmlns:p14="http://schemas.microsoft.com/office/powerpoint/2010/main" val="1813633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19</a:t>
            </a:fld>
            <a:endParaRPr lang="zh-CN" altLang="en-US"/>
          </a:p>
        </p:txBody>
      </p:sp>
    </p:spTree>
    <p:extLst>
      <p:ext uri="{BB962C8B-B14F-4D97-AF65-F5344CB8AC3E}">
        <p14:creationId xmlns:p14="http://schemas.microsoft.com/office/powerpoint/2010/main" val="3933027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算法运行时间，并没有增加多少，训练时间不算在内。</a:t>
            </a:r>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20</a:t>
            </a:fld>
            <a:endParaRPr lang="zh-CN" altLang="en-US"/>
          </a:p>
        </p:txBody>
      </p:sp>
    </p:spTree>
    <p:extLst>
      <p:ext uri="{BB962C8B-B14F-4D97-AF65-F5344CB8AC3E}">
        <p14:creationId xmlns:p14="http://schemas.microsoft.com/office/powerpoint/2010/main" val="327154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再分析产品为深入了解和认识不同时空尺度的海洋动力学过程、探索海洋在气候变化中的作用等提供了强有力的、甚至不可替代的数据支撑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极大地推动了海洋科学的发展。海洋再分析产品已经在深入研究海洋对气候变化的响应、大洋环流与温盐结构、海洋动力学过程、监测方案的设计、数值预报和模式评估等诸多研究领域中得到广泛应用。</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C64DBF1-9842-4DDF-AF32-911AF9437DB7}" type="slidenum">
              <a:rPr lang="zh-CN" altLang="en-US" smtClean="0"/>
              <a:t>3</a:t>
            </a:fld>
            <a:endParaRPr lang="zh-CN" altLang="en-US"/>
          </a:p>
        </p:txBody>
      </p:sp>
    </p:spTree>
    <p:extLst>
      <p:ext uri="{BB962C8B-B14F-4D97-AF65-F5344CB8AC3E}">
        <p14:creationId xmlns:p14="http://schemas.microsoft.com/office/powerpoint/2010/main" val="316371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讲一下高斯过程的概念：一些具有联合高斯分布的随机变量的集合</a:t>
            </a:r>
            <a:endParaRPr lang="en-US" altLang="zh-CN" dirty="0" smtClean="0"/>
          </a:p>
        </p:txBody>
      </p:sp>
      <p:sp>
        <p:nvSpPr>
          <p:cNvPr id="4" name="灯片编号占位符 3"/>
          <p:cNvSpPr>
            <a:spLocks noGrp="1"/>
          </p:cNvSpPr>
          <p:nvPr>
            <p:ph type="sldNum" sz="quarter" idx="5"/>
          </p:nvPr>
        </p:nvSpPr>
        <p:spPr/>
        <p:txBody>
          <a:bodyPr/>
          <a:lstStyle/>
          <a:p>
            <a:fld id="{EC64DBF1-9842-4DDF-AF32-911AF9437DB7}" type="slidenum">
              <a:rPr lang="zh-CN" altLang="en-US" smtClean="0"/>
              <a:t>4</a:t>
            </a:fld>
            <a:endParaRPr lang="zh-CN" altLang="en-US"/>
          </a:p>
        </p:txBody>
      </p:sp>
    </p:spTree>
    <p:extLst>
      <p:ext uri="{BB962C8B-B14F-4D97-AF65-F5344CB8AC3E}">
        <p14:creationId xmlns:p14="http://schemas.microsoft.com/office/powerpoint/2010/main" val="114015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讲一下回归的概念：</a:t>
            </a:r>
            <a:r>
              <a:rPr lang="en-US" altLang="zh-CN" dirty="0" smtClean="0"/>
              <a:t>x</a:t>
            </a:r>
            <a:r>
              <a:rPr lang="zh-CN" altLang="en-US" dirty="0" smtClean="0"/>
              <a:t>和</a:t>
            </a:r>
            <a:r>
              <a:rPr lang="en-US" altLang="zh-CN" dirty="0" smtClean="0"/>
              <a:t>y</a:t>
            </a:r>
            <a:r>
              <a:rPr lang="zh-CN" altLang="en-US" dirty="0" smtClean="0"/>
              <a:t>的函数关系，给定一个新的</a:t>
            </a:r>
            <a:r>
              <a:rPr lang="en-US" altLang="zh-CN" dirty="0" smtClean="0"/>
              <a:t>x</a:t>
            </a:r>
            <a:r>
              <a:rPr lang="zh-CN" altLang="en-US" dirty="0" smtClean="0"/>
              <a:t>，得到</a:t>
            </a:r>
            <a:r>
              <a:rPr lang="en-US" altLang="zh-CN" dirty="0" smtClean="0"/>
              <a:t>y</a:t>
            </a:r>
            <a:r>
              <a:rPr lang="zh-CN" altLang="en-US" dirty="0" smtClean="0"/>
              <a:t>的值</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如何利用高斯过程进行回归？一种特殊的贝叶斯回归。</a:t>
            </a:r>
          </a:p>
        </p:txBody>
      </p:sp>
      <p:sp>
        <p:nvSpPr>
          <p:cNvPr id="4" name="灯片编号占位符 3"/>
          <p:cNvSpPr>
            <a:spLocks noGrp="1"/>
          </p:cNvSpPr>
          <p:nvPr>
            <p:ph type="sldNum" sz="quarter" idx="5"/>
          </p:nvPr>
        </p:nvSpPr>
        <p:spPr/>
        <p:txBody>
          <a:bodyPr/>
          <a:lstStyle/>
          <a:p>
            <a:fld id="{EC64DBF1-9842-4DDF-AF32-911AF9437DB7}" type="slidenum">
              <a:rPr lang="zh-CN" altLang="en-US" smtClean="0"/>
              <a:t>5</a:t>
            </a:fld>
            <a:endParaRPr lang="zh-CN" altLang="en-US"/>
          </a:p>
        </p:txBody>
      </p:sp>
    </p:spTree>
    <p:extLst>
      <p:ext uri="{BB962C8B-B14F-4D97-AF65-F5344CB8AC3E}">
        <p14:creationId xmlns:p14="http://schemas.microsoft.com/office/powerpoint/2010/main" val="291837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64DBF1-9842-4DDF-AF32-911AF9437DB7}" type="slidenum">
              <a:rPr lang="zh-CN" altLang="en-US" smtClean="0"/>
              <a:t>6</a:t>
            </a:fld>
            <a:endParaRPr lang="zh-CN" altLang="en-US"/>
          </a:p>
        </p:txBody>
      </p:sp>
    </p:spTree>
    <p:extLst>
      <p:ext uri="{BB962C8B-B14F-4D97-AF65-F5344CB8AC3E}">
        <p14:creationId xmlns:p14="http://schemas.microsoft.com/office/powerpoint/2010/main" val="83185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64DBF1-9842-4DDF-AF32-911AF9437DB7}" type="slidenum">
              <a:rPr lang="zh-CN" altLang="en-US" smtClean="0"/>
              <a:t>7</a:t>
            </a:fld>
            <a:endParaRPr lang="zh-CN" altLang="en-US"/>
          </a:p>
        </p:txBody>
      </p:sp>
    </p:spTree>
    <p:extLst>
      <p:ext uri="{BB962C8B-B14F-4D97-AF65-F5344CB8AC3E}">
        <p14:creationId xmlns:p14="http://schemas.microsoft.com/office/powerpoint/2010/main" val="220249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64DBF1-9842-4DDF-AF32-911AF9437DB7}" type="slidenum">
              <a:rPr lang="zh-CN" altLang="en-US" smtClean="0"/>
              <a:t>8</a:t>
            </a:fld>
            <a:endParaRPr lang="zh-CN" altLang="en-US"/>
          </a:p>
        </p:txBody>
      </p:sp>
    </p:spTree>
    <p:extLst>
      <p:ext uri="{BB962C8B-B14F-4D97-AF65-F5344CB8AC3E}">
        <p14:creationId xmlns:p14="http://schemas.microsoft.com/office/powerpoint/2010/main" val="317359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对于每个协方差函数都有一些超参数，</a:t>
            </a:r>
            <a:r>
              <a:rPr lang="en-US" altLang="zh-CN" dirty="0" smtClean="0"/>
              <a:t>l</a:t>
            </a:r>
            <a:r>
              <a:rPr lang="zh-CN" altLang="en-US" dirty="0" smtClean="0"/>
              <a:t>是长尺度超参数，</a:t>
            </a:r>
            <a:r>
              <a:rPr lang="en-US" altLang="zh-CN" sz="1200" dirty="0" smtClean="0">
                <a:solidFill>
                  <a:srgbClr val="2E3033"/>
                </a:solidFill>
                <a:effectLst/>
                <a:latin typeface="Arial" panose="020B0604020202020204" pitchFamily="34" charset="0"/>
                <a:ea typeface="宋体" panose="02010600030101010101" pitchFamily="2" charset="-122"/>
              </a:rPr>
              <a:t>r = x-x’</a:t>
            </a:r>
            <a:r>
              <a:rPr lang="zh-CN" altLang="en-US" dirty="0" smtClean="0"/>
              <a:t>。</a:t>
            </a:r>
            <a:endParaRPr lang="en-US" altLang="zh-CN" dirty="0" smtClean="0"/>
          </a:p>
          <a:p>
            <a:r>
              <a:rPr lang="en-US" altLang="zh-CN" dirty="0" smtClean="0"/>
              <a:t>SE</a:t>
            </a:r>
            <a:r>
              <a:rPr lang="zh-CN" altLang="en-US" dirty="0" smtClean="0"/>
              <a:t>是机器学习中最常用的，但是它非常平滑，不适用于天气过程。有突变的。</a:t>
            </a:r>
            <a:endParaRPr lang="en-US" altLang="zh-CN" dirty="0" smtClean="0"/>
          </a:p>
        </p:txBody>
      </p:sp>
      <p:sp>
        <p:nvSpPr>
          <p:cNvPr id="4" name="灯片编号占位符 3"/>
          <p:cNvSpPr>
            <a:spLocks noGrp="1"/>
          </p:cNvSpPr>
          <p:nvPr>
            <p:ph type="sldNum" sz="quarter" idx="10"/>
          </p:nvPr>
        </p:nvSpPr>
        <p:spPr/>
        <p:txBody>
          <a:bodyPr/>
          <a:lstStyle/>
          <a:p>
            <a:fld id="{EC64DBF1-9842-4DDF-AF32-911AF9437DB7}" type="slidenum">
              <a:rPr lang="zh-CN" altLang="en-US" smtClean="0"/>
              <a:t>9</a:t>
            </a:fld>
            <a:endParaRPr lang="zh-CN" altLang="en-US"/>
          </a:p>
        </p:txBody>
      </p:sp>
    </p:spTree>
    <p:extLst>
      <p:ext uri="{BB962C8B-B14F-4D97-AF65-F5344CB8AC3E}">
        <p14:creationId xmlns:p14="http://schemas.microsoft.com/office/powerpoint/2010/main" val="300890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soda</a:t>
            </a:r>
            <a:r>
              <a:rPr lang="zh-CN" altLang="en-US" sz="1200" kern="1200" dirty="0" smtClean="0">
                <a:solidFill>
                  <a:schemeClr val="tx1"/>
                </a:solidFill>
                <a:effectLst/>
                <a:latin typeface="+mn-lt"/>
                <a:ea typeface="+mn-ea"/>
                <a:cs typeface="+mn-cs"/>
              </a:rPr>
              <a:t>数据集</a:t>
            </a:r>
            <a:r>
              <a:rPr lang="zh-CN" altLang="zh-CN" sz="1200" kern="1200" dirty="0" smtClean="0">
                <a:solidFill>
                  <a:schemeClr val="tx1"/>
                </a:solidFill>
                <a:effectLst/>
                <a:latin typeface="+mn-lt"/>
                <a:ea typeface="+mn-ea"/>
                <a:cs typeface="+mn-cs"/>
              </a:rPr>
              <a:t>空间分辨率为</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 经纬度范围是</a:t>
            </a:r>
            <a:r>
              <a:rPr lang="en-US" altLang="zh-CN" sz="1200" kern="1200" dirty="0" smtClean="0">
                <a:solidFill>
                  <a:schemeClr val="tx1"/>
                </a:solidFill>
                <a:effectLst/>
                <a:latin typeface="+mn-lt"/>
                <a:ea typeface="+mn-ea"/>
                <a:cs typeface="+mn-cs"/>
              </a:rPr>
              <a:t> 0.25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359.75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74.75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89.75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 垂直方向上的各层之间是不等间距的， 一共有</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层 （本文选取深度为</a:t>
            </a:r>
            <a:r>
              <a:rPr lang="en-US" altLang="zh-CN" sz="1200" kern="1200" dirty="0" smtClean="0">
                <a:solidFill>
                  <a:schemeClr val="tx1"/>
                </a:solidFill>
                <a:effectLst/>
                <a:latin typeface="+mn-lt"/>
                <a:ea typeface="+mn-ea"/>
                <a:cs typeface="+mn-cs"/>
              </a:rPr>
              <a:t>5m</a:t>
            </a:r>
            <a:r>
              <a:rPr lang="zh-CN" altLang="zh-CN" sz="1200" kern="1200" dirty="0" smtClean="0">
                <a:solidFill>
                  <a:schemeClr val="tx1"/>
                </a:solidFill>
                <a:effectLst/>
                <a:latin typeface="+mn-lt"/>
                <a:ea typeface="+mn-ea"/>
                <a:cs typeface="+mn-cs"/>
              </a:rPr>
              <a:t>的海温作为</a:t>
            </a:r>
            <a:r>
              <a:rPr lang="en-US" altLang="zh-CN" sz="1200" kern="1200" dirty="0" smtClean="0">
                <a:solidFill>
                  <a:schemeClr val="tx1"/>
                </a:solidFill>
                <a:effectLst/>
                <a:latin typeface="+mn-lt"/>
                <a:ea typeface="+mn-ea"/>
                <a:cs typeface="+mn-cs"/>
              </a:rPr>
              <a:t>SST</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跟气象要素的插值不同的是，需要剔除陆地区域。</a:t>
            </a:r>
            <a:endParaRPr lang="zh-CN" altLang="en-US" dirty="0"/>
          </a:p>
        </p:txBody>
      </p:sp>
      <p:sp>
        <p:nvSpPr>
          <p:cNvPr id="4" name="灯片编号占位符 3"/>
          <p:cNvSpPr>
            <a:spLocks noGrp="1"/>
          </p:cNvSpPr>
          <p:nvPr>
            <p:ph type="sldNum" sz="quarter" idx="10"/>
          </p:nvPr>
        </p:nvSpPr>
        <p:spPr/>
        <p:txBody>
          <a:bodyPr/>
          <a:lstStyle/>
          <a:p>
            <a:fld id="{EC64DBF1-9842-4DDF-AF32-911AF9437DB7}" type="slidenum">
              <a:rPr lang="zh-CN" altLang="en-US" smtClean="0"/>
              <a:t>13</a:t>
            </a:fld>
            <a:endParaRPr lang="zh-CN" altLang="en-US"/>
          </a:p>
        </p:txBody>
      </p:sp>
    </p:spTree>
    <p:extLst>
      <p:ext uri="{BB962C8B-B14F-4D97-AF65-F5344CB8AC3E}">
        <p14:creationId xmlns:p14="http://schemas.microsoft.com/office/powerpoint/2010/main" val="411208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B40F1-635E-4BB8-AC27-934FBECB97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A8B111-298C-462B-9C0F-C794297D3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3B5330-43BB-425B-955D-42BB0C698E32}"/>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6A0759C4-7B34-4941-B8CE-5031B81295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9A7D64-6217-4CE0-992A-328066474D3B}"/>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184139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22B67-0421-41B4-B362-3E43333B4E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A6D2D2-4562-474D-A02F-75E3D87E73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A1AFDB-4FD9-4C8F-834B-BD048F18FAD8}"/>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0BF1BD1D-575D-4887-B7CD-234B69D0A8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9CD4E0-51E3-4C0F-BF1D-96CBC38219BC}"/>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17880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F3166-E69F-4A40-9925-779487D91F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F052A5-C20E-49FA-9ACB-DA2488487F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2FF373-01B8-4B9D-9AB2-957FFA0446AD}"/>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15D35C79-6388-47C4-BEEF-5E75F1B289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55FB28-918B-44B3-8E5D-965E75E911E5}"/>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163060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84C77-4AEC-4580-A6B0-4B49BE34F3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803E88-A0A2-48A6-A25B-FEFA40B971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F68B59-583B-4B8C-9351-846439C9B5F2}"/>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BF475662-4BA0-407D-BC0B-1A3CD6955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EEA22-650B-4BEB-A751-0F546F467BA4}"/>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287920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5B5F9-70FB-4839-8DB2-EF239550F1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DA2AAB-1BCB-4E14-9AFF-9536CDFED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51B4F6-9605-43F1-BB2F-BA44612DBE2E}"/>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86102025-089A-4A7A-B77A-DEE56987CA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C77524-C8C2-4B55-BED8-99F0DED8ADAC}"/>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377629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F78C7-CC9E-4DC7-AFA8-EEE0D787D1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BAE682-81C5-4D34-AA53-535B513900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61C759-12E5-4452-96D7-9199CCF2B46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BF4AAF-6D11-47C9-9E81-015FB789B6ED}"/>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AF21952C-DD26-48FB-97D1-09171993C2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8C8217-92C4-409B-8D4B-99591F05D6D6}"/>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207412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D91C4-97B3-4DAA-8150-88D02D6218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568F37-CE76-45B1-A616-C17A0022F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9406AD-AF2D-4467-83E7-5ECDE4185A0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4E228F-885D-4D53-B6B9-3EEF1EFF4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ACEFD-2193-4869-91BA-8DB0E63B88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6C5FCA-7FEB-46D6-88B6-4B197BBD852D}"/>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8" name="页脚占位符 7">
            <a:extLst>
              <a:ext uri="{FF2B5EF4-FFF2-40B4-BE49-F238E27FC236}">
                <a16:creationId xmlns:a16="http://schemas.microsoft.com/office/drawing/2014/main" id="{B31DC49D-24E9-4EEE-940B-B814E20971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C44949-74BC-4566-BFC2-A5FEF61A879B}"/>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323726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E707F-EFBC-43A5-B985-F8250A8997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8ECC3A-D38D-4F5D-BC81-84A94B6F8899}"/>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4" name="页脚占位符 3">
            <a:extLst>
              <a:ext uri="{FF2B5EF4-FFF2-40B4-BE49-F238E27FC236}">
                <a16:creationId xmlns:a16="http://schemas.microsoft.com/office/drawing/2014/main" id="{18EC3D13-AC8B-42AA-A8D6-1FE35E9D0E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6B7744-CCB8-4306-B468-C15C037824B3}"/>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29908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251057-1FC6-4090-8C7A-6D7EBB39E871}"/>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3" name="页脚占位符 2">
            <a:extLst>
              <a:ext uri="{FF2B5EF4-FFF2-40B4-BE49-F238E27FC236}">
                <a16:creationId xmlns:a16="http://schemas.microsoft.com/office/drawing/2014/main" id="{A1B805FE-98AB-465C-BEE1-63938601A0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57E69B-CD0C-4BBF-B66F-8158A11BC7B5}"/>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293237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B9D24-582B-463B-ADA0-431F27DB01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716C45-5F7D-4090-AD1E-1488794C9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461301-E4FB-4721-B79B-7814FDF30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A93DE-533C-4FC4-838D-48068D46A218}"/>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E29840AB-4BEA-4698-BD93-F81CB386F9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5EF0CA-7878-48E6-B4D4-A048E863A143}"/>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412277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63DD2-0377-4F4C-A1A5-CA0C745983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97B29C-D98E-48F2-82A5-9EC2ABAD6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B7C3FD-7EE2-4232-953F-7DE5D93CD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4DA728-3980-4248-8B8F-38F86DF6B903}"/>
              </a:ext>
            </a:extLst>
          </p:cNvPr>
          <p:cNvSpPr>
            <a:spLocks noGrp="1"/>
          </p:cNvSpPr>
          <p:nvPr>
            <p:ph type="dt" sz="half" idx="10"/>
          </p:nvPr>
        </p:nvSpPr>
        <p:spPr/>
        <p:txBody>
          <a:bodyPr/>
          <a:lstStyle/>
          <a:p>
            <a:fld id="{2B87274A-ACB1-4DC0-B0DD-1D16719BF9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8DB372B0-E04D-4D9F-8F5D-74DBD5F213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A3096-277B-4F7E-8C23-29D9899625F4}"/>
              </a:ext>
            </a:extLst>
          </p:cNvPr>
          <p:cNvSpPr>
            <a:spLocks noGrp="1"/>
          </p:cNvSpPr>
          <p:nvPr>
            <p:ph type="sldNum" sz="quarter" idx="12"/>
          </p:nvPr>
        </p:nvSpPr>
        <p:spPr/>
        <p:txBody>
          <a:body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389611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D5E990-8A20-406C-9739-C676067EE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0CC7EC-0CF1-4198-BCF6-5DB7ECDAE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6609DC-4367-43EA-A2F5-C26B48D7C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7274A-ACB1-4DC0-B0DD-1D16719BF9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81DDF79B-8B85-4AD6-A267-C1DEB267D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4A3EAA-415D-4127-9AB3-5B64926B1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52624-8632-4F1C-9278-9B300C38DBA2}" type="slidenum">
              <a:rPr lang="zh-CN" altLang="en-US" smtClean="0"/>
              <a:t>‹#›</a:t>
            </a:fld>
            <a:endParaRPr lang="zh-CN" altLang="en-US"/>
          </a:p>
        </p:txBody>
      </p:sp>
    </p:spTree>
    <p:extLst>
      <p:ext uri="{BB962C8B-B14F-4D97-AF65-F5344CB8AC3E}">
        <p14:creationId xmlns:p14="http://schemas.microsoft.com/office/powerpoint/2010/main" val="396571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t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tif"/><Relationship Id="rId5" Type="http://schemas.openxmlformats.org/officeDocument/2006/relationships/image" Target="../media/image21.tif"/><Relationship Id="rId4" Type="http://schemas.openxmlformats.org/officeDocument/2006/relationships/image" Target="../media/image20.tif"/></Relationships>
</file>

<file path=ppt/slides/_rels/slide17.xml.rels><?xml version="1.0" encoding="UTF-8" standalone="yes"?>
<Relationships xmlns="http://schemas.openxmlformats.org/package/2006/relationships"><Relationship Id="rId3" Type="http://schemas.openxmlformats.org/officeDocument/2006/relationships/image" Target="../media/image23.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t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tif"/><Relationship Id="rId5" Type="http://schemas.openxmlformats.org/officeDocument/2006/relationships/image" Target="../media/image26.tif"/><Relationship Id="rId4" Type="http://schemas.openxmlformats.org/officeDocument/2006/relationships/image" Target="../media/image25.tif"/></Relationships>
</file>

<file path=ppt/slides/_rels/slide19.xml.rels><?xml version="1.0" encoding="UTF-8" standalone="yes"?>
<Relationships xmlns="http://schemas.openxmlformats.org/package/2006/relationships"><Relationship Id="rId3" Type="http://schemas.openxmlformats.org/officeDocument/2006/relationships/image" Target="../media/image28.t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tif"/><Relationship Id="rId5" Type="http://schemas.openxmlformats.org/officeDocument/2006/relationships/image" Target="../media/image30.tif"/><Relationship Id="rId4" Type="http://schemas.openxmlformats.org/officeDocument/2006/relationships/image" Target="../media/image29.t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t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B0DC-04C0-4855-9266-3FC012ABA091}"/>
              </a:ext>
            </a:extLst>
          </p:cNvPr>
          <p:cNvSpPr>
            <a:spLocks noGrp="1"/>
          </p:cNvSpPr>
          <p:nvPr>
            <p:ph type="ctrTitle"/>
          </p:nvPr>
        </p:nvSpPr>
        <p:spPr>
          <a:xfrm>
            <a:off x="584200" y="778933"/>
            <a:ext cx="11006666" cy="2307696"/>
          </a:xfrm>
        </p:spPr>
        <p:txBody>
          <a:bodyPr>
            <a:normAutofit/>
          </a:bodyPr>
          <a:lstStyle/>
          <a:p>
            <a:r>
              <a:rPr lang="zh-CN" altLang="zh-CN" dirty="0">
                <a:latin typeface="楷体" panose="02010609060101010101" pitchFamily="49" charset="-122"/>
                <a:ea typeface="楷体" panose="02010609060101010101" pitchFamily="49" charset="-122"/>
              </a:rPr>
              <a:t>基于高斯过程回归的西北太平洋海域海</a:t>
            </a:r>
            <a:r>
              <a:rPr lang="zh-CN" altLang="zh-CN" dirty="0" smtClean="0">
                <a:latin typeface="楷体" panose="02010609060101010101" pitchFamily="49" charset="-122"/>
                <a:ea typeface="楷体" panose="02010609060101010101" pitchFamily="49" charset="-122"/>
              </a:rPr>
              <a:t>表</a:t>
            </a:r>
            <a:r>
              <a:rPr lang="zh-CN" altLang="en-US" dirty="0" smtClean="0">
                <a:latin typeface="楷体" panose="02010609060101010101" pitchFamily="49" charset="-122"/>
                <a:ea typeface="楷体" panose="02010609060101010101" pitchFamily="49" charset="-122"/>
              </a:rPr>
              <a:t>面</a:t>
            </a:r>
            <a:r>
              <a:rPr lang="zh-CN" altLang="zh-CN" dirty="0" smtClean="0">
                <a:latin typeface="楷体" panose="02010609060101010101" pitchFamily="49" charset="-122"/>
                <a:ea typeface="楷体" panose="02010609060101010101" pitchFamily="49" charset="-122"/>
              </a:rPr>
              <a:t>温度</a:t>
            </a:r>
            <a:r>
              <a:rPr lang="zh-CN" altLang="zh-CN" dirty="0">
                <a:latin typeface="楷体" panose="02010609060101010101" pitchFamily="49" charset="-122"/>
                <a:ea typeface="楷体" panose="02010609060101010101" pitchFamily="49" charset="-122"/>
              </a:rPr>
              <a:t>插值算法</a:t>
            </a:r>
          </a:p>
        </p:txBody>
      </p:sp>
      <p:sp>
        <p:nvSpPr>
          <p:cNvPr id="3" name="副标题 2">
            <a:extLst>
              <a:ext uri="{FF2B5EF4-FFF2-40B4-BE49-F238E27FC236}">
                <a16:creationId xmlns:a16="http://schemas.microsoft.com/office/drawing/2014/main" id="{523EB503-0AFB-4177-ACEE-5348A380D1FC}"/>
              </a:ext>
            </a:extLst>
          </p:cNvPr>
          <p:cNvSpPr>
            <a:spLocks noGrp="1"/>
          </p:cNvSpPr>
          <p:nvPr>
            <p:ph type="subTitle" idx="1"/>
          </p:nvPr>
        </p:nvSpPr>
        <p:spPr>
          <a:xfrm>
            <a:off x="1515533" y="5024438"/>
            <a:ext cx="9144000" cy="1655762"/>
          </a:xfrm>
        </p:spPr>
        <p:txBody>
          <a:bodyPr>
            <a:normAutofit/>
          </a:bodyPr>
          <a:lstStyle/>
          <a:p>
            <a:r>
              <a:rPr lang="zh-CN" altLang="en-US" sz="2800" dirty="0" smtClean="0">
                <a:latin typeface="楷体" panose="02010609060101010101" pitchFamily="49" charset="-122"/>
                <a:ea typeface="楷体" panose="02010609060101010101" pitchFamily="49" charset="-122"/>
              </a:rPr>
              <a:t>张永顺</a:t>
            </a:r>
            <a:endParaRPr lang="en-US" altLang="zh-CN" sz="2800" dirty="0" smtClean="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2019.12.14</a:t>
            </a:r>
          </a:p>
          <a:p>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98863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C114-46C5-451C-BD44-B5B56F025736}"/>
              </a:ext>
            </a:extLst>
          </p:cNvPr>
          <p:cNvSpPr>
            <a:spLocks noGrp="1"/>
          </p:cNvSpPr>
          <p:nvPr>
            <p:ph type="title"/>
          </p:nvPr>
        </p:nvSpPr>
        <p:spPr/>
        <p:txBody>
          <a:bodyPr/>
          <a:lstStyle/>
          <a:p>
            <a:r>
              <a:rPr lang="zh-CN" altLang="en-US" dirty="0" smtClean="0"/>
              <a:t>协方差函数</a:t>
            </a:r>
            <a:endParaRPr lang="en-US" altLang="zh-CN" dirty="0"/>
          </a:p>
        </p:txBody>
      </p:sp>
      <p:sp>
        <p:nvSpPr>
          <p:cNvPr id="5" name="矩形 4"/>
          <p:cNvSpPr/>
          <p:nvPr/>
        </p:nvSpPr>
        <p:spPr>
          <a:xfrm>
            <a:off x="838200" y="1885128"/>
            <a:ext cx="5686172" cy="646331"/>
          </a:xfrm>
          <a:prstGeom prst="rect">
            <a:avLst/>
          </a:prstGeom>
        </p:spPr>
        <p:txBody>
          <a:bodyPr wrap="none">
            <a:spAutoFit/>
          </a:bodyPr>
          <a:lstStyle/>
          <a:p>
            <a:pPr indent="266700">
              <a:lnSpc>
                <a:spcPct val="150000"/>
              </a:lnSpc>
              <a:spcAft>
                <a:spcPts val="0"/>
              </a:spcAft>
            </a:pPr>
            <a:r>
              <a:rPr lang="zh-CN"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以下</a:t>
            </a:r>
            <a:r>
              <a:rPr lang="zh-CN" altLang="zh-CN" sz="2400" kern="100" dirty="0">
                <a:solidFill>
                  <a:srgbClr val="4D4D4D"/>
                </a:solidFill>
                <a:latin typeface="Arial" panose="020B0604020202020204" pitchFamily="34" charset="0"/>
                <a:ea typeface="宋体" panose="02010600030101010101" pitchFamily="2" charset="-122"/>
                <a:cs typeface="Arial" panose="020B0604020202020204" pitchFamily="34" charset="0"/>
              </a:rPr>
              <a:t>规则组合的核函数依然是核函数：</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p:nvPr/>
        </p:nvPicPr>
        <p:blipFill>
          <a:blip r:embed="rId2"/>
          <a:stretch>
            <a:fillRect/>
          </a:stretch>
        </p:blipFill>
        <p:spPr>
          <a:xfrm>
            <a:off x="3532415" y="2531459"/>
            <a:ext cx="4762500" cy="1354741"/>
          </a:xfrm>
          <a:prstGeom prst="rect">
            <a:avLst/>
          </a:prstGeom>
        </p:spPr>
      </p:pic>
      <p:sp>
        <p:nvSpPr>
          <p:cNvPr id="14" name="矩形 13"/>
          <p:cNvSpPr/>
          <p:nvPr/>
        </p:nvSpPr>
        <p:spPr>
          <a:xfrm>
            <a:off x="838200" y="4726971"/>
            <a:ext cx="10333278" cy="1200329"/>
          </a:xfrm>
          <a:prstGeom prst="rect">
            <a:avLst/>
          </a:prstGeom>
        </p:spPr>
        <p:txBody>
          <a:bodyPr wrap="none">
            <a:spAutoFit/>
          </a:bodyPr>
          <a:lstStyle/>
          <a:p>
            <a:pPr indent="266700">
              <a:lnSpc>
                <a:spcPct val="150000"/>
              </a:lnSpc>
              <a:spcAft>
                <a:spcPts val="0"/>
              </a:spcAft>
            </a:pP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       我们希望找到一个协方差函数能最好地拟合数据集（</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X</a:t>
            </a: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y</a:t>
            </a: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），并具有</a:t>
            </a:r>
            <a:endParaRPr lang="en-US" altLang="zh-CN" sz="2400" kern="100" dirty="0">
              <a:solidFill>
                <a:srgbClr val="4D4D4D"/>
              </a:solidFill>
              <a:latin typeface="Arial" panose="020B0604020202020204" pitchFamily="34" charset="0"/>
              <a:ea typeface="宋体" panose="02010600030101010101" pitchFamily="2" charset="-122"/>
              <a:cs typeface="Arial" panose="020B0604020202020204" pitchFamily="34" charset="0"/>
            </a:endParaRPr>
          </a:p>
          <a:p>
            <a:pPr indent="266700">
              <a:lnSpc>
                <a:spcPct val="150000"/>
              </a:lnSpc>
              <a:spcAft>
                <a:spcPts val="0"/>
              </a:spcAft>
            </a:pP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良好的泛化能力。</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9810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13E15-55DF-472A-A8F2-DE37C10BC890}"/>
              </a:ext>
            </a:extLst>
          </p:cNvPr>
          <p:cNvSpPr>
            <a:spLocks noGrp="1"/>
          </p:cNvSpPr>
          <p:nvPr>
            <p:ph type="title"/>
          </p:nvPr>
        </p:nvSpPr>
        <p:spPr/>
        <p:txBody>
          <a:bodyPr/>
          <a:lstStyle/>
          <a:p>
            <a:r>
              <a:rPr lang="zh-CN" altLang="en-US" dirty="0" smtClean="0"/>
              <a:t>插值</a:t>
            </a:r>
            <a:r>
              <a:rPr lang="zh-CN" altLang="en-US" dirty="0"/>
              <a:t>算法</a:t>
            </a:r>
            <a:endParaRPr lang="en-US" altLang="zh-CN" dirty="0"/>
          </a:p>
        </p:txBody>
      </p:sp>
      <p:pic>
        <p:nvPicPr>
          <p:cNvPr id="5" name="图片 4"/>
          <p:cNvPicPr/>
          <p:nvPr/>
        </p:nvPicPr>
        <p:blipFill>
          <a:blip r:embed="rId2"/>
          <a:stretch>
            <a:fillRect/>
          </a:stretch>
        </p:blipFill>
        <p:spPr>
          <a:xfrm>
            <a:off x="3249386" y="1175657"/>
            <a:ext cx="5530963" cy="1566864"/>
          </a:xfrm>
          <a:prstGeom prst="rect">
            <a:avLst/>
          </a:prstGeom>
        </p:spPr>
      </p:pic>
      <p:sp>
        <p:nvSpPr>
          <p:cNvPr id="6" name="矩形 5"/>
          <p:cNvSpPr/>
          <p:nvPr/>
        </p:nvSpPr>
        <p:spPr>
          <a:xfrm>
            <a:off x="1453243" y="2759586"/>
            <a:ext cx="9731828" cy="1754326"/>
          </a:xfrm>
          <a:prstGeom prst="rect">
            <a:avLst/>
          </a:prstGeom>
        </p:spPr>
        <p:txBody>
          <a:bodyPr wrap="square">
            <a:spAutoFit/>
          </a:bodyPr>
          <a:lstStyle/>
          <a:p>
            <a:pPr indent="266700">
              <a:lnSpc>
                <a:spcPct val="150000"/>
              </a:lnSpc>
            </a:pPr>
            <a:r>
              <a:rPr lang="en-US"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zh-CN"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是长尺度参数</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2E3033"/>
                </a:solidFill>
                <a:latin typeface="Times New Roman" panose="02020603050405020304" pitchFamily="18" charset="0"/>
                <a:ea typeface="宋体" panose="02010600030101010101" pitchFamily="2" charset="-122"/>
                <a:cs typeface="Times New Roman" panose="02020603050405020304" pitchFamily="18" charset="0"/>
              </a:rPr>
              <a:t>Kv</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是一个修正的贝塞尔函数，</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表示伽马函数</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v=p+1/2(p</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是非负整数</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越小</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越粗糙。</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常用的，</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v=1/2, 3/2 </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或 </a:t>
            </a:r>
            <a:r>
              <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5/2</a:t>
            </a:r>
            <a:r>
              <a:rPr lang="zh-CN" altLang="en-US"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solidFill>
                <a:srgbClr val="2E303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zh-CN" altLang="en-US" sz="2400" kern="100" dirty="0" smtClean="0">
                <a:solidFill>
                  <a:srgbClr val="2E3033"/>
                </a:solidFill>
                <a:effectLst/>
                <a:latin typeface="Times New Roman" panose="02020603050405020304" pitchFamily="18" charset="0"/>
                <a:ea typeface="宋体" panose="02010600030101010101" pitchFamily="2" charset="-122"/>
                <a:cs typeface="Times New Roman" panose="02020603050405020304" pitchFamily="18" charset="0"/>
              </a:rPr>
              <a:t>   当</a:t>
            </a:r>
            <a:r>
              <a:rPr lang="en-US" altLang="zh-CN" sz="2400" kern="100" dirty="0" smtClean="0">
                <a:solidFill>
                  <a:srgbClr val="2E3033"/>
                </a:solidFill>
                <a:latin typeface="Times New Roman" panose="02020603050405020304" pitchFamily="18" charset="0"/>
                <a:ea typeface="宋体" panose="02010600030101010101" pitchFamily="2" charset="-122"/>
                <a:cs typeface="Times New Roman" panose="02020603050405020304" pitchFamily="18" charset="0"/>
              </a:rPr>
              <a:t>v=1/2</a:t>
            </a:r>
            <a:r>
              <a:rPr lang="zh-CN" altLang="en-US" sz="2400" kern="100" dirty="0" smtClean="0">
                <a:solidFill>
                  <a:srgbClr val="2E3033"/>
                </a:solidFill>
                <a:latin typeface="Times New Roman" panose="02020603050405020304" pitchFamily="18" charset="0"/>
                <a:ea typeface="宋体" panose="02010600030101010101" pitchFamily="2" charset="-122"/>
                <a:cs typeface="Times New Roman" panose="02020603050405020304" pitchFamily="18" charset="0"/>
              </a:rPr>
              <a:t>时，</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p:nvPr/>
        </p:nvPicPr>
        <p:blipFill>
          <a:blip r:embed="rId3"/>
          <a:stretch>
            <a:fillRect/>
          </a:stretch>
        </p:blipFill>
        <p:spPr>
          <a:xfrm>
            <a:off x="4523015" y="4530977"/>
            <a:ext cx="3191555" cy="1094014"/>
          </a:xfrm>
          <a:prstGeom prst="rect">
            <a:avLst/>
          </a:prstGeom>
        </p:spPr>
      </p:pic>
    </p:spTree>
    <p:extLst>
      <p:ext uri="{BB962C8B-B14F-4D97-AF65-F5344CB8AC3E}">
        <p14:creationId xmlns:p14="http://schemas.microsoft.com/office/powerpoint/2010/main" val="2964860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13E15-55DF-472A-A8F2-DE37C10BC890}"/>
              </a:ext>
            </a:extLst>
          </p:cNvPr>
          <p:cNvSpPr>
            <a:spLocks noGrp="1"/>
          </p:cNvSpPr>
          <p:nvPr>
            <p:ph type="title"/>
          </p:nvPr>
        </p:nvSpPr>
        <p:spPr/>
        <p:txBody>
          <a:bodyPr/>
          <a:lstStyle/>
          <a:p>
            <a:r>
              <a:rPr lang="zh-CN" altLang="en-US" dirty="0" smtClean="0"/>
              <a:t>插值</a:t>
            </a:r>
            <a:r>
              <a:rPr lang="zh-CN" altLang="en-US" dirty="0"/>
              <a:t>算法</a:t>
            </a:r>
            <a:endParaRPr lang="en-US" altLang="zh-CN" dirty="0"/>
          </a:p>
        </p:txBody>
      </p:sp>
      <p:sp>
        <p:nvSpPr>
          <p:cNvPr id="6" name="矩形 5"/>
          <p:cNvSpPr/>
          <p:nvPr/>
        </p:nvSpPr>
        <p:spPr>
          <a:xfrm>
            <a:off x="1453243" y="2759586"/>
            <a:ext cx="9731828" cy="3416320"/>
          </a:xfrm>
          <a:prstGeom prst="rect">
            <a:avLst/>
          </a:prstGeom>
        </p:spPr>
        <p:txBody>
          <a:bodyPr wrap="square">
            <a:spAutoFit/>
          </a:bodyPr>
          <a:lstStyle/>
          <a:p>
            <a:pPr indent="266700">
              <a:lnSpc>
                <a:spcPct val="150000"/>
              </a:lnSpc>
              <a:spcAft>
                <a:spcPts val="0"/>
              </a:spcAft>
            </a:pPr>
            <a:r>
              <a:rPr lang="en-US"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zh-CN"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zh-CN"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l</a:t>
            </a:r>
            <a:r>
              <a:rPr lang="zh-CN"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和α大于</a:t>
            </a:r>
            <a:r>
              <a:rPr lang="en-US"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时，可以看成是具有不同特征长度尺度的</a:t>
            </a:r>
            <a:r>
              <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SE</a:t>
            </a:r>
            <a:r>
              <a:rPr lang="zh-CN" altLang="en-US"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协方差函数</a:t>
            </a:r>
            <a:r>
              <a:rPr lang="zh-CN"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无限总和</a:t>
            </a:r>
            <a:r>
              <a:rPr lang="zh-CN"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kern="1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    </a:t>
            </a:r>
          </a:p>
          <a:p>
            <a:pPr indent="266700">
              <a:lnSpc>
                <a:spcPct val="150000"/>
              </a:lnSpc>
              <a:spcAft>
                <a:spcPts val="0"/>
              </a:spcAft>
            </a:pPr>
            <a:r>
              <a:rPr lang="en-US"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本次实验所选的协方差函数即为以上两个协方差函数之和。</a:t>
            </a:r>
            <a:endPar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endPar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kern="1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kern="100" dirty="0" smtClean="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实践证明，对于西北太平洋海域</a:t>
            </a:r>
            <a:r>
              <a:rPr lang="en-US" altLang="zh-CN" sz="2400" kern="100" dirty="0" smtClean="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SST</a:t>
            </a:r>
            <a:r>
              <a:rPr lang="zh-CN" altLang="en-US" sz="2400" kern="100" dirty="0" smtClean="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插值来说，效果是良好的。</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p:nvPr/>
        </p:nvPicPr>
        <p:blipFill>
          <a:blip r:embed="rId2"/>
          <a:stretch>
            <a:fillRect/>
          </a:stretch>
        </p:blipFill>
        <p:spPr>
          <a:xfrm>
            <a:off x="4320438" y="1270398"/>
            <a:ext cx="3551124" cy="1489188"/>
          </a:xfrm>
          <a:prstGeom prst="rect">
            <a:avLst/>
          </a:prstGeom>
        </p:spPr>
      </p:pic>
    </p:spTree>
    <p:extLst>
      <p:ext uri="{BB962C8B-B14F-4D97-AF65-F5344CB8AC3E}">
        <p14:creationId xmlns:p14="http://schemas.microsoft.com/office/powerpoint/2010/main" val="2785660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13E15-55DF-472A-A8F2-DE37C10BC890}"/>
              </a:ext>
            </a:extLst>
          </p:cNvPr>
          <p:cNvSpPr>
            <a:spLocks noGrp="1"/>
          </p:cNvSpPr>
          <p:nvPr>
            <p:ph type="title"/>
          </p:nvPr>
        </p:nvSpPr>
        <p:spPr/>
        <p:txBody>
          <a:bodyPr/>
          <a:lstStyle/>
          <a:p>
            <a:r>
              <a:rPr lang="zh-CN" altLang="en-US" dirty="0" smtClean="0"/>
              <a:t>实验设计</a:t>
            </a:r>
            <a:endParaRPr lang="en-US" altLang="zh-CN" dirty="0"/>
          </a:p>
        </p:txBody>
      </p:sp>
      <p:sp>
        <p:nvSpPr>
          <p:cNvPr id="6" name="矩形 5"/>
          <p:cNvSpPr/>
          <p:nvPr/>
        </p:nvSpPr>
        <p:spPr>
          <a:xfrm>
            <a:off x="1621972" y="1690688"/>
            <a:ext cx="10183585" cy="1200329"/>
          </a:xfrm>
          <a:prstGeom prst="rect">
            <a:avLst/>
          </a:prstGeom>
        </p:spPr>
        <p:txBody>
          <a:bodyPr wrap="square">
            <a:spAutoFit/>
          </a:bodyPr>
          <a:lstStyle/>
          <a:p>
            <a:pPr indent="266700">
              <a:lnSpc>
                <a:spcPct val="150000"/>
              </a:lnSpc>
              <a:spcAft>
                <a:spcPts val="0"/>
              </a:spcAft>
            </a:pPr>
            <a:r>
              <a:rPr lang="en-US"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zh-CN"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en-US"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 </a:t>
            </a:r>
            <a:r>
              <a:rPr lang="zh-CN" altLang="en-US" sz="2400" dirty="0" smtClean="0">
                <a:latin typeface="Times New Roman" panose="02020603050405020304" pitchFamily="18" charset="0"/>
                <a:ea typeface="宋体" panose="02010600030101010101" pitchFamily="2" charset="-122"/>
              </a:rPr>
              <a:t>实验</a:t>
            </a:r>
            <a:r>
              <a:rPr lang="zh-CN" altLang="en-US" sz="2400" dirty="0">
                <a:latin typeface="Times New Roman" panose="02020603050405020304" pitchFamily="18" charset="0"/>
                <a:ea typeface="宋体" panose="02010600030101010101" pitchFamily="2" charset="-122"/>
              </a:rPr>
              <a:t>数据集：</a:t>
            </a:r>
            <a:r>
              <a:rPr lang="en-US" altLang="zh-CN" sz="2400" dirty="0">
                <a:latin typeface="Times New Roman" panose="02020603050405020304" pitchFamily="18" charset="0"/>
                <a:ea typeface="宋体" panose="02010600030101010101" pitchFamily="2" charset="-122"/>
              </a:rPr>
              <a:t>soda3.3.1</a:t>
            </a:r>
            <a:r>
              <a:rPr lang="zh-CN" altLang="en-US" sz="2400" dirty="0">
                <a:latin typeface="Times New Roman" panose="02020603050405020304" pitchFamily="18" charset="0"/>
                <a:ea typeface="宋体" panose="02010600030101010101" pitchFamily="2" charset="-122"/>
              </a:rPr>
              <a:t>月平均数据（</a:t>
            </a:r>
            <a:r>
              <a:rPr lang="en-US" altLang="zh-CN" sz="2400" dirty="0">
                <a:latin typeface="Times New Roman" panose="02020603050405020304" pitchFamily="18" charset="0"/>
                <a:ea typeface="宋体" panose="02010600030101010101" pitchFamily="2" charset="-122"/>
              </a:rPr>
              <a:t>2014-2015</a:t>
            </a:r>
            <a:r>
              <a:rPr lang="zh-CN" altLang="en-US" sz="2400" dirty="0">
                <a:latin typeface="Times New Roman" panose="02020603050405020304" pitchFamily="18" charset="0"/>
                <a:ea typeface="宋体" panose="02010600030101010101" pitchFamily="2" charset="-122"/>
              </a:rPr>
              <a:t>），研究区域为西北太平洋海域，</a:t>
            </a:r>
            <a:r>
              <a:rPr lang="zh-CN" altLang="zh-CN" sz="2400" dirty="0">
                <a:latin typeface="Times New Roman" panose="02020603050405020304" pitchFamily="18" charset="0"/>
                <a:ea typeface="宋体" panose="02010600030101010101" pitchFamily="2" charset="-122"/>
              </a:rPr>
              <a:t>分辨率为</a:t>
            </a:r>
            <a:r>
              <a:rPr lang="en-US" altLang="zh-CN" sz="2400" dirty="0" smtClean="0">
                <a:latin typeface="Times New Roman" panose="02020603050405020304" pitchFamily="18" charset="0"/>
                <a:ea typeface="宋体" panose="02010600030101010101" pitchFamily="2" charset="-122"/>
              </a:rPr>
              <a:t>0.5</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0.5</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endParaRPr>
          </a:p>
        </p:txBody>
      </p:sp>
      <p:sp>
        <p:nvSpPr>
          <p:cNvPr id="7" name="流程图: 过程 6"/>
          <p:cNvSpPr/>
          <p:nvPr/>
        </p:nvSpPr>
        <p:spPr>
          <a:xfrm>
            <a:off x="2204358" y="3000783"/>
            <a:ext cx="1589314" cy="101604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训练集</a:t>
            </a:r>
            <a:endParaRPr lang="en-US" altLang="zh-CN" dirty="0" smtClean="0">
              <a:solidFill>
                <a:schemeClr val="tx1"/>
              </a:solidFill>
            </a:endParaRPr>
          </a:p>
          <a:p>
            <a:pPr algn="ctr"/>
            <a:r>
              <a:rPr lang="en-US" altLang="zh-CN" dirty="0" smtClean="0">
                <a:solidFill>
                  <a:schemeClr val="tx1"/>
                </a:solidFill>
              </a:rPr>
              <a:t>14</a:t>
            </a:r>
            <a:r>
              <a:rPr lang="zh-CN" altLang="en-US" dirty="0" smtClean="0">
                <a:solidFill>
                  <a:schemeClr val="tx1"/>
                </a:solidFill>
              </a:rPr>
              <a:t>年</a:t>
            </a:r>
            <a:r>
              <a:rPr lang="en-US" altLang="zh-CN" dirty="0" smtClean="0">
                <a:solidFill>
                  <a:schemeClr val="tx1"/>
                </a:solidFill>
              </a:rPr>
              <a:t>1</a:t>
            </a:r>
            <a:r>
              <a:rPr lang="zh-CN" altLang="en-US" dirty="0" smtClean="0">
                <a:solidFill>
                  <a:schemeClr val="tx1"/>
                </a:solidFill>
              </a:rPr>
              <a:t>月</a:t>
            </a:r>
            <a:r>
              <a:rPr lang="en-US" altLang="zh-CN" dirty="0" smtClean="0">
                <a:solidFill>
                  <a:schemeClr val="tx1"/>
                </a:solidFill>
              </a:rPr>
              <a:t>-12</a:t>
            </a:r>
            <a:r>
              <a:rPr lang="zh-CN" altLang="en-US" dirty="0" smtClean="0">
                <a:solidFill>
                  <a:schemeClr val="tx1"/>
                </a:solidFill>
              </a:rPr>
              <a:t>月</a:t>
            </a:r>
            <a:endParaRPr lang="en-US" altLang="zh-CN" dirty="0" smtClean="0">
              <a:solidFill>
                <a:schemeClr val="tx1"/>
              </a:solidFill>
            </a:endParaRPr>
          </a:p>
          <a:p>
            <a:pPr algn="ctr"/>
            <a:r>
              <a:rPr lang="en-US" altLang="zh-CN" dirty="0">
                <a:solidFill>
                  <a:schemeClr val="tx1"/>
                </a:solidFill>
              </a:rPr>
              <a:t>1°×1</a:t>
            </a:r>
            <a:r>
              <a:rPr lang="en-US" altLang="zh-CN" dirty="0" smtClean="0">
                <a:solidFill>
                  <a:schemeClr val="tx1"/>
                </a:solidFill>
              </a:rPr>
              <a:t>°</a:t>
            </a:r>
            <a:r>
              <a:rPr lang="zh-CN" altLang="en-US" dirty="0" smtClean="0">
                <a:solidFill>
                  <a:schemeClr val="tx1"/>
                </a:solidFill>
              </a:rPr>
              <a:t>西北太</a:t>
            </a:r>
            <a:endParaRPr lang="en-US" altLang="zh-CN" dirty="0">
              <a:solidFill>
                <a:schemeClr val="tx1"/>
              </a:solidFill>
            </a:endParaRPr>
          </a:p>
        </p:txBody>
      </p:sp>
      <p:sp>
        <p:nvSpPr>
          <p:cNvPr id="9" name="流程图: 过程 8"/>
          <p:cNvSpPr/>
          <p:nvPr/>
        </p:nvSpPr>
        <p:spPr>
          <a:xfrm>
            <a:off x="4898572" y="3000783"/>
            <a:ext cx="1627414" cy="101604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验证</a:t>
            </a:r>
            <a:r>
              <a:rPr lang="zh-CN" altLang="en-US" dirty="0" smtClean="0">
                <a:solidFill>
                  <a:schemeClr val="tx1"/>
                </a:solidFill>
              </a:rPr>
              <a:t>集</a:t>
            </a:r>
            <a:endParaRPr lang="en-US" altLang="zh-CN" dirty="0" smtClean="0">
              <a:solidFill>
                <a:schemeClr val="tx1"/>
              </a:solidFill>
            </a:endParaRPr>
          </a:p>
          <a:p>
            <a:pPr algn="ctr"/>
            <a:r>
              <a:rPr lang="en-US" altLang="zh-CN" dirty="0" smtClean="0">
                <a:solidFill>
                  <a:schemeClr val="tx1"/>
                </a:solidFill>
              </a:rPr>
              <a:t>14</a:t>
            </a:r>
            <a:r>
              <a:rPr lang="zh-CN" altLang="en-US" dirty="0">
                <a:solidFill>
                  <a:schemeClr val="tx1"/>
                </a:solidFill>
              </a:rPr>
              <a:t>年</a:t>
            </a:r>
            <a:r>
              <a:rPr lang="en-US" altLang="zh-CN" dirty="0">
                <a:solidFill>
                  <a:schemeClr val="tx1"/>
                </a:solidFill>
              </a:rPr>
              <a:t>1</a:t>
            </a:r>
            <a:r>
              <a:rPr lang="zh-CN" altLang="en-US" dirty="0">
                <a:solidFill>
                  <a:schemeClr val="tx1"/>
                </a:solidFill>
              </a:rPr>
              <a:t>月</a:t>
            </a:r>
            <a:r>
              <a:rPr lang="en-US" altLang="zh-CN" dirty="0">
                <a:solidFill>
                  <a:schemeClr val="tx1"/>
                </a:solidFill>
              </a:rPr>
              <a:t>-12</a:t>
            </a:r>
            <a:r>
              <a:rPr lang="zh-CN" altLang="en-US" dirty="0">
                <a:solidFill>
                  <a:schemeClr val="tx1"/>
                </a:solidFill>
              </a:rPr>
              <a:t>月</a:t>
            </a:r>
            <a:endParaRPr lang="en-US" altLang="zh-CN" dirty="0">
              <a:solidFill>
                <a:schemeClr val="tx1"/>
              </a:solidFill>
            </a:endParaRPr>
          </a:p>
          <a:p>
            <a:pPr algn="ctr"/>
            <a:r>
              <a:rPr lang="zh-CN" altLang="en-US" dirty="0" smtClean="0">
                <a:solidFill>
                  <a:schemeClr val="tx1"/>
                </a:solidFill>
              </a:rPr>
              <a:t>剩余数据</a:t>
            </a:r>
            <a:endParaRPr lang="zh-CN" altLang="en-US" dirty="0">
              <a:solidFill>
                <a:schemeClr val="tx1"/>
              </a:solidFill>
            </a:endParaRPr>
          </a:p>
        </p:txBody>
      </p:sp>
      <p:sp>
        <p:nvSpPr>
          <p:cNvPr id="10" name="流程图: 过程 9"/>
          <p:cNvSpPr/>
          <p:nvPr/>
        </p:nvSpPr>
        <p:spPr>
          <a:xfrm>
            <a:off x="7511144" y="3000783"/>
            <a:ext cx="1649184" cy="101604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测试集</a:t>
            </a:r>
            <a:endParaRPr lang="en-US" altLang="zh-CN" dirty="0" smtClean="0">
              <a:solidFill>
                <a:schemeClr val="tx1"/>
              </a:solidFill>
            </a:endParaRPr>
          </a:p>
          <a:p>
            <a:pPr algn="ctr"/>
            <a:r>
              <a:rPr lang="en-US" altLang="zh-CN" dirty="0" smtClean="0">
                <a:solidFill>
                  <a:schemeClr val="tx1"/>
                </a:solidFill>
              </a:rPr>
              <a:t>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endParaRPr lang="en-US" altLang="zh-CN" dirty="0" smtClean="0">
              <a:solidFill>
                <a:schemeClr val="tx1"/>
              </a:solidFill>
            </a:endParaRPr>
          </a:p>
          <a:p>
            <a:pPr algn="ctr"/>
            <a:r>
              <a:rPr lang="zh-CN" altLang="en-US" dirty="0" smtClean="0">
                <a:solidFill>
                  <a:schemeClr val="tx1"/>
                </a:solidFill>
              </a:rPr>
              <a:t>中国南海</a:t>
            </a:r>
            <a:endParaRPr lang="zh-CN" altLang="en-US" dirty="0">
              <a:solidFill>
                <a:schemeClr val="tx1"/>
              </a:solidFill>
            </a:endParaRPr>
          </a:p>
        </p:txBody>
      </p:sp>
      <p:cxnSp>
        <p:nvCxnSpPr>
          <p:cNvPr id="12" name="直接箭头连接符 11"/>
          <p:cNvCxnSpPr>
            <a:stCxn id="7" idx="3"/>
            <a:endCxn id="9" idx="1"/>
          </p:cNvCxnSpPr>
          <p:nvPr/>
        </p:nvCxnSpPr>
        <p:spPr>
          <a:xfrm>
            <a:off x="3793672" y="3508806"/>
            <a:ext cx="1104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10" idx="1"/>
          </p:cNvCxnSpPr>
          <p:nvPr/>
        </p:nvCxnSpPr>
        <p:spPr>
          <a:xfrm>
            <a:off x="6525986" y="3508806"/>
            <a:ext cx="985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 idx="2"/>
          </p:cNvCxnSpPr>
          <p:nvPr/>
        </p:nvCxnSpPr>
        <p:spPr>
          <a:xfrm>
            <a:off x="2999015" y="4016829"/>
            <a:ext cx="0" cy="506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370365" y="4526689"/>
            <a:ext cx="1257300" cy="10123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2287362" y="4709708"/>
            <a:ext cx="1423306" cy="584775"/>
          </a:xfrm>
          <a:prstGeom prst="rect">
            <a:avLst/>
          </a:prstGeom>
          <a:noFill/>
        </p:spPr>
        <p:txBody>
          <a:bodyPr wrap="square" rtlCol="0">
            <a:spAutoFit/>
          </a:bodyPr>
          <a:lstStyle/>
          <a:p>
            <a:pPr algn="ctr"/>
            <a:r>
              <a:rPr lang="zh-CN" altLang="en-US" sz="1600" dirty="0" smtClean="0"/>
              <a:t>得到</a:t>
            </a:r>
            <a:r>
              <a:rPr lang="en-US" altLang="zh-CN" sz="1600" dirty="0" smtClean="0"/>
              <a:t>12</a:t>
            </a:r>
            <a:r>
              <a:rPr lang="zh-CN" altLang="en-US" sz="1600" dirty="0" smtClean="0"/>
              <a:t>组</a:t>
            </a:r>
            <a:endParaRPr lang="en-US" altLang="zh-CN" sz="1600" dirty="0" smtClean="0"/>
          </a:p>
          <a:p>
            <a:pPr algn="ctr"/>
            <a:r>
              <a:rPr lang="zh-CN" altLang="en-US" sz="1600" dirty="0" smtClean="0"/>
              <a:t>超参数</a:t>
            </a:r>
            <a:endParaRPr lang="zh-CN" altLang="en-US" sz="1600" dirty="0"/>
          </a:p>
        </p:txBody>
      </p:sp>
      <p:sp>
        <p:nvSpPr>
          <p:cNvPr id="71" name="椭圆 70"/>
          <p:cNvSpPr/>
          <p:nvPr/>
        </p:nvSpPr>
        <p:spPr>
          <a:xfrm>
            <a:off x="5001986" y="4494071"/>
            <a:ext cx="1415143" cy="10160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72"/>
          <p:cNvCxnSpPr>
            <a:stCxn id="9" idx="2"/>
            <a:endCxn id="71" idx="0"/>
          </p:cNvCxnSpPr>
          <p:nvPr/>
        </p:nvCxnSpPr>
        <p:spPr>
          <a:xfrm flipH="1">
            <a:off x="5709558" y="4016829"/>
            <a:ext cx="2721" cy="477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1" idx="3"/>
          </p:cNvCxnSpPr>
          <p:nvPr/>
        </p:nvCxnSpPr>
        <p:spPr>
          <a:xfrm flipV="1">
            <a:off x="3710668" y="5002094"/>
            <a:ext cx="1187904"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5015593" y="4740487"/>
            <a:ext cx="1387928" cy="584775"/>
          </a:xfrm>
          <a:prstGeom prst="rect">
            <a:avLst/>
          </a:prstGeom>
          <a:noFill/>
        </p:spPr>
        <p:txBody>
          <a:bodyPr wrap="square" rtlCol="0">
            <a:spAutoFit/>
          </a:bodyPr>
          <a:lstStyle/>
          <a:p>
            <a:pPr algn="ctr"/>
            <a:r>
              <a:rPr lang="zh-CN" altLang="en-US" sz="1600" dirty="0" smtClean="0"/>
              <a:t>选出效果</a:t>
            </a:r>
            <a:endParaRPr lang="en-US" altLang="zh-CN" sz="1600" dirty="0" smtClean="0"/>
          </a:p>
          <a:p>
            <a:pPr algn="ctr"/>
            <a:r>
              <a:rPr lang="zh-CN" altLang="en-US" sz="1600" dirty="0" smtClean="0"/>
              <a:t>最好的一组</a:t>
            </a:r>
            <a:endParaRPr lang="zh-CN" altLang="en-US" sz="1600" dirty="0"/>
          </a:p>
        </p:txBody>
      </p:sp>
      <p:cxnSp>
        <p:nvCxnSpPr>
          <p:cNvPr id="80" name="直接箭头连接符 79"/>
          <p:cNvCxnSpPr>
            <a:stCxn id="78" idx="3"/>
          </p:cNvCxnSpPr>
          <p:nvPr/>
        </p:nvCxnSpPr>
        <p:spPr>
          <a:xfrm flipV="1">
            <a:off x="6403521" y="4016829"/>
            <a:ext cx="1107623" cy="1016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流程图: 过程 83"/>
          <p:cNvSpPr/>
          <p:nvPr/>
        </p:nvSpPr>
        <p:spPr>
          <a:xfrm>
            <a:off x="9519558" y="2986311"/>
            <a:ext cx="2139043" cy="253827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87"/>
          <p:cNvCxnSpPr/>
          <p:nvPr/>
        </p:nvCxnSpPr>
        <p:spPr>
          <a:xfrm>
            <a:off x="10025743" y="3000783"/>
            <a:ext cx="16328" cy="2523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0"/>
            <a:endCxn id="84" idx="2"/>
          </p:cNvCxnSpPr>
          <p:nvPr/>
        </p:nvCxnSpPr>
        <p:spPr>
          <a:xfrm>
            <a:off x="10589080" y="2986311"/>
            <a:ext cx="0" cy="2538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1152414" y="2986311"/>
            <a:ext cx="16329" cy="255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9519558" y="3393679"/>
            <a:ext cx="2139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84" idx="1"/>
            <a:endCxn id="84" idx="3"/>
          </p:cNvCxnSpPr>
          <p:nvPr/>
        </p:nvCxnSpPr>
        <p:spPr>
          <a:xfrm>
            <a:off x="9519558" y="4255450"/>
            <a:ext cx="2139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9519558" y="3837214"/>
            <a:ext cx="2139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9519558" y="4709708"/>
            <a:ext cx="2139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519557" y="5150849"/>
            <a:ext cx="2139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9364435" y="2811065"/>
            <a:ext cx="342900" cy="369332"/>
          </a:xfrm>
          <a:prstGeom prst="rect">
            <a:avLst/>
          </a:prstGeom>
          <a:noFill/>
        </p:spPr>
        <p:txBody>
          <a:bodyPr wrap="square" rtlCol="0">
            <a:spAutoFit/>
          </a:bodyPr>
          <a:lstStyle/>
          <a:p>
            <a:r>
              <a:rPr lang="en-US" altLang="zh-CN" b="1" dirty="0" smtClean="0"/>
              <a:t>×</a:t>
            </a:r>
            <a:endParaRPr lang="zh-CN" altLang="en-US" b="1" dirty="0"/>
          </a:p>
        </p:txBody>
      </p:sp>
      <p:sp>
        <p:nvSpPr>
          <p:cNvPr id="125" name="矩形 124"/>
          <p:cNvSpPr/>
          <p:nvPr/>
        </p:nvSpPr>
        <p:spPr>
          <a:xfrm>
            <a:off x="10432921" y="2819656"/>
            <a:ext cx="344966" cy="369332"/>
          </a:xfrm>
          <a:prstGeom prst="rect">
            <a:avLst/>
          </a:prstGeom>
        </p:spPr>
        <p:txBody>
          <a:bodyPr wrap="none">
            <a:spAutoFit/>
          </a:bodyPr>
          <a:lstStyle/>
          <a:p>
            <a:r>
              <a:rPr lang="en-US" altLang="zh-CN" b="1" dirty="0"/>
              <a:t>×</a:t>
            </a:r>
            <a:endParaRPr lang="zh-CN" altLang="en-US" b="1" dirty="0"/>
          </a:p>
        </p:txBody>
      </p:sp>
      <p:sp>
        <p:nvSpPr>
          <p:cNvPr id="126" name="矩形 125"/>
          <p:cNvSpPr/>
          <p:nvPr/>
        </p:nvSpPr>
        <p:spPr>
          <a:xfrm>
            <a:off x="11491181" y="2819656"/>
            <a:ext cx="344966" cy="369332"/>
          </a:xfrm>
          <a:prstGeom prst="rect">
            <a:avLst/>
          </a:prstGeom>
        </p:spPr>
        <p:txBody>
          <a:bodyPr wrap="none">
            <a:spAutoFit/>
          </a:bodyPr>
          <a:lstStyle/>
          <a:p>
            <a:r>
              <a:rPr lang="en-US" altLang="zh-CN" b="1" dirty="0"/>
              <a:t>×</a:t>
            </a:r>
            <a:endParaRPr lang="zh-CN" altLang="en-US" b="1" dirty="0"/>
          </a:p>
        </p:txBody>
      </p:sp>
      <p:sp>
        <p:nvSpPr>
          <p:cNvPr id="127" name="矩形 126"/>
          <p:cNvSpPr/>
          <p:nvPr/>
        </p:nvSpPr>
        <p:spPr>
          <a:xfrm>
            <a:off x="9357308" y="3665548"/>
            <a:ext cx="344966" cy="369332"/>
          </a:xfrm>
          <a:prstGeom prst="rect">
            <a:avLst/>
          </a:prstGeom>
        </p:spPr>
        <p:txBody>
          <a:bodyPr wrap="none">
            <a:spAutoFit/>
          </a:bodyPr>
          <a:lstStyle/>
          <a:p>
            <a:r>
              <a:rPr lang="en-US" altLang="zh-CN" b="1" dirty="0"/>
              <a:t>×</a:t>
            </a:r>
            <a:endParaRPr lang="zh-CN" altLang="en-US" b="1" dirty="0"/>
          </a:p>
        </p:txBody>
      </p:sp>
      <p:sp>
        <p:nvSpPr>
          <p:cNvPr id="128" name="矩形 127"/>
          <p:cNvSpPr/>
          <p:nvPr/>
        </p:nvSpPr>
        <p:spPr>
          <a:xfrm>
            <a:off x="10432921" y="3657212"/>
            <a:ext cx="344966" cy="369332"/>
          </a:xfrm>
          <a:prstGeom prst="rect">
            <a:avLst/>
          </a:prstGeom>
        </p:spPr>
        <p:txBody>
          <a:bodyPr wrap="none">
            <a:spAutoFit/>
          </a:bodyPr>
          <a:lstStyle/>
          <a:p>
            <a:r>
              <a:rPr lang="en-US" altLang="zh-CN" b="1" dirty="0"/>
              <a:t>×</a:t>
            </a:r>
            <a:endParaRPr lang="zh-CN" altLang="en-US" b="1" dirty="0"/>
          </a:p>
        </p:txBody>
      </p:sp>
      <p:sp>
        <p:nvSpPr>
          <p:cNvPr id="129" name="矩形 128"/>
          <p:cNvSpPr/>
          <p:nvPr/>
        </p:nvSpPr>
        <p:spPr>
          <a:xfrm>
            <a:off x="11491181" y="3651385"/>
            <a:ext cx="344966" cy="369332"/>
          </a:xfrm>
          <a:prstGeom prst="rect">
            <a:avLst/>
          </a:prstGeom>
        </p:spPr>
        <p:txBody>
          <a:bodyPr wrap="none">
            <a:spAutoFit/>
          </a:bodyPr>
          <a:lstStyle/>
          <a:p>
            <a:r>
              <a:rPr lang="en-US" altLang="zh-CN" b="1" dirty="0"/>
              <a:t>×</a:t>
            </a:r>
            <a:endParaRPr lang="zh-CN" altLang="en-US" b="1" dirty="0"/>
          </a:p>
        </p:txBody>
      </p:sp>
      <p:sp>
        <p:nvSpPr>
          <p:cNvPr id="130" name="矩形 129"/>
          <p:cNvSpPr/>
          <p:nvPr/>
        </p:nvSpPr>
        <p:spPr>
          <a:xfrm>
            <a:off x="9364435" y="4516333"/>
            <a:ext cx="344966" cy="369332"/>
          </a:xfrm>
          <a:prstGeom prst="rect">
            <a:avLst/>
          </a:prstGeom>
        </p:spPr>
        <p:txBody>
          <a:bodyPr wrap="none">
            <a:spAutoFit/>
          </a:bodyPr>
          <a:lstStyle/>
          <a:p>
            <a:r>
              <a:rPr lang="en-US" altLang="zh-CN" b="1" dirty="0"/>
              <a:t>×</a:t>
            </a:r>
            <a:endParaRPr lang="zh-CN" altLang="en-US" b="1" dirty="0"/>
          </a:p>
        </p:txBody>
      </p:sp>
      <p:sp>
        <p:nvSpPr>
          <p:cNvPr id="131" name="矩形 130"/>
          <p:cNvSpPr/>
          <p:nvPr/>
        </p:nvSpPr>
        <p:spPr>
          <a:xfrm>
            <a:off x="10432921" y="4525042"/>
            <a:ext cx="344966" cy="369332"/>
          </a:xfrm>
          <a:prstGeom prst="rect">
            <a:avLst/>
          </a:prstGeom>
        </p:spPr>
        <p:txBody>
          <a:bodyPr wrap="none">
            <a:spAutoFit/>
          </a:bodyPr>
          <a:lstStyle/>
          <a:p>
            <a:r>
              <a:rPr lang="en-US" altLang="zh-CN" b="1" dirty="0"/>
              <a:t>×</a:t>
            </a:r>
            <a:endParaRPr lang="zh-CN" altLang="en-US" b="1" dirty="0"/>
          </a:p>
        </p:txBody>
      </p:sp>
      <p:sp>
        <p:nvSpPr>
          <p:cNvPr id="132" name="矩形 131"/>
          <p:cNvSpPr/>
          <p:nvPr/>
        </p:nvSpPr>
        <p:spPr>
          <a:xfrm>
            <a:off x="11509060" y="4530364"/>
            <a:ext cx="344966" cy="369332"/>
          </a:xfrm>
          <a:prstGeom prst="rect">
            <a:avLst/>
          </a:prstGeom>
        </p:spPr>
        <p:txBody>
          <a:bodyPr wrap="none">
            <a:spAutoFit/>
          </a:bodyPr>
          <a:lstStyle/>
          <a:p>
            <a:r>
              <a:rPr lang="en-US" altLang="zh-CN" b="1" dirty="0"/>
              <a:t>×</a:t>
            </a:r>
            <a:endParaRPr lang="zh-CN" altLang="en-US" b="1" dirty="0"/>
          </a:p>
        </p:txBody>
      </p:sp>
      <p:sp>
        <p:nvSpPr>
          <p:cNvPr id="133" name="矩形 132"/>
          <p:cNvSpPr/>
          <p:nvPr/>
        </p:nvSpPr>
        <p:spPr>
          <a:xfrm>
            <a:off x="9364435" y="5325262"/>
            <a:ext cx="344966" cy="369332"/>
          </a:xfrm>
          <a:prstGeom prst="rect">
            <a:avLst/>
          </a:prstGeom>
        </p:spPr>
        <p:txBody>
          <a:bodyPr wrap="none">
            <a:spAutoFit/>
          </a:bodyPr>
          <a:lstStyle/>
          <a:p>
            <a:r>
              <a:rPr lang="en-US" altLang="zh-CN" b="1" dirty="0"/>
              <a:t>×</a:t>
            </a:r>
            <a:endParaRPr lang="zh-CN" altLang="en-US" b="1" dirty="0"/>
          </a:p>
        </p:txBody>
      </p:sp>
      <p:sp>
        <p:nvSpPr>
          <p:cNvPr id="134" name="矩形 133"/>
          <p:cNvSpPr/>
          <p:nvPr/>
        </p:nvSpPr>
        <p:spPr>
          <a:xfrm>
            <a:off x="10448218" y="5350630"/>
            <a:ext cx="344966" cy="369332"/>
          </a:xfrm>
          <a:prstGeom prst="rect">
            <a:avLst/>
          </a:prstGeom>
        </p:spPr>
        <p:txBody>
          <a:bodyPr wrap="none">
            <a:spAutoFit/>
          </a:bodyPr>
          <a:lstStyle/>
          <a:p>
            <a:r>
              <a:rPr lang="en-US" altLang="zh-CN" b="1" dirty="0"/>
              <a:t>×</a:t>
            </a:r>
            <a:endParaRPr lang="zh-CN" altLang="en-US" b="1" dirty="0"/>
          </a:p>
        </p:txBody>
      </p:sp>
      <p:sp>
        <p:nvSpPr>
          <p:cNvPr id="135" name="矩形 134"/>
          <p:cNvSpPr/>
          <p:nvPr/>
        </p:nvSpPr>
        <p:spPr>
          <a:xfrm>
            <a:off x="11483794" y="5350630"/>
            <a:ext cx="344966" cy="369332"/>
          </a:xfrm>
          <a:prstGeom prst="rect">
            <a:avLst/>
          </a:prstGeom>
        </p:spPr>
        <p:txBody>
          <a:bodyPr wrap="none">
            <a:spAutoFit/>
          </a:bodyPr>
          <a:lstStyle/>
          <a:p>
            <a:r>
              <a:rPr lang="en-US" altLang="zh-CN" b="1" dirty="0"/>
              <a:t>×</a:t>
            </a:r>
            <a:endParaRPr lang="zh-CN" altLang="en-US" b="1" dirty="0"/>
          </a:p>
        </p:txBody>
      </p:sp>
      <p:sp>
        <p:nvSpPr>
          <p:cNvPr id="139" name="文本框 138"/>
          <p:cNvSpPr txBox="1"/>
          <p:nvPr/>
        </p:nvSpPr>
        <p:spPr>
          <a:xfrm>
            <a:off x="9153325" y="5869006"/>
            <a:ext cx="2871506" cy="923330"/>
          </a:xfrm>
          <a:prstGeom prst="rect">
            <a:avLst/>
          </a:prstGeom>
          <a:noFill/>
        </p:spPr>
        <p:txBody>
          <a:bodyPr wrap="square" rtlCol="0">
            <a:spAutoFit/>
          </a:bodyPr>
          <a:lstStyle/>
          <a:p>
            <a:r>
              <a:rPr lang="zh-CN" altLang="en-US" b="1" dirty="0" smtClean="0"/>
              <a:t>示意图：</a:t>
            </a:r>
            <a:r>
              <a:rPr lang="en-US" altLang="zh-CN" b="1" dirty="0" smtClean="0"/>
              <a:t>×</a:t>
            </a:r>
            <a:r>
              <a:rPr lang="zh-CN" altLang="en-US" dirty="0" smtClean="0">
                <a:latin typeface="+mn-ea"/>
              </a:rPr>
              <a:t>点为从原始分辨率采样得到的</a:t>
            </a:r>
            <a:r>
              <a:rPr lang="en-US" altLang="zh-CN" dirty="0">
                <a:latin typeface="+mn-ea"/>
              </a:rPr>
              <a:t>1</a:t>
            </a:r>
            <a:r>
              <a:rPr lang="zh-CN" altLang="zh-CN" dirty="0" smtClean="0">
                <a:latin typeface="+mn-ea"/>
                <a:cs typeface="Times New Roman" panose="02020603050405020304" pitchFamily="18" charset="0"/>
              </a:rPr>
              <a:t>°×</a:t>
            </a:r>
            <a:r>
              <a:rPr lang="en-US" altLang="zh-CN" dirty="0">
                <a:latin typeface="+mn-ea"/>
              </a:rPr>
              <a:t>1</a:t>
            </a:r>
            <a:r>
              <a:rPr lang="zh-CN" altLang="zh-CN" dirty="0" smtClean="0">
                <a:latin typeface="+mn-ea"/>
                <a:cs typeface="Times New Roman" panose="02020603050405020304" pitchFamily="18" charset="0"/>
              </a:rPr>
              <a:t>°</a:t>
            </a:r>
            <a:r>
              <a:rPr lang="zh-CN" altLang="en-US" dirty="0" smtClean="0">
                <a:latin typeface="+mn-ea"/>
                <a:cs typeface="Times New Roman" panose="02020603050405020304" pitchFamily="18" charset="0"/>
              </a:rPr>
              <a:t>数据。</a:t>
            </a:r>
            <a:endParaRPr lang="zh-CN" altLang="en-US" kern="100" dirty="0">
              <a:solidFill>
                <a:srgbClr val="4D4D4D"/>
              </a:solidFill>
              <a:latin typeface="+mn-ea"/>
              <a:cs typeface="Arial" panose="020B0604020202020204" pitchFamily="34" charset="0"/>
            </a:endParaRPr>
          </a:p>
          <a:p>
            <a:endParaRPr lang="zh-CN" altLang="en-US" b="1" dirty="0"/>
          </a:p>
        </p:txBody>
      </p:sp>
    </p:spTree>
    <p:extLst>
      <p:ext uri="{BB962C8B-B14F-4D97-AF65-F5344CB8AC3E}">
        <p14:creationId xmlns:p14="http://schemas.microsoft.com/office/powerpoint/2010/main" val="176920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CCC5A-CDFF-4F6A-B89B-B919377C0976}"/>
              </a:ext>
            </a:extLst>
          </p:cNvPr>
          <p:cNvSpPr>
            <a:spLocks noGrp="1"/>
          </p:cNvSpPr>
          <p:nvPr>
            <p:ph type="title"/>
          </p:nvPr>
        </p:nvSpPr>
        <p:spPr/>
        <p:txBody>
          <a:bodyPr/>
          <a:lstStyle/>
          <a:p>
            <a:r>
              <a:rPr lang="zh-CN" altLang="en-US" dirty="0" smtClean="0"/>
              <a:t>实验设计</a:t>
            </a:r>
            <a:endParaRPr lang="en-US" altLang="zh-CN" dirty="0"/>
          </a:p>
        </p:txBody>
      </p:sp>
      <p:sp>
        <p:nvSpPr>
          <p:cNvPr id="5" name="矩形 4"/>
          <p:cNvSpPr/>
          <p:nvPr/>
        </p:nvSpPr>
        <p:spPr>
          <a:xfrm>
            <a:off x="983093" y="1690688"/>
            <a:ext cx="9911443" cy="5078313"/>
          </a:xfrm>
          <a:prstGeom prst="rect">
            <a:avLst/>
          </a:prstGeom>
        </p:spPr>
        <p:txBody>
          <a:bodyPr wrap="square">
            <a:spAutoFit/>
          </a:bodyPr>
          <a:lstStyle/>
          <a:p>
            <a:pPr indent="266700">
              <a:lnSpc>
                <a:spcPct val="150000"/>
              </a:lnSpc>
              <a:spcAft>
                <a:spcPts val="0"/>
              </a:spcAft>
            </a:pP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对于任一样本点</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x, y</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indent="266700">
              <a:lnSpc>
                <a:spcPct val="150000"/>
              </a:lnSpc>
              <a:spcAft>
                <a:spcPts val="0"/>
              </a:spcAft>
            </a:pPr>
            <a:r>
              <a:rPr lang="zh-CN" altLang="en-US" sz="2400" dirty="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label</a:t>
            </a:r>
            <a:r>
              <a:rPr lang="zh-CN" altLang="en-US" sz="2400" dirty="0">
                <a:latin typeface="Times New Roman" panose="02020603050405020304" pitchFamily="18" charset="0"/>
                <a:ea typeface="宋体" panose="02010600030101010101" pitchFamily="2" charset="-122"/>
              </a:rPr>
              <a:t>为</a:t>
            </a:r>
            <a:r>
              <a:rPr lang="en-US" altLang="zh-CN" sz="2400" dirty="0">
                <a:latin typeface="Times New Roman" panose="02020603050405020304" pitchFamily="18" charset="0"/>
                <a:ea typeface="宋体" panose="02010600030101010101" pitchFamily="2" charset="-122"/>
              </a:rPr>
              <a:t>SST</a:t>
            </a:r>
            <a:r>
              <a:rPr lang="zh-CN" altLang="en-US" sz="2400" dirty="0">
                <a:latin typeface="Times New Roman" panose="02020603050405020304" pitchFamily="18" charset="0"/>
                <a:ea typeface="宋体" panose="02010600030101010101" pitchFamily="2" charset="-122"/>
              </a:rPr>
              <a:t>（取深度为</a:t>
            </a:r>
            <a:r>
              <a:rPr lang="en-US" altLang="zh-CN" sz="2400" dirty="0">
                <a:latin typeface="Times New Roman" panose="02020603050405020304" pitchFamily="18" charset="0"/>
                <a:ea typeface="宋体" panose="02010600030101010101" pitchFamily="2" charset="-122"/>
              </a:rPr>
              <a:t>5m</a:t>
            </a:r>
            <a:r>
              <a:rPr lang="zh-CN" altLang="en-US" sz="2400" dirty="0">
                <a:latin typeface="Times New Roman" panose="02020603050405020304" pitchFamily="18" charset="0"/>
                <a:ea typeface="宋体" panose="02010600030101010101" pitchFamily="2" charset="-122"/>
              </a:rPr>
              <a:t>的温度值）</a:t>
            </a:r>
            <a:endParaRPr lang="en-US" altLang="zh-CN" sz="2400" dirty="0">
              <a:latin typeface="Times New Roman" panose="02020603050405020304" pitchFamily="18" charset="0"/>
              <a:ea typeface="宋体" panose="02010600030101010101" pitchFamily="2" charset="-122"/>
            </a:endParaRPr>
          </a:p>
          <a:p>
            <a:pPr indent="266700">
              <a:lnSpc>
                <a:spcPct val="150000"/>
              </a:lnSpc>
              <a:spcAft>
                <a:spcPts val="0"/>
              </a:spcAft>
            </a:pPr>
            <a:r>
              <a:rPr lang="en-US" altLang="zh-CN" sz="2400" kern="100" dirty="0">
                <a:solidFill>
                  <a:srgbClr val="4D4D4D"/>
                </a:solidFill>
                <a:latin typeface="Arial" panose="020B0604020202020204" pitchFamily="34" charset="0"/>
                <a:ea typeface="宋体" panose="02010600030101010101" pitchFamily="2" charset="-122"/>
                <a:cs typeface="Arial" panose="020B0604020202020204" pitchFamily="34" charset="0"/>
              </a:rPr>
              <a:t>     </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   </a:t>
            </a:r>
            <a:r>
              <a:rPr lang="en-US" altLang="zh-CN" sz="2400" dirty="0">
                <a:latin typeface="Times New Roman" panose="02020603050405020304" pitchFamily="18" charset="0"/>
                <a:ea typeface="宋体" panose="02010600030101010101" pitchFamily="2" charset="-122"/>
              </a:rPr>
              <a:t>feature</a:t>
            </a: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（共</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7</a:t>
            </a: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个特征）</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a:t>
            </a:r>
          </a:p>
          <a:p>
            <a:pPr indent="266700">
              <a:lnSpc>
                <a:spcPct val="150000"/>
              </a:lnSpc>
              <a:spcAft>
                <a:spcPts val="0"/>
              </a:spcAft>
            </a:pPr>
            <a:r>
              <a:rPr lang="en-US" altLang="zh-CN" sz="2400" kern="100" dirty="0">
                <a:solidFill>
                  <a:srgbClr val="4D4D4D"/>
                </a:solidFill>
                <a:latin typeface="Arial" panose="020B0604020202020204" pitchFamily="34" charset="0"/>
                <a:ea typeface="宋体" panose="02010600030101010101" pitchFamily="2" charset="-122"/>
                <a:cs typeface="Arial" panose="020B0604020202020204" pitchFamily="34" charset="0"/>
              </a:rPr>
              <a:t> </a:t>
            </a:r>
            <a:r>
              <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       </a:t>
            </a:r>
            <a:r>
              <a:rPr lang="en-US" altLang="zh-CN" sz="2400" dirty="0" smtClean="0">
                <a:latin typeface="Times New Roman" panose="02020603050405020304" pitchFamily="18" charset="0"/>
                <a:ea typeface="宋体" panose="02010600030101010101" pitchFamily="2" charset="-122"/>
              </a:rPr>
              <a:t>lon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（经度）</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lat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（纬度</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空间相似性</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dirty="0" smtClean="0">
                <a:latin typeface="Times New Roman" panose="02020603050405020304" pitchFamily="18" charset="0"/>
                <a:ea typeface="宋体" panose="02010600030101010101" pitchFamily="2" charset="-122"/>
              </a:rPr>
              <a:t>         u</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（纬向海流</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速度</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5m</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（径向海流</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速度</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5m</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dirty="0" smtClean="0">
                <a:latin typeface="Times New Roman" panose="02020603050405020304" pitchFamily="18" charset="0"/>
                <a:ea typeface="宋体" panose="02010600030101010101" pitchFamily="2" charset="-122"/>
              </a:rPr>
              <a:t>         taux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（纬向海表风应力）</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tauy</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（经向海表风应力</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rPr>
              <a:t>net_heating</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（海表热通量</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从物理角度来说：</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SST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的影响因素包括</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u</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taux</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tauy</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net_heating</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r>
              <a:rPr lang="en-US" altLang="zh-CN" sz="2400" kern="1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kern="100" dirty="0">
              <a:solidFill>
                <a:srgbClr val="4D4D4D"/>
              </a:solidFill>
              <a:latin typeface="Arial" panose="020B0604020202020204" pitchFamily="34" charset="0"/>
              <a:ea typeface="宋体" panose="02010600030101010101" pitchFamily="2" charset="-122"/>
              <a:cs typeface="Arial" panose="020B0604020202020204" pitchFamily="34" charset="0"/>
            </a:endParaRPr>
          </a:p>
        </p:txBody>
      </p:sp>
      <p:cxnSp>
        <p:nvCxnSpPr>
          <p:cNvPr id="9" name="直接箭头连接符 8"/>
          <p:cNvCxnSpPr/>
          <p:nvPr/>
        </p:nvCxnSpPr>
        <p:spPr>
          <a:xfrm>
            <a:off x="5580993" y="3720663"/>
            <a:ext cx="1355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08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CCC5A-CDFF-4F6A-B89B-B919377C0976}"/>
              </a:ext>
            </a:extLst>
          </p:cNvPr>
          <p:cNvSpPr>
            <a:spLocks noGrp="1"/>
          </p:cNvSpPr>
          <p:nvPr>
            <p:ph type="title"/>
          </p:nvPr>
        </p:nvSpPr>
        <p:spPr/>
        <p:txBody>
          <a:bodyPr/>
          <a:lstStyle/>
          <a:p>
            <a:r>
              <a:rPr lang="zh-CN" altLang="en-US" dirty="0" smtClean="0"/>
              <a:t>实验设计</a:t>
            </a:r>
            <a:endParaRPr lang="en-US" altLang="zh-CN" dirty="0"/>
          </a:p>
        </p:txBody>
      </p:sp>
      <p:sp>
        <p:nvSpPr>
          <p:cNvPr id="5" name="矩形 4"/>
          <p:cNvSpPr/>
          <p:nvPr/>
        </p:nvSpPr>
        <p:spPr>
          <a:xfrm>
            <a:off x="983093" y="1690688"/>
            <a:ext cx="9911443" cy="2308324"/>
          </a:xfrm>
          <a:prstGeom prst="rect">
            <a:avLst/>
          </a:prstGeom>
        </p:spPr>
        <p:txBody>
          <a:bodyPr wrap="square">
            <a:spAutoFit/>
          </a:bodyPr>
          <a:lstStyle/>
          <a:p>
            <a:pPr indent="266700">
              <a:lnSpc>
                <a:spcPct val="150000"/>
              </a:lnSpc>
              <a:spcAft>
                <a:spcPts val="0"/>
              </a:spcAft>
            </a:pPr>
            <a:r>
              <a:rPr lang="zh-CN" altLang="en-US" sz="2400" kern="100" dirty="0" smtClean="0">
                <a:solidFill>
                  <a:srgbClr val="4D4D4D"/>
                </a:solidFill>
                <a:latin typeface="宋体" panose="02010600030101010101" pitchFamily="2" charset="-122"/>
                <a:ea typeface="宋体" panose="02010600030101010101" pitchFamily="2" charset="-122"/>
                <a:cs typeface="Arial" panose="020B0604020202020204" pitchFamily="34" charset="0"/>
              </a:rPr>
              <a:t>插值效果评估方法：</a:t>
            </a:r>
            <a:endParaRPr lang="en-US" altLang="zh-CN" sz="2400" kern="100" dirty="0" smtClean="0">
              <a:solidFill>
                <a:srgbClr val="4D4D4D"/>
              </a:solidFill>
              <a:latin typeface="宋体" panose="02010600030101010101" pitchFamily="2" charset="-122"/>
              <a:ea typeface="宋体" panose="02010600030101010101" pitchFamily="2" charset="-122"/>
              <a:cs typeface="Arial" panose="020B0604020202020204" pitchFamily="34" charset="0"/>
            </a:endParaRPr>
          </a:p>
          <a:p>
            <a:pPr indent="2667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RMSE</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50000"/>
              </a:lnSpc>
              <a:spcAft>
                <a:spcPts val="0"/>
              </a:spcAft>
            </a:pPr>
            <a:endParaRPr lang="en-US" altLang="zh-CN"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endParaRPr>
          </a:p>
          <a:p>
            <a:pPr indent="266700">
              <a:lnSpc>
                <a:spcPct val="150000"/>
              </a:lnSpc>
              <a:spcAft>
                <a:spcPts val="0"/>
              </a:spcAft>
            </a:pPr>
            <a:r>
              <a:rPr lang="zh-CN" altLang="en-US" sz="2400" kern="100" dirty="0" smtClean="0">
                <a:solidFill>
                  <a:srgbClr val="4D4D4D"/>
                </a:solidFill>
                <a:latin typeface="Arial" panose="020B0604020202020204" pitchFamily="34" charset="0"/>
                <a:ea typeface="宋体" panose="02010600030101010101" pitchFamily="2" charset="-122"/>
                <a:cs typeface="Arial" panose="020B0604020202020204" pitchFamily="34" charset="0"/>
              </a:rPr>
              <a:t>        </a:t>
            </a:r>
            <a:r>
              <a:rPr lang="en-US" altLang="zh-CN" sz="2400" kern="100" dirty="0" smtClean="0">
                <a:solidFill>
                  <a:srgbClr val="4D4D4D"/>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kern="100" dirty="0">
              <a:solidFill>
                <a:srgbClr val="4D4D4D"/>
              </a:solidFill>
              <a:latin typeface="Arial" panose="020B0604020202020204" pitchFamily="34" charset="0"/>
              <a:ea typeface="宋体" panose="02010600030101010101" pitchFamily="2" charset="-122"/>
              <a:cs typeface="Arial" panose="020B0604020202020204" pitchFamily="34" charset="0"/>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326526" y="2569780"/>
            <a:ext cx="4837856" cy="1168148"/>
          </a:xfrm>
          <a:prstGeom prst="rect">
            <a:avLst/>
          </a:prstGeom>
        </p:spPr>
      </p:pic>
      <p:sp>
        <p:nvSpPr>
          <p:cNvPr id="3" name="矩形 2"/>
          <p:cNvSpPr/>
          <p:nvPr/>
        </p:nvSpPr>
        <p:spPr>
          <a:xfrm>
            <a:off x="543468" y="3636612"/>
            <a:ext cx="10403972" cy="3416320"/>
          </a:xfrm>
          <a:prstGeom prst="rect">
            <a:avLst/>
          </a:prstGeom>
        </p:spPr>
        <p:txBody>
          <a:bodyPr wrap="square">
            <a:spAutoFit/>
          </a:bodyPr>
          <a:lstStyle/>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SSIM(structural </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similarity)</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，结构相似性，是一种衡量两幅图像相似度的指标</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结构相似性的范围为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。当两张图像一模一样时，</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SSIM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的值等于</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对照实验</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cubic</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（双三次）插值法和最近邻插值法。</a:t>
            </a:r>
          </a:p>
          <a:p>
            <a:pPr indent="304800">
              <a:lnSpc>
                <a:spcPct val="150000"/>
              </a:lnSpc>
              <a:spcAft>
                <a:spcPts val="0"/>
              </a:spcAft>
            </a:pPr>
            <a:endPar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0976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0FEA-8CDB-42A7-B30C-A4C8BFA47DC5}"/>
              </a:ext>
            </a:extLst>
          </p:cNvPr>
          <p:cNvSpPr>
            <a:spLocks noGrp="1"/>
          </p:cNvSpPr>
          <p:nvPr>
            <p:ph type="title"/>
          </p:nvPr>
        </p:nvSpPr>
        <p:spPr/>
        <p:txBody>
          <a:bodyPr/>
          <a:lstStyle/>
          <a:p>
            <a:r>
              <a:rPr lang="zh-CN" altLang="en-US" dirty="0" smtClean="0"/>
              <a:t>结果</a:t>
            </a:r>
            <a:r>
              <a:rPr lang="zh-CN" altLang="en-US" dirty="0"/>
              <a:t>与</a:t>
            </a:r>
            <a:r>
              <a:rPr lang="zh-CN" altLang="en-US" dirty="0" smtClean="0"/>
              <a:t>讨论</a:t>
            </a:r>
            <a:endParaRPr lang="zh-CN" altLang="en-US" dirty="0"/>
          </a:p>
        </p:txBody>
      </p:sp>
      <p:pic>
        <p:nvPicPr>
          <p:cNvPr id="3" name="图片 2"/>
          <p:cNvPicPr/>
          <p:nvPr/>
        </p:nvPicPr>
        <p:blipFill rotWithShape="1">
          <a:blip r:embed="rId3">
            <a:extLst>
              <a:ext uri="{28A0092B-C50C-407E-A947-70E740481C1C}">
                <a14:useLocalDpi xmlns:a14="http://schemas.microsoft.com/office/drawing/2010/main" val="0"/>
              </a:ext>
            </a:extLst>
          </a:blip>
          <a:srcRect l="12381" r="15236" b="3505"/>
          <a:stretch/>
        </p:blipFill>
        <p:spPr bwMode="auto">
          <a:xfrm>
            <a:off x="6038194" y="1102461"/>
            <a:ext cx="2808878" cy="2732285"/>
          </a:xfrm>
          <a:prstGeom prst="rect">
            <a:avLst/>
          </a:prstGeom>
          <a:ln>
            <a:noFill/>
          </a:ln>
          <a:extLst>
            <a:ext uri="{53640926-AAD7-44D8-BBD7-CCE9431645EC}">
              <a14:shadowObscured xmlns:a14="http://schemas.microsoft.com/office/drawing/2010/main"/>
            </a:ext>
          </a:extLst>
        </p:spPr>
      </p:pic>
      <p:pic>
        <p:nvPicPr>
          <p:cNvPr id="4" name="图片 3"/>
          <p:cNvPicPr/>
          <p:nvPr/>
        </p:nvPicPr>
        <p:blipFill rotWithShape="1">
          <a:blip r:embed="rId4">
            <a:extLst>
              <a:ext uri="{28A0092B-C50C-407E-A947-70E740481C1C}">
                <a14:useLocalDpi xmlns:a14="http://schemas.microsoft.com/office/drawing/2010/main" val="0"/>
              </a:ext>
            </a:extLst>
          </a:blip>
          <a:srcRect l="11946" r="16031" b="4778"/>
          <a:stretch/>
        </p:blipFill>
        <p:spPr bwMode="auto">
          <a:xfrm>
            <a:off x="8868026" y="1102462"/>
            <a:ext cx="2677522" cy="2732285"/>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5">
            <a:extLst>
              <a:ext uri="{28A0092B-C50C-407E-A947-70E740481C1C}">
                <a14:useLocalDpi xmlns:a14="http://schemas.microsoft.com/office/drawing/2010/main" val="0"/>
              </a:ext>
            </a:extLst>
          </a:blip>
          <a:srcRect l="11613" r="16587" b="6040"/>
          <a:stretch/>
        </p:blipFill>
        <p:spPr bwMode="auto">
          <a:xfrm>
            <a:off x="6017238" y="3912105"/>
            <a:ext cx="2795543" cy="2438805"/>
          </a:xfrm>
          <a:prstGeom prst="rect">
            <a:avLst/>
          </a:prstGeom>
          <a:ln>
            <a:noFill/>
          </a:ln>
          <a:extLst>
            <a:ext uri="{53640926-AAD7-44D8-BBD7-CCE9431645EC}">
              <a14:shadowObscured xmlns:a14="http://schemas.microsoft.com/office/drawing/2010/main"/>
            </a:ext>
          </a:extLst>
        </p:spPr>
      </p:pic>
      <p:pic>
        <p:nvPicPr>
          <p:cNvPr id="6" name="图片 5"/>
          <p:cNvPicPr/>
          <p:nvPr/>
        </p:nvPicPr>
        <p:blipFill rotWithShape="1">
          <a:blip r:embed="rId6">
            <a:extLst>
              <a:ext uri="{28A0092B-C50C-407E-A947-70E740481C1C}">
                <a14:useLocalDpi xmlns:a14="http://schemas.microsoft.com/office/drawing/2010/main" val="0"/>
              </a:ext>
            </a:extLst>
          </a:blip>
          <a:srcRect l="12268" t="1745" r="16750" b="6221"/>
          <a:stretch/>
        </p:blipFill>
        <p:spPr bwMode="auto">
          <a:xfrm>
            <a:off x="8881361" y="3912105"/>
            <a:ext cx="2608942" cy="2438805"/>
          </a:xfrm>
          <a:prstGeom prst="rect">
            <a:avLst/>
          </a:prstGeom>
          <a:ln>
            <a:noFill/>
          </a:ln>
          <a:extLst>
            <a:ext uri="{53640926-AAD7-44D8-BBD7-CCE9431645EC}">
              <a14:shadowObscured xmlns:a14="http://schemas.microsoft.com/office/drawing/2010/main"/>
            </a:ext>
          </a:extLst>
        </p:spPr>
      </p:pic>
      <p:cxnSp>
        <p:nvCxnSpPr>
          <p:cNvPr id="14" name="直接连接符 13"/>
          <p:cNvCxnSpPr/>
          <p:nvPr/>
        </p:nvCxnSpPr>
        <p:spPr>
          <a:xfrm>
            <a:off x="419095" y="2076203"/>
            <a:ext cx="4682358" cy="15766"/>
          </a:xfrm>
          <a:prstGeom prst="line">
            <a:avLst/>
          </a:prstGeom>
          <a:ln w="28575"/>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a:off x="419095" y="2658914"/>
            <a:ext cx="4682358" cy="15766"/>
          </a:xfrm>
          <a:prstGeom prst="line">
            <a:avLst/>
          </a:prstGeom>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419095" y="4025056"/>
            <a:ext cx="4682358" cy="15766"/>
          </a:xfrm>
          <a:prstGeom prst="line">
            <a:avLst/>
          </a:prstGeom>
          <a:ln w="28575"/>
        </p:spPr>
        <p:style>
          <a:lnRef idx="2">
            <a:schemeClr val="dk1"/>
          </a:lnRef>
          <a:fillRef idx="0">
            <a:schemeClr val="dk1"/>
          </a:fillRef>
          <a:effectRef idx="1">
            <a:schemeClr val="dk1"/>
          </a:effectRef>
          <a:fontRef idx="minor">
            <a:schemeClr val="tx1"/>
          </a:fontRef>
        </p:style>
      </p:cxnSp>
      <p:sp>
        <p:nvSpPr>
          <p:cNvPr id="22" name="文本框 21"/>
          <p:cNvSpPr txBox="1"/>
          <p:nvPr/>
        </p:nvSpPr>
        <p:spPr>
          <a:xfrm>
            <a:off x="1525296" y="2176365"/>
            <a:ext cx="3597111" cy="369332"/>
          </a:xfrm>
          <a:prstGeom prst="rect">
            <a:avLst/>
          </a:prstGeom>
          <a:noFill/>
        </p:spPr>
        <p:txBody>
          <a:bodyPr wrap="square" rtlCol="0">
            <a:spAutoFit/>
          </a:bodyPr>
          <a:lstStyle/>
          <a:p>
            <a:r>
              <a:rPr lang="en-US" altLang="zh-CN" b="1" dirty="0"/>
              <a:t>g</a:t>
            </a:r>
            <a:r>
              <a:rPr lang="en-US" altLang="zh-CN" b="1" dirty="0" smtClean="0"/>
              <a:t>pml            cubic            nearest</a:t>
            </a:r>
            <a:endParaRPr lang="zh-CN" altLang="en-US" b="1" dirty="0"/>
          </a:p>
        </p:txBody>
      </p:sp>
      <p:sp>
        <p:nvSpPr>
          <p:cNvPr id="23" name="文本框 22"/>
          <p:cNvSpPr txBox="1"/>
          <p:nvPr/>
        </p:nvSpPr>
        <p:spPr>
          <a:xfrm>
            <a:off x="369829" y="2888203"/>
            <a:ext cx="1106201" cy="923330"/>
          </a:xfrm>
          <a:prstGeom prst="rect">
            <a:avLst/>
          </a:prstGeom>
          <a:noFill/>
        </p:spPr>
        <p:txBody>
          <a:bodyPr wrap="square" rtlCol="0">
            <a:spAutoFit/>
          </a:bodyPr>
          <a:lstStyle/>
          <a:p>
            <a:r>
              <a:rPr lang="en-US" altLang="zh-CN" b="1" dirty="0" smtClean="0"/>
              <a:t>RMSE(</a:t>
            </a:r>
            <a:r>
              <a:rPr lang="zh-CN" altLang="en-US" b="1" dirty="0" smtClean="0"/>
              <a:t>℃</a:t>
            </a:r>
            <a:r>
              <a:rPr lang="en-US" altLang="zh-CN" b="1" dirty="0" smtClean="0"/>
              <a:t>)</a:t>
            </a:r>
          </a:p>
          <a:p>
            <a:endParaRPr lang="en-US" altLang="zh-CN" b="1" dirty="0"/>
          </a:p>
          <a:p>
            <a:pPr algn="ctr"/>
            <a:r>
              <a:rPr lang="en-US" altLang="zh-CN" b="1" dirty="0" smtClean="0"/>
              <a:t>SSIM</a:t>
            </a:r>
            <a:endParaRPr lang="zh-CN" altLang="en-US" b="1" dirty="0"/>
          </a:p>
        </p:txBody>
      </p:sp>
      <p:sp>
        <p:nvSpPr>
          <p:cNvPr id="24" name="文本框 23"/>
          <p:cNvSpPr txBox="1"/>
          <p:nvPr/>
        </p:nvSpPr>
        <p:spPr>
          <a:xfrm>
            <a:off x="1425590" y="2872293"/>
            <a:ext cx="3787683" cy="369332"/>
          </a:xfrm>
          <a:prstGeom prst="rect">
            <a:avLst/>
          </a:prstGeom>
          <a:noFill/>
        </p:spPr>
        <p:txBody>
          <a:bodyPr wrap="square" rtlCol="0">
            <a:spAutoFit/>
          </a:bodyPr>
          <a:lstStyle/>
          <a:p>
            <a:r>
              <a:rPr lang="en-US" altLang="zh-CN" b="1" dirty="0" smtClean="0"/>
              <a:t>0.1468           0.2607           0.3908</a:t>
            </a:r>
            <a:endParaRPr lang="zh-CN" altLang="en-US" b="1" dirty="0"/>
          </a:p>
        </p:txBody>
      </p:sp>
      <p:sp>
        <p:nvSpPr>
          <p:cNvPr id="25" name="文本框 24"/>
          <p:cNvSpPr txBox="1"/>
          <p:nvPr/>
        </p:nvSpPr>
        <p:spPr>
          <a:xfrm>
            <a:off x="1391299" y="3437831"/>
            <a:ext cx="3787683" cy="369332"/>
          </a:xfrm>
          <a:prstGeom prst="rect">
            <a:avLst/>
          </a:prstGeom>
          <a:noFill/>
        </p:spPr>
        <p:txBody>
          <a:bodyPr wrap="square" rtlCol="0">
            <a:spAutoFit/>
          </a:bodyPr>
          <a:lstStyle/>
          <a:p>
            <a:r>
              <a:rPr lang="en-US" altLang="zh-CN" b="1" dirty="0" smtClean="0"/>
              <a:t>0.9841           0.9723           0.9667</a:t>
            </a:r>
            <a:endParaRPr lang="zh-CN" altLang="en-US" b="1" dirty="0"/>
          </a:p>
        </p:txBody>
      </p:sp>
      <p:sp>
        <p:nvSpPr>
          <p:cNvPr id="26" name="矩形 25"/>
          <p:cNvSpPr/>
          <p:nvPr/>
        </p:nvSpPr>
        <p:spPr>
          <a:xfrm>
            <a:off x="73602" y="4020686"/>
            <a:ext cx="5485743" cy="2862322"/>
          </a:xfrm>
          <a:prstGeom prst="rect">
            <a:avLst/>
          </a:prstGeom>
        </p:spPr>
        <p:txBody>
          <a:bodyPr wrap="square">
            <a:spAutoFit/>
          </a:bodyPr>
          <a:lstStyle/>
          <a:p>
            <a:pPr indent="127000">
              <a:lnSpc>
                <a:spcPct val="150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去除</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陆地和陆地边界处算法无法插值到的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点</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，测试集的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有效</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插值点数有</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1397</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个。</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127000">
              <a:lnSpc>
                <a:spcPct val="150000"/>
              </a:lnSpc>
              <a:spcAft>
                <a:spcPts val="0"/>
              </a:spcAft>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可以看出</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gpml</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优于</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cubic</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nearest</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插值法。</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8680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0FEA-8CDB-42A7-B30C-A4C8BFA47DC5}"/>
              </a:ext>
            </a:extLst>
          </p:cNvPr>
          <p:cNvSpPr>
            <a:spLocks noGrp="1"/>
          </p:cNvSpPr>
          <p:nvPr>
            <p:ph type="title"/>
          </p:nvPr>
        </p:nvSpPr>
        <p:spPr/>
        <p:txBody>
          <a:bodyPr/>
          <a:lstStyle/>
          <a:p>
            <a:r>
              <a:rPr lang="zh-CN" altLang="en-US" dirty="0" smtClean="0"/>
              <a:t>结果</a:t>
            </a:r>
            <a:r>
              <a:rPr lang="zh-CN" altLang="en-US" dirty="0"/>
              <a:t>与</a:t>
            </a:r>
            <a:r>
              <a:rPr lang="zh-CN" altLang="en-US" dirty="0" smtClean="0"/>
              <a:t>讨论</a:t>
            </a:r>
            <a:endParaRPr lang="zh-CN" altLang="en-US" dirty="0"/>
          </a:p>
        </p:txBody>
      </p:sp>
      <p:sp>
        <p:nvSpPr>
          <p:cNvPr id="26" name="矩形 25"/>
          <p:cNvSpPr/>
          <p:nvPr/>
        </p:nvSpPr>
        <p:spPr>
          <a:xfrm>
            <a:off x="268793" y="1662935"/>
            <a:ext cx="5359498" cy="3970318"/>
          </a:xfrm>
          <a:prstGeom prst="rect">
            <a:avLst/>
          </a:prstGeom>
        </p:spPr>
        <p:txBody>
          <a:bodyPr wrap="square">
            <a:spAutoFit/>
          </a:bodyPr>
          <a:lstStyle/>
          <a:p>
            <a:pPr indent="720000" algn="just">
              <a:lnSpc>
                <a:spcPct val="150000"/>
              </a:lnSpc>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插值算法在时间上的泛化能力</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选择中国南海区域</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将</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2015</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月</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月的数据分别用三种插值方法进行对比。</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可以</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看出在不同的月份</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高斯</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过程回归的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插值</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效果均优于另外两种方法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p:cNvPicPr/>
          <p:nvPr/>
        </p:nvPicPr>
        <p:blipFill>
          <a:blip r:embed="rId3">
            <a:extLst>
              <a:ext uri="{28A0092B-C50C-407E-A947-70E740481C1C}">
                <a14:useLocalDpi xmlns:a14="http://schemas.microsoft.com/office/drawing/2010/main" val="0"/>
              </a:ext>
            </a:extLst>
          </a:blip>
          <a:stretch>
            <a:fillRect/>
          </a:stretch>
        </p:blipFill>
        <p:spPr>
          <a:xfrm>
            <a:off x="5628291" y="1690688"/>
            <a:ext cx="6263388" cy="4225159"/>
          </a:xfrm>
          <a:prstGeom prst="rect">
            <a:avLst/>
          </a:prstGeom>
        </p:spPr>
      </p:pic>
    </p:spTree>
    <p:extLst>
      <p:ext uri="{BB962C8B-B14F-4D97-AF65-F5344CB8AC3E}">
        <p14:creationId xmlns:p14="http://schemas.microsoft.com/office/powerpoint/2010/main" val="342866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0FEA-8CDB-42A7-B30C-A4C8BFA47DC5}"/>
              </a:ext>
            </a:extLst>
          </p:cNvPr>
          <p:cNvSpPr>
            <a:spLocks noGrp="1"/>
          </p:cNvSpPr>
          <p:nvPr>
            <p:ph type="title"/>
          </p:nvPr>
        </p:nvSpPr>
        <p:spPr/>
        <p:txBody>
          <a:bodyPr/>
          <a:lstStyle/>
          <a:p>
            <a:r>
              <a:rPr lang="zh-CN" altLang="en-US" dirty="0" smtClean="0"/>
              <a:t>结果</a:t>
            </a:r>
            <a:r>
              <a:rPr lang="zh-CN" altLang="en-US" dirty="0"/>
              <a:t>与</a:t>
            </a:r>
            <a:r>
              <a:rPr lang="zh-CN" altLang="en-US" dirty="0" smtClean="0"/>
              <a:t>讨论</a:t>
            </a:r>
            <a:endParaRPr lang="zh-CN" altLang="en-US" dirty="0"/>
          </a:p>
        </p:txBody>
      </p:sp>
      <p:sp>
        <p:nvSpPr>
          <p:cNvPr id="26" name="矩形 25"/>
          <p:cNvSpPr/>
          <p:nvPr/>
        </p:nvSpPr>
        <p:spPr>
          <a:xfrm>
            <a:off x="126904" y="1298277"/>
            <a:ext cx="5359498" cy="3970318"/>
          </a:xfrm>
          <a:prstGeom prst="rect">
            <a:avLst/>
          </a:prstGeom>
        </p:spPr>
        <p:txBody>
          <a:bodyPr wrap="square">
            <a:spAutoFit/>
          </a:bodyPr>
          <a:lstStyle/>
          <a:p>
            <a:pPr indent="720000" algn="just">
              <a:lnSpc>
                <a:spcPct val="150000"/>
              </a:lnSpc>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插值算法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空间</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上</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的泛化能力</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2015</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月份</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将包括中国南海地区在内的多个地区的数据分别利用三种插值方法进行对比。</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可以</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看出在不同</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地区</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高斯</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过程回归的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插值</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效果均优于另外两种方法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p:nvPr/>
        </p:nvPicPr>
        <p:blipFill rotWithShape="1">
          <a:blip r:embed="rId3">
            <a:extLst>
              <a:ext uri="{28A0092B-C50C-407E-A947-70E740481C1C}">
                <a14:useLocalDpi xmlns:a14="http://schemas.microsoft.com/office/drawing/2010/main" val="0"/>
              </a:ext>
            </a:extLst>
          </a:blip>
          <a:srcRect l="14395" t="1963" r="18386" b="5561"/>
          <a:stretch/>
        </p:blipFill>
        <p:spPr bwMode="auto">
          <a:xfrm>
            <a:off x="6505925" y="929580"/>
            <a:ext cx="2355215" cy="2430145"/>
          </a:xfrm>
          <a:prstGeom prst="rect">
            <a:avLst/>
          </a:prstGeom>
          <a:ln>
            <a:noFill/>
          </a:ln>
          <a:extLst>
            <a:ext uri="{53640926-AAD7-44D8-BBD7-CCE9431645EC}">
              <a14:shadowObscured xmlns:a14="http://schemas.microsoft.com/office/drawing/2010/main"/>
            </a:ext>
          </a:extLst>
        </p:spPr>
      </p:pic>
      <p:pic>
        <p:nvPicPr>
          <p:cNvPr id="6" name="图片 5"/>
          <p:cNvPicPr/>
          <p:nvPr/>
        </p:nvPicPr>
        <p:blipFill rotWithShape="1">
          <a:blip r:embed="rId4">
            <a:extLst>
              <a:ext uri="{28A0092B-C50C-407E-A947-70E740481C1C}">
                <a14:useLocalDpi xmlns:a14="http://schemas.microsoft.com/office/drawing/2010/main" val="0"/>
              </a:ext>
            </a:extLst>
          </a:blip>
          <a:srcRect l="14489" t="2121" r="18738" b="6227"/>
          <a:stretch/>
        </p:blipFill>
        <p:spPr bwMode="auto">
          <a:xfrm>
            <a:off x="8926687" y="929580"/>
            <a:ext cx="2361565" cy="2431415"/>
          </a:xfrm>
          <a:prstGeom prst="rect">
            <a:avLst/>
          </a:prstGeom>
          <a:ln>
            <a:noFill/>
          </a:ln>
          <a:extLst>
            <a:ext uri="{53640926-AAD7-44D8-BBD7-CCE9431645EC}">
              <a14:shadowObscured xmlns:a14="http://schemas.microsoft.com/office/drawing/2010/main"/>
            </a:ext>
          </a:extLst>
        </p:spPr>
      </p:pic>
      <p:pic>
        <p:nvPicPr>
          <p:cNvPr id="7" name="图片 6"/>
          <p:cNvPicPr/>
          <p:nvPr/>
        </p:nvPicPr>
        <p:blipFill rotWithShape="1">
          <a:blip r:embed="rId5">
            <a:extLst>
              <a:ext uri="{28A0092B-C50C-407E-A947-70E740481C1C}">
                <a14:useLocalDpi xmlns:a14="http://schemas.microsoft.com/office/drawing/2010/main" val="0"/>
              </a:ext>
            </a:extLst>
          </a:blip>
          <a:srcRect l="15049" t="2399" r="18712" b="5988"/>
          <a:stretch/>
        </p:blipFill>
        <p:spPr bwMode="auto">
          <a:xfrm>
            <a:off x="6505925" y="3359725"/>
            <a:ext cx="2383790" cy="2472690"/>
          </a:xfrm>
          <a:prstGeom prst="rect">
            <a:avLst/>
          </a:prstGeom>
          <a:ln>
            <a:noFill/>
          </a:ln>
          <a:extLst>
            <a:ext uri="{53640926-AAD7-44D8-BBD7-CCE9431645EC}">
              <a14:shadowObscured xmlns:a14="http://schemas.microsoft.com/office/drawing/2010/main"/>
            </a:ext>
          </a:extLst>
        </p:spPr>
      </p:pic>
      <p:pic>
        <p:nvPicPr>
          <p:cNvPr id="8" name="图片 7"/>
          <p:cNvPicPr/>
          <p:nvPr/>
        </p:nvPicPr>
        <p:blipFill rotWithShape="1">
          <a:blip r:embed="rId6">
            <a:extLst>
              <a:ext uri="{28A0092B-C50C-407E-A947-70E740481C1C}">
                <a14:useLocalDpi xmlns:a14="http://schemas.microsoft.com/office/drawing/2010/main" val="0"/>
              </a:ext>
            </a:extLst>
          </a:blip>
          <a:srcRect l="15048" t="2182" r="18876" b="5996"/>
          <a:stretch/>
        </p:blipFill>
        <p:spPr bwMode="auto">
          <a:xfrm>
            <a:off x="8937955" y="3354803"/>
            <a:ext cx="2371725" cy="2472055"/>
          </a:xfrm>
          <a:prstGeom prst="rect">
            <a:avLst/>
          </a:prstGeom>
          <a:ln>
            <a:noFill/>
          </a:ln>
          <a:extLst>
            <a:ext uri="{53640926-AAD7-44D8-BBD7-CCE9431645EC}">
              <a14:shadowObscured xmlns:a14="http://schemas.microsoft.com/office/drawing/2010/main"/>
            </a:ext>
          </a:extLst>
        </p:spPr>
      </p:pic>
      <p:cxnSp>
        <p:nvCxnSpPr>
          <p:cNvPr id="9" name="直接连接符 8"/>
          <p:cNvCxnSpPr/>
          <p:nvPr/>
        </p:nvCxnSpPr>
        <p:spPr>
          <a:xfrm>
            <a:off x="465474" y="5268595"/>
            <a:ext cx="4682358" cy="15766"/>
          </a:xfrm>
          <a:prstGeom prst="line">
            <a:avLst/>
          </a:prstGeom>
          <a:ln w="28575"/>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465474" y="5695065"/>
            <a:ext cx="4682358" cy="15766"/>
          </a:xfrm>
          <a:prstGeom prst="line">
            <a:avLst/>
          </a:prstGeom>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465474" y="6734035"/>
            <a:ext cx="4682358" cy="15766"/>
          </a:xfrm>
          <a:prstGeom prst="line">
            <a:avLst/>
          </a:prstGeom>
          <a:ln w="28575"/>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1550721" y="5268595"/>
            <a:ext cx="3597111" cy="369332"/>
          </a:xfrm>
          <a:prstGeom prst="rect">
            <a:avLst/>
          </a:prstGeom>
          <a:noFill/>
        </p:spPr>
        <p:txBody>
          <a:bodyPr wrap="square" rtlCol="0">
            <a:spAutoFit/>
          </a:bodyPr>
          <a:lstStyle/>
          <a:p>
            <a:r>
              <a:rPr lang="en-US" altLang="zh-CN" b="1" dirty="0"/>
              <a:t>g</a:t>
            </a:r>
            <a:r>
              <a:rPr lang="en-US" altLang="zh-CN" b="1" dirty="0" smtClean="0"/>
              <a:t>pml            cubic            nearest</a:t>
            </a:r>
            <a:endParaRPr lang="zh-CN" altLang="en-US" b="1" dirty="0"/>
          </a:p>
        </p:txBody>
      </p:sp>
      <p:sp>
        <p:nvSpPr>
          <p:cNvPr id="13" name="文本框 12"/>
          <p:cNvSpPr txBox="1"/>
          <p:nvPr/>
        </p:nvSpPr>
        <p:spPr>
          <a:xfrm>
            <a:off x="674712" y="5832415"/>
            <a:ext cx="4609047" cy="369332"/>
          </a:xfrm>
          <a:prstGeom prst="rect">
            <a:avLst/>
          </a:prstGeom>
          <a:noFill/>
        </p:spPr>
        <p:txBody>
          <a:bodyPr wrap="square" rtlCol="0">
            <a:spAutoFit/>
          </a:bodyPr>
          <a:lstStyle/>
          <a:p>
            <a:r>
              <a:rPr lang="en-US" altLang="zh-CN" b="1" dirty="0" smtClean="0"/>
              <a:t>RMSE   0.0422           0.1772           0.2660</a:t>
            </a:r>
            <a:endParaRPr lang="zh-CN" altLang="en-US" b="1" dirty="0"/>
          </a:p>
        </p:txBody>
      </p:sp>
      <p:sp>
        <p:nvSpPr>
          <p:cNvPr id="14" name="文本框 13"/>
          <p:cNvSpPr txBox="1"/>
          <p:nvPr/>
        </p:nvSpPr>
        <p:spPr>
          <a:xfrm>
            <a:off x="674711" y="6257593"/>
            <a:ext cx="4609047" cy="369332"/>
          </a:xfrm>
          <a:prstGeom prst="rect">
            <a:avLst/>
          </a:prstGeom>
          <a:noFill/>
        </p:spPr>
        <p:txBody>
          <a:bodyPr wrap="square" rtlCol="0">
            <a:spAutoFit/>
          </a:bodyPr>
          <a:lstStyle/>
          <a:p>
            <a:r>
              <a:rPr lang="en-US" altLang="zh-CN" b="1" dirty="0" smtClean="0"/>
              <a:t>SSIM    0.9928           0.9793           0.9743</a:t>
            </a:r>
            <a:endParaRPr lang="zh-CN" altLang="en-US" b="1" dirty="0"/>
          </a:p>
        </p:txBody>
      </p:sp>
    </p:spTree>
    <p:extLst>
      <p:ext uri="{BB962C8B-B14F-4D97-AF65-F5344CB8AC3E}">
        <p14:creationId xmlns:p14="http://schemas.microsoft.com/office/powerpoint/2010/main" val="4232129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0FEA-8CDB-42A7-B30C-A4C8BFA47DC5}"/>
              </a:ext>
            </a:extLst>
          </p:cNvPr>
          <p:cNvSpPr>
            <a:spLocks noGrp="1"/>
          </p:cNvSpPr>
          <p:nvPr>
            <p:ph type="title"/>
          </p:nvPr>
        </p:nvSpPr>
        <p:spPr/>
        <p:txBody>
          <a:bodyPr/>
          <a:lstStyle/>
          <a:p>
            <a:r>
              <a:rPr lang="zh-CN" altLang="en-US" dirty="0" smtClean="0"/>
              <a:t>结果</a:t>
            </a:r>
            <a:r>
              <a:rPr lang="zh-CN" altLang="en-US" dirty="0"/>
              <a:t>与</a:t>
            </a:r>
            <a:r>
              <a:rPr lang="zh-CN" altLang="en-US" dirty="0" smtClean="0"/>
              <a:t>讨论</a:t>
            </a:r>
            <a:endParaRPr lang="zh-CN" altLang="en-US" dirty="0"/>
          </a:p>
        </p:txBody>
      </p:sp>
      <p:sp>
        <p:nvSpPr>
          <p:cNvPr id="26" name="矩形 25"/>
          <p:cNvSpPr/>
          <p:nvPr/>
        </p:nvSpPr>
        <p:spPr>
          <a:xfrm>
            <a:off x="126904" y="1298277"/>
            <a:ext cx="5359498" cy="3970318"/>
          </a:xfrm>
          <a:prstGeom prst="rect">
            <a:avLst/>
          </a:prstGeom>
        </p:spPr>
        <p:txBody>
          <a:bodyPr wrap="square">
            <a:spAutoFit/>
          </a:bodyPr>
          <a:lstStyle/>
          <a:p>
            <a:pPr indent="720000" algn="just">
              <a:lnSpc>
                <a:spcPct val="150000"/>
              </a:lnSpc>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插值算法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空间</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上</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的泛化能力</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2015</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月份</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将包括中国南海地区在内的多个地区的数据分别利用三种插值方法进行对比。</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spcAft>
                <a:spcPts val="0"/>
              </a:spcAft>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可以</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看出在不同</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地区</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高斯</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过程回归的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插值</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效果均优于另外两种方法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连接符 8"/>
          <p:cNvCxnSpPr/>
          <p:nvPr/>
        </p:nvCxnSpPr>
        <p:spPr>
          <a:xfrm>
            <a:off x="465474" y="5268595"/>
            <a:ext cx="4682358" cy="15766"/>
          </a:xfrm>
          <a:prstGeom prst="line">
            <a:avLst/>
          </a:prstGeom>
          <a:ln w="28575"/>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465474" y="5695065"/>
            <a:ext cx="4682358" cy="15766"/>
          </a:xfrm>
          <a:prstGeom prst="line">
            <a:avLst/>
          </a:prstGeom>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465474" y="6734035"/>
            <a:ext cx="4682358" cy="15766"/>
          </a:xfrm>
          <a:prstGeom prst="line">
            <a:avLst/>
          </a:prstGeom>
          <a:ln w="28575"/>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1550721" y="5268595"/>
            <a:ext cx="3597111" cy="369332"/>
          </a:xfrm>
          <a:prstGeom prst="rect">
            <a:avLst/>
          </a:prstGeom>
          <a:noFill/>
        </p:spPr>
        <p:txBody>
          <a:bodyPr wrap="square" rtlCol="0">
            <a:spAutoFit/>
          </a:bodyPr>
          <a:lstStyle/>
          <a:p>
            <a:r>
              <a:rPr lang="en-US" altLang="zh-CN" b="1" dirty="0"/>
              <a:t>g</a:t>
            </a:r>
            <a:r>
              <a:rPr lang="en-US" altLang="zh-CN" b="1" dirty="0" smtClean="0"/>
              <a:t>pml            cubic            nearest</a:t>
            </a:r>
            <a:endParaRPr lang="zh-CN" altLang="en-US" b="1" dirty="0"/>
          </a:p>
        </p:txBody>
      </p:sp>
      <p:sp>
        <p:nvSpPr>
          <p:cNvPr id="13" name="文本框 12"/>
          <p:cNvSpPr txBox="1"/>
          <p:nvPr/>
        </p:nvSpPr>
        <p:spPr>
          <a:xfrm>
            <a:off x="674712" y="6258885"/>
            <a:ext cx="4609047" cy="369332"/>
          </a:xfrm>
          <a:prstGeom prst="rect">
            <a:avLst/>
          </a:prstGeom>
          <a:noFill/>
        </p:spPr>
        <p:txBody>
          <a:bodyPr wrap="square" rtlCol="0">
            <a:spAutoFit/>
          </a:bodyPr>
          <a:lstStyle/>
          <a:p>
            <a:r>
              <a:rPr lang="en-US" altLang="zh-CN" b="1" dirty="0" smtClean="0"/>
              <a:t>SSIM    0.9925           0.9816           0.9753</a:t>
            </a:r>
            <a:endParaRPr lang="zh-CN" altLang="en-US" b="1" dirty="0"/>
          </a:p>
        </p:txBody>
      </p:sp>
      <p:pic>
        <p:nvPicPr>
          <p:cNvPr id="14" name="图片 13"/>
          <p:cNvPicPr/>
          <p:nvPr/>
        </p:nvPicPr>
        <p:blipFill rotWithShape="1">
          <a:blip r:embed="rId3">
            <a:extLst>
              <a:ext uri="{28A0092B-C50C-407E-A947-70E740481C1C}">
                <a14:useLocalDpi xmlns:a14="http://schemas.microsoft.com/office/drawing/2010/main" val="0"/>
              </a:ext>
            </a:extLst>
          </a:blip>
          <a:srcRect l="7585" t="2408" r="11328" b="6580"/>
          <a:stretch/>
        </p:blipFill>
        <p:spPr bwMode="auto">
          <a:xfrm>
            <a:off x="6365590" y="1230093"/>
            <a:ext cx="2524125" cy="2124710"/>
          </a:xfrm>
          <a:prstGeom prst="rect">
            <a:avLst/>
          </a:prstGeom>
          <a:ln>
            <a:noFill/>
          </a:ln>
          <a:extLst>
            <a:ext uri="{53640926-AAD7-44D8-BBD7-CCE9431645EC}">
              <a14:shadowObscured xmlns:a14="http://schemas.microsoft.com/office/drawing/2010/main"/>
            </a:ext>
          </a:extLst>
        </p:spPr>
      </p:pic>
      <p:pic>
        <p:nvPicPr>
          <p:cNvPr id="15" name="图片 14"/>
          <p:cNvPicPr/>
          <p:nvPr/>
        </p:nvPicPr>
        <p:blipFill rotWithShape="1">
          <a:blip r:embed="rId4">
            <a:extLst>
              <a:ext uri="{28A0092B-C50C-407E-A947-70E740481C1C}">
                <a14:useLocalDpi xmlns:a14="http://schemas.microsoft.com/office/drawing/2010/main" val="0"/>
              </a:ext>
            </a:extLst>
          </a:blip>
          <a:srcRect l="7585" t="1926" r="11328" b="6581"/>
          <a:stretch/>
        </p:blipFill>
        <p:spPr bwMode="auto">
          <a:xfrm>
            <a:off x="8937955" y="1248825"/>
            <a:ext cx="2466975" cy="2087245"/>
          </a:xfrm>
          <a:prstGeom prst="rect">
            <a:avLst/>
          </a:prstGeom>
          <a:ln>
            <a:noFill/>
          </a:ln>
          <a:extLst>
            <a:ext uri="{53640926-AAD7-44D8-BBD7-CCE9431645EC}">
              <a14:shadowObscured xmlns:a14="http://schemas.microsoft.com/office/drawing/2010/main"/>
            </a:ext>
          </a:extLst>
        </p:spPr>
      </p:pic>
      <p:pic>
        <p:nvPicPr>
          <p:cNvPr id="16" name="图片 15"/>
          <p:cNvPicPr/>
          <p:nvPr/>
        </p:nvPicPr>
        <p:blipFill rotWithShape="1">
          <a:blip r:embed="rId5">
            <a:extLst>
              <a:ext uri="{28A0092B-C50C-407E-A947-70E740481C1C}">
                <a14:useLocalDpi xmlns:a14="http://schemas.microsoft.com/office/drawing/2010/main" val="0"/>
              </a:ext>
            </a:extLst>
          </a:blip>
          <a:srcRect l="7404" t="2649" r="11690" b="6581"/>
          <a:stretch/>
        </p:blipFill>
        <p:spPr bwMode="auto">
          <a:xfrm>
            <a:off x="6326855" y="3554371"/>
            <a:ext cx="2562860" cy="2156460"/>
          </a:xfrm>
          <a:prstGeom prst="rect">
            <a:avLst/>
          </a:prstGeom>
          <a:ln>
            <a:noFill/>
          </a:ln>
          <a:extLst>
            <a:ext uri="{53640926-AAD7-44D8-BBD7-CCE9431645EC}">
              <a14:shadowObscured xmlns:a14="http://schemas.microsoft.com/office/drawing/2010/main"/>
            </a:ext>
          </a:extLst>
        </p:spPr>
      </p:pic>
      <p:pic>
        <p:nvPicPr>
          <p:cNvPr id="17" name="图片 16"/>
          <p:cNvPicPr/>
          <p:nvPr/>
        </p:nvPicPr>
        <p:blipFill rotWithShape="1">
          <a:blip r:embed="rId6">
            <a:extLst>
              <a:ext uri="{28A0092B-C50C-407E-A947-70E740481C1C}">
                <a14:useLocalDpi xmlns:a14="http://schemas.microsoft.com/office/drawing/2010/main" val="0"/>
              </a:ext>
            </a:extLst>
          </a:blip>
          <a:srcRect l="7224" t="1926" r="11690" b="6100"/>
          <a:stretch/>
        </p:blipFill>
        <p:spPr bwMode="auto">
          <a:xfrm>
            <a:off x="8937955" y="3548579"/>
            <a:ext cx="2466975" cy="2159000"/>
          </a:xfrm>
          <a:prstGeom prst="rect">
            <a:avLst/>
          </a:prstGeom>
          <a:ln>
            <a:noFill/>
          </a:ln>
          <a:extLst>
            <a:ext uri="{53640926-AAD7-44D8-BBD7-CCE9431645EC}">
              <a14:shadowObscured xmlns:a14="http://schemas.microsoft.com/office/drawing/2010/main"/>
            </a:ext>
          </a:extLst>
        </p:spPr>
      </p:pic>
      <p:sp>
        <p:nvSpPr>
          <p:cNvPr id="18" name="文本框 17"/>
          <p:cNvSpPr txBox="1"/>
          <p:nvPr/>
        </p:nvSpPr>
        <p:spPr>
          <a:xfrm>
            <a:off x="674712" y="5832415"/>
            <a:ext cx="4609047" cy="369332"/>
          </a:xfrm>
          <a:prstGeom prst="rect">
            <a:avLst/>
          </a:prstGeom>
          <a:noFill/>
        </p:spPr>
        <p:txBody>
          <a:bodyPr wrap="square" rtlCol="0">
            <a:spAutoFit/>
          </a:bodyPr>
          <a:lstStyle/>
          <a:p>
            <a:r>
              <a:rPr lang="en-US" altLang="zh-CN" b="1" dirty="0" smtClean="0"/>
              <a:t>RMSE   0.2424           0.4043           0.7133</a:t>
            </a:r>
            <a:endParaRPr lang="zh-CN" altLang="en-US" b="1" dirty="0"/>
          </a:p>
        </p:txBody>
      </p:sp>
    </p:spTree>
    <p:extLst>
      <p:ext uri="{BB962C8B-B14F-4D97-AF65-F5344CB8AC3E}">
        <p14:creationId xmlns:p14="http://schemas.microsoft.com/office/powerpoint/2010/main" val="3615502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CCAC3-AEE5-416A-93E9-5EDBB9345EF6}"/>
              </a:ext>
            </a:extLst>
          </p:cNvPr>
          <p:cNvSpPr>
            <a:spLocks noGrp="1"/>
          </p:cNvSpPr>
          <p:nvPr>
            <p:ph type="title"/>
          </p:nvPr>
        </p:nvSpPr>
        <p:spPr/>
        <p:txBody>
          <a:bodyPr/>
          <a:lstStyle/>
          <a:p>
            <a:r>
              <a:rPr lang="zh-CN" altLang="en-US" dirty="0" smtClean="0"/>
              <a:t>目录</a:t>
            </a:r>
            <a:endParaRPr lang="zh-CN" altLang="en-US" dirty="0"/>
          </a:p>
        </p:txBody>
      </p:sp>
      <p:sp>
        <p:nvSpPr>
          <p:cNvPr id="3" name="内容占位符 2">
            <a:extLst>
              <a:ext uri="{FF2B5EF4-FFF2-40B4-BE49-F238E27FC236}">
                <a16:creationId xmlns:a16="http://schemas.microsoft.com/office/drawing/2014/main" id="{F3D0C021-78AA-4C2D-B046-3B5D4F0CA6AA}"/>
              </a:ext>
            </a:extLst>
          </p:cNvPr>
          <p:cNvSpPr>
            <a:spLocks noGrp="1"/>
          </p:cNvSpPr>
          <p:nvPr>
            <p:ph idx="1"/>
          </p:nvPr>
        </p:nvSpPr>
        <p:spPr/>
        <p:txBody>
          <a:bodyPr/>
          <a:lstStyle/>
          <a:p>
            <a:r>
              <a:rPr lang="zh-CN" altLang="en-US" dirty="0"/>
              <a:t>研究背景</a:t>
            </a:r>
            <a:endParaRPr lang="en-US" altLang="zh-CN" dirty="0" smtClean="0"/>
          </a:p>
          <a:p>
            <a:r>
              <a:rPr lang="zh-CN" altLang="en-US" dirty="0" smtClean="0"/>
              <a:t>高斯过程回归</a:t>
            </a:r>
            <a:endParaRPr lang="en-US" altLang="zh-CN" dirty="0"/>
          </a:p>
          <a:p>
            <a:r>
              <a:rPr lang="zh-CN" altLang="en-US" dirty="0" smtClean="0"/>
              <a:t>协方差函数</a:t>
            </a:r>
            <a:endParaRPr lang="en-US" altLang="zh-CN" dirty="0"/>
          </a:p>
          <a:p>
            <a:r>
              <a:rPr lang="zh-CN" altLang="en-US" dirty="0" smtClean="0"/>
              <a:t>插值算法</a:t>
            </a:r>
            <a:endParaRPr lang="en-US" altLang="zh-CN" dirty="0"/>
          </a:p>
          <a:p>
            <a:r>
              <a:rPr lang="zh-CN" altLang="en-US" dirty="0" smtClean="0"/>
              <a:t>实验</a:t>
            </a:r>
            <a:r>
              <a:rPr lang="zh-CN" altLang="en-US" dirty="0"/>
              <a:t>设计</a:t>
            </a:r>
            <a:endParaRPr lang="en-US" altLang="zh-CN" dirty="0" smtClean="0"/>
          </a:p>
          <a:p>
            <a:r>
              <a:rPr lang="zh-CN" altLang="en-US" dirty="0" smtClean="0"/>
              <a:t>结果与讨论</a:t>
            </a:r>
            <a:endParaRPr lang="en-US" altLang="zh-CN" dirty="0"/>
          </a:p>
          <a:p>
            <a:pPr marL="0" indent="0">
              <a:buNone/>
            </a:pPr>
            <a:endParaRPr lang="zh-CN" altLang="en-US" dirty="0"/>
          </a:p>
        </p:txBody>
      </p:sp>
    </p:spTree>
    <p:extLst>
      <p:ext uri="{BB962C8B-B14F-4D97-AF65-F5344CB8AC3E}">
        <p14:creationId xmlns:p14="http://schemas.microsoft.com/office/powerpoint/2010/main" val="2321746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0FEA-8CDB-42A7-B30C-A4C8BFA47DC5}"/>
              </a:ext>
            </a:extLst>
          </p:cNvPr>
          <p:cNvSpPr>
            <a:spLocks noGrp="1"/>
          </p:cNvSpPr>
          <p:nvPr>
            <p:ph type="title"/>
          </p:nvPr>
        </p:nvSpPr>
        <p:spPr/>
        <p:txBody>
          <a:bodyPr/>
          <a:lstStyle/>
          <a:p>
            <a:r>
              <a:rPr lang="zh-CN" altLang="en-US" dirty="0" smtClean="0"/>
              <a:t>结果</a:t>
            </a:r>
            <a:r>
              <a:rPr lang="zh-CN" altLang="en-US" dirty="0"/>
              <a:t>与</a:t>
            </a:r>
            <a:r>
              <a:rPr lang="zh-CN" altLang="en-US" dirty="0" smtClean="0"/>
              <a:t>讨论</a:t>
            </a:r>
            <a:endParaRPr lang="zh-CN" altLang="en-US" dirty="0"/>
          </a:p>
        </p:txBody>
      </p:sp>
      <p:sp>
        <p:nvSpPr>
          <p:cNvPr id="26" name="矩形 25"/>
          <p:cNvSpPr/>
          <p:nvPr/>
        </p:nvSpPr>
        <p:spPr>
          <a:xfrm>
            <a:off x="731249" y="1690688"/>
            <a:ext cx="3966875" cy="3970318"/>
          </a:xfrm>
          <a:prstGeom prst="rect">
            <a:avLst/>
          </a:prstGeom>
        </p:spPr>
        <p:txBody>
          <a:bodyPr wrap="square">
            <a:spAutoFit/>
          </a:bodyPr>
          <a:lstStyle/>
          <a:p>
            <a:pPr indent="720000" algn="just">
              <a:lnSpc>
                <a:spcPct val="150000"/>
              </a:lnSpc>
            </a:pP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综上所述，</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720000" algn="just">
              <a:lnSpc>
                <a:spcPct val="150000"/>
              </a:lnSpc>
            </a:pP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基于高斯过程回归的西北太平洋海域</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SST</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插值算法</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要优于传统的</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cubic</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nearest</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插值法，且无论是</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时间还是空间</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上</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都具有较好的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泛化能力</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349923"/>
            <a:ext cx="5334000" cy="4000500"/>
          </a:xfrm>
          <a:prstGeom prst="rect">
            <a:avLst/>
          </a:prstGeom>
        </p:spPr>
      </p:pic>
      <p:sp>
        <p:nvSpPr>
          <p:cNvPr id="4" name="文本框 3"/>
          <p:cNvSpPr txBox="1"/>
          <p:nvPr/>
        </p:nvSpPr>
        <p:spPr>
          <a:xfrm>
            <a:off x="7212724" y="5556560"/>
            <a:ext cx="3957145" cy="646331"/>
          </a:xfrm>
          <a:prstGeom prst="rect">
            <a:avLst/>
          </a:prstGeom>
          <a:noFill/>
        </p:spPr>
        <p:txBody>
          <a:bodyPr wrap="square" rtlCol="0">
            <a:spAutoFit/>
          </a:bodyPr>
          <a:lstStyle/>
          <a:p>
            <a:r>
              <a:rPr lang="zh-CN" altLang="en-US" dirty="0" smtClean="0"/>
              <a:t>算法运行时间：</a:t>
            </a:r>
            <a:r>
              <a:rPr lang="en-US" altLang="zh-CN" dirty="0" smtClean="0"/>
              <a:t>gpml</a:t>
            </a:r>
            <a:r>
              <a:rPr lang="zh-CN" altLang="en-US" dirty="0" smtClean="0"/>
              <a:t>比</a:t>
            </a:r>
            <a:r>
              <a:rPr lang="en-US" altLang="zh-CN" dirty="0" smtClean="0"/>
              <a:t>cubic</a:t>
            </a:r>
            <a:r>
              <a:rPr lang="zh-CN" altLang="en-US" dirty="0" smtClean="0"/>
              <a:t>和</a:t>
            </a:r>
            <a:r>
              <a:rPr lang="en-US" altLang="zh-CN" dirty="0" smtClean="0"/>
              <a:t>nearest</a:t>
            </a:r>
            <a:r>
              <a:rPr lang="zh-CN" altLang="en-US" dirty="0" smtClean="0"/>
              <a:t>平均慢</a:t>
            </a:r>
            <a:r>
              <a:rPr lang="en-US" altLang="zh-CN" dirty="0" smtClean="0"/>
              <a:t>2-3s</a:t>
            </a:r>
            <a:r>
              <a:rPr lang="zh-CN" altLang="en-US" dirty="0" smtClean="0"/>
              <a:t>。</a:t>
            </a:r>
            <a:endParaRPr lang="zh-CN" altLang="en-US" dirty="0"/>
          </a:p>
        </p:txBody>
      </p:sp>
    </p:spTree>
    <p:extLst>
      <p:ext uri="{BB962C8B-B14F-4D97-AF65-F5344CB8AC3E}">
        <p14:creationId xmlns:p14="http://schemas.microsoft.com/office/powerpoint/2010/main" val="5304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0586" y="2856077"/>
            <a:ext cx="4774324" cy="1325563"/>
          </a:xfrm>
        </p:spPr>
        <p:txBody>
          <a:bodyPr>
            <a:noAutofit/>
          </a:bodyPr>
          <a:lstStyle/>
          <a:p>
            <a:r>
              <a:rPr lang="zh-CN" altLang="en-US" sz="13800" dirty="0" smtClean="0">
                <a:latin typeface="楷体" panose="02010609060101010101" pitchFamily="49" charset="-122"/>
                <a:ea typeface="楷体" panose="02010609060101010101" pitchFamily="49" charset="-122"/>
              </a:rPr>
              <a:t>谢谢！</a:t>
            </a:r>
            <a:endParaRPr lang="zh-CN" altLang="en-US" sz="13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9279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CCAC3-AEE5-416A-93E9-5EDBB9345EF6}"/>
              </a:ext>
            </a:extLst>
          </p:cNvPr>
          <p:cNvSpPr>
            <a:spLocks noGrp="1"/>
          </p:cNvSpPr>
          <p:nvPr>
            <p:ph type="title"/>
          </p:nvPr>
        </p:nvSpPr>
        <p:spPr/>
        <p:txBody>
          <a:bodyPr/>
          <a:lstStyle/>
          <a:p>
            <a:r>
              <a:rPr lang="zh-CN" altLang="en-US" dirty="0" smtClean="0"/>
              <a:t>研究背景</a:t>
            </a:r>
            <a:endParaRPr lang="zh-CN" altLang="en-US" dirty="0"/>
          </a:p>
        </p:txBody>
      </p:sp>
      <p:sp>
        <p:nvSpPr>
          <p:cNvPr id="3" name="内容占位符 2">
            <a:extLst>
              <a:ext uri="{FF2B5EF4-FFF2-40B4-BE49-F238E27FC236}">
                <a16:creationId xmlns:a16="http://schemas.microsoft.com/office/drawing/2014/main" id="{F3D0C021-78AA-4C2D-B046-3B5D4F0CA6AA}"/>
              </a:ext>
            </a:extLst>
          </p:cNvPr>
          <p:cNvSpPr>
            <a:spLocks noGrp="1"/>
          </p:cNvSpPr>
          <p:nvPr>
            <p:ph idx="1"/>
          </p:nvPr>
        </p:nvSpPr>
        <p:spPr/>
        <p:txBody>
          <a:bodyPr>
            <a:normAutofit lnSpcReduction="10000"/>
          </a:bodyPr>
          <a:lstStyle/>
          <a:p>
            <a:pPr marL="0" indent="0">
              <a:buNone/>
            </a:pPr>
            <a:r>
              <a:rPr lang="zh-CN" altLang="en-US" dirty="0" smtClean="0"/>
              <a:t>海洋再分析产品的广泛应用及其高分辨率需求</a:t>
            </a:r>
            <a:endParaRPr lang="en-US" altLang="zh-CN" dirty="0" smtClean="0"/>
          </a:p>
          <a:p>
            <a:r>
              <a:rPr lang="zh-CN" altLang="en-US" sz="2000" dirty="0" smtClean="0"/>
              <a:t>直接</a:t>
            </a:r>
            <a:r>
              <a:rPr lang="zh-CN" altLang="en-US" sz="2000" dirty="0"/>
              <a:t>刻画中尺度涡旋演变和不同尺度运动之间存在密切的</a:t>
            </a:r>
            <a:r>
              <a:rPr lang="zh-CN" altLang="en-US" sz="2000" dirty="0" smtClean="0"/>
              <a:t>相互作用</a:t>
            </a:r>
            <a:endParaRPr lang="en-US" altLang="zh-CN" sz="2000" dirty="0" smtClean="0"/>
          </a:p>
          <a:p>
            <a:r>
              <a:rPr lang="zh-CN" altLang="en-US" sz="2000" dirty="0" smtClean="0"/>
              <a:t>开展</a:t>
            </a:r>
            <a:r>
              <a:rPr lang="zh-CN" altLang="en-US" sz="2000" dirty="0"/>
              <a:t>海气界面物理精细化过程</a:t>
            </a:r>
            <a:r>
              <a:rPr lang="zh-CN" altLang="en-US" sz="2000" dirty="0" smtClean="0"/>
              <a:t>研究</a:t>
            </a:r>
            <a:endParaRPr lang="en-US" altLang="zh-CN" sz="2000" dirty="0" smtClean="0"/>
          </a:p>
          <a:p>
            <a:r>
              <a:rPr lang="zh-CN" altLang="en-US" sz="2000" dirty="0" smtClean="0"/>
              <a:t>提供</a:t>
            </a:r>
            <a:r>
              <a:rPr lang="zh-CN" altLang="en-US" sz="2000" dirty="0"/>
              <a:t>更精确的模式初始场和</a:t>
            </a:r>
            <a:r>
              <a:rPr lang="zh-CN" altLang="en-US" sz="2000" dirty="0" smtClean="0"/>
              <a:t>边界条件</a:t>
            </a:r>
            <a:endParaRPr lang="en-US" altLang="zh-CN" sz="2000" dirty="0" smtClean="0"/>
          </a:p>
          <a:p>
            <a:pPr marL="0" indent="0">
              <a:buNone/>
            </a:pPr>
            <a:r>
              <a:rPr lang="zh-CN" altLang="en-US" dirty="0"/>
              <a:t>提高分辨率</a:t>
            </a:r>
            <a:r>
              <a:rPr lang="zh-CN" altLang="en-US" dirty="0" smtClean="0"/>
              <a:t>的传统方法及其限制</a:t>
            </a:r>
            <a:endParaRPr lang="en-US" altLang="zh-CN" dirty="0"/>
          </a:p>
          <a:p>
            <a:pPr marL="0" indent="0">
              <a:buNone/>
            </a:pPr>
            <a:r>
              <a:rPr lang="zh-CN" altLang="en-US" sz="2000" dirty="0" smtClean="0"/>
              <a:t>但是，分辨率的提高受</a:t>
            </a:r>
            <a:r>
              <a:rPr lang="zh-CN" altLang="en-US" sz="2000" dirty="0"/>
              <a:t>限于数值模式的分辨率、计算能力和</a:t>
            </a:r>
            <a:r>
              <a:rPr lang="zh-CN" altLang="en-US" sz="2000" dirty="0" smtClean="0"/>
              <a:t>存储容量等</a:t>
            </a:r>
            <a:endParaRPr lang="en-US" altLang="zh-CN" sz="2000" dirty="0"/>
          </a:p>
          <a:p>
            <a:pPr marL="0" indent="0">
              <a:buNone/>
            </a:pPr>
            <a:r>
              <a:rPr lang="zh-CN" altLang="en-US" sz="2000" dirty="0"/>
              <a:t>传统</a:t>
            </a:r>
            <a:r>
              <a:rPr lang="zh-CN" altLang="en-US" sz="2000" dirty="0" smtClean="0"/>
              <a:t>的</a:t>
            </a:r>
            <a:r>
              <a:rPr lang="zh-CN" altLang="en-US" sz="2000" dirty="0"/>
              <a:t>插值</a:t>
            </a:r>
            <a:r>
              <a:rPr lang="zh-CN" altLang="en-US" sz="2000" dirty="0" smtClean="0"/>
              <a:t>方法</a:t>
            </a:r>
            <a:r>
              <a:rPr lang="zh-CN" altLang="en-US" sz="2000" dirty="0"/>
              <a:t>，</a:t>
            </a:r>
            <a:r>
              <a:rPr lang="zh-CN" altLang="en-US" sz="2000" dirty="0" smtClean="0"/>
              <a:t>如</a:t>
            </a:r>
            <a:r>
              <a:rPr lang="en-US" altLang="zh-CN" sz="2000" dirty="0" smtClean="0"/>
              <a:t>cubic</a:t>
            </a:r>
            <a:r>
              <a:rPr lang="zh-CN" altLang="en-US" sz="2000" dirty="0" smtClean="0"/>
              <a:t>、</a:t>
            </a:r>
            <a:r>
              <a:rPr lang="en-US" altLang="zh-CN" sz="2000" dirty="0" smtClean="0"/>
              <a:t>nearest</a:t>
            </a:r>
            <a:r>
              <a:rPr lang="zh-CN" altLang="en-US" sz="2000" dirty="0" smtClean="0"/>
              <a:t>等，仅</a:t>
            </a:r>
            <a:r>
              <a:rPr lang="zh-CN" altLang="en-US" sz="2000" dirty="0"/>
              <a:t>依赖于局部信息，没有考虑各向异性、物理特性、空间依赖性</a:t>
            </a:r>
            <a:r>
              <a:rPr lang="zh-CN" altLang="en-US" sz="2000" dirty="0" smtClean="0"/>
              <a:t>等</a:t>
            </a:r>
            <a:endParaRPr lang="en-US" altLang="zh-CN" sz="2000" dirty="0" smtClean="0"/>
          </a:p>
          <a:p>
            <a:pPr marL="0" indent="0">
              <a:buNone/>
            </a:pPr>
            <a:r>
              <a:rPr lang="zh-CN" altLang="en-US" sz="2000" dirty="0" smtClean="0"/>
              <a:t>尤其对于海洋数据而言，沿岸数据的插值效果较差</a:t>
            </a:r>
            <a:endParaRPr lang="en-US" altLang="zh-CN" sz="2000" dirty="0" smtClean="0"/>
          </a:p>
          <a:p>
            <a:pPr marL="0" indent="0">
              <a:buNone/>
            </a:pPr>
            <a:endParaRPr lang="en-US" altLang="zh-CN" sz="2000" dirty="0" smtClean="0"/>
          </a:p>
          <a:p>
            <a:pPr marL="0" indent="0">
              <a:buNone/>
            </a:pPr>
            <a:r>
              <a:rPr lang="zh-CN" altLang="en-US" sz="2000" dirty="0" smtClean="0"/>
              <a:t>                         </a:t>
            </a:r>
            <a:r>
              <a:rPr lang="zh-CN" altLang="en-US" sz="2400" dirty="0" smtClean="0"/>
              <a:t>提出一种可以引入多尺度</a:t>
            </a:r>
            <a:r>
              <a:rPr lang="zh-CN" altLang="en-US" sz="2400" dirty="0" smtClean="0"/>
              <a:t>物理要素</a:t>
            </a:r>
            <a:r>
              <a:rPr lang="zh-CN" altLang="en-US" sz="2400" dirty="0" smtClean="0"/>
              <a:t>的高斯过程回归的插值算法</a:t>
            </a:r>
            <a:endParaRPr lang="en-US" altLang="zh-CN" sz="2400" dirty="0"/>
          </a:p>
          <a:p>
            <a:pPr marL="0" indent="0">
              <a:buNone/>
            </a:pPr>
            <a:endParaRPr lang="en-US" altLang="zh-CN" sz="2000" dirty="0"/>
          </a:p>
          <a:p>
            <a:endParaRPr lang="en-US" altLang="zh-CN" sz="2000" dirty="0" smtClean="0"/>
          </a:p>
          <a:p>
            <a:endParaRPr lang="zh-CN" altLang="en-US" sz="2000" dirty="0"/>
          </a:p>
        </p:txBody>
      </p:sp>
      <p:sp>
        <p:nvSpPr>
          <p:cNvPr id="4" name="右箭头 3"/>
          <p:cNvSpPr/>
          <p:nvPr/>
        </p:nvSpPr>
        <p:spPr>
          <a:xfrm>
            <a:off x="995854" y="5533696"/>
            <a:ext cx="1198179" cy="37837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390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2908E-9901-426F-8A8E-EFD2523F2F59}"/>
              </a:ext>
            </a:extLst>
          </p:cNvPr>
          <p:cNvSpPr>
            <a:spLocks noGrp="1"/>
          </p:cNvSpPr>
          <p:nvPr>
            <p:ph type="title"/>
          </p:nvPr>
        </p:nvSpPr>
        <p:spPr/>
        <p:txBody>
          <a:bodyPr/>
          <a:lstStyle/>
          <a:p>
            <a:r>
              <a:rPr lang="zh-CN" altLang="en-US" dirty="0"/>
              <a:t>高斯过程回归</a:t>
            </a:r>
            <a:endParaRPr lang="en-US" altLang="zh-CN" dirty="0"/>
          </a:p>
        </p:txBody>
      </p:sp>
      <p:sp>
        <p:nvSpPr>
          <p:cNvPr id="5" name="文本框 4"/>
          <p:cNvSpPr txBox="1"/>
          <p:nvPr/>
        </p:nvSpPr>
        <p:spPr>
          <a:xfrm>
            <a:off x="956734" y="1690688"/>
            <a:ext cx="10837334" cy="2246769"/>
          </a:xfrm>
          <a:prstGeom prst="rect">
            <a:avLst/>
          </a:prstGeom>
          <a:noFill/>
        </p:spPr>
        <p:txBody>
          <a:bodyPr wrap="square" rtlCol="0">
            <a:spAutoFit/>
          </a:bodyPr>
          <a:lstStyle/>
          <a:p>
            <a:r>
              <a:rPr lang="en-US" altLang="zh-CN" sz="2400" b="1" dirty="0" smtClean="0"/>
              <a:t>Definition: </a:t>
            </a:r>
            <a:r>
              <a:rPr lang="en-US" altLang="zh-CN" sz="2800" dirty="0" smtClean="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Gaussian process is a collection of random variables, </a:t>
            </a:r>
            <a:r>
              <a:rPr lang="en-US" altLang="zh-CN" sz="2800" dirty="0" smtClean="0">
                <a:latin typeface="Times New Roman" panose="02020603050405020304" pitchFamily="18" charset="0"/>
                <a:cs typeface="Times New Roman" panose="02020603050405020304" pitchFamily="18" charset="0"/>
              </a:rPr>
              <a:t>any finite </a:t>
            </a:r>
            <a:r>
              <a:rPr lang="en-US" altLang="zh-CN" sz="2800" dirty="0">
                <a:latin typeface="Times New Roman" panose="02020603050405020304" pitchFamily="18" charset="0"/>
                <a:cs typeface="Times New Roman" panose="02020603050405020304" pitchFamily="18" charset="0"/>
              </a:rPr>
              <a:t>number of which have a joint Gaussian distribution</a:t>
            </a:r>
            <a:r>
              <a:rPr lang="en-US" altLang="zh-CN" sz="2800" dirty="0" smtClean="0">
                <a:latin typeface="Times New Roman" panose="02020603050405020304" pitchFamily="18" charset="0"/>
                <a:cs typeface="Times New Roman" panose="02020603050405020304" pitchFamily="18" charset="0"/>
              </a:rPr>
              <a:t>.</a:t>
            </a:r>
          </a:p>
          <a:p>
            <a:endParaRPr lang="en-US" altLang="zh-CN" sz="2400" dirty="0" smtClean="0"/>
          </a:p>
          <a:p>
            <a:pPr indent="304800">
              <a:lnSpc>
                <a:spcPct val="150000"/>
              </a:lnSpc>
              <a:spcAft>
                <a:spcPts val="0"/>
              </a:spcAft>
            </a:pPr>
            <a:r>
              <a:rPr lang="zh-CN" altLang="zh-CN" sz="2400" kern="100" dirty="0" smtClean="0">
                <a:ea typeface="宋体" panose="02010600030101010101" pitchFamily="2" charset="-122"/>
                <a:cs typeface="Times New Roman" panose="02020603050405020304" pitchFamily="18" charset="0"/>
              </a:rPr>
              <a:t>一</a:t>
            </a:r>
            <a:r>
              <a:rPr lang="zh-CN" altLang="zh-CN" sz="2400" kern="100" dirty="0">
                <a:ea typeface="宋体" panose="02010600030101010101" pitchFamily="2" charset="-122"/>
                <a:cs typeface="Times New Roman" panose="02020603050405020304" pitchFamily="18" charset="0"/>
              </a:rPr>
              <a:t>个高斯过程完全由它的均值函数和协方差函数来表示</a:t>
            </a:r>
            <a:r>
              <a:rPr lang="zh-CN" altLang="zh-CN" sz="2400" kern="100" dirty="0" smtClean="0">
                <a:ea typeface="宋体" panose="02010600030101010101" pitchFamily="2" charset="-122"/>
                <a:cs typeface="Times New Roman" panose="02020603050405020304" pitchFamily="18" charset="0"/>
              </a:rPr>
              <a:t>：</a:t>
            </a:r>
            <a:endParaRPr lang="zh-CN" altLang="zh-CN" sz="2400" kern="100" dirty="0">
              <a:ea typeface="宋体" panose="02010600030101010101" pitchFamily="2" charset="-122"/>
              <a:cs typeface="Times New Roman" panose="02020603050405020304" pitchFamily="18" charset="0"/>
            </a:endParaRPr>
          </a:p>
          <a:p>
            <a:endParaRPr lang="zh-CN" altLang="en-US" sz="2400" dirty="0"/>
          </a:p>
        </p:txBody>
      </p:sp>
      <p:pic>
        <p:nvPicPr>
          <p:cNvPr id="8" name="图片 7"/>
          <p:cNvPicPr/>
          <p:nvPr/>
        </p:nvPicPr>
        <p:blipFill>
          <a:blip r:embed="rId3"/>
          <a:stretch>
            <a:fillRect/>
          </a:stretch>
        </p:blipFill>
        <p:spPr>
          <a:xfrm>
            <a:off x="3826933" y="3437467"/>
            <a:ext cx="4978400" cy="993948"/>
          </a:xfrm>
          <a:prstGeom prst="rect">
            <a:avLst/>
          </a:prstGeom>
        </p:spPr>
      </p:pic>
      <p:pic>
        <p:nvPicPr>
          <p:cNvPr id="9" name="图片 8"/>
          <p:cNvPicPr/>
          <p:nvPr/>
        </p:nvPicPr>
        <p:blipFill>
          <a:blip r:embed="rId4"/>
          <a:stretch>
            <a:fillRect/>
          </a:stretch>
        </p:blipFill>
        <p:spPr>
          <a:xfrm>
            <a:off x="3945467" y="5063133"/>
            <a:ext cx="3657599" cy="573948"/>
          </a:xfrm>
          <a:prstGeom prst="rect">
            <a:avLst/>
          </a:prstGeom>
        </p:spPr>
      </p:pic>
      <p:sp>
        <p:nvSpPr>
          <p:cNvPr id="10" name="文本框 9"/>
          <p:cNvSpPr txBox="1"/>
          <p:nvPr/>
        </p:nvSpPr>
        <p:spPr>
          <a:xfrm>
            <a:off x="1227668" y="4446064"/>
            <a:ext cx="7924800" cy="738664"/>
          </a:xfrm>
          <a:prstGeom prst="rect">
            <a:avLst/>
          </a:prstGeom>
          <a:noFill/>
        </p:spPr>
        <p:txBody>
          <a:bodyPr wrap="square" rtlCol="0">
            <a:spAutoFit/>
          </a:bodyPr>
          <a:lstStyle/>
          <a:p>
            <a:r>
              <a:rPr lang="zh-CN" altLang="zh-CN" sz="2400" dirty="0">
                <a:latin typeface="宋体" panose="02010600030101010101" pitchFamily="2" charset="-122"/>
                <a:ea typeface="宋体" panose="02010600030101010101" pitchFamily="2" charset="-122"/>
              </a:rPr>
              <a:t>可以把这个高斯过程表示成：</a:t>
            </a:r>
          </a:p>
          <a:p>
            <a:endParaRPr lang="zh-CN" altLang="en-US" dirty="0"/>
          </a:p>
        </p:txBody>
      </p:sp>
      <p:sp>
        <p:nvSpPr>
          <p:cNvPr id="11" name="矩形 10"/>
          <p:cNvSpPr/>
          <p:nvPr/>
        </p:nvSpPr>
        <p:spPr>
          <a:xfrm>
            <a:off x="956734" y="5740092"/>
            <a:ext cx="6609502" cy="576248"/>
          </a:xfrm>
          <a:prstGeom prst="rect">
            <a:avLst/>
          </a:prstGeom>
        </p:spPr>
        <p:txBody>
          <a:bodyPr wrap="none">
            <a:spAutoFit/>
          </a:bodyPr>
          <a:lstStyle/>
          <a:p>
            <a:pPr indent="266700">
              <a:lnSpc>
                <a:spcPct val="150000"/>
              </a:lnSpc>
              <a:spcAft>
                <a:spcPts val="0"/>
              </a:spcAft>
            </a:pPr>
            <a:r>
              <a:rPr lang="zh-CN" altLang="zh-CN" sz="2400" kern="100" dirty="0">
                <a:solidFill>
                  <a:srgbClr val="2E3033"/>
                </a:solidFill>
                <a:latin typeface="Arial" panose="020B0604020202020204" pitchFamily="34" charset="0"/>
                <a:ea typeface="宋体" panose="02010600030101010101" pitchFamily="2" charset="-122"/>
                <a:cs typeface="Arial" panose="020B0604020202020204" pitchFamily="34" charset="0"/>
              </a:rPr>
              <a:t>通常，为了简化符号，我们取均值函数为零。</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7540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2908E-9901-426F-8A8E-EFD2523F2F59}"/>
              </a:ext>
            </a:extLst>
          </p:cNvPr>
          <p:cNvSpPr>
            <a:spLocks noGrp="1"/>
          </p:cNvSpPr>
          <p:nvPr>
            <p:ph type="title"/>
          </p:nvPr>
        </p:nvSpPr>
        <p:spPr/>
        <p:txBody>
          <a:bodyPr/>
          <a:lstStyle/>
          <a:p>
            <a:r>
              <a:rPr lang="zh-CN" altLang="en-US" dirty="0"/>
              <a:t>高斯过程回归</a:t>
            </a:r>
            <a:endParaRPr lang="en-US" altLang="zh-CN" dirty="0"/>
          </a:p>
        </p:txBody>
      </p:sp>
      <p:sp>
        <p:nvSpPr>
          <p:cNvPr id="5" name="文本框 4"/>
          <p:cNvSpPr txBox="1"/>
          <p:nvPr/>
        </p:nvSpPr>
        <p:spPr>
          <a:xfrm>
            <a:off x="956734" y="1690689"/>
            <a:ext cx="10397066" cy="2862322"/>
          </a:xfrm>
          <a:prstGeom prst="rect">
            <a:avLst/>
          </a:prstGeom>
          <a:noFill/>
        </p:spPr>
        <p:txBody>
          <a:bodyPr wrap="square" rtlCol="0">
            <a:spAutoFit/>
          </a:bodyPr>
          <a:lstStyle/>
          <a:p>
            <a:pPr indent="304800">
              <a:lnSpc>
                <a:spcPct val="150000"/>
              </a:lnSpc>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假设</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观测是有噪声的，那么</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考虑模型：</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rPr>
              <a:t>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为输入向量，</a:t>
            </a:r>
            <a:r>
              <a:rPr lang="en-US" altLang="zh-CN" sz="2400" dirty="0">
                <a:latin typeface="Times New Roman" panose="02020603050405020304" pitchFamily="18" charset="0"/>
                <a:ea typeface="宋体" panose="02010600030101010101" pitchFamily="2" charset="-122"/>
              </a:rPr>
              <a:t>y</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为受高斯噪声污染的观测值，假设</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可</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得</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y</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的先验分布</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rPr>
              <a:t>In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维</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单位矩阵</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y</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的联合高斯分布</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p:nvPr/>
        </p:nvPicPr>
        <p:blipFill>
          <a:blip r:embed="rId3"/>
          <a:stretch>
            <a:fillRect/>
          </a:stretch>
        </p:blipFill>
        <p:spPr>
          <a:xfrm>
            <a:off x="6648714" y="1810127"/>
            <a:ext cx="2382838" cy="405923"/>
          </a:xfrm>
          <a:prstGeom prst="rect">
            <a:avLst/>
          </a:prstGeom>
        </p:spPr>
      </p:pic>
      <p:pic>
        <p:nvPicPr>
          <p:cNvPr id="13" name="图片 12"/>
          <p:cNvPicPr/>
          <p:nvPr/>
        </p:nvPicPr>
        <p:blipFill>
          <a:blip r:embed="rId4"/>
          <a:stretch>
            <a:fillRect/>
          </a:stretch>
        </p:blipFill>
        <p:spPr>
          <a:xfrm>
            <a:off x="8802422" y="2337029"/>
            <a:ext cx="1529821" cy="461645"/>
          </a:xfrm>
          <a:prstGeom prst="rect">
            <a:avLst/>
          </a:prstGeom>
        </p:spPr>
      </p:pic>
      <p:pic>
        <p:nvPicPr>
          <p:cNvPr id="14" name="图片 13"/>
          <p:cNvPicPr/>
          <p:nvPr/>
        </p:nvPicPr>
        <p:blipFill>
          <a:blip r:embed="rId5"/>
          <a:stretch>
            <a:fillRect/>
          </a:stretch>
        </p:blipFill>
        <p:spPr>
          <a:xfrm>
            <a:off x="6773333" y="3445013"/>
            <a:ext cx="3318934" cy="523387"/>
          </a:xfrm>
          <a:prstGeom prst="rect">
            <a:avLst/>
          </a:prstGeom>
        </p:spPr>
      </p:pic>
      <p:pic>
        <p:nvPicPr>
          <p:cNvPr id="15" name="图片 14"/>
          <p:cNvPicPr/>
          <p:nvPr/>
        </p:nvPicPr>
        <p:blipFill>
          <a:blip r:embed="rId6"/>
          <a:stretch>
            <a:fillRect/>
          </a:stretch>
        </p:blipFill>
        <p:spPr>
          <a:xfrm>
            <a:off x="4656666" y="4672449"/>
            <a:ext cx="6316133" cy="1477358"/>
          </a:xfrm>
          <a:prstGeom prst="rect">
            <a:avLst/>
          </a:prstGeom>
        </p:spPr>
      </p:pic>
    </p:spTree>
    <p:extLst>
      <p:ext uri="{BB962C8B-B14F-4D97-AF65-F5344CB8AC3E}">
        <p14:creationId xmlns:p14="http://schemas.microsoft.com/office/powerpoint/2010/main" val="206187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2908E-9901-426F-8A8E-EFD2523F2F59}"/>
              </a:ext>
            </a:extLst>
          </p:cNvPr>
          <p:cNvSpPr>
            <a:spLocks noGrp="1"/>
          </p:cNvSpPr>
          <p:nvPr>
            <p:ph type="title"/>
          </p:nvPr>
        </p:nvSpPr>
        <p:spPr/>
        <p:txBody>
          <a:bodyPr/>
          <a:lstStyle/>
          <a:p>
            <a:r>
              <a:rPr lang="zh-CN" altLang="en-US" dirty="0"/>
              <a:t>高斯过程回归</a:t>
            </a:r>
            <a:endParaRPr lang="en-US" altLang="zh-CN" dirty="0"/>
          </a:p>
        </p:txBody>
      </p:sp>
      <p:sp>
        <p:nvSpPr>
          <p:cNvPr id="5" name="文本框 4"/>
          <p:cNvSpPr txBox="1"/>
          <p:nvPr/>
        </p:nvSpPr>
        <p:spPr>
          <a:xfrm>
            <a:off x="956733" y="1690689"/>
            <a:ext cx="10693399" cy="5078313"/>
          </a:xfrm>
          <a:prstGeom prst="rect">
            <a:avLst/>
          </a:prstGeom>
          <a:noFill/>
        </p:spPr>
        <p:txBody>
          <a:bodyPr wrap="square" rtlCol="0">
            <a:spAutoFit/>
          </a:bodyPr>
          <a:lstStyle/>
          <a:p>
            <a:pPr indent="304800">
              <a:lnSpc>
                <a:spcPct val="15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如果有</a:t>
            </a:r>
            <a:r>
              <a:rPr lang="en-US" altLang="zh-CN" sz="2400" dirty="0" smtClean="0">
                <a:latin typeface="Times New Roman" panose="02020603050405020304" pitchFamily="18" charset="0"/>
                <a:ea typeface="宋体" panose="02010600030101010101" pitchFamily="2" charset="-122"/>
              </a:rPr>
              <a:t>n</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个训练点和</a:t>
            </a:r>
            <a:r>
              <a:rPr lang="en-US" altLang="zh-CN" sz="2400" dirty="0" smtClean="0">
                <a:latin typeface="Times New Roman" panose="02020603050405020304" pitchFamily="18" charset="0"/>
                <a:ea typeface="宋体" panose="02010600030101010101" pitchFamily="2" charset="-122"/>
              </a:rPr>
              <a:t>n</a:t>
            </a:r>
            <a:r>
              <a:rPr lang="en-US" altLang="zh-CN" sz="3200" baseline="-25000" dirty="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个测试点，那么</a:t>
            </a:r>
            <a:r>
              <a:rPr lang="en-US" altLang="zh-CN" sz="2400" dirty="0" smtClean="0">
                <a:latin typeface="Times New Roman" panose="02020603050405020304" pitchFamily="18" charset="0"/>
                <a:ea typeface="宋体" panose="02010600030101010101" pitchFamily="2" charset="-122"/>
              </a:rPr>
              <a:t>K(X, x</a:t>
            </a:r>
            <a:r>
              <a:rPr lang="en-US" altLang="zh-CN" sz="3200" baseline="-25000" dirty="0" smtClean="0">
                <a:latin typeface="Times New Roman" panose="02020603050405020304" pitchFamily="18" charset="0"/>
                <a:ea typeface="宋体" panose="02010600030101010101" pitchFamily="2" charset="-122"/>
              </a:rPr>
              <a:t>*</a:t>
            </a:r>
            <a:r>
              <a:rPr lang="en-US" altLang="zh-CN" sz="24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表示用来度量</a:t>
            </a:r>
            <a:r>
              <a:rPr lang="en-US" altLang="zh-CN" sz="2400" dirty="0" smtClean="0">
                <a:latin typeface="Times New Roman" panose="02020603050405020304" pitchFamily="18" charset="0"/>
                <a:ea typeface="宋体" panose="02010600030101010101" pitchFamily="2" charset="-122"/>
              </a:rPr>
              <a:t>X</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smtClean="0">
                <a:latin typeface="Times New Roman" panose="02020603050405020304" pitchFamily="18" charset="0"/>
                <a:ea typeface="宋体" panose="02010600030101010101" pitchFamily="2" charset="-122"/>
              </a:rPr>
              <a:t>x</a:t>
            </a:r>
            <a:r>
              <a:rPr lang="en-US" altLang="zh-CN" sz="2800" baseline="-250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之间相关性的</a:t>
            </a:r>
            <a:r>
              <a:rPr lang="en-US" altLang="zh-CN" sz="2400" dirty="0" smtClean="0">
                <a:latin typeface="Times New Roman" panose="02020603050405020304" pitchFamily="18" charset="0"/>
                <a:ea typeface="宋体" panose="02010600030101010101" pitchFamily="2" charset="-122"/>
              </a:rPr>
              <a:t>n</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rPr>
              <a:t> n</a:t>
            </a:r>
            <a:r>
              <a:rPr lang="en-US" altLang="zh-CN" sz="3200" baseline="-25000" dirty="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阶协方差矩阵；类似地，对于</a:t>
            </a:r>
            <a:r>
              <a:rPr lang="en-US" altLang="zh-CN" sz="2400" dirty="0" smtClean="0">
                <a:latin typeface="Times New Roman" panose="02020603050405020304" pitchFamily="18" charset="0"/>
                <a:ea typeface="宋体" panose="02010600030101010101" pitchFamily="2" charset="-122"/>
              </a:rPr>
              <a:t>K(X, X)</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K(x</a:t>
            </a:r>
            <a:r>
              <a:rPr lang="en-US" altLang="zh-CN" sz="3200" baseline="-25000" dirty="0" smtClean="0">
                <a:latin typeface="Times New Roman" panose="02020603050405020304" pitchFamily="18" charset="0"/>
                <a:ea typeface="宋体" panose="02010600030101010101" pitchFamily="2" charset="-122"/>
              </a:rPr>
              <a:t>*</a:t>
            </a:r>
            <a:r>
              <a:rPr lang="en-US" altLang="zh-CN" sz="2400" dirty="0" smtClean="0">
                <a:latin typeface="Times New Roman" panose="02020603050405020304" pitchFamily="18" charset="0"/>
                <a:ea typeface="宋体" panose="02010600030101010101" pitchFamily="2" charset="-122"/>
              </a:rPr>
              <a:t>, x</a:t>
            </a:r>
            <a:r>
              <a:rPr lang="en-US" altLang="zh-CN" sz="3200" baseline="-25000" dirty="0" smtClean="0">
                <a:latin typeface="Times New Roman" panose="02020603050405020304" pitchFamily="18" charset="0"/>
                <a:ea typeface="宋体" panose="02010600030101010101" pitchFamily="2" charset="-122"/>
              </a:rPr>
              <a:t>*</a:t>
            </a:r>
            <a:r>
              <a:rPr lang="en-US" altLang="zh-CN" sz="24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rPr>
              <a:t>K(x</a:t>
            </a:r>
            <a:r>
              <a:rPr lang="en-US" altLang="zh-CN" sz="3200" baseline="-25000" dirty="0" smtClean="0">
                <a:latin typeface="Times New Roman" panose="02020603050405020304" pitchFamily="18" charset="0"/>
                <a:ea typeface="宋体" panose="02010600030101010101" pitchFamily="2" charset="-122"/>
              </a:rPr>
              <a:t>*</a:t>
            </a:r>
            <a:r>
              <a:rPr lang="en-US" altLang="zh-CN" sz="2400" dirty="0" smtClean="0">
                <a:latin typeface="Times New Roman" panose="02020603050405020304" pitchFamily="18" charset="0"/>
                <a:ea typeface="宋体" panose="02010600030101010101" pitchFamily="2" charset="-122"/>
              </a:rPr>
              <a:t>, X)</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也是这样</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smtClean="0">
                <a:latin typeface="Times New Roman" panose="02020603050405020304" pitchFamily="18" charset="0"/>
                <a:ea typeface="宋体" panose="02010600030101010101" pitchFamily="2" charset="-122"/>
                <a:cs typeface="Times New Roman" panose="02020603050405020304" pitchFamily="18" charset="0"/>
              </a:rPr>
              <a:t>根据贝叶斯</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公式</a:t>
            </a:r>
            <a:r>
              <a:rPr lang="zh-CN" altLang="zh-CN" sz="2400" kern="10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计算出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3200" kern="100" baseline="-25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后验分布</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     其中：</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即为</a:t>
            </a:r>
            <a:r>
              <a:rPr lang="en-US" altLang="zh-CN" sz="24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对应</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预测</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值</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3200" kern="100" baseline="-25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均值和方差。</a:t>
            </a:r>
          </a:p>
          <a:p>
            <a:pPr indent="304800">
              <a:lnSpc>
                <a:spcPct val="150000"/>
              </a:lnSpc>
              <a:spcAft>
                <a:spcPts val="0"/>
              </a:spcAft>
            </a:pP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p:nvPr/>
        </p:nvPicPr>
        <p:blipFill>
          <a:blip r:embed="rId3"/>
          <a:stretch>
            <a:fillRect/>
          </a:stretch>
        </p:blipFill>
        <p:spPr>
          <a:xfrm>
            <a:off x="8195732" y="3403599"/>
            <a:ext cx="3276601" cy="598159"/>
          </a:xfrm>
          <a:prstGeom prst="rect">
            <a:avLst/>
          </a:prstGeom>
        </p:spPr>
      </p:pic>
      <p:pic>
        <p:nvPicPr>
          <p:cNvPr id="10" name="图片 9"/>
          <p:cNvPicPr/>
          <p:nvPr/>
        </p:nvPicPr>
        <p:blipFill>
          <a:blip r:embed="rId4"/>
          <a:stretch>
            <a:fillRect/>
          </a:stretch>
        </p:blipFill>
        <p:spPr>
          <a:xfrm>
            <a:off x="3734329" y="4001758"/>
            <a:ext cx="4642228" cy="542381"/>
          </a:xfrm>
          <a:prstGeom prst="rect">
            <a:avLst/>
          </a:prstGeom>
        </p:spPr>
      </p:pic>
      <p:pic>
        <p:nvPicPr>
          <p:cNvPr id="11" name="图片 10"/>
          <p:cNvPicPr/>
          <p:nvPr/>
        </p:nvPicPr>
        <p:blipFill>
          <a:blip r:embed="rId5"/>
          <a:stretch>
            <a:fillRect/>
          </a:stretch>
        </p:blipFill>
        <p:spPr>
          <a:xfrm>
            <a:off x="3734329" y="4544139"/>
            <a:ext cx="4952471" cy="930979"/>
          </a:xfrm>
          <a:prstGeom prst="rect">
            <a:avLst/>
          </a:prstGeom>
        </p:spPr>
      </p:pic>
    </p:spTree>
    <p:extLst>
      <p:ext uri="{BB962C8B-B14F-4D97-AF65-F5344CB8AC3E}">
        <p14:creationId xmlns:p14="http://schemas.microsoft.com/office/powerpoint/2010/main" val="358415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2908E-9901-426F-8A8E-EFD2523F2F59}"/>
              </a:ext>
            </a:extLst>
          </p:cNvPr>
          <p:cNvSpPr>
            <a:spLocks noGrp="1"/>
          </p:cNvSpPr>
          <p:nvPr>
            <p:ph type="title"/>
          </p:nvPr>
        </p:nvSpPr>
        <p:spPr/>
        <p:txBody>
          <a:bodyPr/>
          <a:lstStyle/>
          <a:p>
            <a:r>
              <a:rPr lang="zh-CN" altLang="en-US" dirty="0"/>
              <a:t>高斯过程回归</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06" y="1690688"/>
            <a:ext cx="5954794" cy="4852923"/>
          </a:xfrm>
          <a:prstGeom prst="rect">
            <a:avLst/>
          </a:prstGeom>
        </p:spPr>
      </p:pic>
      <p:sp>
        <p:nvSpPr>
          <p:cNvPr id="4" name="矩形 3"/>
          <p:cNvSpPr/>
          <p:nvPr/>
        </p:nvSpPr>
        <p:spPr>
          <a:xfrm>
            <a:off x="212272" y="1886630"/>
            <a:ext cx="5488632" cy="2677656"/>
          </a:xfrm>
          <a:prstGeom prst="rect">
            <a:avLst/>
          </a:prstGeom>
        </p:spPr>
        <p:txBody>
          <a:bodyPr wrap="square">
            <a:spAutoFit/>
          </a:bodyPr>
          <a:lstStyle/>
          <a:p>
            <a:pPr indent="457200" algn="just"/>
            <a:r>
              <a:rPr lang="zh-CN" altLang="en-US" sz="20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高斯过程回归不同于一般的回归方法在于：</a:t>
            </a:r>
            <a:endParaRPr lang="en-US" altLang="zh-CN" sz="2400" dirty="0" smtClean="0">
              <a:latin typeface="宋体" panose="02010600030101010101" pitchFamily="2" charset="-122"/>
              <a:ea typeface="宋体" panose="02010600030101010101" pitchFamily="2" charset="-122"/>
            </a:endParaRPr>
          </a:p>
          <a:p>
            <a:pPr indent="457200" algn="just"/>
            <a:r>
              <a:rPr lang="zh-CN" altLang="en-US" sz="2400" dirty="0" smtClean="0">
                <a:latin typeface="宋体" panose="02010600030101010101" pitchFamily="2" charset="-122"/>
                <a:ea typeface="宋体" panose="02010600030101010101" pitchFamily="2" charset="-122"/>
              </a:rPr>
              <a:t> 其它方法一般通过回归只是得到一条函数曲线，而高斯过程回归却得到了函数的整个分布。</a:t>
            </a:r>
            <a:endParaRPr lang="en-US" altLang="zh-CN" sz="2400" dirty="0" smtClean="0">
              <a:latin typeface="宋体" panose="02010600030101010101" pitchFamily="2" charset="-122"/>
              <a:ea typeface="宋体" panose="02010600030101010101" pitchFamily="2" charset="-122"/>
            </a:endParaRPr>
          </a:p>
          <a:p>
            <a:pPr indent="457200" algn="just"/>
            <a:r>
              <a:rPr lang="zh-CN" altLang="en-US" sz="2400" dirty="0" smtClean="0">
                <a:latin typeface="宋体" panose="02010600030101010101" pitchFamily="2" charset="-122"/>
                <a:ea typeface="宋体" panose="02010600030101010101" pitchFamily="2" charset="-122"/>
              </a:rPr>
              <a:t> 我们一般选择“均值”处的曲线作为回归的最优结果。</a:t>
            </a:r>
            <a:endParaRPr lang="zh-CN"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674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2908E-9901-426F-8A8E-EFD2523F2F59}"/>
              </a:ext>
            </a:extLst>
          </p:cNvPr>
          <p:cNvSpPr>
            <a:spLocks noGrp="1"/>
          </p:cNvSpPr>
          <p:nvPr>
            <p:ph type="title"/>
          </p:nvPr>
        </p:nvSpPr>
        <p:spPr/>
        <p:txBody>
          <a:bodyPr/>
          <a:lstStyle/>
          <a:p>
            <a:r>
              <a:rPr lang="zh-CN" altLang="en-US" dirty="0"/>
              <a:t>高斯过程回归</a:t>
            </a:r>
            <a:endParaRPr lang="en-US" altLang="zh-CN" dirty="0"/>
          </a:p>
        </p:txBody>
      </p:sp>
      <p:sp>
        <p:nvSpPr>
          <p:cNvPr id="5" name="文本框 4"/>
          <p:cNvSpPr txBox="1"/>
          <p:nvPr/>
        </p:nvSpPr>
        <p:spPr>
          <a:xfrm>
            <a:off x="956733" y="1690689"/>
            <a:ext cx="10995781" cy="5632311"/>
          </a:xfrm>
          <a:prstGeom prst="rect">
            <a:avLst/>
          </a:prstGeom>
          <a:noFill/>
        </p:spPr>
        <p:txBody>
          <a:bodyPr wrap="square" rtlCol="0">
            <a:spAutoFit/>
          </a:bodyPr>
          <a:lstStyle/>
          <a:p>
            <a:pPr indent="304800">
              <a:lnSpc>
                <a:spcPct val="150000"/>
              </a:lnSpc>
              <a:spcAft>
                <a:spcPts val="0"/>
              </a:spcAft>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高斯过程</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回归的关键是，联合高斯分布的协方差</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矩阵</a:t>
            </a:r>
            <a:r>
              <a:rPr lang="en-US" altLang="zh-CN" sz="2400" dirty="0">
                <a:latin typeface="Times New Roman" panose="02020603050405020304" pitchFamily="18" charset="0"/>
                <a:ea typeface="宋体" panose="02010600030101010101" pitchFamily="2" charset="-122"/>
              </a:rPr>
              <a:t>K(X, X)</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哪儿来</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如何</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en-US" altLang="zh-CN" sz="2400" dirty="0">
                <a:latin typeface="Times New Roman" panose="02020603050405020304" pitchFamily="18" charset="0"/>
                <a:ea typeface="宋体" panose="02010600030101010101" pitchFamily="2" charset="-122"/>
              </a:rPr>
              <a:t>K(X, X)</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一个半</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正定矩阵</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smtClean="0">
                <a:latin typeface="Times New Roman" panose="02020603050405020304" pitchFamily="18" charset="0"/>
                <a:ea typeface="宋体" panose="02010600030101010101" pitchFamily="2" charset="-122"/>
                <a:cs typeface="Times New Roman" panose="02020603050405020304" pitchFamily="18" charset="0"/>
              </a:rPr>
              <a:t>核函数矩阵</a:t>
            </a:r>
            <a:r>
              <a:rPr lang="en-US" altLang="zh-CN" sz="2400" b="1" kern="100" dirty="0" smtClean="0">
                <a:latin typeface="Times New Roman" panose="02020603050405020304" pitchFamily="18" charset="0"/>
                <a:ea typeface="宋体" panose="02010600030101010101" pitchFamily="2" charset="-122"/>
                <a:cs typeface="Times New Roman" panose="02020603050405020304" pitchFamily="18" charset="0"/>
              </a:rPr>
              <a:t>K</a:t>
            </a:r>
            <a:r>
              <a:rPr lang="zh-CN" altLang="zh-CN" sz="2400" b="1" kern="100" dirty="0" smtClean="0">
                <a:latin typeface="Times New Roman" panose="02020603050405020304" pitchFamily="18" charset="0"/>
                <a:ea typeface="宋体" panose="02010600030101010101" pitchFamily="2" charset="-122"/>
                <a:cs typeface="Times New Roman" panose="02020603050405020304" pitchFamily="18" charset="0"/>
              </a:rPr>
              <a:t>是对称半正定的</a:t>
            </a:r>
            <a:r>
              <a:rPr lang="zh-CN" altLang="en-US" sz="2400" b="1"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p>
          <a:p>
            <a:pPr indent="304800">
              <a:lnSpc>
                <a:spcPct val="150000"/>
              </a:lnSpc>
              <a:spcAft>
                <a:spcPts val="0"/>
              </a:spcAft>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也就是说</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理论上机器学习中所应用的核函数都可以用来</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作</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这个协方差</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50000"/>
              </a:lnSpc>
              <a:spcAft>
                <a:spcPts val="0"/>
              </a:spcAft>
            </a:pPr>
            <a:r>
              <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191860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C114-46C5-451C-BD44-B5B56F025736}"/>
              </a:ext>
            </a:extLst>
          </p:cNvPr>
          <p:cNvSpPr>
            <a:spLocks noGrp="1"/>
          </p:cNvSpPr>
          <p:nvPr>
            <p:ph type="title"/>
          </p:nvPr>
        </p:nvSpPr>
        <p:spPr/>
        <p:txBody>
          <a:bodyPr/>
          <a:lstStyle/>
          <a:p>
            <a:r>
              <a:rPr lang="zh-CN" altLang="en-US" dirty="0" smtClean="0"/>
              <a:t>协方差函数</a:t>
            </a:r>
            <a:endParaRPr lang="en-US" altLang="zh-CN" dirty="0"/>
          </a:p>
        </p:txBody>
      </p:sp>
      <p:sp>
        <p:nvSpPr>
          <p:cNvPr id="5" name="矩形 4"/>
          <p:cNvSpPr/>
          <p:nvPr/>
        </p:nvSpPr>
        <p:spPr>
          <a:xfrm>
            <a:off x="838200" y="1885128"/>
            <a:ext cx="3531736" cy="646331"/>
          </a:xfrm>
          <a:prstGeom prst="rect">
            <a:avLst/>
          </a:prstGeom>
        </p:spPr>
        <p:txBody>
          <a:bodyPr wrap="none">
            <a:spAutoFit/>
          </a:bodyPr>
          <a:lstStyle/>
          <a:p>
            <a:pPr indent="266700">
              <a:lnSpc>
                <a:spcPct val="150000"/>
              </a:lnSpc>
              <a:spcAft>
                <a:spcPts val="0"/>
              </a:spcAft>
            </a:pPr>
            <a:r>
              <a:rPr lang="zh-CN" altLang="zh-CN" sz="2400" kern="100" dirty="0">
                <a:solidFill>
                  <a:srgbClr val="2E3033"/>
                </a:solidFill>
                <a:latin typeface="Arial" panose="020B0604020202020204" pitchFamily="34" charset="0"/>
                <a:ea typeface="宋体" panose="02010600030101010101" pitchFamily="2" charset="-122"/>
                <a:cs typeface="Arial" panose="020B0604020202020204" pitchFamily="34" charset="0"/>
              </a:rPr>
              <a:t>平方指数</a:t>
            </a:r>
            <a:r>
              <a:rPr lang="zh-CN"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协方差函数</a:t>
            </a:r>
            <a:r>
              <a:rPr lang="zh-CN" altLang="en-US"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p:nvPr/>
        </p:nvPicPr>
        <p:blipFill>
          <a:blip r:embed="rId3"/>
          <a:stretch>
            <a:fillRect/>
          </a:stretch>
        </p:blipFill>
        <p:spPr>
          <a:xfrm>
            <a:off x="5763986" y="1533762"/>
            <a:ext cx="3037114" cy="1181412"/>
          </a:xfrm>
          <a:prstGeom prst="rect">
            <a:avLst/>
          </a:prstGeom>
        </p:spPr>
      </p:pic>
      <p:sp>
        <p:nvSpPr>
          <p:cNvPr id="8" name="矩形 7"/>
          <p:cNvSpPr/>
          <p:nvPr/>
        </p:nvSpPr>
        <p:spPr>
          <a:xfrm>
            <a:off x="838200" y="3470565"/>
            <a:ext cx="3534942" cy="646331"/>
          </a:xfrm>
          <a:prstGeom prst="rect">
            <a:avLst/>
          </a:prstGeom>
        </p:spPr>
        <p:txBody>
          <a:bodyPr wrap="none">
            <a:spAutoFit/>
          </a:bodyPr>
          <a:lstStyle/>
          <a:p>
            <a:pPr indent="304800">
              <a:lnSpc>
                <a:spcPct val="150000"/>
              </a:lnSpc>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Matern</a:t>
            </a:r>
            <a:r>
              <a:rPr lang="zh-CN"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类</a:t>
            </a:r>
            <a:r>
              <a:rPr lang="zh-CN" altLang="en-US"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协方差</a:t>
            </a:r>
            <a:r>
              <a:rPr lang="zh-CN"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p:nvPr/>
        </p:nvPicPr>
        <p:blipFill>
          <a:blip r:embed="rId4"/>
          <a:stretch>
            <a:fillRect/>
          </a:stretch>
        </p:blipFill>
        <p:spPr>
          <a:xfrm>
            <a:off x="5568041" y="3212515"/>
            <a:ext cx="4849588" cy="1147214"/>
          </a:xfrm>
          <a:prstGeom prst="rect">
            <a:avLst/>
          </a:prstGeom>
        </p:spPr>
      </p:pic>
      <p:sp>
        <p:nvSpPr>
          <p:cNvPr id="10" name="矩形 9"/>
          <p:cNvSpPr/>
          <p:nvPr/>
        </p:nvSpPr>
        <p:spPr>
          <a:xfrm>
            <a:off x="838200" y="5199828"/>
            <a:ext cx="3531736" cy="646331"/>
          </a:xfrm>
          <a:prstGeom prst="rect">
            <a:avLst/>
          </a:prstGeom>
        </p:spPr>
        <p:txBody>
          <a:bodyPr wrap="none">
            <a:spAutoFit/>
          </a:bodyPr>
          <a:lstStyle/>
          <a:p>
            <a:pPr indent="266700">
              <a:lnSpc>
                <a:spcPct val="150000"/>
              </a:lnSpc>
              <a:spcAft>
                <a:spcPts val="0"/>
              </a:spcAft>
            </a:pPr>
            <a:r>
              <a:rPr lang="zh-CN" altLang="zh-CN" sz="2400" kern="100" dirty="0">
                <a:solidFill>
                  <a:srgbClr val="2E3033"/>
                </a:solidFill>
                <a:latin typeface="Arial" panose="020B0604020202020204" pitchFamily="34" charset="0"/>
                <a:ea typeface="宋体" panose="02010600030101010101" pitchFamily="2" charset="-122"/>
                <a:cs typeface="Arial" panose="020B0604020202020204" pitchFamily="34" charset="0"/>
              </a:rPr>
              <a:t>有理二次</a:t>
            </a:r>
            <a:r>
              <a:rPr lang="zh-CN" altLang="zh-CN"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协方差函数</a:t>
            </a:r>
            <a:r>
              <a:rPr lang="zh-CN" altLang="en-US" sz="2400" kern="100" dirty="0" smtClean="0">
                <a:solidFill>
                  <a:srgbClr val="2E3033"/>
                </a:solidFill>
                <a:latin typeface="Arial" panose="020B0604020202020204" pitchFamily="34" charset="0"/>
                <a:ea typeface="宋体" panose="02010600030101010101" pitchFamily="2" charset="-122"/>
                <a:cs typeface="Arial" panose="020B0604020202020204" pitchFamily="34" charset="0"/>
              </a:rPr>
              <a:t>：</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p:cNvPicPr/>
          <p:nvPr/>
        </p:nvPicPr>
        <p:blipFill>
          <a:blip r:embed="rId5"/>
          <a:stretch>
            <a:fillRect/>
          </a:stretch>
        </p:blipFill>
        <p:spPr>
          <a:xfrm>
            <a:off x="5763986" y="5036555"/>
            <a:ext cx="2922814" cy="845001"/>
          </a:xfrm>
          <a:prstGeom prst="rect">
            <a:avLst/>
          </a:prstGeom>
        </p:spPr>
      </p:pic>
    </p:spTree>
    <p:extLst>
      <p:ext uri="{BB962C8B-B14F-4D97-AF65-F5344CB8AC3E}">
        <p14:creationId xmlns:p14="http://schemas.microsoft.com/office/powerpoint/2010/main" val="1222665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1516</Words>
  <Application>Microsoft Office PowerPoint</Application>
  <PresentationFormat>宽屏</PresentationFormat>
  <Paragraphs>181</Paragraphs>
  <Slides>21</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楷体</vt:lpstr>
      <vt:lpstr>宋体</vt:lpstr>
      <vt:lpstr>Arial</vt:lpstr>
      <vt:lpstr>Times New Roman</vt:lpstr>
      <vt:lpstr>Office 主题​​</vt:lpstr>
      <vt:lpstr>基于高斯过程回归的西北太平洋海域海表面温度插值算法</vt:lpstr>
      <vt:lpstr>目录</vt:lpstr>
      <vt:lpstr>研究背景</vt:lpstr>
      <vt:lpstr>高斯过程回归</vt:lpstr>
      <vt:lpstr>高斯过程回归</vt:lpstr>
      <vt:lpstr>高斯过程回归</vt:lpstr>
      <vt:lpstr>高斯过程回归</vt:lpstr>
      <vt:lpstr>高斯过程回归</vt:lpstr>
      <vt:lpstr>协方差函数</vt:lpstr>
      <vt:lpstr>协方差函数</vt:lpstr>
      <vt:lpstr>插值算法</vt:lpstr>
      <vt:lpstr>插值算法</vt:lpstr>
      <vt:lpstr>实验设计</vt:lpstr>
      <vt:lpstr>实验设计</vt:lpstr>
      <vt:lpstr>实验设计</vt:lpstr>
      <vt:lpstr>结果与讨论</vt:lpstr>
      <vt:lpstr>结果与讨论</vt:lpstr>
      <vt:lpstr>结果与讨论</vt:lpstr>
      <vt:lpstr>结果与讨论</vt:lpstr>
      <vt:lpstr>结果与讨论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深度学习在资料同化中的应用</dc:title>
  <dc:creator>WRGHO</dc:creator>
  <cp:lastModifiedBy>微软用户</cp:lastModifiedBy>
  <cp:revision>68</cp:revision>
  <dcterms:created xsi:type="dcterms:W3CDTF">2019-08-30T08:53:02Z</dcterms:created>
  <dcterms:modified xsi:type="dcterms:W3CDTF">2019-12-14T02:19:23Z</dcterms:modified>
</cp:coreProperties>
</file>