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5" r:id="rId2"/>
    <p:sldId id="263" r:id="rId3"/>
    <p:sldId id="264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538" autoAdjust="0"/>
  </p:normalViewPr>
  <p:slideViewPr>
    <p:cSldViewPr snapToGrid="0">
      <p:cViewPr varScale="1">
        <p:scale>
          <a:sx n="72" d="100"/>
          <a:sy n="72" d="100"/>
        </p:scale>
        <p:origin x="107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E9042-A3F9-432A-B374-AB2EDF407D08}" type="datetimeFigureOut">
              <a:rPr lang="zh-CN" altLang="en-US" smtClean="0"/>
              <a:t>2019-05-10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62342-4F96-4BC0-A99D-DDC795498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780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栗子：下图中的猫</a:t>
            </a:r>
            <a:r>
              <a:rPr lang="en-US" altLang="zh-CN" dirty="0"/>
              <a:t>, </a:t>
            </a:r>
            <a:r>
              <a:rPr lang="zh-CN" altLang="en-US" dirty="0"/>
              <a:t>输入</a:t>
            </a:r>
            <a:r>
              <a:rPr lang="en-US" altLang="zh-CN" dirty="0"/>
              <a:t>AlexNet, </a:t>
            </a:r>
            <a:r>
              <a:rPr lang="zh-CN" altLang="en-US" dirty="0"/>
              <a:t>得到一个长为</a:t>
            </a:r>
            <a:r>
              <a:rPr lang="en-US" altLang="zh-CN" dirty="0"/>
              <a:t>1000</a:t>
            </a:r>
            <a:r>
              <a:rPr lang="zh-CN" altLang="en-US" dirty="0"/>
              <a:t>的输出向量</a:t>
            </a:r>
            <a:r>
              <a:rPr lang="en-US" altLang="zh-CN" dirty="0"/>
              <a:t>, </a:t>
            </a:r>
            <a:r>
              <a:rPr lang="zh-CN" altLang="en-US" dirty="0"/>
              <a:t>表示输入图像属于每一类的概率</a:t>
            </a:r>
            <a:r>
              <a:rPr lang="en-US" altLang="zh-CN" dirty="0"/>
              <a:t>, </a:t>
            </a:r>
            <a:r>
              <a:rPr lang="zh-CN" altLang="en-US" dirty="0"/>
              <a:t>其中在“</a:t>
            </a:r>
            <a:r>
              <a:rPr lang="en-US" altLang="zh-CN" dirty="0"/>
              <a:t>tabby cat”</a:t>
            </a:r>
            <a:r>
              <a:rPr lang="zh-CN" altLang="en-US" dirty="0"/>
              <a:t>这一类统计概率最高。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62342-4F96-4BC0-A99D-DDC79549807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186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zh-CN" altLang="en-US" dirty="0"/>
              <a:t>是第</a:t>
            </a:r>
            <a:r>
              <a:rPr lang="en-US" altLang="zh-CN" dirty="0" err="1"/>
              <a:t>i</a:t>
            </a:r>
            <a:r>
              <a:rPr lang="zh-CN" altLang="en-US" dirty="0"/>
              <a:t>个格点属于</a:t>
            </a:r>
            <a:r>
              <a:rPr lang="en-US" altLang="zh-CN" dirty="0" err="1"/>
              <a:t>Cj</a:t>
            </a:r>
            <a:r>
              <a:rPr lang="zh-CN" altLang="en-US" dirty="0"/>
              <a:t>类的概率；</a:t>
            </a:r>
            <a:endParaRPr lang="en-US" altLang="zh-CN" dirty="0"/>
          </a:p>
          <a:p>
            <a:r>
              <a:rPr lang="zh-CN" altLang="en-US" dirty="0"/>
              <a:t>随着样本数从</a:t>
            </a:r>
            <a:r>
              <a:rPr lang="en-US" altLang="zh-CN" dirty="0"/>
              <a:t>1</a:t>
            </a:r>
            <a:r>
              <a:rPr lang="zh-CN" altLang="en-US" dirty="0"/>
              <a:t>增加到</a:t>
            </a:r>
            <a:r>
              <a:rPr lang="en-US" altLang="zh-CN" dirty="0"/>
              <a:t>6</a:t>
            </a:r>
            <a:r>
              <a:rPr lang="zh-CN" altLang="en-US" dirty="0"/>
              <a:t>，</a:t>
            </a:r>
            <a:r>
              <a:rPr lang="en-US" altLang="zh-CN" dirty="0"/>
              <a:t>JM</a:t>
            </a:r>
            <a:r>
              <a:rPr lang="zh-CN" altLang="en-US" dirty="0"/>
              <a:t>从</a:t>
            </a:r>
            <a:r>
              <a:rPr lang="en-US" altLang="zh-CN" dirty="0"/>
              <a:t>0.7529</a:t>
            </a:r>
            <a:r>
              <a:rPr lang="zh-CN" altLang="en-US" dirty="0"/>
              <a:t>增加到</a:t>
            </a:r>
            <a:r>
              <a:rPr lang="en-US" altLang="zh-CN" dirty="0"/>
              <a:t>1.8425</a:t>
            </a:r>
            <a:r>
              <a:rPr lang="zh-CN" altLang="en-US" dirty="0"/>
              <a:t>。此后</a:t>
            </a:r>
            <a:r>
              <a:rPr lang="en-US" altLang="zh-CN" dirty="0"/>
              <a:t>JM</a:t>
            </a:r>
            <a:r>
              <a:rPr lang="zh-CN" altLang="en-US" dirty="0"/>
              <a:t>值基本稳定。因此选取</a:t>
            </a:r>
            <a:r>
              <a:rPr lang="en-US" altLang="zh-CN" dirty="0"/>
              <a:t>F</a:t>
            </a:r>
            <a:r>
              <a:rPr lang="zh-CN" altLang="en-US" dirty="0"/>
              <a:t>值最大的</a:t>
            </a:r>
            <a:r>
              <a:rPr lang="en-US" altLang="zh-CN" dirty="0"/>
              <a:t>6</a:t>
            </a:r>
            <a:r>
              <a:rPr lang="zh-CN" altLang="en-US" dirty="0"/>
              <a:t>个样本已经可以提供足够的信息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62342-4F96-4BC0-A99D-DDC79549807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53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与经典的</a:t>
            </a:r>
            <a:r>
              <a:rPr lang="en-US" altLang="zh-CN" dirty="0"/>
              <a:t>CNN</a:t>
            </a:r>
            <a:r>
              <a:rPr lang="zh-CN" altLang="en-US" dirty="0"/>
              <a:t>在卷积层之后使用全连接层得到固定长度的特征向量进行分类（全联接层＋</a:t>
            </a:r>
            <a:r>
              <a:rPr lang="en-US" altLang="zh-CN" dirty="0" err="1"/>
              <a:t>softmax</a:t>
            </a:r>
            <a:r>
              <a:rPr lang="zh-CN" altLang="en-US" dirty="0"/>
              <a:t>输出）不同，</a:t>
            </a:r>
            <a:r>
              <a:rPr lang="en-US" altLang="zh-CN" dirty="0"/>
              <a:t>FCN</a:t>
            </a:r>
            <a:r>
              <a:rPr lang="zh-CN" altLang="en-US" dirty="0"/>
              <a:t>可以接受任意尺寸的输入图像，采用反卷积层对最后一个卷积层的</a:t>
            </a:r>
            <a:r>
              <a:rPr lang="en-US" altLang="zh-CN" dirty="0"/>
              <a:t>feature map</a:t>
            </a:r>
            <a:r>
              <a:rPr lang="zh-CN" altLang="en-US" dirty="0"/>
              <a:t>进行上采样</a:t>
            </a:r>
            <a:r>
              <a:rPr lang="en-US" altLang="zh-CN" dirty="0"/>
              <a:t>, </a:t>
            </a:r>
            <a:r>
              <a:rPr lang="zh-CN" altLang="en-US" dirty="0"/>
              <a:t>使它恢复到输入图像相同的尺寸，从而可以对每个像素都产生了一个预测</a:t>
            </a:r>
            <a:r>
              <a:rPr lang="en-US" altLang="zh-CN" dirty="0"/>
              <a:t>, </a:t>
            </a:r>
            <a:r>
              <a:rPr lang="zh-CN" altLang="en-US" dirty="0"/>
              <a:t>同时保留了原始输入图像中的空间信息</a:t>
            </a:r>
            <a:r>
              <a:rPr lang="en-US" altLang="zh-CN" dirty="0"/>
              <a:t>, </a:t>
            </a:r>
            <a:r>
              <a:rPr lang="zh-CN" altLang="en-US" dirty="0"/>
              <a:t>最后在上采样的特征图上进行逐像素分类。</a:t>
            </a:r>
          </a:p>
          <a:p>
            <a:r>
              <a:rPr lang="zh-CN" altLang="en-US" dirty="0"/>
              <a:t>最后逐个像素计算</a:t>
            </a:r>
            <a:r>
              <a:rPr lang="en-US" altLang="zh-CN" dirty="0" err="1"/>
              <a:t>softmax</a:t>
            </a:r>
            <a:r>
              <a:rPr lang="zh-CN" altLang="en-US" dirty="0"/>
              <a:t>分类的损失</a:t>
            </a:r>
            <a:r>
              <a:rPr lang="en-US" altLang="zh-CN" dirty="0"/>
              <a:t>, </a:t>
            </a:r>
            <a:r>
              <a:rPr lang="zh-CN" altLang="en-US" dirty="0"/>
              <a:t>相当于每一个像素对应一个训练样本。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62342-4F96-4BC0-A99D-DDC79549807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54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前</a:t>
            </a:r>
            <a:r>
              <a:rPr lang="en-US" altLang="zh-CN" dirty="0"/>
              <a:t>5</a:t>
            </a:r>
            <a:r>
              <a:rPr lang="zh-CN" altLang="en-US" dirty="0"/>
              <a:t>层是卷积层，第</a:t>
            </a:r>
            <a:r>
              <a:rPr lang="en-US" altLang="zh-CN" dirty="0"/>
              <a:t>6</a:t>
            </a:r>
            <a:r>
              <a:rPr lang="zh-CN" altLang="en-US" dirty="0"/>
              <a:t>层和第</a:t>
            </a:r>
            <a:r>
              <a:rPr lang="en-US" altLang="zh-CN" dirty="0"/>
              <a:t>7</a:t>
            </a:r>
            <a:r>
              <a:rPr lang="zh-CN" altLang="en-US" dirty="0"/>
              <a:t>层分别是一个长度为</a:t>
            </a:r>
            <a:r>
              <a:rPr lang="en-US" altLang="zh-CN" dirty="0"/>
              <a:t>4096</a:t>
            </a:r>
            <a:r>
              <a:rPr lang="zh-CN" altLang="en-US" dirty="0"/>
              <a:t>的一维向量，第</a:t>
            </a:r>
            <a:r>
              <a:rPr lang="en-US" altLang="zh-CN" dirty="0"/>
              <a:t>8</a:t>
            </a:r>
            <a:r>
              <a:rPr lang="zh-CN" altLang="en-US" dirty="0"/>
              <a:t>层是长度为</a:t>
            </a:r>
            <a:r>
              <a:rPr lang="en-US" altLang="zh-CN" dirty="0"/>
              <a:t>1000</a:t>
            </a:r>
            <a:r>
              <a:rPr lang="zh-CN" altLang="en-US" dirty="0"/>
              <a:t>的一维向量，分别对应</a:t>
            </a:r>
            <a:r>
              <a:rPr lang="en-US" altLang="zh-CN" dirty="0"/>
              <a:t>1000</a:t>
            </a:r>
            <a:r>
              <a:rPr lang="zh-CN" altLang="en-US" dirty="0"/>
              <a:t>个不同类别的概率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62342-4F96-4BC0-A99D-DDC79549807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285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传统</a:t>
            </a:r>
            <a:r>
              <a:rPr lang="en-US" altLang="zh-CN" dirty="0"/>
              <a:t>CNN</a:t>
            </a:r>
            <a:r>
              <a:rPr lang="zh-CN" altLang="en-US" dirty="0"/>
              <a:t>中输入的图像大小是固定</a:t>
            </a:r>
            <a:r>
              <a:rPr lang="en-US" altLang="zh-CN" dirty="0"/>
              <a:t>resize</a:t>
            </a:r>
            <a:r>
              <a:rPr lang="zh-CN" altLang="en-US" dirty="0"/>
              <a:t>成 </a:t>
            </a:r>
            <a:r>
              <a:rPr lang="en-US" altLang="zh-CN" dirty="0"/>
              <a:t>227x227 </a:t>
            </a:r>
            <a:r>
              <a:rPr lang="zh-CN" altLang="en-US" dirty="0"/>
              <a:t>大小的图像，第一层</a:t>
            </a:r>
            <a:r>
              <a:rPr lang="en-US" altLang="zh-CN" dirty="0"/>
              <a:t>pooling</a:t>
            </a:r>
            <a:r>
              <a:rPr lang="zh-CN" altLang="en-US" dirty="0"/>
              <a:t>后为</a:t>
            </a:r>
            <a:r>
              <a:rPr lang="en-US" altLang="zh-CN" dirty="0"/>
              <a:t>55x55</a:t>
            </a:r>
            <a:r>
              <a:rPr lang="zh-CN" altLang="en-US" dirty="0"/>
              <a:t>，第二层</a:t>
            </a:r>
            <a:r>
              <a:rPr lang="en-US" altLang="zh-CN" dirty="0"/>
              <a:t>pooling</a:t>
            </a:r>
            <a:r>
              <a:rPr lang="zh-CN" altLang="en-US" dirty="0"/>
              <a:t>后图像大小为</a:t>
            </a:r>
            <a:r>
              <a:rPr lang="en-US" altLang="zh-CN" dirty="0"/>
              <a:t>27x27</a:t>
            </a:r>
            <a:r>
              <a:rPr lang="zh-CN" altLang="en-US" dirty="0"/>
              <a:t>，第五层</a:t>
            </a:r>
            <a:r>
              <a:rPr lang="en-US" altLang="zh-CN" dirty="0"/>
              <a:t>pooling</a:t>
            </a:r>
            <a:r>
              <a:rPr lang="zh-CN" altLang="en-US" dirty="0"/>
              <a:t>后的图像大小为</a:t>
            </a:r>
            <a:r>
              <a:rPr lang="en-US" altLang="zh-CN" dirty="0"/>
              <a:t>13*13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而</a:t>
            </a:r>
            <a:r>
              <a:rPr lang="en-US" altLang="zh-CN" dirty="0"/>
              <a:t>FCN</a:t>
            </a:r>
            <a:r>
              <a:rPr lang="zh-CN" altLang="en-US" dirty="0"/>
              <a:t>输入的图像是</a:t>
            </a:r>
            <a:r>
              <a:rPr lang="en-US" altLang="zh-CN" dirty="0"/>
              <a:t>H*W</a:t>
            </a:r>
            <a:r>
              <a:rPr lang="zh-CN" altLang="en-US" dirty="0"/>
              <a:t>大小，第一层</a:t>
            </a:r>
            <a:r>
              <a:rPr lang="en-US" altLang="zh-CN" dirty="0"/>
              <a:t>pooling</a:t>
            </a:r>
            <a:r>
              <a:rPr lang="zh-CN" altLang="en-US" dirty="0"/>
              <a:t>后变为原图大小的</a:t>
            </a:r>
            <a:r>
              <a:rPr lang="en-US" altLang="zh-CN" dirty="0"/>
              <a:t>1/4</a:t>
            </a:r>
            <a:r>
              <a:rPr lang="zh-CN" altLang="en-US" dirty="0"/>
              <a:t>，第二层变为原图大小的</a:t>
            </a:r>
            <a:r>
              <a:rPr lang="en-US" altLang="zh-CN" dirty="0"/>
              <a:t>1/16</a:t>
            </a:r>
            <a:r>
              <a:rPr lang="zh-CN" altLang="en-US" dirty="0"/>
              <a:t>，第五层变为原图大小的</a:t>
            </a:r>
            <a:r>
              <a:rPr lang="en-US" altLang="zh-CN" dirty="0"/>
              <a:t>1/64</a:t>
            </a:r>
            <a:r>
              <a:rPr lang="zh-CN" altLang="en-US" dirty="0"/>
              <a:t>，第八层变为原图大小的</a:t>
            </a:r>
            <a:r>
              <a:rPr lang="en-US" altLang="zh-CN" dirty="0"/>
              <a:t>1/256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经过多次卷积和</a:t>
            </a:r>
            <a:r>
              <a:rPr lang="en-US" altLang="zh-CN" dirty="0"/>
              <a:t>pooling</a:t>
            </a:r>
            <a:r>
              <a:rPr lang="zh-CN" altLang="en-US" dirty="0"/>
              <a:t>以后，得到的图像越来越小，分辨率越来越低。其中图像到 </a:t>
            </a:r>
            <a:r>
              <a:rPr lang="en-US" altLang="zh-CN" dirty="0"/>
              <a:t>H/16∗W/16 </a:t>
            </a:r>
            <a:r>
              <a:rPr lang="zh-CN" altLang="en-US" dirty="0"/>
              <a:t>的时候图片是最小的一层时，所产生图叫做</a:t>
            </a:r>
            <a:r>
              <a:rPr lang="en-US" altLang="zh-CN" dirty="0"/>
              <a:t>heatmap</a:t>
            </a:r>
            <a:r>
              <a:rPr lang="zh-CN" altLang="en-US" dirty="0"/>
              <a:t>热图，热图就是我们最重要的高维特征图，得到高维特征的</a:t>
            </a:r>
            <a:r>
              <a:rPr lang="en-US" altLang="zh-CN" dirty="0"/>
              <a:t>heatmap</a:t>
            </a:r>
            <a:r>
              <a:rPr lang="zh-CN" altLang="en-US" dirty="0"/>
              <a:t>之后就是最重要的一步也是最后的一步对原图像进行</a:t>
            </a:r>
            <a:r>
              <a:rPr lang="en-US" altLang="zh-CN" dirty="0" err="1"/>
              <a:t>upsampling</a:t>
            </a:r>
            <a:r>
              <a:rPr lang="zh-CN" altLang="en-US" dirty="0"/>
              <a:t>，把图像进行放大、放大、放大，到原图像的大小。最后的输出是</a:t>
            </a:r>
            <a:r>
              <a:rPr lang="en-US" altLang="zh-CN" dirty="0"/>
              <a:t>1000</a:t>
            </a:r>
            <a:r>
              <a:rPr lang="zh-CN" altLang="en-US" dirty="0"/>
              <a:t>张</a:t>
            </a:r>
            <a:r>
              <a:rPr lang="en-US" altLang="zh-CN" dirty="0"/>
              <a:t>heatmap</a:t>
            </a:r>
            <a:r>
              <a:rPr lang="zh-CN" altLang="en-US" dirty="0"/>
              <a:t>经过</a:t>
            </a:r>
            <a:r>
              <a:rPr lang="en-US" altLang="zh-CN" dirty="0" err="1"/>
              <a:t>upsampling</a:t>
            </a:r>
            <a:r>
              <a:rPr lang="zh-CN" altLang="en-US" dirty="0"/>
              <a:t>变为原图大小的图片，为了对每个像素进行分类预测</a:t>
            </a:r>
            <a:r>
              <a:rPr lang="en-US" altLang="zh-CN" dirty="0"/>
              <a:t>label</a:t>
            </a:r>
            <a:r>
              <a:rPr lang="zh-CN" altLang="en-US" dirty="0"/>
              <a:t>成最后已经进行语义分割的图像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62342-4F96-4BC0-A99D-DDC79549807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102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Contracting</a:t>
            </a:r>
            <a:r>
              <a:rPr lang="zh-CN" altLang="en-US" dirty="0"/>
              <a:t> </a:t>
            </a:r>
            <a:r>
              <a:rPr lang="en-US" altLang="zh-CN" dirty="0"/>
              <a:t>path</a:t>
            </a:r>
            <a:r>
              <a:rPr lang="zh-CN" altLang="en-US" dirty="0"/>
              <a:t>是经典的神经网络结构，为</a:t>
            </a:r>
            <a:r>
              <a:rPr lang="en-US" altLang="zh-CN" dirty="0"/>
              <a:t>3*3Relu</a:t>
            </a:r>
            <a:r>
              <a:rPr lang="zh-CN" altLang="en-US" dirty="0"/>
              <a:t>的两层卷积神经网络，随后是</a:t>
            </a:r>
            <a:r>
              <a:rPr lang="en-US" altLang="zh-CN" dirty="0"/>
              <a:t>2*2</a:t>
            </a:r>
            <a:r>
              <a:rPr lang="zh-CN" altLang="en-US" dirty="0"/>
              <a:t>，步长为</a:t>
            </a:r>
            <a:r>
              <a:rPr lang="en-US" altLang="zh-CN" dirty="0"/>
              <a:t>2</a:t>
            </a:r>
            <a:r>
              <a:rPr lang="zh-CN" altLang="en-US" dirty="0"/>
              <a:t>的最大池化层的重复结构。</a:t>
            </a:r>
            <a:endParaRPr lang="en-US" altLang="zh-CN" dirty="0"/>
          </a:p>
          <a:p>
            <a:r>
              <a:rPr lang="en-US" altLang="zh-CN" dirty="0"/>
              <a:t>Expanding path</a:t>
            </a:r>
            <a:r>
              <a:rPr lang="zh-CN" altLang="en-US" dirty="0"/>
              <a:t>中的每一步都首先使用反卷积</a:t>
            </a:r>
            <a:r>
              <a:rPr lang="en-US" altLang="zh-CN" dirty="0"/>
              <a:t>(up-convolution)</a:t>
            </a:r>
            <a:r>
              <a:rPr lang="zh-CN" altLang="en-US" dirty="0"/>
              <a:t>，每次使用反卷积都将特征通道数量减半，特征图大小加倍。</a:t>
            </a:r>
            <a:endParaRPr lang="en-US" altLang="zh-CN" dirty="0"/>
          </a:p>
          <a:p>
            <a:r>
              <a:rPr lang="zh-CN" altLang="en-US" dirty="0"/>
              <a:t>反卷积过后，将反卷积的结果与</a:t>
            </a:r>
            <a:r>
              <a:rPr lang="en-US" altLang="zh-CN" dirty="0"/>
              <a:t>contracting path</a:t>
            </a:r>
            <a:r>
              <a:rPr lang="zh-CN" altLang="en-US" dirty="0"/>
              <a:t>中对应步骤的特征图拼接起来。</a:t>
            </a:r>
            <a:r>
              <a:rPr lang="en-US" altLang="zh-CN" dirty="0"/>
              <a:t>contracting path</a:t>
            </a:r>
            <a:r>
              <a:rPr lang="zh-CN" altLang="en-US" dirty="0"/>
              <a:t>中的特征图尺寸稍大，将其修剪过后进行拼接。对拼接后的</a:t>
            </a:r>
            <a:r>
              <a:rPr lang="en-US" altLang="zh-CN" dirty="0"/>
              <a:t>map</a:t>
            </a:r>
            <a:r>
              <a:rPr lang="zh-CN" altLang="en-US" dirty="0"/>
              <a:t>进行</a:t>
            </a:r>
            <a:r>
              <a:rPr lang="en-US" altLang="zh-CN" dirty="0"/>
              <a:t>2</a:t>
            </a:r>
            <a:r>
              <a:rPr lang="zh-CN" altLang="en-US" dirty="0"/>
              <a:t>次</a:t>
            </a:r>
            <a:r>
              <a:rPr lang="en-US" altLang="zh-CN" dirty="0"/>
              <a:t>3*3</a:t>
            </a:r>
            <a:r>
              <a:rPr lang="zh-CN" altLang="en-US" dirty="0"/>
              <a:t>的卷积；</a:t>
            </a:r>
            <a:endParaRPr lang="en-US" altLang="zh-CN" dirty="0"/>
          </a:p>
          <a:p>
            <a:r>
              <a:rPr lang="zh-CN" altLang="en-US" dirty="0"/>
              <a:t>最后一层的卷积的输出只有两维，因为这个神经网络最先出现于医学领域的图像分割，判断像素点是不是细胞边缘，因而只有两个类。</a:t>
            </a:r>
            <a:endParaRPr lang="en-US" altLang="zh-CN" dirty="0"/>
          </a:p>
          <a:p>
            <a:r>
              <a:rPr lang="en-US" altLang="zh-CN" dirty="0"/>
              <a:t>1.U-net</a:t>
            </a:r>
            <a:r>
              <a:rPr lang="zh-CN" altLang="en-US" dirty="0"/>
              <a:t>采用了完全不同的特征融合方式：拼接，</a:t>
            </a:r>
            <a:r>
              <a:rPr lang="en-US" altLang="zh-CN" dirty="0"/>
              <a:t>U-net</a:t>
            </a:r>
            <a:r>
              <a:rPr lang="zh-CN" altLang="en-US" dirty="0"/>
              <a:t>采用将特征在</a:t>
            </a:r>
            <a:r>
              <a:rPr lang="en-US" altLang="zh-CN" dirty="0"/>
              <a:t>channel</a:t>
            </a:r>
            <a:r>
              <a:rPr lang="zh-CN" altLang="en-US" dirty="0"/>
              <a:t>维度拼接在一起，形成更厚的特征。而</a:t>
            </a:r>
            <a:r>
              <a:rPr lang="en-US" altLang="zh-CN" dirty="0"/>
              <a:t>FCN</a:t>
            </a:r>
            <a:r>
              <a:rPr lang="zh-CN" altLang="en-US" dirty="0"/>
              <a:t>融合时使用的对应点相加，并不形成更厚的特征。</a:t>
            </a:r>
          </a:p>
          <a:p>
            <a:r>
              <a:rPr lang="en-US" altLang="zh-CN" dirty="0"/>
              <a:t>2. 5</a:t>
            </a:r>
            <a:r>
              <a:rPr lang="zh-CN" altLang="en-US" dirty="0"/>
              <a:t>个</a:t>
            </a:r>
            <a:r>
              <a:rPr lang="en-US" altLang="zh-CN" dirty="0"/>
              <a:t>pooling layer</a:t>
            </a:r>
            <a:r>
              <a:rPr lang="zh-CN" altLang="en-US" dirty="0"/>
              <a:t>实现了网络对图像特征的多尺度特征识别。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可以看到上图的网络中有四次融合过程，相对应的</a:t>
            </a:r>
            <a:r>
              <a:rPr lang="en-US" altLang="zh-CN" dirty="0"/>
              <a:t>FCN</a:t>
            </a:r>
            <a:r>
              <a:rPr lang="zh-CN" altLang="en-US" dirty="0"/>
              <a:t>网络只在最后一层进行融合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62342-4F96-4BC0-A99D-DDC79549807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366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BN</a:t>
            </a:r>
            <a:r>
              <a:rPr lang="zh-CN" altLang="en-US" dirty="0"/>
              <a:t>把激活函数的输入限制为正态分布，这会限制神经网络的表达能力，因此加入膨胀系数</a:t>
            </a:r>
            <a:r>
              <a:rPr lang="en-US" altLang="zh-CN" dirty="0"/>
              <a:t>gamma</a:t>
            </a:r>
            <a:r>
              <a:rPr lang="zh-CN" altLang="en-US" dirty="0"/>
              <a:t>和偏置系数</a:t>
            </a:r>
            <a:r>
              <a:rPr lang="en-US" altLang="zh-CN" dirty="0"/>
              <a:t>beta</a:t>
            </a:r>
            <a:r>
              <a:rPr lang="zh-CN" altLang="en-US" dirty="0"/>
              <a:t>，这两个因子都需要神经网络训练得到。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62342-4F96-4BC0-A99D-DDC79549807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534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BN</a:t>
            </a:r>
            <a:r>
              <a:rPr lang="zh-CN" altLang="en-US" dirty="0"/>
              <a:t>把激活函数的输入限制为正态分布，这会限制神经网络的表达能力，因此加入膨胀系数</a:t>
            </a:r>
            <a:r>
              <a:rPr lang="en-US" altLang="zh-CN" dirty="0"/>
              <a:t>gamma</a:t>
            </a:r>
            <a:r>
              <a:rPr lang="zh-CN" altLang="en-US" dirty="0"/>
              <a:t>和偏置系数</a:t>
            </a:r>
            <a:r>
              <a:rPr lang="en-US" altLang="zh-CN" dirty="0"/>
              <a:t>beta</a:t>
            </a:r>
            <a:r>
              <a:rPr lang="zh-CN" altLang="en-US" dirty="0"/>
              <a:t>，这两个因子都需要神经网络训练得到。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62342-4F96-4BC0-A99D-DDC79549807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214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部分地物（建筑，水体）和其它地物差异明显，可分离性强，但部分地物趋势相近（不易区分），在一定范围内，随着样本数增加，地物的可分离性会变强，</a:t>
            </a:r>
            <a:endParaRPr lang="en-US" altLang="zh-CN" dirty="0"/>
          </a:p>
          <a:p>
            <a:r>
              <a:rPr lang="zh-CN" altLang="en-US" dirty="0"/>
              <a:t>但是样本数过大会造成数据的冗余，降低网络的训练效率。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62342-4F96-4BC0-A99D-DDC79549807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632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Xij</a:t>
            </a:r>
            <a:r>
              <a:rPr lang="zh-CN" altLang="en-US" dirty="0"/>
              <a:t>是样本的后向散射系数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62342-4F96-4BC0-A99D-DDC79549807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076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2019-05-10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64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2019-05-10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626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2019-05-10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995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2019-05-10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035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2019-05-10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79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2019-05-10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675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2019-05-10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927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2019-05-10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276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2019-05-10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595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2019-05-10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310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2019-05-10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362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2019-05-10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6515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mb.informatik.uni-freiburg.de/people/ronneber/u-net" TargetMode="Externa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4F5D8-CFC9-4FB4-AA35-DF26D17F3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0008" y="897339"/>
            <a:ext cx="8242455" cy="1475013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U-Net:</a:t>
            </a:r>
            <a:r>
              <a:rPr lang="zh-CN" alt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基于全卷积神经网络的地物分类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3F914C-ABAE-4DCA-8F34-CE6CA9A7B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2969" y="3117304"/>
            <a:ext cx="2136531" cy="1475013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solidFill>
                  <a:schemeClr val="tx1"/>
                </a:solidFill>
              </a:rPr>
              <a:t>报告人：木子尧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zh-CN" altLang="en-US" sz="1800" dirty="0">
                <a:solidFill>
                  <a:schemeClr val="tx1"/>
                </a:solidFill>
              </a:rPr>
              <a:t>时间：</a:t>
            </a:r>
            <a:r>
              <a:rPr lang="en-US" altLang="zh-CN" sz="1800" dirty="0">
                <a:solidFill>
                  <a:schemeClr val="tx1"/>
                </a:solidFill>
              </a:rPr>
              <a:t>2019-05-11</a:t>
            </a:r>
          </a:p>
        </p:txBody>
      </p:sp>
    </p:spTree>
    <p:extLst>
      <p:ext uri="{BB962C8B-B14F-4D97-AF65-F5344CB8AC3E}">
        <p14:creationId xmlns:p14="http://schemas.microsoft.com/office/powerpoint/2010/main" val="3769677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99BF9-F43F-4852-A0BB-FED114D7A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数据前处理过程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C0C1C2-04B1-44ED-B25F-8B0966BBC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520174"/>
          </a:xfrm>
        </p:spPr>
        <p:txBody>
          <a:bodyPr/>
          <a:lstStyle/>
          <a:p>
            <a:r>
              <a:rPr lang="zh-CN" altLang="en-US" dirty="0"/>
              <a:t>总样本集随机选取</a:t>
            </a:r>
            <a:r>
              <a:rPr lang="en-US" altLang="zh-CN" dirty="0"/>
              <a:t>18</a:t>
            </a:r>
            <a:r>
              <a:rPr lang="zh-CN" altLang="en-US" dirty="0"/>
              <a:t>个样本的不同地物的垂直</a:t>
            </a:r>
            <a:r>
              <a:rPr lang="en-US" altLang="zh-CN" dirty="0"/>
              <a:t>/</a:t>
            </a:r>
            <a:r>
              <a:rPr lang="zh-CN" altLang="en-US" dirty="0"/>
              <a:t>水平极化后向散射系数</a:t>
            </a:r>
            <a:r>
              <a:rPr lang="en-US" altLang="zh-CN" dirty="0"/>
              <a:t>(dB values)</a:t>
            </a:r>
            <a:r>
              <a:rPr lang="zh-CN" altLang="en-US" dirty="0"/>
              <a:t>的曲线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6A2332-87D9-4A5A-8DEE-1878BB917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3165212"/>
            <a:ext cx="6165114" cy="22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84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08E7E-73B3-4551-94E9-38ECBFB5F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数据前处理过程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D8F6482-8020-475B-9023-2221C49DAD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180496"/>
                <a:ext cx="11029615" cy="166848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zh-CN" dirty="0"/>
                  <a:t>ANOVA (Analysis of  Variance)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方差分析是一种用于不同组平均值的显著性检验的统计方法。核心思想是把方差根据其来源分解为多个部分。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其显著性检验是通过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分布来实现，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类样本，每一类有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个样本，总样本数为</a:t>
                </a:r>
                <a:r>
                  <a:rPr lang="en-US" altLang="zh-CN" dirty="0"/>
                  <a:t>m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/>
                  <a:t>n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F-</a:t>
                </a:r>
                <a:r>
                  <a:rPr lang="zh-CN" altLang="en-US" dirty="0"/>
                  <a:t>检验假设：不同类的样本之间没有显著差异。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则每一类的均值为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D8F6482-8020-475B-9023-2221C49DAD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180496"/>
                <a:ext cx="11029615" cy="1668489"/>
              </a:xfrm>
              <a:blipFill>
                <a:blip r:embed="rId3"/>
                <a:stretch>
                  <a:fillRect l="-331" t="-3297" b="-43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436D382-D173-4F37-B3E8-F58ADB519BFB}"/>
                  </a:ext>
                </a:extLst>
              </p:cNvPr>
              <p:cNvSpPr txBox="1"/>
              <p:nvPr/>
            </p:nvSpPr>
            <p:spPr>
              <a:xfrm>
                <a:off x="581192" y="3939363"/>
                <a:ext cx="1721882" cy="5200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𝐷𝐵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)/(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𝐷𝑊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436D382-D173-4F37-B3E8-F58ADB519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3939363"/>
                <a:ext cx="1721882" cy="5200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C51AB1E-BFA7-4DEA-B69B-944734AC6B77}"/>
                  </a:ext>
                </a:extLst>
              </p:cNvPr>
              <p:cNvSpPr txBox="1"/>
              <p:nvPr/>
            </p:nvSpPr>
            <p:spPr>
              <a:xfrm>
                <a:off x="581192" y="4549820"/>
                <a:ext cx="2198743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C51AB1E-BFA7-4DEA-B69B-944734AC6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4549820"/>
                <a:ext cx="2198743" cy="7562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A259E23-E025-4483-91C3-D80F61128356}"/>
                  </a:ext>
                </a:extLst>
              </p:cNvPr>
              <p:cNvSpPr txBox="1"/>
              <p:nvPr/>
            </p:nvSpPr>
            <p:spPr>
              <a:xfrm>
                <a:off x="2909721" y="4549819"/>
                <a:ext cx="2555571" cy="78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/>
                                  </m:sSub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</m:sSub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A259E23-E025-4483-91C3-D80F61128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721" y="4549819"/>
                <a:ext cx="2555571" cy="7875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1DF9A87-A803-46BF-8A0D-33A577487273}"/>
                  </a:ext>
                </a:extLst>
              </p:cNvPr>
              <p:cNvSpPr txBox="1"/>
              <p:nvPr/>
            </p:nvSpPr>
            <p:spPr>
              <a:xfrm>
                <a:off x="581191" y="5471693"/>
                <a:ext cx="13374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𝐷𝐵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1DF9A87-A803-46BF-8A0D-33A577487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1" y="5471693"/>
                <a:ext cx="1337482" cy="276999"/>
              </a:xfrm>
              <a:prstGeom prst="rect">
                <a:avLst/>
              </a:prstGeom>
              <a:blipFill>
                <a:blip r:embed="rId7"/>
                <a:stretch>
                  <a:fillRect l="-3182" r="-3182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3CB5212-30BF-451B-BCF1-ED134F020108}"/>
                  </a:ext>
                </a:extLst>
              </p:cNvPr>
              <p:cNvSpPr txBox="1"/>
              <p:nvPr/>
            </p:nvSpPr>
            <p:spPr>
              <a:xfrm>
                <a:off x="2909721" y="5474323"/>
                <a:ext cx="13467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𝐷𝑊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3CB5212-30BF-451B-BCF1-ED134F020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721" y="5474323"/>
                <a:ext cx="1346715" cy="276999"/>
              </a:xfrm>
              <a:prstGeom prst="rect">
                <a:avLst/>
              </a:prstGeom>
              <a:blipFill>
                <a:blip r:embed="rId8"/>
                <a:stretch>
                  <a:fillRect l="-3167" r="-3620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528B38E-C0BB-4B14-A74E-F978D557A786}"/>
                  </a:ext>
                </a:extLst>
              </p:cNvPr>
              <p:cNvSpPr txBox="1"/>
              <p:nvPr/>
            </p:nvSpPr>
            <p:spPr>
              <a:xfrm>
                <a:off x="6485860" y="4459442"/>
                <a:ext cx="4274289" cy="510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>
                  <a:lnSpc>
                    <a:spcPct val="8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</a:pPr>
                <a:r>
                  <a:rPr lang="zh-CN" altLang="en-US" sz="1700" dirty="0">
                    <a:solidFill>
                      <a:schemeClr val="tx2"/>
                    </a:solidFill>
                  </a:rPr>
                  <a:t>给定置信度</a:t>
                </a:r>
                <a14:m>
                  <m:oMath xmlns:m="http://schemas.openxmlformats.org/officeDocument/2006/math">
                    <m:r>
                      <a:rPr lang="zh-CN" altLang="en-US" sz="1700">
                        <a:solidFill>
                          <a:schemeClr val="tx2"/>
                        </a:solidFill>
                      </a:rPr>
                      <m:t>𝛼</m:t>
                    </m:r>
                  </m:oMath>
                </a14:m>
                <a:r>
                  <a:rPr lang="zh-CN" altLang="en-US" sz="1700" dirty="0">
                    <a:solidFill>
                      <a:schemeClr val="tx2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700" dirty="0">
                        <a:solidFill>
                          <a:schemeClr val="tx2"/>
                        </a:solidFill>
                      </a:rPr>
                      <m:t>F</m:t>
                    </m:r>
                    <m:r>
                      <a:rPr lang="en-US" altLang="zh-CN" sz="1700" dirty="0">
                        <a:solidFill>
                          <a:schemeClr val="tx2"/>
                        </a:solidFill>
                      </a:rPr>
                      <m:t>&gt;</m:t>
                    </m:r>
                    <m:r>
                      <m:rPr>
                        <m:sty m:val="p"/>
                      </m:rPr>
                      <a:rPr lang="en-US" altLang="zh-CN" sz="1700" dirty="0">
                        <a:solidFill>
                          <a:schemeClr val="tx2"/>
                        </a:solidFill>
                      </a:rPr>
                      <m:t>F</m:t>
                    </m:r>
                    <m:d>
                      <m:dPr>
                        <m:ctrlPr>
                          <a:rPr lang="en-US" altLang="zh-CN" sz="1700" dirty="0">
                            <a:solidFill>
                              <a:schemeClr val="tx2"/>
                            </a:solidFill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zh-CN" sz="1700" dirty="0">
                            <a:solidFill>
                              <a:schemeClr val="tx2"/>
                            </a:solidFill>
                          </a:rPr>
                          <m:t>α</m:t>
                        </m:r>
                      </m:e>
                    </m:d>
                  </m:oMath>
                </a14:m>
                <a:r>
                  <a:rPr lang="zh-CN" altLang="en-US" sz="1700" dirty="0">
                    <a:solidFill>
                      <a:schemeClr val="tx2"/>
                    </a:solidFill>
                  </a:rPr>
                  <a:t>，则拒绝原假设，</a:t>
                </a:r>
                <a:r>
                  <a:rPr lang="en-US" altLang="zh-CN" sz="1700" dirty="0">
                    <a:solidFill>
                      <a:schemeClr val="tx2"/>
                    </a:solidFill>
                  </a:rPr>
                  <a:t>F</a:t>
                </a:r>
                <a:r>
                  <a:rPr lang="zh-CN" altLang="en-US" sz="1700" dirty="0">
                    <a:solidFill>
                      <a:schemeClr val="tx2"/>
                    </a:solidFill>
                  </a:rPr>
                  <a:t>值越大，差异越显著</a:t>
                </a: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528B38E-C0BB-4B14-A74E-F978D557A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860" y="4459442"/>
                <a:ext cx="4274289" cy="510909"/>
              </a:xfrm>
              <a:prstGeom prst="rect">
                <a:avLst/>
              </a:prstGeom>
              <a:blipFill>
                <a:blip r:embed="rId9"/>
                <a:stretch>
                  <a:fillRect l="-999" t="-14458" b="-168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4289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89E22-69B1-404B-AFD3-13B0BD82D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数据前处理过程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73B733-2C8C-41D7-AC8A-0F862C403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406901"/>
          </a:xfrm>
        </p:spPr>
        <p:txBody>
          <a:bodyPr>
            <a:normAutofit/>
          </a:bodyPr>
          <a:lstStyle/>
          <a:p>
            <a:r>
              <a:rPr lang="en-US" altLang="zh-CN" dirty="0"/>
              <a:t>Jeffries-</a:t>
            </a:r>
            <a:r>
              <a:rPr lang="en-US" altLang="zh-CN" dirty="0" err="1"/>
              <a:t>Matusita</a:t>
            </a:r>
            <a:r>
              <a:rPr lang="en-US" altLang="zh-CN" dirty="0"/>
              <a:t> Distance</a:t>
            </a:r>
          </a:p>
          <a:p>
            <a:pPr marL="0" indent="0">
              <a:buNone/>
            </a:pPr>
            <a:r>
              <a:rPr lang="en-US" altLang="zh-CN" dirty="0"/>
              <a:t>J-M distance </a:t>
            </a:r>
            <a:r>
              <a:rPr lang="zh-CN" altLang="en-US" dirty="0"/>
              <a:t>是遥感领域样本可区分性的区分指标。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97467F-E861-451B-B11C-27FF87AC8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3587397"/>
            <a:ext cx="5574033" cy="112282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B8916A9-A508-44CA-ADBB-B88C071CC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8582" y="2883946"/>
            <a:ext cx="5098222" cy="278916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53213C0-EB92-4076-A0A7-770DFA1BD67A}"/>
                  </a:ext>
                </a:extLst>
              </p:cNvPr>
              <p:cNvSpPr txBox="1"/>
              <p:nvPr/>
            </p:nvSpPr>
            <p:spPr>
              <a:xfrm>
                <a:off x="1095153" y="4965405"/>
                <a:ext cx="2700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JM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53213C0-EB92-4076-A0A7-770DFA1BD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153" y="4965405"/>
                <a:ext cx="2700670" cy="369332"/>
              </a:xfrm>
              <a:prstGeom prst="rect">
                <a:avLst/>
              </a:prstGeom>
              <a:blipFill>
                <a:blip r:embed="rId5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548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8EE64-3D1D-4BC5-A7B0-38C1F2DD9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数据前处理过程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6B14E1-1E3A-4DD0-9E0E-3A2B258B6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605234"/>
          </a:xfrm>
        </p:spPr>
        <p:txBody>
          <a:bodyPr>
            <a:normAutofit/>
          </a:bodyPr>
          <a:lstStyle/>
          <a:p>
            <a:r>
              <a:rPr lang="zh-CN" altLang="en-US" dirty="0"/>
              <a:t>分类结果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1D83D9-8312-45AD-A734-5DD33ACEA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32" y="3208174"/>
            <a:ext cx="6104149" cy="25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02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D6EC78-6FB0-48D8-9D51-4F52A865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9CAFF1-5404-4FA9-B116-DA687CF97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CNN</a:t>
            </a:r>
            <a:r>
              <a:rPr lang="zh-CN" altLang="en-US" dirty="0"/>
              <a:t>与</a:t>
            </a:r>
            <a:r>
              <a:rPr lang="en-US" altLang="zh-CN" dirty="0"/>
              <a:t>FCN(Fully Convolutional Network)</a:t>
            </a:r>
          </a:p>
          <a:p>
            <a:r>
              <a:rPr lang="zh-CN" altLang="en-US" dirty="0"/>
              <a:t>基于全卷积网络的</a:t>
            </a:r>
            <a:r>
              <a:rPr lang="en-US" altLang="zh-CN" dirty="0"/>
              <a:t>U-Net</a:t>
            </a:r>
          </a:p>
          <a:p>
            <a:r>
              <a:rPr lang="en-US" altLang="zh-CN" dirty="0"/>
              <a:t>U-net</a:t>
            </a:r>
            <a:r>
              <a:rPr lang="zh-CN" altLang="en-US" dirty="0"/>
              <a:t>在地物分类中的应用</a:t>
            </a:r>
            <a:endParaRPr lang="en-US" altLang="zh-CN" dirty="0"/>
          </a:p>
          <a:p>
            <a:r>
              <a:rPr lang="zh-CN" altLang="en-US" dirty="0"/>
              <a:t>数据前处理过程</a:t>
            </a:r>
          </a:p>
        </p:txBody>
      </p:sp>
    </p:spTree>
    <p:extLst>
      <p:ext uri="{BB962C8B-B14F-4D97-AF65-F5344CB8AC3E}">
        <p14:creationId xmlns:p14="http://schemas.microsoft.com/office/powerpoint/2010/main" val="401552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D0F4B-01B9-4175-8563-F94707AC7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CNN</a:t>
            </a:r>
            <a:r>
              <a:rPr lang="zh-CN" altLang="en-US" dirty="0"/>
              <a:t>与</a:t>
            </a:r>
            <a:r>
              <a:rPr lang="en-US" altLang="zh-CN" dirty="0"/>
              <a:t>FCN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B91E59-49D4-46C3-821B-87FA15CE5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01174"/>
            <a:ext cx="11029615" cy="1780162"/>
          </a:xfrm>
        </p:spPr>
        <p:txBody>
          <a:bodyPr>
            <a:normAutofit/>
          </a:bodyPr>
          <a:lstStyle/>
          <a:p>
            <a:r>
              <a:rPr lang="en-US" altLang="zh-CN" dirty="0"/>
              <a:t>CNN</a:t>
            </a:r>
            <a:r>
              <a:rPr lang="zh-CN" altLang="en-US" dirty="0"/>
              <a:t>在图像分类中的不足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CNN</a:t>
            </a:r>
            <a:r>
              <a:rPr lang="zh-CN" altLang="en-US" dirty="0"/>
              <a:t>只能进行图像级的分类。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以</a:t>
            </a:r>
            <a:r>
              <a:rPr lang="en-US" altLang="zh-CN" dirty="0"/>
              <a:t>AlexNet</a:t>
            </a:r>
            <a:r>
              <a:rPr lang="zh-CN" altLang="en-US" dirty="0"/>
              <a:t>为代表的经典</a:t>
            </a:r>
            <a:r>
              <a:rPr lang="en-US" altLang="zh-CN" dirty="0"/>
              <a:t>CNN</a:t>
            </a:r>
            <a:r>
              <a:rPr lang="zh-CN" altLang="en-US" dirty="0"/>
              <a:t>结构适合于图像的分类与回归，可以得到整个图像的数值描述（概率）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0A62C4E-208C-43DC-80F4-2D01E6415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3711335"/>
            <a:ext cx="714375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007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D0F4B-01B9-4175-8563-F94707AC7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CNN</a:t>
            </a:r>
            <a:r>
              <a:rPr lang="zh-CN" altLang="en-US" dirty="0"/>
              <a:t>与</a:t>
            </a:r>
            <a:r>
              <a:rPr lang="en-US" altLang="zh-CN" dirty="0"/>
              <a:t>FCN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B91E59-49D4-46C3-821B-87FA15CE5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01174"/>
            <a:ext cx="11029615" cy="1780162"/>
          </a:xfrm>
        </p:spPr>
        <p:txBody>
          <a:bodyPr>
            <a:normAutofit/>
          </a:bodyPr>
          <a:lstStyle/>
          <a:p>
            <a:r>
              <a:rPr lang="en-US" altLang="zh-CN" dirty="0"/>
              <a:t>FCN</a:t>
            </a:r>
            <a:r>
              <a:rPr lang="zh-CN" altLang="en-US" dirty="0"/>
              <a:t>在图像分类中的应用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FCN</a:t>
            </a:r>
            <a:r>
              <a:rPr lang="zh-CN" altLang="en-US" dirty="0"/>
              <a:t>对图像进行像素级的分类，解决了语义级别的图像分割</a:t>
            </a:r>
            <a:r>
              <a:rPr lang="en-US" altLang="zh-CN" dirty="0"/>
              <a:t>(semantic segmentation)</a:t>
            </a:r>
            <a:r>
              <a:rPr lang="zh-CN" altLang="en-US" dirty="0"/>
              <a:t>问题。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184BE2-5888-4B38-B694-B4494DC97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991255"/>
            <a:ext cx="71437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86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D0F4B-01B9-4175-8563-F94707AC7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CNN</a:t>
            </a:r>
            <a:r>
              <a:rPr lang="zh-CN" altLang="en-US" dirty="0"/>
              <a:t>与</a:t>
            </a:r>
            <a:r>
              <a:rPr lang="en-US" altLang="zh-CN" dirty="0"/>
              <a:t>FCN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B91E59-49D4-46C3-821B-87FA15CE5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01174"/>
            <a:ext cx="11029615" cy="1780162"/>
          </a:xfrm>
        </p:spPr>
        <p:txBody>
          <a:bodyPr>
            <a:normAutofit/>
          </a:bodyPr>
          <a:lstStyle/>
          <a:p>
            <a:r>
              <a:rPr lang="zh-CN" altLang="en-US" dirty="0"/>
              <a:t>从</a:t>
            </a:r>
            <a:r>
              <a:rPr lang="en-US" altLang="zh-CN" dirty="0"/>
              <a:t>CNN</a:t>
            </a:r>
            <a:r>
              <a:rPr lang="zh-CN" altLang="en-US" dirty="0"/>
              <a:t>到</a:t>
            </a:r>
            <a:r>
              <a:rPr lang="en-US" altLang="zh-CN" dirty="0"/>
              <a:t>FCN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传统</a:t>
            </a:r>
            <a:r>
              <a:rPr lang="en-US" altLang="zh-CN" dirty="0"/>
              <a:t>CNN</a:t>
            </a:r>
            <a:r>
              <a:rPr lang="zh-CN" altLang="en-US" dirty="0"/>
              <a:t>的结构为前面五层为卷积层，最后三层为全连接层。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C0B55C5-25CB-4648-8BF7-292E43012F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74" y="3211040"/>
            <a:ext cx="71437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62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D0F4B-01B9-4175-8563-F94707AC7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CNN</a:t>
            </a:r>
            <a:r>
              <a:rPr lang="zh-CN" altLang="en-US" dirty="0"/>
              <a:t>与</a:t>
            </a:r>
            <a:r>
              <a:rPr lang="en-US" altLang="zh-CN" dirty="0"/>
              <a:t>FCN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B91E59-49D4-46C3-821B-87FA15CE5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01174"/>
            <a:ext cx="11029615" cy="1780162"/>
          </a:xfrm>
        </p:spPr>
        <p:txBody>
          <a:bodyPr>
            <a:normAutofit/>
          </a:bodyPr>
          <a:lstStyle/>
          <a:p>
            <a:r>
              <a:rPr lang="zh-CN" altLang="en-US" dirty="0"/>
              <a:t>从</a:t>
            </a:r>
            <a:r>
              <a:rPr lang="en-US" altLang="zh-CN" dirty="0"/>
              <a:t>CNN</a:t>
            </a:r>
            <a:r>
              <a:rPr lang="zh-CN" altLang="en-US" dirty="0"/>
              <a:t>到</a:t>
            </a:r>
            <a:r>
              <a:rPr lang="en-US" altLang="zh-CN" dirty="0"/>
              <a:t>FCN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FCN</a:t>
            </a:r>
            <a:r>
              <a:rPr lang="zh-CN" altLang="en-US" dirty="0"/>
              <a:t>将传统</a:t>
            </a:r>
            <a:r>
              <a:rPr lang="en-US" altLang="zh-CN" dirty="0"/>
              <a:t>CNN</a:t>
            </a:r>
            <a:r>
              <a:rPr lang="zh-CN" altLang="en-US" dirty="0"/>
              <a:t>中的全连接层转化为卷积层。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594555-FC6F-4B01-B010-D99F503ED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96" y="3195840"/>
            <a:ext cx="71437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438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D0F4B-01B9-4175-8563-F94707AC7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FCN</a:t>
            </a:r>
            <a:r>
              <a:rPr lang="zh-CN" altLang="en-US" dirty="0"/>
              <a:t>的</a:t>
            </a:r>
            <a:r>
              <a:rPr lang="en-US" altLang="zh-CN" dirty="0"/>
              <a:t>U-Net</a:t>
            </a:r>
            <a:r>
              <a:rPr lang="zh-CN" altLang="en-US" dirty="0"/>
              <a:t>神经网络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B91E59-49D4-46C3-821B-87FA15CE5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81963"/>
            <a:ext cx="11029615" cy="1233011"/>
          </a:xfrm>
        </p:spPr>
        <p:txBody>
          <a:bodyPr>
            <a:normAutofit/>
          </a:bodyPr>
          <a:lstStyle/>
          <a:p>
            <a:r>
              <a:rPr lang="en-US" altLang="zh-CN" dirty="0"/>
              <a:t>FCN</a:t>
            </a:r>
            <a:r>
              <a:rPr lang="zh-CN" altLang="en-US" dirty="0"/>
              <a:t>将</a:t>
            </a:r>
            <a:r>
              <a:rPr lang="en-US" altLang="zh-CN" dirty="0"/>
              <a:t>contracting path</a:t>
            </a:r>
            <a:r>
              <a:rPr lang="zh-CN" altLang="en-US" dirty="0"/>
              <a:t>中的高维特征与上采样结果结合起来，后续的卷积层在这些信息的基础上给出更精确的结果。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D6D6E1-CCCF-4072-A1F3-F11361EEC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83" y="2789689"/>
            <a:ext cx="5540220" cy="362743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3D2A40E-C080-4638-BC1E-59BDC7D25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4870" y="3898495"/>
            <a:ext cx="5646909" cy="140982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BB5DA89-369F-4DB0-9684-E0AD19FD56A9}"/>
              </a:ext>
            </a:extLst>
          </p:cNvPr>
          <p:cNvSpPr txBox="1"/>
          <p:nvPr/>
        </p:nvSpPr>
        <p:spPr>
          <a:xfrm>
            <a:off x="5741582" y="6002029"/>
            <a:ext cx="564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5"/>
              </a:rPr>
              <a:t>http://lmb.informatik.uni-freiburg.de/people/ronneber/u-net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1251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D0F4B-01B9-4175-8563-F94707AC7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U-Net</a:t>
            </a:r>
            <a:r>
              <a:rPr lang="zh-CN" altLang="en-US" dirty="0"/>
              <a:t>神经网络在地物分类中的应用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B91E59-49D4-46C3-821B-87FA15CE5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81963"/>
            <a:ext cx="11029615" cy="1233011"/>
          </a:xfrm>
        </p:spPr>
        <p:txBody>
          <a:bodyPr>
            <a:normAutofit/>
          </a:bodyPr>
          <a:lstStyle/>
          <a:p>
            <a:r>
              <a:rPr lang="zh-CN" altLang="en-US" dirty="0"/>
              <a:t>考虑到不同地物数量的差异，在激活函数之前加入了</a:t>
            </a:r>
            <a:r>
              <a:rPr lang="en-US" altLang="zh-CN" dirty="0"/>
              <a:t>Batch Normalization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7D01FB9-0622-4B69-8402-7F34E0CBD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741" y="2630355"/>
            <a:ext cx="4778990" cy="36920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3DB27D7-7186-40A4-8A3B-10F5F805E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4256" y="2885451"/>
            <a:ext cx="3389189" cy="108709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7F80B5D-5BF2-49DE-AB33-9A6760FDD8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4256" y="4502971"/>
            <a:ext cx="3699033" cy="123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946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D0F4B-01B9-4175-8563-F94707AC7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U-Net</a:t>
            </a:r>
            <a:r>
              <a:rPr lang="zh-CN" altLang="en-US" dirty="0"/>
              <a:t>神经网络在地物分类中的应用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B91E59-49D4-46C3-821B-87FA15CE5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81963"/>
            <a:ext cx="11029615" cy="1233011"/>
          </a:xfrm>
        </p:spPr>
        <p:txBody>
          <a:bodyPr>
            <a:normAutofit/>
          </a:bodyPr>
          <a:lstStyle/>
          <a:p>
            <a:r>
              <a:rPr lang="zh-CN" altLang="en-US" dirty="0"/>
              <a:t>相比于传统的随机森林和</a:t>
            </a:r>
            <a:r>
              <a:rPr lang="en-US" altLang="zh-CN" dirty="0"/>
              <a:t>SVM</a:t>
            </a:r>
            <a:r>
              <a:rPr lang="zh-CN" altLang="en-US" dirty="0"/>
              <a:t>方法，</a:t>
            </a:r>
            <a:r>
              <a:rPr lang="en-US" altLang="zh-CN" dirty="0"/>
              <a:t>U-net</a:t>
            </a:r>
            <a:r>
              <a:rPr lang="zh-CN" altLang="en-US" dirty="0"/>
              <a:t>在更少的样本量的情况下给出了更好的结果。</a:t>
            </a:r>
            <a:endParaRPr lang="en-US" altLang="zh-CN" dirty="0"/>
          </a:p>
          <a:p>
            <a:r>
              <a:rPr lang="en-US" altLang="zh-CN" dirty="0"/>
              <a:t>SVM</a:t>
            </a:r>
            <a:r>
              <a:rPr lang="zh-CN" altLang="en-US" dirty="0"/>
              <a:t>和</a:t>
            </a:r>
            <a:r>
              <a:rPr lang="en-US" altLang="zh-CN" dirty="0"/>
              <a:t>RF</a:t>
            </a:r>
            <a:r>
              <a:rPr lang="zh-CN" altLang="en-US" dirty="0"/>
              <a:t>样本集大小为</a:t>
            </a:r>
            <a:r>
              <a:rPr lang="en-US" altLang="zh-CN" dirty="0"/>
              <a:t>36</a:t>
            </a:r>
            <a:r>
              <a:rPr lang="zh-CN" altLang="en-US" dirty="0"/>
              <a:t>，</a:t>
            </a:r>
            <a:r>
              <a:rPr lang="en-US" altLang="zh-CN" dirty="0"/>
              <a:t>U-net</a:t>
            </a:r>
            <a:r>
              <a:rPr lang="zh-CN" altLang="en-US" dirty="0"/>
              <a:t>样本集大小为</a:t>
            </a:r>
            <a:r>
              <a:rPr lang="en-US" altLang="zh-CN" dirty="0"/>
              <a:t>6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9E079E-FEAA-454A-A0D9-8C60EC3C7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20" y="3280981"/>
            <a:ext cx="6660457" cy="19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289050"/>
      </p:ext>
    </p:extLst>
  </p:cSld>
  <p:clrMapOvr>
    <a:masterClrMapping/>
  </p:clrMapOvr>
</p:sld>
</file>

<file path=ppt/theme/theme1.xml><?xml version="1.0" encoding="utf-8"?>
<a:theme xmlns:a="http://schemas.openxmlformats.org/drawingml/2006/main" name="红利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2512</TotalTime>
  <Words>1325</Words>
  <Application>Microsoft Office PowerPoint</Application>
  <PresentationFormat>宽屏</PresentationFormat>
  <Paragraphs>80</Paragraphs>
  <Slides>13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Cambria Math</vt:lpstr>
      <vt:lpstr>Corbel</vt:lpstr>
      <vt:lpstr>Gill Sans MT</vt:lpstr>
      <vt:lpstr>Wingdings</vt:lpstr>
      <vt:lpstr>Wingdings 2</vt:lpstr>
      <vt:lpstr>红利</vt:lpstr>
      <vt:lpstr>U-Net:基于全卷积神经网络的地物分类</vt:lpstr>
      <vt:lpstr>目录</vt:lpstr>
      <vt:lpstr>CNN与FCN</vt:lpstr>
      <vt:lpstr>CNN与FCN</vt:lpstr>
      <vt:lpstr>CNN与FCN</vt:lpstr>
      <vt:lpstr>CNN与FCN</vt:lpstr>
      <vt:lpstr>基于FCN的U-Net神经网络</vt:lpstr>
      <vt:lpstr>U-Net神经网络在地物分类中的应用</vt:lpstr>
      <vt:lpstr>U-Net神经网络在地物分类中的应用</vt:lpstr>
      <vt:lpstr>数据前处理过程</vt:lpstr>
      <vt:lpstr>数据前处理过程</vt:lpstr>
      <vt:lpstr>数据前处理过程</vt:lpstr>
      <vt:lpstr>数据前处理过程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南海区域SMOS卫星盐度资料同化研究与观测敏感性分析</dc:title>
  <dc:creator>WRGHO</dc:creator>
  <cp:lastModifiedBy>WRGHO</cp:lastModifiedBy>
  <cp:revision>90</cp:revision>
  <dcterms:created xsi:type="dcterms:W3CDTF">2019-03-28T07:15:26Z</dcterms:created>
  <dcterms:modified xsi:type="dcterms:W3CDTF">2019-05-11T05:18:12Z</dcterms:modified>
</cp:coreProperties>
</file>