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61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CDD02C-7800-4321-9691-C1C2155D9A95}" type="datetimeFigureOut">
              <a:rPr lang="en-US" smtClean="0"/>
              <a:pPr/>
              <a:t>11/20/15</a:t>
            </a:fld>
            <a:endParaRPr 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2D0BE9-FF93-43A5-9B41-A30092A1BAE9}" type="slidenum">
              <a:rPr lang="en-US" smtClean="0"/>
              <a:pPr/>
              <a:t>‹#›</a:t>
            </a:fld>
            <a:endParaRPr lang="en-US"/>
          </a:p>
        </p:txBody>
      </p:sp>
    </p:spTree>
    <p:extLst>
      <p:ext uri="{BB962C8B-B14F-4D97-AF65-F5344CB8AC3E}">
        <p14:creationId xmlns:p14="http://schemas.microsoft.com/office/powerpoint/2010/main" val="2229704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a:t>
            </a:r>
            <a:r>
              <a:rPr lang="en-US" baseline="0" dirty="0" smtClean="0"/>
              <a:t> the pacemaker side, we</a:t>
            </a:r>
            <a:r>
              <a:rPr lang="en-US" dirty="0" smtClean="0"/>
              <a:t> developed a model based design tool chain</a:t>
            </a:r>
            <a:r>
              <a:rPr lang="en-US" baseline="0" dirty="0" smtClean="0"/>
              <a:t> for pacemaker. The closed-loop system including the pacemaker and the heart are first modeled in model checker UPPAAL and some safety properties are checked.</a:t>
            </a:r>
          </a:p>
          <a:p>
            <a:r>
              <a:rPr lang="en-US" baseline="0" dirty="0" smtClean="0"/>
              <a:t>Using the tool UPP2SF, which is a </a:t>
            </a:r>
            <a:r>
              <a:rPr lang="en-US" baseline="0" dirty="0" err="1" smtClean="0"/>
              <a:t>matlab</a:t>
            </a:r>
            <a:r>
              <a:rPr lang="en-US" baseline="0" dirty="0" smtClean="0"/>
              <a:t> script developed by us, the UPPAAL model of the pacemaker can be rigorously translated into </a:t>
            </a:r>
            <a:r>
              <a:rPr lang="en-US" baseline="0" dirty="0" err="1" smtClean="0"/>
              <a:t>stateflow</a:t>
            </a:r>
            <a:r>
              <a:rPr lang="en-US" baseline="0" dirty="0" smtClean="0"/>
              <a:t> chart</a:t>
            </a:r>
          </a:p>
          <a:p>
            <a:r>
              <a:rPr lang="en-US" baseline="0" dirty="0" smtClean="0"/>
              <a:t>Using the </a:t>
            </a:r>
            <a:r>
              <a:rPr lang="en-US" baseline="0" dirty="0" err="1" smtClean="0"/>
              <a:t>realtime</a:t>
            </a:r>
            <a:r>
              <a:rPr lang="en-US" baseline="0" dirty="0" smtClean="0"/>
              <a:t> workshop in </a:t>
            </a:r>
            <a:r>
              <a:rPr lang="en-US" baseline="0" dirty="0" err="1" smtClean="0"/>
              <a:t>simulink</a:t>
            </a:r>
            <a:r>
              <a:rPr lang="en-US" baseline="0" dirty="0" smtClean="0"/>
              <a:t>, the </a:t>
            </a:r>
            <a:r>
              <a:rPr lang="en-US" baseline="0" dirty="0" err="1" smtClean="0"/>
              <a:t>stateflow</a:t>
            </a:r>
            <a:r>
              <a:rPr lang="en-US" baseline="0" dirty="0" smtClean="0"/>
              <a:t> chart can be translated into C code and implemented on any embedded platform.</a:t>
            </a:r>
          </a:p>
          <a:p>
            <a:r>
              <a:rPr lang="en-US" baseline="0" dirty="0" smtClean="0"/>
              <a:t>Using this automated tool chain, we can rule out discrepancies introduced by manual translations between layers. Together with our heart model implementation, we can ensure all properties satisfied at verification level still holds after implementation. </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442B71D4-3137-4752-8334-28F83E0B51C5}"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4240862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a:p>
        </p:txBody>
      </p:sp>
      <p:sp>
        <p:nvSpPr>
          <p:cNvPr id="4" name="日期占位符 3"/>
          <p:cNvSpPr>
            <a:spLocks noGrp="1"/>
          </p:cNvSpPr>
          <p:nvPr>
            <p:ph type="dt" sz="half" idx="10"/>
          </p:nvPr>
        </p:nvSpPr>
        <p:spPr/>
        <p:txBody>
          <a:bodyPr/>
          <a:lstStyle/>
          <a:p>
            <a:fld id="{B8F7F43E-8E83-4B67-8D53-9A0EECCE4A8D}" type="datetimeFigureOut">
              <a:rPr lang="en-US" smtClean="0"/>
              <a:pPr/>
              <a:t>11/20/15</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45728F9E-4D19-4D63-828F-78058F5023D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B8F7F43E-8E83-4B67-8D53-9A0EECCE4A8D}" type="datetimeFigureOut">
              <a:rPr lang="en-US" smtClean="0"/>
              <a:pPr/>
              <a:t>11/20/15</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45728F9E-4D19-4D63-828F-78058F5023D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B8F7F43E-8E83-4B67-8D53-9A0EECCE4A8D}" type="datetimeFigureOut">
              <a:rPr lang="en-US" smtClean="0"/>
              <a:pPr/>
              <a:t>11/20/15</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45728F9E-4D19-4D63-828F-78058F5023D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B8F7F43E-8E83-4B67-8D53-9A0EECCE4A8D}" type="datetimeFigureOut">
              <a:rPr lang="en-US" smtClean="0"/>
              <a:pPr/>
              <a:t>11/20/15</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45728F9E-4D19-4D63-828F-78058F5023D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8F7F43E-8E83-4B67-8D53-9A0EECCE4A8D}" type="datetimeFigureOut">
              <a:rPr lang="en-US" smtClean="0"/>
              <a:pPr/>
              <a:t>11/20/15</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45728F9E-4D19-4D63-828F-78058F5023D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p>
            <a:fld id="{B8F7F43E-8E83-4B67-8D53-9A0EECCE4A8D}" type="datetimeFigureOut">
              <a:rPr lang="en-US" smtClean="0"/>
              <a:pPr/>
              <a:t>11/20/15</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45728F9E-4D19-4D63-828F-78058F5023D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p>
            <a:fld id="{B8F7F43E-8E83-4B67-8D53-9A0EECCE4A8D}" type="datetimeFigureOut">
              <a:rPr lang="en-US" smtClean="0"/>
              <a:pPr/>
              <a:t>11/20/15</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45728F9E-4D19-4D63-828F-78058F5023D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p>
            <a:fld id="{B8F7F43E-8E83-4B67-8D53-9A0EECCE4A8D}" type="datetimeFigureOut">
              <a:rPr lang="en-US" smtClean="0"/>
              <a:pPr/>
              <a:t>11/20/15</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45728F9E-4D19-4D63-828F-78058F5023D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8F7F43E-8E83-4B67-8D53-9A0EECCE4A8D}" type="datetimeFigureOut">
              <a:rPr lang="en-US" smtClean="0"/>
              <a:pPr/>
              <a:t>11/20/15</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45728F9E-4D19-4D63-828F-78058F5023D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8F7F43E-8E83-4B67-8D53-9A0EECCE4A8D}" type="datetimeFigureOut">
              <a:rPr lang="en-US" smtClean="0"/>
              <a:pPr/>
              <a:t>11/20/15</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45728F9E-4D19-4D63-828F-78058F5023D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8F7F43E-8E83-4B67-8D53-9A0EECCE4A8D}" type="datetimeFigureOut">
              <a:rPr lang="en-US" smtClean="0"/>
              <a:pPr/>
              <a:t>11/20/15</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45728F9E-4D19-4D63-828F-78058F5023D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F7F43E-8E83-4B67-8D53-9A0EECCE4A8D}" type="datetimeFigureOut">
              <a:rPr lang="en-US" smtClean="0"/>
              <a:pPr/>
              <a:t>11/20/15</a:t>
            </a:fld>
            <a:endParaRPr 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728F9E-4D19-4D63-828F-78058F5023D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2667000"/>
            <a:ext cx="1954381" cy="369332"/>
          </a:xfrm>
          <a:prstGeom prst="rect">
            <a:avLst/>
          </a:prstGeom>
          <a:noFill/>
          <a:effectLst/>
          <a:scene3d>
            <a:camera prst="orthographicFront"/>
            <a:lightRig rig="threePt" dir="t"/>
          </a:scene3d>
          <a:sp3d>
            <a:bevelT w="165100" prst="coolSlant"/>
          </a:sp3d>
        </p:spPr>
        <p:txBody>
          <a:bodyPr wrap="none" rtlCol="0">
            <a:spAutoFit/>
          </a:bodyPr>
          <a:lstStyle/>
          <a:p>
            <a:pPr defTabSz="914400" eaLnBrk="1" fontAlgn="auto" hangingPunct="1">
              <a:spcBef>
                <a:spcPts val="0"/>
              </a:spcBef>
              <a:spcAft>
                <a:spcPts val="0"/>
              </a:spcAft>
              <a:buClrTx/>
              <a:buSzTx/>
              <a:buFontTx/>
              <a:buNone/>
            </a:pPr>
            <a:r>
              <a:rPr lang="en-US" b="1" dirty="0" smtClean="0">
                <a:effectLst/>
                <a:latin typeface="Arial" pitchFamily="34" charset="0"/>
                <a:ea typeface="+mn-ea"/>
                <a:cs typeface="Arial" pitchFamily="34" charset="0"/>
              </a:rPr>
              <a:t>Model Checking</a:t>
            </a:r>
            <a:endParaRPr lang="en-US" b="1" dirty="0">
              <a:effectLst/>
              <a:latin typeface="Arial" pitchFamily="34" charset="0"/>
              <a:ea typeface="+mn-ea"/>
              <a:cs typeface="Arial" pitchFamily="34" charset="0"/>
            </a:endParaRPr>
          </a:p>
        </p:txBody>
      </p:sp>
      <p:cxnSp>
        <p:nvCxnSpPr>
          <p:cNvPr id="6" name="Straight Connector 5"/>
          <p:cNvCxnSpPr/>
          <p:nvPr/>
        </p:nvCxnSpPr>
        <p:spPr>
          <a:xfrm>
            <a:off x="228600" y="3276600"/>
            <a:ext cx="8077200" cy="0"/>
          </a:xfrm>
          <a:prstGeom prst="line">
            <a:avLst/>
          </a:prstGeom>
          <a:ln/>
          <a:effectLst/>
        </p:spPr>
        <p:style>
          <a:lnRef idx="2">
            <a:schemeClr val="dk1"/>
          </a:lnRef>
          <a:fillRef idx="0">
            <a:schemeClr val="dk1"/>
          </a:fillRef>
          <a:effectRef idx="1">
            <a:schemeClr val="dk1"/>
          </a:effectRef>
          <a:fontRef idx="minor">
            <a:schemeClr val="tx1"/>
          </a:fontRef>
        </p:style>
      </p:cxnSp>
      <p:sp>
        <p:nvSpPr>
          <p:cNvPr id="7" name="TextBox 6"/>
          <p:cNvSpPr txBox="1"/>
          <p:nvPr/>
        </p:nvSpPr>
        <p:spPr>
          <a:xfrm>
            <a:off x="381000" y="4038600"/>
            <a:ext cx="1364476" cy="369332"/>
          </a:xfrm>
          <a:prstGeom prst="rect">
            <a:avLst/>
          </a:prstGeom>
          <a:noFill/>
          <a:effectLst/>
          <a:scene3d>
            <a:camera prst="orthographicFront"/>
            <a:lightRig rig="threePt" dir="t"/>
          </a:scene3d>
          <a:sp3d>
            <a:bevelT w="165100" prst="coolSlant"/>
          </a:sp3d>
        </p:spPr>
        <p:txBody>
          <a:bodyPr wrap="none" rtlCol="0">
            <a:spAutoFit/>
          </a:bodyPr>
          <a:lstStyle/>
          <a:p>
            <a:pPr defTabSz="914400" eaLnBrk="1" fontAlgn="auto" hangingPunct="1">
              <a:spcBef>
                <a:spcPts val="0"/>
              </a:spcBef>
              <a:spcAft>
                <a:spcPts val="0"/>
              </a:spcAft>
              <a:buClrTx/>
              <a:buSzTx/>
              <a:buFontTx/>
              <a:buNone/>
            </a:pPr>
            <a:r>
              <a:rPr lang="en-US" b="1" dirty="0" smtClean="0">
                <a:effectLst/>
                <a:latin typeface="Arial" pitchFamily="34" charset="0"/>
                <a:ea typeface="+mn-ea"/>
                <a:cs typeface="Arial" pitchFamily="34" charset="0"/>
              </a:rPr>
              <a:t>Simulation</a:t>
            </a:r>
            <a:endParaRPr lang="en-US" b="1" dirty="0">
              <a:effectLst/>
              <a:latin typeface="Arial" pitchFamily="34" charset="0"/>
              <a:ea typeface="+mn-ea"/>
              <a:cs typeface="Arial" pitchFamily="34" charset="0"/>
            </a:endParaRPr>
          </a:p>
        </p:txBody>
      </p:sp>
      <p:cxnSp>
        <p:nvCxnSpPr>
          <p:cNvPr id="8" name="Straight Connector 7"/>
          <p:cNvCxnSpPr/>
          <p:nvPr/>
        </p:nvCxnSpPr>
        <p:spPr>
          <a:xfrm>
            <a:off x="228600" y="4572000"/>
            <a:ext cx="8077200" cy="0"/>
          </a:xfrm>
          <a:prstGeom prst="line">
            <a:avLst/>
          </a:prstGeom>
          <a:ln/>
          <a:effectLst/>
        </p:spPr>
        <p:style>
          <a:lnRef idx="2">
            <a:schemeClr val="dk1"/>
          </a:lnRef>
          <a:fillRef idx="0">
            <a:schemeClr val="dk1"/>
          </a:fillRef>
          <a:effectRef idx="1">
            <a:schemeClr val="dk1"/>
          </a:effectRef>
          <a:fontRef idx="minor">
            <a:schemeClr val="tx1"/>
          </a:fontRef>
        </p:style>
      </p:cxnSp>
      <p:sp>
        <p:nvSpPr>
          <p:cNvPr id="9" name="TextBox 8"/>
          <p:cNvSpPr txBox="1"/>
          <p:nvPr/>
        </p:nvSpPr>
        <p:spPr>
          <a:xfrm>
            <a:off x="381000" y="5486400"/>
            <a:ext cx="1890261" cy="369332"/>
          </a:xfrm>
          <a:prstGeom prst="rect">
            <a:avLst/>
          </a:prstGeom>
          <a:noFill/>
          <a:effectLst/>
          <a:scene3d>
            <a:camera prst="orthographicFront"/>
            <a:lightRig rig="threePt" dir="t"/>
          </a:scene3d>
          <a:sp3d>
            <a:bevelT w="165100" prst="coolSlant"/>
          </a:sp3d>
        </p:spPr>
        <p:txBody>
          <a:bodyPr wrap="none" rtlCol="0">
            <a:spAutoFit/>
          </a:bodyPr>
          <a:lstStyle/>
          <a:p>
            <a:pPr defTabSz="914400" eaLnBrk="1" fontAlgn="auto" hangingPunct="1">
              <a:spcBef>
                <a:spcPts val="0"/>
              </a:spcBef>
              <a:spcAft>
                <a:spcPts val="0"/>
              </a:spcAft>
              <a:buClrTx/>
              <a:buSzTx/>
              <a:buFontTx/>
              <a:buNone/>
            </a:pPr>
            <a:r>
              <a:rPr lang="en-US" b="1" dirty="0" smtClean="0">
                <a:effectLst/>
                <a:latin typeface="Arial" pitchFamily="34" charset="0"/>
                <a:ea typeface="+mn-ea"/>
                <a:cs typeface="Arial" pitchFamily="34" charset="0"/>
              </a:rPr>
              <a:t>Implementation</a:t>
            </a:r>
            <a:endParaRPr lang="en-US" b="1" dirty="0">
              <a:effectLst/>
              <a:latin typeface="Arial" pitchFamily="34" charset="0"/>
              <a:ea typeface="+mn-ea"/>
              <a:cs typeface="Arial" pitchFamily="34" charset="0"/>
            </a:endParaRPr>
          </a:p>
        </p:txBody>
      </p:sp>
      <p:cxnSp>
        <p:nvCxnSpPr>
          <p:cNvPr id="10" name="Straight Connector 9"/>
          <p:cNvCxnSpPr/>
          <p:nvPr/>
        </p:nvCxnSpPr>
        <p:spPr>
          <a:xfrm>
            <a:off x="228600" y="6019800"/>
            <a:ext cx="8077200" cy="0"/>
          </a:xfrm>
          <a:prstGeom prst="line">
            <a:avLst/>
          </a:prstGeom>
          <a:ln/>
          <a:effectLst/>
        </p:spPr>
        <p:style>
          <a:lnRef idx="2">
            <a:schemeClr val="dk1"/>
          </a:lnRef>
          <a:fillRef idx="0">
            <a:schemeClr val="dk1"/>
          </a:fillRef>
          <a:effectRef idx="1">
            <a:schemeClr val="dk1"/>
          </a:effectRef>
          <a:fontRef idx="minor">
            <a:schemeClr val="tx1"/>
          </a:fontRef>
        </p:style>
      </p:cxnSp>
      <p:sp>
        <p:nvSpPr>
          <p:cNvPr id="11" name="Rounded Rectangle 10"/>
          <p:cNvSpPr/>
          <p:nvPr/>
        </p:nvSpPr>
        <p:spPr>
          <a:xfrm>
            <a:off x="5861685" y="2514600"/>
            <a:ext cx="1524000" cy="614065"/>
          </a:xfrm>
          <a:prstGeom prst="roundRect">
            <a:avLst/>
          </a:prstGeom>
          <a:solidFill>
            <a:schemeClr val="bg1"/>
          </a:solidFill>
          <a:ln w="38100">
            <a:solidFill>
              <a:schemeClr val="tx1"/>
            </a:solidFill>
          </a:ln>
          <a:effectLst>
            <a:glow rad="63500">
              <a:schemeClr val="accent2">
                <a:satMod val="175000"/>
                <a:alpha val="40000"/>
              </a:schemeClr>
            </a:glo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eaLnBrk="1" fontAlgn="auto" hangingPunct="1">
              <a:spcBef>
                <a:spcPts val="0"/>
              </a:spcBef>
              <a:spcAft>
                <a:spcPts val="0"/>
              </a:spcAft>
              <a:buClrTx/>
              <a:buSzTx/>
              <a:buFontTx/>
              <a:buNone/>
            </a:pPr>
            <a:r>
              <a:rPr lang="en-US" sz="1800" dirty="0" smtClean="0">
                <a:solidFill>
                  <a:schemeClr val="tx1"/>
                </a:solidFill>
                <a:latin typeface="Arial" pitchFamily="34" charset="0"/>
                <a:cs typeface="Arial" pitchFamily="34" charset="0"/>
              </a:rPr>
              <a:t>UPPAAL Model</a:t>
            </a:r>
            <a:endParaRPr lang="en-US" sz="1800" dirty="0">
              <a:solidFill>
                <a:schemeClr val="tx1"/>
              </a:solidFill>
              <a:latin typeface="Arial" pitchFamily="34" charset="0"/>
              <a:cs typeface="Arial" pitchFamily="34" charset="0"/>
            </a:endParaRPr>
          </a:p>
        </p:txBody>
      </p:sp>
      <p:sp>
        <p:nvSpPr>
          <p:cNvPr id="12" name="Rounded Rectangle 11"/>
          <p:cNvSpPr/>
          <p:nvPr/>
        </p:nvSpPr>
        <p:spPr>
          <a:xfrm>
            <a:off x="5861685" y="3886200"/>
            <a:ext cx="1524000" cy="614065"/>
          </a:xfrm>
          <a:prstGeom prst="roundRect">
            <a:avLst/>
          </a:prstGeom>
          <a:solidFill>
            <a:schemeClr val="bg1"/>
          </a:solidFill>
          <a:ln w="38100">
            <a:solidFill>
              <a:schemeClr val="tx1"/>
            </a:solidFill>
          </a:ln>
          <a:effectLst>
            <a:glow rad="63500">
              <a:schemeClr val="accent2">
                <a:satMod val="175000"/>
                <a:alpha val="40000"/>
              </a:schemeClr>
            </a:glo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eaLnBrk="1" fontAlgn="auto" hangingPunct="1">
              <a:spcBef>
                <a:spcPts val="0"/>
              </a:spcBef>
              <a:spcAft>
                <a:spcPts val="0"/>
              </a:spcAft>
              <a:buClrTx/>
              <a:buSzTx/>
              <a:buFontTx/>
              <a:buNone/>
            </a:pPr>
            <a:r>
              <a:rPr lang="en-US" sz="1800" dirty="0" err="1">
                <a:solidFill>
                  <a:schemeClr val="tx1"/>
                </a:solidFill>
                <a:latin typeface="Arial" pitchFamily="34" charset="0"/>
                <a:cs typeface="Arial" pitchFamily="34" charset="0"/>
              </a:rPr>
              <a:t>Stateflow</a:t>
            </a:r>
            <a:endParaRPr lang="en-US" sz="1800" dirty="0">
              <a:solidFill>
                <a:schemeClr val="tx1"/>
              </a:solidFill>
              <a:latin typeface="Arial" pitchFamily="34" charset="0"/>
              <a:cs typeface="Arial" pitchFamily="34" charset="0"/>
            </a:endParaRPr>
          </a:p>
          <a:p>
            <a:pPr algn="ctr" defTabSz="914400" eaLnBrk="1" fontAlgn="auto" hangingPunct="1">
              <a:spcBef>
                <a:spcPts val="0"/>
              </a:spcBef>
              <a:spcAft>
                <a:spcPts val="0"/>
              </a:spcAft>
              <a:buClrTx/>
              <a:buSzTx/>
              <a:buFontTx/>
              <a:buNone/>
            </a:pPr>
            <a:r>
              <a:rPr lang="en-US" sz="1800" dirty="0">
                <a:solidFill>
                  <a:schemeClr val="tx1"/>
                </a:solidFill>
                <a:latin typeface="Arial" pitchFamily="34" charset="0"/>
                <a:cs typeface="Arial" pitchFamily="34" charset="0"/>
              </a:rPr>
              <a:t>Chart</a:t>
            </a:r>
          </a:p>
        </p:txBody>
      </p:sp>
      <p:sp>
        <p:nvSpPr>
          <p:cNvPr id="13" name="Rounded Rectangle 12"/>
          <p:cNvSpPr/>
          <p:nvPr/>
        </p:nvSpPr>
        <p:spPr>
          <a:xfrm>
            <a:off x="5703570" y="5334000"/>
            <a:ext cx="1840230" cy="614065"/>
          </a:xfrm>
          <a:prstGeom prst="roundRect">
            <a:avLst/>
          </a:prstGeom>
          <a:solidFill>
            <a:schemeClr val="bg1"/>
          </a:solidFill>
          <a:ln w="38100">
            <a:solidFill>
              <a:schemeClr val="tx1"/>
            </a:solidFill>
          </a:ln>
          <a:effectLst>
            <a:glow rad="63500">
              <a:schemeClr val="accent2">
                <a:satMod val="175000"/>
                <a:alpha val="40000"/>
              </a:schemeClr>
            </a:glo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eaLnBrk="1" fontAlgn="auto" hangingPunct="1">
              <a:spcBef>
                <a:spcPts val="0"/>
              </a:spcBef>
              <a:spcAft>
                <a:spcPts val="0"/>
              </a:spcAft>
              <a:buClrTx/>
              <a:buSzTx/>
              <a:buFontTx/>
              <a:buNone/>
            </a:pPr>
            <a:r>
              <a:rPr lang="en-US" sz="1800" dirty="0" smtClean="0">
                <a:solidFill>
                  <a:schemeClr val="tx1"/>
                </a:solidFill>
                <a:latin typeface="Arial" pitchFamily="34" charset="0"/>
                <a:cs typeface="Arial" pitchFamily="34" charset="0"/>
              </a:rPr>
              <a:t>C Code</a:t>
            </a:r>
            <a:endParaRPr lang="en-US" sz="1800" dirty="0">
              <a:solidFill>
                <a:schemeClr val="tx1"/>
              </a:solidFill>
              <a:latin typeface="Arial" pitchFamily="34" charset="0"/>
              <a:cs typeface="Arial" pitchFamily="34" charset="0"/>
            </a:endParaRPr>
          </a:p>
          <a:p>
            <a:pPr algn="ctr" defTabSz="914400" eaLnBrk="1" fontAlgn="auto" hangingPunct="1">
              <a:spcBef>
                <a:spcPts val="0"/>
              </a:spcBef>
              <a:spcAft>
                <a:spcPts val="0"/>
              </a:spcAft>
              <a:buClrTx/>
              <a:buSzTx/>
              <a:buFontTx/>
              <a:buNone/>
            </a:pPr>
            <a:r>
              <a:rPr lang="en-US" sz="1800" dirty="0">
                <a:solidFill>
                  <a:schemeClr val="tx1"/>
                </a:solidFill>
                <a:latin typeface="Arial" pitchFamily="34" charset="0"/>
                <a:cs typeface="Arial" pitchFamily="34" charset="0"/>
              </a:rPr>
              <a:t>implementation</a:t>
            </a:r>
          </a:p>
        </p:txBody>
      </p:sp>
      <p:sp>
        <p:nvSpPr>
          <p:cNvPr id="14" name="Down Arrow 13"/>
          <p:cNvSpPr/>
          <p:nvPr/>
        </p:nvSpPr>
        <p:spPr>
          <a:xfrm>
            <a:off x="6506528" y="3128665"/>
            <a:ext cx="234315" cy="757535"/>
          </a:xfrm>
          <a:prstGeom prst="downArrow">
            <a:avLst/>
          </a:prstGeom>
          <a:solidFill>
            <a:srgbClr val="FF0000"/>
          </a:solidFill>
          <a:ln>
            <a:solidFill>
              <a:schemeClr val="tx1"/>
            </a:solidFill>
          </a:ln>
          <a:effectLst/>
          <a:scene3d>
            <a:camera prst="orthographicFront"/>
            <a:lightRig rig="threePt" dir="t"/>
          </a:scene3d>
          <a:sp3d>
            <a:bevelT w="165100" prst="coolSlant"/>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latin typeface="Calibri"/>
            </a:endParaRPr>
          </a:p>
        </p:txBody>
      </p:sp>
      <p:sp>
        <p:nvSpPr>
          <p:cNvPr id="15" name="Down Arrow 14"/>
          <p:cNvSpPr/>
          <p:nvPr/>
        </p:nvSpPr>
        <p:spPr>
          <a:xfrm>
            <a:off x="6506528" y="4576465"/>
            <a:ext cx="234315" cy="757535"/>
          </a:xfrm>
          <a:prstGeom prst="downArrow">
            <a:avLst/>
          </a:prstGeom>
          <a:solidFill>
            <a:srgbClr val="FF0000"/>
          </a:solidFill>
          <a:ln>
            <a:solidFill>
              <a:schemeClr val="tx1"/>
            </a:solidFill>
          </a:ln>
          <a:effectLst/>
          <a:scene3d>
            <a:camera prst="orthographicFront"/>
            <a:lightRig rig="threePt" dir="t"/>
          </a:scene3d>
          <a:sp3d>
            <a:bevelT w="165100" prst="coolSlant"/>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latin typeface="Calibri"/>
            </a:endParaRPr>
          </a:p>
        </p:txBody>
      </p:sp>
      <p:sp>
        <p:nvSpPr>
          <p:cNvPr id="16" name="TextBox 15"/>
          <p:cNvSpPr txBox="1"/>
          <p:nvPr/>
        </p:nvSpPr>
        <p:spPr>
          <a:xfrm>
            <a:off x="6858000" y="3276600"/>
            <a:ext cx="1922193" cy="584775"/>
          </a:xfrm>
          <a:prstGeom prst="rect">
            <a:avLst/>
          </a:prstGeom>
          <a:noFill/>
          <a:effectLst/>
          <a:scene3d>
            <a:camera prst="orthographicFront"/>
            <a:lightRig rig="threePt" dir="t"/>
          </a:scene3d>
          <a:sp3d>
            <a:bevelT w="165100" prst="coolSlant"/>
          </a:sp3d>
        </p:spPr>
        <p:txBody>
          <a:bodyPr wrap="none" rtlCol="0">
            <a:spAutoFit/>
          </a:bodyPr>
          <a:lstStyle/>
          <a:p>
            <a:pPr defTabSz="914400" eaLnBrk="1" fontAlgn="auto" hangingPunct="1">
              <a:spcBef>
                <a:spcPts val="0"/>
              </a:spcBef>
              <a:spcAft>
                <a:spcPts val="0"/>
              </a:spcAft>
              <a:buClrTx/>
              <a:buSzTx/>
              <a:buFontTx/>
              <a:buNone/>
            </a:pPr>
            <a:r>
              <a:rPr lang="en-US" sz="1600" b="1" dirty="0">
                <a:effectLst/>
                <a:latin typeface="Arial" pitchFamily="34" charset="0"/>
                <a:cs typeface="Arial" pitchFamily="34" charset="0"/>
              </a:rPr>
              <a:t>UPP2SF</a:t>
            </a:r>
            <a:r>
              <a:rPr lang="en-US" sz="1400" b="1" dirty="0" smtClean="0">
                <a:effectLst/>
                <a:latin typeface="Arial" pitchFamily="34" charset="0"/>
                <a:ea typeface="+mn-ea"/>
                <a:cs typeface="Arial" pitchFamily="34" charset="0"/>
              </a:rPr>
              <a:t> </a:t>
            </a:r>
          </a:p>
          <a:p>
            <a:pPr defTabSz="914400" eaLnBrk="1" fontAlgn="auto" hangingPunct="1">
              <a:spcBef>
                <a:spcPts val="0"/>
              </a:spcBef>
              <a:spcAft>
                <a:spcPts val="0"/>
              </a:spcAft>
              <a:buClrTx/>
              <a:buSzTx/>
              <a:buFontTx/>
              <a:buNone/>
            </a:pPr>
            <a:r>
              <a:rPr lang="en-US" sz="1600" b="1" dirty="0">
                <a:effectLst/>
                <a:latin typeface="Arial" pitchFamily="34" charset="0"/>
                <a:cs typeface="Arial" pitchFamily="34" charset="0"/>
              </a:rPr>
              <a:t>Model</a:t>
            </a:r>
            <a:r>
              <a:rPr lang="en-US" sz="1400" b="1" dirty="0" smtClean="0">
                <a:effectLst/>
                <a:latin typeface="Arial" pitchFamily="34" charset="0"/>
                <a:ea typeface="+mn-ea"/>
                <a:cs typeface="Arial" pitchFamily="34" charset="0"/>
              </a:rPr>
              <a:t> </a:t>
            </a:r>
            <a:r>
              <a:rPr lang="en-US" sz="1600" b="1" dirty="0">
                <a:effectLst/>
                <a:latin typeface="Arial" pitchFamily="34" charset="0"/>
                <a:cs typeface="Arial" pitchFamily="34" charset="0"/>
              </a:rPr>
              <a:t>Translation</a:t>
            </a:r>
          </a:p>
        </p:txBody>
      </p:sp>
      <p:sp>
        <p:nvSpPr>
          <p:cNvPr id="17" name="TextBox 16"/>
          <p:cNvSpPr txBox="1"/>
          <p:nvPr/>
        </p:nvSpPr>
        <p:spPr>
          <a:xfrm>
            <a:off x="6781800" y="4724400"/>
            <a:ext cx="1681871" cy="338554"/>
          </a:xfrm>
          <a:prstGeom prst="rect">
            <a:avLst/>
          </a:prstGeom>
          <a:noFill/>
          <a:effectLst/>
          <a:scene3d>
            <a:camera prst="orthographicFront"/>
            <a:lightRig rig="threePt" dir="t"/>
          </a:scene3d>
          <a:sp3d>
            <a:bevelT w="165100" prst="coolSlant"/>
          </a:sp3d>
        </p:spPr>
        <p:txBody>
          <a:bodyPr wrap="none" rtlCol="0">
            <a:spAutoFit/>
          </a:bodyPr>
          <a:lstStyle/>
          <a:p>
            <a:pPr defTabSz="914400" eaLnBrk="1" fontAlgn="auto" hangingPunct="1">
              <a:spcBef>
                <a:spcPts val="0"/>
              </a:spcBef>
              <a:spcAft>
                <a:spcPts val="0"/>
              </a:spcAft>
              <a:buClrTx/>
              <a:buSzTx/>
              <a:buFontTx/>
              <a:buNone/>
            </a:pPr>
            <a:r>
              <a:rPr lang="en-US" sz="1600" b="1" dirty="0" err="1">
                <a:effectLst/>
                <a:latin typeface="Arial" pitchFamily="34" charset="0"/>
                <a:cs typeface="Arial" pitchFamily="34" charset="0"/>
              </a:rPr>
              <a:t>Simulink</a:t>
            </a:r>
            <a:r>
              <a:rPr lang="en-US" sz="1400" b="1" dirty="0" smtClean="0">
                <a:effectLst/>
                <a:latin typeface="Arial" pitchFamily="34" charset="0"/>
                <a:ea typeface="+mn-ea"/>
                <a:cs typeface="Arial" pitchFamily="34" charset="0"/>
              </a:rPr>
              <a:t> </a:t>
            </a:r>
            <a:r>
              <a:rPr lang="en-US" sz="1600" b="1" dirty="0">
                <a:effectLst/>
                <a:latin typeface="Arial" pitchFamily="34" charset="0"/>
                <a:cs typeface="Arial" pitchFamily="34" charset="0"/>
              </a:rPr>
              <a:t>Coder</a:t>
            </a:r>
          </a:p>
        </p:txBody>
      </p:sp>
      <p:sp>
        <p:nvSpPr>
          <p:cNvPr id="19" name="TextBox 18"/>
          <p:cNvSpPr txBox="1"/>
          <p:nvPr/>
        </p:nvSpPr>
        <p:spPr>
          <a:xfrm>
            <a:off x="5877215" y="1824335"/>
            <a:ext cx="1402948" cy="369332"/>
          </a:xfrm>
          <a:prstGeom prst="rect">
            <a:avLst/>
          </a:prstGeom>
          <a:noFill/>
          <a:effectLst/>
          <a:scene3d>
            <a:camera prst="orthographicFront"/>
            <a:lightRig rig="threePt" dir="t"/>
          </a:scene3d>
          <a:sp3d>
            <a:bevelT w="165100" prst="coolSlant"/>
          </a:sp3d>
        </p:spPr>
        <p:txBody>
          <a:bodyPr wrap="none" rtlCol="0">
            <a:spAutoFit/>
          </a:bodyPr>
          <a:lstStyle/>
          <a:p>
            <a:pPr defTabSz="914400" eaLnBrk="1" fontAlgn="auto" hangingPunct="1">
              <a:spcBef>
                <a:spcPts val="0"/>
              </a:spcBef>
              <a:spcAft>
                <a:spcPts val="0"/>
              </a:spcAft>
              <a:buClrTx/>
              <a:buSzTx/>
              <a:buFontTx/>
              <a:buNone/>
            </a:pPr>
            <a:r>
              <a:rPr lang="en-US" b="1" dirty="0">
                <a:effectLst/>
                <a:latin typeface="Arial" pitchFamily="34" charset="0"/>
                <a:cs typeface="Arial" pitchFamily="34" charset="0"/>
              </a:rPr>
              <a:t>Pacemaker</a:t>
            </a:r>
          </a:p>
        </p:txBody>
      </p:sp>
      <p:sp>
        <p:nvSpPr>
          <p:cNvPr id="20" name="TextBox 19"/>
          <p:cNvSpPr txBox="1"/>
          <p:nvPr/>
        </p:nvSpPr>
        <p:spPr>
          <a:xfrm>
            <a:off x="3506258" y="1824335"/>
            <a:ext cx="774571" cy="369332"/>
          </a:xfrm>
          <a:prstGeom prst="rect">
            <a:avLst/>
          </a:prstGeom>
          <a:noFill/>
          <a:effectLst/>
          <a:scene3d>
            <a:camera prst="orthographicFront"/>
            <a:lightRig rig="threePt" dir="t"/>
          </a:scene3d>
          <a:sp3d>
            <a:bevelT w="165100" prst="coolSlant"/>
          </a:sp3d>
        </p:spPr>
        <p:txBody>
          <a:bodyPr wrap="none" rtlCol="0">
            <a:spAutoFit/>
          </a:bodyPr>
          <a:lstStyle>
            <a:defPPr>
              <a:defRPr lang="en-US"/>
            </a:defPPr>
            <a:lvl1pPr fontAlgn="auto">
              <a:spcBef>
                <a:spcPts val="0"/>
              </a:spcBef>
              <a:spcAft>
                <a:spcPts val="0"/>
              </a:spcAft>
              <a:buClrTx/>
              <a:buSzTx/>
              <a:buFontTx/>
              <a:buNone/>
              <a:defRPr b="1">
                <a:solidFill>
                  <a:schemeClr val="bg1"/>
                </a:solidFill>
                <a:effectLst>
                  <a:glow rad="101600">
                    <a:schemeClr val="accent1">
                      <a:satMod val="175000"/>
                      <a:alpha val="40000"/>
                    </a:schemeClr>
                  </a:glow>
                </a:effectLst>
                <a:latin typeface="Arial" pitchFamily="34" charset="0"/>
                <a:cs typeface="Arial" pitchFamily="34" charset="0"/>
              </a:defRPr>
            </a:lvl1pPr>
          </a:lstStyle>
          <a:p>
            <a:r>
              <a:rPr lang="en-US" dirty="0">
                <a:solidFill>
                  <a:schemeClr val="tx1"/>
                </a:solidFill>
                <a:effectLst/>
              </a:rPr>
              <a:t>Heart</a:t>
            </a:r>
          </a:p>
        </p:txBody>
      </p:sp>
      <p:sp>
        <p:nvSpPr>
          <p:cNvPr id="21" name="Rounded Rectangle 20"/>
          <p:cNvSpPr/>
          <p:nvPr/>
        </p:nvSpPr>
        <p:spPr>
          <a:xfrm>
            <a:off x="3042285" y="2514599"/>
            <a:ext cx="1682115" cy="614065"/>
          </a:xfrm>
          <a:prstGeom prst="roundRect">
            <a:avLst/>
          </a:prstGeom>
          <a:solidFill>
            <a:schemeClr val="bg1"/>
          </a:solidFill>
          <a:ln w="38100">
            <a:solidFill>
              <a:schemeClr val="tx1"/>
            </a:solidFill>
          </a:ln>
          <a:effectLst>
            <a:glow rad="63500">
              <a:schemeClr val="accent2">
                <a:satMod val="175000"/>
                <a:alpha val="40000"/>
              </a:schemeClr>
            </a:glo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eaLnBrk="1" fontAlgn="auto" hangingPunct="1">
              <a:spcBef>
                <a:spcPts val="0"/>
              </a:spcBef>
              <a:spcAft>
                <a:spcPts val="0"/>
              </a:spcAft>
              <a:buClrTx/>
              <a:buSzTx/>
              <a:buFontTx/>
              <a:buNone/>
            </a:pPr>
            <a:r>
              <a:rPr lang="en-US" sz="1800" dirty="0" smtClean="0">
                <a:solidFill>
                  <a:schemeClr val="tx1"/>
                </a:solidFill>
                <a:latin typeface="Arial" pitchFamily="34" charset="0"/>
                <a:cs typeface="Arial" pitchFamily="34" charset="0"/>
              </a:rPr>
              <a:t>Non-deterministic</a:t>
            </a:r>
            <a:endParaRPr lang="en-US" sz="1800" dirty="0">
              <a:solidFill>
                <a:schemeClr val="tx1"/>
              </a:solidFill>
              <a:latin typeface="Arial" pitchFamily="34" charset="0"/>
              <a:cs typeface="Arial" pitchFamily="34" charset="0"/>
            </a:endParaRPr>
          </a:p>
        </p:txBody>
      </p:sp>
      <p:sp>
        <p:nvSpPr>
          <p:cNvPr id="22" name="Rounded Rectangle 21"/>
          <p:cNvSpPr/>
          <p:nvPr/>
        </p:nvSpPr>
        <p:spPr>
          <a:xfrm>
            <a:off x="3042285" y="3886199"/>
            <a:ext cx="1682115" cy="614065"/>
          </a:xfrm>
          <a:prstGeom prst="roundRect">
            <a:avLst/>
          </a:prstGeom>
          <a:solidFill>
            <a:schemeClr val="bg1"/>
          </a:solidFill>
          <a:ln w="38100">
            <a:solidFill>
              <a:schemeClr val="tx1"/>
            </a:solidFill>
          </a:ln>
          <a:effectLst>
            <a:glow rad="63500">
              <a:schemeClr val="accent2">
                <a:satMod val="175000"/>
                <a:alpha val="40000"/>
              </a:schemeClr>
            </a:glo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eaLnBrk="1" fontAlgn="auto" hangingPunct="1">
              <a:spcBef>
                <a:spcPts val="0"/>
              </a:spcBef>
              <a:spcAft>
                <a:spcPts val="0"/>
              </a:spcAft>
              <a:buClrTx/>
              <a:buSzTx/>
              <a:buFontTx/>
              <a:buNone/>
            </a:pPr>
            <a:r>
              <a:rPr lang="en-US" sz="1800" dirty="0" smtClean="0">
                <a:solidFill>
                  <a:schemeClr val="tx1"/>
                </a:solidFill>
                <a:latin typeface="Arial" pitchFamily="34" charset="0"/>
                <a:cs typeface="Arial" pitchFamily="34" charset="0"/>
              </a:rPr>
              <a:t>Deterministic</a:t>
            </a:r>
          </a:p>
        </p:txBody>
      </p:sp>
      <p:sp>
        <p:nvSpPr>
          <p:cNvPr id="23" name="Rounded Rectangle 22"/>
          <p:cNvSpPr/>
          <p:nvPr/>
        </p:nvSpPr>
        <p:spPr>
          <a:xfrm>
            <a:off x="2966085" y="5333999"/>
            <a:ext cx="1840230" cy="614065"/>
          </a:xfrm>
          <a:prstGeom prst="roundRect">
            <a:avLst/>
          </a:prstGeom>
          <a:solidFill>
            <a:schemeClr val="bg1"/>
          </a:solidFill>
          <a:ln w="38100">
            <a:solidFill>
              <a:schemeClr val="tx1"/>
            </a:solidFill>
          </a:ln>
          <a:effectLst>
            <a:glow rad="63500">
              <a:schemeClr val="accent2">
                <a:satMod val="175000"/>
                <a:alpha val="40000"/>
              </a:schemeClr>
            </a:glo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eaLnBrk="1" fontAlgn="auto" hangingPunct="1">
              <a:spcBef>
                <a:spcPts val="0"/>
              </a:spcBef>
              <a:spcAft>
                <a:spcPts val="0"/>
              </a:spcAft>
              <a:buClrTx/>
              <a:buSzTx/>
              <a:buFontTx/>
              <a:buNone/>
            </a:pPr>
            <a:r>
              <a:rPr lang="en-US" sz="1800" dirty="0" smtClean="0">
                <a:solidFill>
                  <a:schemeClr val="tx1"/>
                </a:solidFill>
                <a:latin typeface="Arial" pitchFamily="34" charset="0"/>
                <a:cs typeface="Arial" pitchFamily="34" charset="0"/>
              </a:rPr>
              <a:t>FPGA</a:t>
            </a:r>
            <a:endParaRPr lang="en-US" sz="1800" dirty="0">
              <a:solidFill>
                <a:schemeClr val="tx1"/>
              </a:solidFill>
              <a:latin typeface="Arial" pitchFamily="34" charset="0"/>
              <a:cs typeface="Arial" pitchFamily="34" charset="0"/>
            </a:endParaRPr>
          </a:p>
          <a:p>
            <a:pPr algn="ctr" defTabSz="914400" eaLnBrk="1" fontAlgn="auto" hangingPunct="1">
              <a:spcBef>
                <a:spcPts val="0"/>
              </a:spcBef>
              <a:spcAft>
                <a:spcPts val="0"/>
              </a:spcAft>
              <a:buClrTx/>
              <a:buSzTx/>
              <a:buFontTx/>
              <a:buNone/>
            </a:pPr>
            <a:r>
              <a:rPr lang="en-US" sz="1800" dirty="0">
                <a:solidFill>
                  <a:schemeClr val="tx1"/>
                </a:solidFill>
                <a:latin typeface="Arial" pitchFamily="34" charset="0"/>
                <a:cs typeface="Arial" pitchFamily="34" charset="0"/>
              </a:rPr>
              <a:t>implementation</a:t>
            </a:r>
          </a:p>
        </p:txBody>
      </p:sp>
      <p:sp>
        <p:nvSpPr>
          <p:cNvPr id="24" name="Down Arrow 23"/>
          <p:cNvSpPr/>
          <p:nvPr/>
        </p:nvSpPr>
        <p:spPr>
          <a:xfrm>
            <a:off x="3769043" y="3128664"/>
            <a:ext cx="234315" cy="757535"/>
          </a:xfrm>
          <a:prstGeom prst="downArrow">
            <a:avLst/>
          </a:prstGeom>
          <a:solidFill>
            <a:srgbClr val="FF0000"/>
          </a:solidFill>
          <a:ln>
            <a:solidFill>
              <a:schemeClr val="tx1"/>
            </a:solidFill>
          </a:ln>
          <a:effectLst/>
          <a:scene3d>
            <a:camera prst="orthographicFront"/>
            <a:lightRig rig="threePt" dir="t"/>
          </a:scene3d>
          <a:sp3d>
            <a:bevelT w="165100" prst="coolSlant"/>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914400" eaLnBrk="1" fontAlgn="auto" hangingPunct="1">
              <a:spcBef>
                <a:spcPts val="0"/>
              </a:spcBef>
              <a:spcAft>
                <a:spcPts val="0"/>
              </a:spcAft>
              <a:buClrTx/>
              <a:buSzTx/>
              <a:buFontTx/>
              <a:buNone/>
            </a:pPr>
            <a:endParaRPr lang="en-US" sz="1800">
              <a:solidFill>
                <a:schemeClr val="tx1"/>
              </a:solidFill>
              <a:latin typeface="Calibri"/>
            </a:endParaRPr>
          </a:p>
        </p:txBody>
      </p:sp>
      <p:sp>
        <p:nvSpPr>
          <p:cNvPr id="25" name="Down Arrow 24"/>
          <p:cNvSpPr/>
          <p:nvPr/>
        </p:nvSpPr>
        <p:spPr>
          <a:xfrm>
            <a:off x="3769043" y="4576464"/>
            <a:ext cx="234315" cy="757535"/>
          </a:xfrm>
          <a:prstGeom prst="downArrow">
            <a:avLst/>
          </a:prstGeom>
          <a:solidFill>
            <a:srgbClr val="FF0000"/>
          </a:solidFill>
          <a:ln>
            <a:solidFill>
              <a:schemeClr val="tx1"/>
            </a:solidFill>
          </a:ln>
          <a:effectLst/>
          <a:scene3d>
            <a:camera prst="orthographicFront"/>
            <a:lightRig rig="threePt" dir="t"/>
          </a:scene3d>
          <a:sp3d>
            <a:bevelT w="165100" prst="coolSlant"/>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fontAlgn="auto">
              <a:spcBef>
                <a:spcPts val="0"/>
              </a:spcBef>
              <a:spcAft>
                <a:spcPts val="0"/>
              </a:spcAft>
              <a:buClrTx/>
              <a:buSzTx/>
              <a:buFontTx/>
              <a:buNone/>
            </a:pPr>
            <a:endParaRPr lang="en-US">
              <a:solidFill>
                <a:schemeClr val="tx1"/>
              </a:solidFill>
              <a:latin typeface="Calibri"/>
            </a:endParaRPr>
          </a:p>
        </p:txBody>
      </p:sp>
      <p:sp>
        <p:nvSpPr>
          <p:cNvPr id="27" name="Left-Right Arrow 26"/>
          <p:cNvSpPr/>
          <p:nvPr/>
        </p:nvSpPr>
        <p:spPr>
          <a:xfrm>
            <a:off x="4953000" y="5528129"/>
            <a:ext cx="672461" cy="266700"/>
          </a:xfrm>
          <a:prstGeom prst="leftRightArrow">
            <a:avLst/>
          </a:prstGeom>
          <a:solidFill>
            <a:schemeClr val="tx1"/>
          </a:solidFill>
          <a:ln>
            <a:noFill/>
          </a:ln>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eaLnBrk="1" fontAlgn="auto" hangingPunct="1">
              <a:spcBef>
                <a:spcPts val="0"/>
              </a:spcBef>
              <a:spcAft>
                <a:spcPts val="0"/>
              </a:spcAft>
              <a:buClrTx/>
              <a:buSzTx/>
              <a:buFontTx/>
              <a:buNone/>
            </a:pPr>
            <a:endParaRPr lang="en-US" sz="1800">
              <a:solidFill>
                <a:schemeClr val="tx1"/>
              </a:solidFill>
              <a:latin typeface="Calibri"/>
            </a:endParaRPr>
          </a:p>
        </p:txBody>
      </p:sp>
      <p:sp>
        <p:nvSpPr>
          <p:cNvPr id="29" name="Left-Right Arrow 28"/>
          <p:cNvSpPr/>
          <p:nvPr/>
        </p:nvSpPr>
        <p:spPr>
          <a:xfrm>
            <a:off x="4953000" y="4059881"/>
            <a:ext cx="672461" cy="266700"/>
          </a:xfrm>
          <a:prstGeom prst="leftRightArrow">
            <a:avLst/>
          </a:prstGeom>
          <a:solidFill>
            <a:schemeClr val="tx1"/>
          </a:solidFill>
          <a:ln>
            <a:noFill/>
          </a:ln>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eaLnBrk="1" fontAlgn="auto" hangingPunct="1">
              <a:spcBef>
                <a:spcPts val="0"/>
              </a:spcBef>
              <a:spcAft>
                <a:spcPts val="0"/>
              </a:spcAft>
              <a:buClrTx/>
              <a:buSzTx/>
              <a:buFontTx/>
              <a:buNone/>
            </a:pPr>
            <a:endParaRPr lang="en-US" sz="1800">
              <a:solidFill>
                <a:schemeClr val="tx1"/>
              </a:solidFill>
              <a:latin typeface="Calibri"/>
            </a:endParaRPr>
          </a:p>
        </p:txBody>
      </p:sp>
      <p:sp>
        <p:nvSpPr>
          <p:cNvPr id="30" name="Left-Right Arrow 29"/>
          <p:cNvSpPr/>
          <p:nvPr/>
        </p:nvSpPr>
        <p:spPr>
          <a:xfrm>
            <a:off x="4953000" y="2688282"/>
            <a:ext cx="672461" cy="266700"/>
          </a:xfrm>
          <a:prstGeom prst="leftRightArrow">
            <a:avLst/>
          </a:prstGeom>
          <a:solidFill>
            <a:schemeClr val="tx1"/>
          </a:solidFill>
          <a:ln>
            <a:noFill/>
          </a:ln>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eaLnBrk="1" fontAlgn="auto" hangingPunct="1">
              <a:spcBef>
                <a:spcPts val="0"/>
              </a:spcBef>
              <a:spcAft>
                <a:spcPts val="0"/>
              </a:spcAft>
              <a:buClrTx/>
              <a:buSzTx/>
              <a:buFontTx/>
              <a:buNone/>
            </a:pPr>
            <a:endParaRPr lang="en-US" sz="1800">
              <a:solidFill>
                <a:schemeClr val="tx1"/>
              </a:solidFill>
              <a:latin typeface="Calibri"/>
            </a:endParaRPr>
          </a:p>
        </p:txBody>
      </p:sp>
      <p:sp>
        <p:nvSpPr>
          <p:cNvPr id="31" name="TextBox 30"/>
          <p:cNvSpPr txBox="1"/>
          <p:nvPr/>
        </p:nvSpPr>
        <p:spPr>
          <a:xfrm>
            <a:off x="2438400" y="3395246"/>
            <a:ext cx="1428596" cy="338554"/>
          </a:xfrm>
          <a:prstGeom prst="rect">
            <a:avLst/>
          </a:prstGeom>
          <a:noFill/>
          <a:effectLst/>
          <a:scene3d>
            <a:camera prst="orthographicFront"/>
            <a:lightRig rig="threePt" dir="t"/>
          </a:scene3d>
          <a:sp3d>
            <a:bevelT w="165100" prst="coolSlant"/>
          </a:sp3d>
        </p:spPr>
        <p:txBody>
          <a:bodyPr wrap="none" rtlCol="0">
            <a:spAutoFit/>
          </a:bodyPr>
          <a:lstStyle/>
          <a:p>
            <a:pPr defTabSz="914400" eaLnBrk="1" fontAlgn="auto" hangingPunct="1">
              <a:spcBef>
                <a:spcPts val="0"/>
              </a:spcBef>
              <a:spcAft>
                <a:spcPts val="0"/>
              </a:spcAft>
              <a:buClrTx/>
              <a:buSzTx/>
              <a:buFontTx/>
              <a:buNone/>
            </a:pPr>
            <a:r>
              <a:rPr lang="en-US" sz="1600" b="1" dirty="0">
                <a:effectLst/>
                <a:latin typeface="Arial" pitchFamily="34" charset="0"/>
                <a:cs typeface="Arial" pitchFamily="34" charset="0"/>
              </a:rPr>
              <a:t>Interpolation</a:t>
            </a:r>
          </a:p>
        </p:txBody>
      </p:sp>
      <p:sp>
        <p:nvSpPr>
          <p:cNvPr id="32" name="TextBox 31"/>
          <p:cNvSpPr txBox="1"/>
          <p:nvPr/>
        </p:nvSpPr>
        <p:spPr>
          <a:xfrm>
            <a:off x="2483215" y="4769078"/>
            <a:ext cx="1245854" cy="338554"/>
          </a:xfrm>
          <a:prstGeom prst="rect">
            <a:avLst/>
          </a:prstGeom>
          <a:noFill/>
          <a:effectLst/>
          <a:scene3d>
            <a:camera prst="orthographicFront"/>
            <a:lightRig rig="threePt" dir="t"/>
          </a:scene3d>
          <a:sp3d>
            <a:bevelT w="165100" prst="coolSlant"/>
          </a:sp3d>
        </p:spPr>
        <p:txBody>
          <a:bodyPr wrap="none" rtlCol="0">
            <a:spAutoFit/>
          </a:bodyPr>
          <a:lstStyle/>
          <a:p>
            <a:pPr defTabSz="914400" eaLnBrk="1" fontAlgn="auto" hangingPunct="1">
              <a:spcBef>
                <a:spcPts val="0"/>
              </a:spcBef>
              <a:spcAft>
                <a:spcPts val="0"/>
              </a:spcAft>
              <a:buClrTx/>
              <a:buSzTx/>
              <a:buFontTx/>
              <a:buNone/>
            </a:pPr>
            <a:r>
              <a:rPr lang="en-US" sz="1600" b="1" dirty="0">
                <a:effectLst/>
                <a:latin typeface="Arial" pitchFamily="34" charset="0"/>
                <a:cs typeface="Arial" pitchFamily="34" charset="0"/>
              </a:rPr>
              <a:t>HDL</a:t>
            </a:r>
            <a:r>
              <a:rPr lang="en-US" sz="1400" b="1" dirty="0" smtClean="0">
                <a:effectLst/>
                <a:latin typeface="Arial" pitchFamily="34" charset="0"/>
                <a:ea typeface="+mn-ea"/>
                <a:cs typeface="Arial" pitchFamily="34" charset="0"/>
              </a:rPr>
              <a:t> </a:t>
            </a:r>
            <a:r>
              <a:rPr lang="en-US" sz="1600" b="1" dirty="0">
                <a:effectLst/>
                <a:latin typeface="Arial" pitchFamily="34" charset="0"/>
                <a:cs typeface="Arial" pitchFamily="34" charset="0"/>
              </a:rPr>
              <a:t>Coder</a:t>
            </a:r>
          </a:p>
        </p:txBody>
      </p:sp>
      <p:cxnSp>
        <p:nvCxnSpPr>
          <p:cNvPr id="34" name="Straight Connector 33"/>
          <p:cNvCxnSpPr/>
          <p:nvPr/>
        </p:nvCxnSpPr>
        <p:spPr>
          <a:xfrm>
            <a:off x="253335" y="2286000"/>
            <a:ext cx="8077200" cy="0"/>
          </a:xfrm>
          <a:prstGeom prst="line">
            <a:avLst/>
          </a:prstGeom>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02387572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TotalTime>
  <Words>158</Words>
  <Application>Microsoft Macintosh PowerPoint</Application>
  <PresentationFormat>On-screen Show (4:3)</PresentationFormat>
  <Paragraphs>24</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主题</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Zhihao</dc:creator>
  <cp:lastModifiedBy>R M</cp:lastModifiedBy>
  <cp:revision>11</cp:revision>
  <cp:lastPrinted>2015-11-20T10:47:49Z</cp:lastPrinted>
  <dcterms:created xsi:type="dcterms:W3CDTF">2013-12-09T18:00:04Z</dcterms:created>
  <dcterms:modified xsi:type="dcterms:W3CDTF">2015-11-20T10:47:54Z</dcterms:modified>
</cp:coreProperties>
</file>