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DD02C-7800-4321-9691-C1C2155D9A95}" type="datetimeFigureOut">
              <a:rPr lang="en-US" smtClean="0"/>
              <a:pPr/>
              <a:t>8/6/2015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D0BE9-FF93-43A5-9B41-A30092A1BAE9}" type="slidenum">
              <a:rPr lang="en-US" smtClean="0"/>
              <a:pPr/>
              <a:t>‹#›</a:t>
            </a:fld>
            <a:endParaRPr lang="en-US"/>
          </a:p>
        </p:txBody>
      </p:sp>
    </p:spTree>
    <p:extLst>
      <p:ext uri="{BB962C8B-B14F-4D97-AF65-F5344CB8AC3E}">
        <p14:creationId xmlns:p14="http://schemas.microsoft.com/office/powerpoint/2010/main" val="2229704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pacemaker side, we</a:t>
            </a:r>
            <a:r>
              <a:rPr lang="en-US" dirty="0" smtClean="0"/>
              <a:t> developed a model based design tool chain</a:t>
            </a:r>
            <a:r>
              <a:rPr lang="en-US" baseline="0" dirty="0" smtClean="0"/>
              <a:t> for pacemaker. The closed-loop system including the pacemaker and the heart are first modeled in model checker UPPAAL and some safety properties are checked.</a:t>
            </a:r>
          </a:p>
          <a:p>
            <a:r>
              <a:rPr lang="en-US" baseline="0" dirty="0" smtClean="0"/>
              <a:t>Using the tool UPP2SF, which is a </a:t>
            </a:r>
            <a:r>
              <a:rPr lang="en-US" baseline="0" dirty="0" err="1" smtClean="0"/>
              <a:t>matlab</a:t>
            </a:r>
            <a:r>
              <a:rPr lang="en-US" baseline="0" dirty="0" smtClean="0"/>
              <a:t> script developed by us, the UPPAAL model of the pacemaker can be rigorously translated into </a:t>
            </a:r>
            <a:r>
              <a:rPr lang="en-US" baseline="0" dirty="0" err="1" smtClean="0"/>
              <a:t>stateflow</a:t>
            </a:r>
            <a:r>
              <a:rPr lang="en-US" baseline="0" dirty="0" smtClean="0"/>
              <a:t> chart</a:t>
            </a:r>
          </a:p>
          <a:p>
            <a:r>
              <a:rPr lang="en-US" baseline="0" dirty="0" smtClean="0"/>
              <a:t>Using the </a:t>
            </a:r>
            <a:r>
              <a:rPr lang="en-US" baseline="0" dirty="0" err="1" smtClean="0"/>
              <a:t>realtime</a:t>
            </a:r>
            <a:r>
              <a:rPr lang="en-US" baseline="0" dirty="0" smtClean="0"/>
              <a:t> workshop in </a:t>
            </a:r>
            <a:r>
              <a:rPr lang="en-US" baseline="0" dirty="0" err="1" smtClean="0"/>
              <a:t>simulink</a:t>
            </a:r>
            <a:r>
              <a:rPr lang="en-US" baseline="0" dirty="0" smtClean="0"/>
              <a:t>, the </a:t>
            </a:r>
            <a:r>
              <a:rPr lang="en-US" baseline="0" dirty="0" err="1" smtClean="0"/>
              <a:t>stateflow</a:t>
            </a:r>
            <a:r>
              <a:rPr lang="en-US" baseline="0" dirty="0" smtClean="0"/>
              <a:t> chart can be translated into C code and implemented on any embedded platform.</a:t>
            </a:r>
          </a:p>
          <a:p>
            <a:r>
              <a:rPr lang="en-US" baseline="0" dirty="0" smtClean="0"/>
              <a:t>Using this automated tool chain, we can rule out discrepancies introduced by manual translations between layers. Together with our heart model implementation, we can ensure all properties satisfied at verification level still holds after implementation.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42B71D4-3137-4752-8334-28F83E0B51C5}"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24086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8/6/2015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8/6/2015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8/6/2015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8/6/2015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F7F43E-8E83-4B67-8D53-9A0EECCE4A8D}" type="datetimeFigureOut">
              <a:rPr lang="en-US" smtClean="0"/>
              <a:pPr/>
              <a:t>8/6/2015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B8F7F43E-8E83-4B67-8D53-9A0EECCE4A8D}" type="datetimeFigureOut">
              <a:rPr lang="en-US" smtClean="0"/>
              <a:pPr/>
              <a:t>8/6/2015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B8F7F43E-8E83-4B67-8D53-9A0EECCE4A8D}" type="datetimeFigureOut">
              <a:rPr lang="en-US" smtClean="0"/>
              <a:pPr/>
              <a:t>8/6/2015</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B8F7F43E-8E83-4B67-8D53-9A0EECCE4A8D}" type="datetimeFigureOut">
              <a:rPr lang="en-US" smtClean="0"/>
              <a:pPr/>
              <a:t>8/6/2015</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F7F43E-8E83-4B67-8D53-9A0EECCE4A8D}" type="datetimeFigureOut">
              <a:rPr lang="en-US" smtClean="0"/>
              <a:pPr/>
              <a:t>8/6/2015</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8/6/2015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8/6/2015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7F43E-8E83-4B67-8D53-9A0EECCE4A8D}" type="datetimeFigureOut">
              <a:rPr lang="en-US" smtClean="0"/>
              <a:pPr/>
              <a:t>8/6/2015</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28F9E-4D19-4D63-828F-78058F5023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667000"/>
            <a:ext cx="142866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b="1" dirty="0" smtClean="0">
                <a:effectLst/>
                <a:latin typeface="Arial" pitchFamily="34" charset="0"/>
                <a:ea typeface="+mn-ea"/>
                <a:cs typeface="Arial" pitchFamily="34" charset="0"/>
              </a:rPr>
              <a:t>Verification</a:t>
            </a:r>
            <a:endParaRPr lang="en-US" b="1" dirty="0">
              <a:effectLst/>
              <a:latin typeface="Arial" pitchFamily="34" charset="0"/>
              <a:ea typeface="+mn-ea"/>
              <a:cs typeface="Arial" pitchFamily="34" charset="0"/>
            </a:endParaRPr>
          </a:p>
        </p:txBody>
      </p:sp>
      <p:cxnSp>
        <p:nvCxnSpPr>
          <p:cNvPr id="6" name="Straight Connector 5"/>
          <p:cNvCxnSpPr/>
          <p:nvPr/>
        </p:nvCxnSpPr>
        <p:spPr>
          <a:xfrm>
            <a:off x="228600" y="32766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81000" y="4038600"/>
            <a:ext cx="1364476"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b="1" dirty="0" smtClean="0">
                <a:effectLst/>
                <a:latin typeface="Arial" pitchFamily="34" charset="0"/>
                <a:ea typeface="+mn-ea"/>
                <a:cs typeface="Arial" pitchFamily="34" charset="0"/>
              </a:rPr>
              <a:t>Simulation</a:t>
            </a:r>
            <a:endParaRPr lang="en-US" b="1" dirty="0">
              <a:effectLst/>
              <a:latin typeface="Arial" pitchFamily="34" charset="0"/>
              <a:ea typeface="+mn-ea"/>
              <a:cs typeface="Arial" pitchFamily="34" charset="0"/>
            </a:endParaRPr>
          </a:p>
        </p:txBody>
      </p:sp>
      <p:cxnSp>
        <p:nvCxnSpPr>
          <p:cNvPr id="8" name="Straight Connector 7"/>
          <p:cNvCxnSpPr/>
          <p:nvPr/>
        </p:nvCxnSpPr>
        <p:spPr>
          <a:xfrm>
            <a:off x="228600" y="45720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81000" y="5486400"/>
            <a:ext cx="189026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b="1" dirty="0" smtClean="0">
                <a:effectLst/>
                <a:latin typeface="Arial" pitchFamily="34" charset="0"/>
                <a:ea typeface="+mn-ea"/>
                <a:cs typeface="Arial" pitchFamily="34" charset="0"/>
              </a:rPr>
              <a:t>Implementation</a:t>
            </a:r>
            <a:endParaRPr lang="en-US" b="1" dirty="0">
              <a:effectLst/>
              <a:latin typeface="Arial" pitchFamily="34" charset="0"/>
              <a:ea typeface="+mn-ea"/>
              <a:cs typeface="Arial" pitchFamily="34" charset="0"/>
            </a:endParaRPr>
          </a:p>
        </p:txBody>
      </p:sp>
      <p:cxnSp>
        <p:nvCxnSpPr>
          <p:cNvPr id="10" name="Straight Connector 9"/>
          <p:cNvCxnSpPr/>
          <p:nvPr/>
        </p:nvCxnSpPr>
        <p:spPr>
          <a:xfrm>
            <a:off x="228600" y="60198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5861685" y="2514600"/>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UPPAAL Model</a:t>
            </a:r>
            <a:endParaRPr lang="en-US" sz="1800" dirty="0">
              <a:solidFill>
                <a:schemeClr val="tx1"/>
              </a:solidFill>
              <a:latin typeface="Arial" pitchFamily="34" charset="0"/>
              <a:cs typeface="Arial" pitchFamily="34" charset="0"/>
            </a:endParaRPr>
          </a:p>
        </p:txBody>
      </p:sp>
      <p:sp>
        <p:nvSpPr>
          <p:cNvPr id="12" name="Rounded Rectangle 11"/>
          <p:cNvSpPr/>
          <p:nvPr/>
        </p:nvSpPr>
        <p:spPr>
          <a:xfrm>
            <a:off x="5861685" y="3886200"/>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err="1">
                <a:solidFill>
                  <a:schemeClr val="tx1"/>
                </a:solidFill>
                <a:latin typeface="Arial" pitchFamily="34" charset="0"/>
                <a:cs typeface="Arial" pitchFamily="34" charset="0"/>
              </a:rPr>
              <a:t>Stateflow</a:t>
            </a:r>
            <a:endParaRPr lang="en-US" sz="1800" dirty="0">
              <a:solidFill>
                <a:schemeClr val="tx1"/>
              </a:solidFill>
              <a:latin typeface="Arial" pitchFamily="34" charset="0"/>
              <a:cs typeface="Arial" pitchFamily="34" charset="0"/>
            </a:endParaRPr>
          </a:p>
          <a:p>
            <a:pPr algn="ctr" defTabSz="914400" eaLnBrk="1" fontAlgn="auto" hangingPunct="1">
              <a:spcBef>
                <a:spcPts val="0"/>
              </a:spcBef>
              <a:spcAft>
                <a:spcPts val="0"/>
              </a:spcAft>
              <a:buClrTx/>
              <a:buSzTx/>
              <a:buFontTx/>
              <a:buNone/>
            </a:pPr>
            <a:r>
              <a:rPr lang="en-US" sz="1800" dirty="0">
                <a:solidFill>
                  <a:schemeClr val="tx1"/>
                </a:solidFill>
                <a:latin typeface="Arial" pitchFamily="34" charset="0"/>
                <a:cs typeface="Arial" pitchFamily="34" charset="0"/>
              </a:rPr>
              <a:t>Chart</a:t>
            </a:r>
          </a:p>
        </p:txBody>
      </p:sp>
      <p:sp>
        <p:nvSpPr>
          <p:cNvPr id="13" name="Rounded Rectangle 12"/>
          <p:cNvSpPr/>
          <p:nvPr/>
        </p:nvSpPr>
        <p:spPr>
          <a:xfrm>
            <a:off x="5703570" y="5334000"/>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C Code</a:t>
            </a:r>
            <a:endParaRPr lang="en-US" sz="1800" dirty="0">
              <a:solidFill>
                <a:schemeClr val="tx1"/>
              </a:solidFill>
              <a:latin typeface="Arial" pitchFamily="34" charset="0"/>
              <a:cs typeface="Arial" pitchFamily="34" charset="0"/>
            </a:endParaRPr>
          </a:p>
          <a:p>
            <a:pPr algn="ctr" defTabSz="914400" eaLnBrk="1" fontAlgn="auto" hangingPunct="1">
              <a:spcBef>
                <a:spcPts val="0"/>
              </a:spcBef>
              <a:spcAft>
                <a:spcPts val="0"/>
              </a:spcAft>
              <a:buClrTx/>
              <a:buSzTx/>
              <a:buFontTx/>
              <a:buNone/>
            </a:pPr>
            <a:r>
              <a:rPr lang="en-US" sz="1800" dirty="0">
                <a:solidFill>
                  <a:schemeClr val="tx1"/>
                </a:solidFill>
                <a:latin typeface="Arial" pitchFamily="34" charset="0"/>
                <a:cs typeface="Arial" pitchFamily="34" charset="0"/>
              </a:rPr>
              <a:t>implementation</a:t>
            </a:r>
          </a:p>
        </p:txBody>
      </p:sp>
      <p:sp>
        <p:nvSpPr>
          <p:cNvPr id="14" name="Down Arrow 13"/>
          <p:cNvSpPr/>
          <p:nvPr/>
        </p:nvSpPr>
        <p:spPr>
          <a:xfrm>
            <a:off x="6506528" y="31286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5" name="Down Arrow 14"/>
          <p:cNvSpPr/>
          <p:nvPr/>
        </p:nvSpPr>
        <p:spPr>
          <a:xfrm>
            <a:off x="6506528" y="45764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6" name="TextBox 15"/>
          <p:cNvSpPr txBox="1"/>
          <p:nvPr/>
        </p:nvSpPr>
        <p:spPr>
          <a:xfrm>
            <a:off x="6858000" y="3276600"/>
            <a:ext cx="1922193" cy="58477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sz="1600" b="1" dirty="0">
                <a:effectLst/>
                <a:latin typeface="Arial" pitchFamily="34" charset="0"/>
                <a:cs typeface="Arial" pitchFamily="34" charset="0"/>
              </a:rPr>
              <a:t>UPP2SF</a:t>
            </a:r>
            <a:r>
              <a:rPr lang="en-US" sz="1400" b="1" dirty="0" smtClean="0">
                <a:effectLst/>
                <a:latin typeface="Arial" pitchFamily="34" charset="0"/>
                <a:ea typeface="+mn-ea"/>
                <a:cs typeface="Arial" pitchFamily="34" charset="0"/>
              </a:rPr>
              <a:t> </a:t>
            </a:r>
          </a:p>
          <a:p>
            <a:pPr defTabSz="914400" eaLnBrk="1" fontAlgn="auto" hangingPunct="1">
              <a:spcBef>
                <a:spcPts val="0"/>
              </a:spcBef>
              <a:spcAft>
                <a:spcPts val="0"/>
              </a:spcAft>
              <a:buClrTx/>
              <a:buSzTx/>
              <a:buFontTx/>
              <a:buNone/>
            </a:pPr>
            <a:r>
              <a:rPr lang="en-US" sz="1600" b="1" dirty="0">
                <a:effectLst/>
                <a:latin typeface="Arial" pitchFamily="34" charset="0"/>
                <a:cs typeface="Arial" pitchFamily="34" charset="0"/>
              </a:rPr>
              <a:t>Model</a:t>
            </a:r>
            <a:r>
              <a:rPr lang="en-US" sz="1400" b="1" dirty="0" smtClean="0">
                <a:effectLst/>
                <a:latin typeface="Arial" pitchFamily="34" charset="0"/>
                <a:ea typeface="+mn-ea"/>
                <a:cs typeface="Arial" pitchFamily="34" charset="0"/>
              </a:rPr>
              <a:t> </a:t>
            </a:r>
            <a:r>
              <a:rPr lang="en-US" sz="1600" b="1" dirty="0">
                <a:effectLst/>
                <a:latin typeface="Arial" pitchFamily="34" charset="0"/>
                <a:cs typeface="Arial" pitchFamily="34" charset="0"/>
              </a:rPr>
              <a:t>Translation</a:t>
            </a:r>
          </a:p>
        </p:txBody>
      </p:sp>
      <p:sp>
        <p:nvSpPr>
          <p:cNvPr id="17" name="TextBox 16"/>
          <p:cNvSpPr txBox="1"/>
          <p:nvPr/>
        </p:nvSpPr>
        <p:spPr>
          <a:xfrm>
            <a:off x="6781800" y="4724400"/>
            <a:ext cx="1681871"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sz="1600" b="1" dirty="0" err="1">
                <a:effectLst/>
                <a:latin typeface="Arial" pitchFamily="34" charset="0"/>
                <a:cs typeface="Arial" pitchFamily="34" charset="0"/>
              </a:rPr>
              <a:t>Simulink</a:t>
            </a:r>
            <a:r>
              <a:rPr lang="en-US" sz="1400" b="1" dirty="0" smtClean="0">
                <a:effectLst/>
                <a:latin typeface="Arial" pitchFamily="34" charset="0"/>
                <a:ea typeface="+mn-ea"/>
                <a:cs typeface="Arial" pitchFamily="34" charset="0"/>
              </a:rPr>
              <a:t> </a:t>
            </a:r>
            <a:r>
              <a:rPr lang="en-US" sz="1600" b="1" dirty="0">
                <a:effectLst/>
                <a:latin typeface="Arial" pitchFamily="34" charset="0"/>
                <a:cs typeface="Arial" pitchFamily="34" charset="0"/>
              </a:rPr>
              <a:t>Coder</a:t>
            </a:r>
          </a:p>
        </p:txBody>
      </p:sp>
      <p:sp>
        <p:nvSpPr>
          <p:cNvPr id="19" name="TextBox 18"/>
          <p:cNvSpPr txBox="1"/>
          <p:nvPr/>
        </p:nvSpPr>
        <p:spPr>
          <a:xfrm>
            <a:off x="5877215" y="1824335"/>
            <a:ext cx="1402948"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b="1" dirty="0">
                <a:effectLst/>
                <a:latin typeface="Arial" pitchFamily="34" charset="0"/>
                <a:cs typeface="Arial" pitchFamily="34" charset="0"/>
              </a:rPr>
              <a:t>Pacemaker</a:t>
            </a:r>
          </a:p>
        </p:txBody>
      </p:sp>
      <p:sp>
        <p:nvSpPr>
          <p:cNvPr id="20" name="TextBox 19"/>
          <p:cNvSpPr txBox="1"/>
          <p:nvPr/>
        </p:nvSpPr>
        <p:spPr>
          <a:xfrm>
            <a:off x="3506258" y="1824335"/>
            <a:ext cx="77457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defPPr>
              <a:defRPr lang="en-US"/>
            </a:defPPr>
            <a:lvl1pPr fontAlgn="auto">
              <a:spcBef>
                <a:spcPts val="0"/>
              </a:spcBef>
              <a:spcAft>
                <a:spcPts val="0"/>
              </a:spcAft>
              <a:buClrTx/>
              <a:buSzTx/>
              <a:buFontTx/>
              <a:buNone/>
              <a:defRPr b="1">
                <a:solidFill>
                  <a:schemeClr val="bg1"/>
                </a:solidFill>
                <a:effectLst>
                  <a:glow rad="101600">
                    <a:schemeClr val="accent1">
                      <a:satMod val="175000"/>
                      <a:alpha val="40000"/>
                    </a:schemeClr>
                  </a:glow>
                </a:effectLst>
                <a:latin typeface="Arial" pitchFamily="34" charset="0"/>
                <a:cs typeface="Arial" pitchFamily="34" charset="0"/>
              </a:defRPr>
            </a:lvl1pPr>
          </a:lstStyle>
          <a:p>
            <a:r>
              <a:rPr lang="en-US" dirty="0">
                <a:solidFill>
                  <a:schemeClr val="tx1"/>
                </a:solidFill>
                <a:effectLst/>
              </a:rPr>
              <a:t>Heart</a:t>
            </a:r>
          </a:p>
        </p:txBody>
      </p:sp>
      <p:sp>
        <p:nvSpPr>
          <p:cNvPr id="21" name="Rounded Rectangle 20"/>
          <p:cNvSpPr/>
          <p:nvPr/>
        </p:nvSpPr>
        <p:spPr>
          <a:xfrm>
            <a:off x="3042285" y="2514599"/>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Non-deterministic</a:t>
            </a:r>
            <a:endParaRPr lang="en-US" sz="1800" dirty="0">
              <a:solidFill>
                <a:schemeClr val="tx1"/>
              </a:solidFill>
              <a:latin typeface="Arial" pitchFamily="34" charset="0"/>
              <a:cs typeface="Arial" pitchFamily="34" charset="0"/>
            </a:endParaRPr>
          </a:p>
        </p:txBody>
      </p:sp>
      <p:sp>
        <p:nvSpPr>
          <p:cNvPr id="22" name="Rounded Rectangle 21"/>
          <p:cNvSpPr/>
          <p:nvPr/>
        </p:nvSpPr>
        <p:spPr>
          <a:xfrm>
            <a:off x="3042285" y="3886199"/>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Deterministic</a:t>
            </a:r>
          </a:p>
        </p:txBody>
      </p:sp>
      <p:sp>
        <p:nvSpPr>
          <p:cNvPr id="23" name="Rounded Rectangle 22"/>
          <p:cNvSpPr/>
          <p:nvPr/>
        </p:nvSpPr>
        <p:spPr>
          <a:xfrm>
            <a:off x="2966085" y="5333999"/>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FPGA</a:t>
            </a:r>
            <a:endParaRPr lang="en-US" sz="1800" dirty="0">
              <a:solidFill>
                <a:schemeClr val="tx1"/>
              </a:solidFill>
              <a:latin typeface="Arial" pitchFamily="34" charset="0"/>
              <a:cs typeface="Arial" pitchFamily="34" charset="0"/>
            </a:endParaRPr>
          </a:p>
          <a:p>
            <a:pPr algn="ctr" defTabSz="914400" eaLnBrk="1" fontAlgn="auto" hangingPunct="1">
              <a:spcBef>
                <a:spcPts val="0"/>
              </a:spcBef>
              <a:spcAft>
                <a:spcPts val="0"/>
              </a:spcAft>
              <a:buClrTx/>
              <a:buSzTx/>
              <a:buFontTx/>
              <a:buNone/>
            </a:pPr>
            <a:r>
              <a:rPr lang="en-US" sz="1800" dirty="0">
                <a:solidFill>
                  <a:schemeClr val="tx1"/>
                </a:solidFill>
                <a:latin typeface="Arial" pitchFamily="34" charset="0"/>
                <a:cs typeface="Arial" pitchFamily="34" charset="0"/>
              </a:rPr>
              <a:t>implementation</a:t>
            </a:r>
          </a:p>
        </p:txBody>
      </p:sp>
      <p:sp>
        <p:nvSpPr>
          <p:cNvPr id="24" name="Down Arrow 23"/>
          <p:cNvSpPr/>
          <p:nvPr/>
        </p:nvSpPr>
        <p:spPr>
          <a:xfrm>
            <a:off x="3769043" y="3128664"/>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schemeClr val="tx1"/>
              </a:solidFill>
              <a:latin typeface="Calibri"/>
            </a:endParaRPr>
          </a:p>
        </p:txBody>
      </p:sp>
      <p:sp>
        <p:nvSpPr>
          <p:cNvPr id="25" name="Down Arrow 24"/>
          <p:cNvSpPr/>
          <p:nvPr/>
        </p:nvSpPr>
        <p:spPr>
          <a:xfrm>
            <a:off x="3769043" y="4576464"/>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buClrTx/>
              <a:buSzTx/>
              <a:buFontTx/>
              <a:buNone/>
            </a:pPr>
            <a:endParaRPr lang="en-US">
              <a:solidFill>
                <a:schemeClr val="tx1"/>
              </a:solidFill>
              <a:latin typeface="Calibri"/>
            </a:endParaRPr>
          </a:p>
        </p:txBody>
      </p:sp>
      <p:sp>
        <p:nvSpPr>
          <p:cNvPr id="27" name="Left-Right Arrow 26"/>
          <p:cNvSpPr/>
          <p:nvPr/>
        </p:nvSpPr>
        <p:spPr>
          <a:xfrm>
            <a:off x="4953000" y="5528129"/>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schemeClr val="tx1"/>
              </a:solidFill>
              <a:latin typeface="Calibri"/>
            </a:endParaRPr>
          </a:p>
        </p:txBody>
      </p:sp>
      <p:sp>
        <p:nvSpPr>
          <p:cNvPr id="29" name="Left-Right Arrow 28"/>
          <p:cNvSpPr/>
          <p:nvPr/>
        </p:nvSpPr>
        <p:spPr>
          <a:xfrm>
            <a:off x="4953000" y="4059881"/>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schemeClr val="tx1"/>
              </a:solidFill>
              <a:latin typeface="Calibri"/>
            </a:endParaRPr>
          </a:p>
        </p:txBody>
      </p:sp>
      <p:sp>
        <p:nvSpPr>
          <p:cNvPr id="30" name="Left-Right Arrow 29"/>
          <p:cNvSpPr/>
          <p:nvPr/>
        </p:nvSpPr>
        <p:spPr>
          <a:xfrm>
            <a:off x="4953000" y="2688282"/>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schemeClr val="tx1"/>
              </a:solidFill>
              <a:latin typeface="Calibri"/>
            </a:endParaRPr>
          </a:p>
        </p:txBody>
      </p:sp>
      <p:sp>
        <p:nvSpPr>
          <p:cNvPr id="31" name="TextBox 30"/>
          <p:cNvSpPr txBox="1"/>
          <p:nvPr/>
        </p:nvSpPr>
        <p:spPr>
          <a:xfrm>
            <a:off x="2438400" y="3395246"/>
            <a:ext cx="1428596"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sz="1600" b="1" dirty="0">
                <a:effectLst/>
                <a:latin typeface="Arial" pitchFamily="34" charset="0"/>
                <a:cs typeface="Arial" pitchFamily="34" charset="0"/>
              </a:rPr>
              <a:t>Interpolation</a:t>
            </a:r>
          </a:p>
        </p:txBody>
      </p:sp>
      <p:sp>
        <p:nvSpPr>
          <p:cNvPr id="32" name="TextBox 31"/>
          <p:cNvSpPr txBox="1"/>
          <p:nvPr/>
        </p:nvSpPr>
        <p:spPr>
          <a:xfrm>
            <a:off x="2483215" y="4769078"/>
            <a:ext cx="1245854"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sz="1600" b="1" dirty="0">
                <a:effectLst/>
                <a:latin typeface="Arial" pitchFamily="34" charset="0"/>
                <a:cs typeface="Arial" pitchFamily="34" charset="0"/>
              </a:rPr>
              <a:t>HDL</a:t>
            </a:r>
            <a:r>
              <a:rPr lang="en-US" sz="1400" b="1" dirty="0" smtClean="0">
                <a:effectLst/>
                <a:latin typeface="Arial" pitchFamily="34" charset="0"/>
                <a:ea typeface="+mn-ea"/>
                <a:cs typeface="Arial" pitchFamily="34" charset="0"/>
              </a:rPr>
              <a:t> </a:t>
            </a:r>
            <a:r>
              <a:rPr lang="en-US" sz="1600" b="1" dirty="0">
                <a:effectLst/>
                <a:latin typeface="Arial" pitchFamily="34" charset="0"/>
                <a:cs typeface="Arial" pitchFamily="34" charset="0"/>
              </a:rPr>
              <a:t>Coder</a:t>
            </a:r>
          </a:p>
        </p:txBody>
      </p:sp>
      <p:cxnSp>
        <p:nvCxnSpPr>
          <p:cNvPr id="34" name="Straight Connector 33"/>
          <p:cNvCxnSpPr/>
          <p:nvPr/>
        </p:nvCxnSpPr>
        <p:spPr>
          <a:xfrm>
            <a:off x="253335" y="22860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3" name="圆角矩形标注 2"/>
          <p:cNvSpPr/>
          <p:nvPr/>
        </p:nvSpPr>
        <p:spPr>
          <a:xfrm>
            <a:off x="2806061" y="2364432"/>
            <a:ext cx="2042188" cy="3807768"/>
          </a:xfrm>
          <a:prstGeom prst="wedgeRoundRectCallout">
            <a:avLst>
              <a:gd name="adj1" fmla="val -79026"/>
              <a:gd name="adj2" fmla="val -1382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文本框 17"/>
          <p:cNvSpPr txBox="1"/>
          <p:nvPr/>
        </p:nvSpPr>
        <p:spPr>
          <a:xfrm>
            <a:off x="1212315" y="3577337"/>
            <a:ext cx="1010085" cy="338554"/>
          </a:xfrm>
          <a:prstGeom prst="rect">
            <a:avLst/>
          </a:prstGeom>
          <a:noFill/>
        </p:spPr>
        <p:txBody>
          <a:bodyPr wrap="none" rtlCol="0">
            <a:spAutoFit/>
          </a:bodyPr>
          <a:lstStyle/>
          <a:p>
            <a:r>
              <a:rPr lang="en-US" sz="1600" b="1" dirty="0" smtClean="0">
                <a:solidFill>
                  <a:srgbClr val="FF0000"/>
                </a:solidFill>
              </a:rPr>
              <a:t>Chapter 2</a:t>
            </a:r>
            <a:endParaRPr lang="en-US" b="1" dirty="0">
              <a:solidFill>
                <a:srgbClr val="FF0000"/>
              </a:solidFill>
            </a:endParaRPr>
          </a:p>
        </p:txBody>
      </p:sp>
      <p:sp>
        <p:nvSpPr>
          <p:cNvPr id="35" name="圆角矩形标注 34"/>
          <p:cNvSpPr/>
          <p:nvPr/>
        </p:nvSpPr>
        <p:spPr>
          <a:xfrm>
            <a:off x="5730211" y="2378334"/>
            <a:ext cx="1925547" cy="863795"/>
          </a:xfrm>
          <a:prstGeom prst="wedgeRoundRectCallout">
            <a:avLst>
              <a:gd name="adj1" fmla="val 66980"/>
              <a:gd name="adj2" fmla="val -857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文本框 35"/>
          <p:cNvSpPr txBox="1"/>
          <p:nvPr/>
        </p:nvSpPr>
        <p:spPr>
          <a:xfrm>
            <a:off x="7925832" y="2552878"/>
            <a:ext cx="1075677" cy="338554"/>
          </a:xfrm>
          <a:prstGeom prst="rect">
            <a:avLst/>
          </a:prstGeom>
          <a:noFill/>
        </p:spPr>
        <p:txBody>
          <a:bodyPr wrap="square" rtlCol="0">
            <a:spAutoFit/>
          </a:bodyPr>
          <a:lstStyle/>
          <a:p>
            <a:r>
              <a:rPr lang="en-US" sz="1600" b="1" dirty="0" smtClean="0">
                <a:solidFill>
                  <a:srgbClr val="FF0000"/>
                </a:solidFill>
              </a:rPr>
              <a:t>Chapter 4</a:t>
            </a:r>
            <a:endParaRPr lang="en-US" b="1" dirty="0">
              <a:solidFill>
                <a:srgbClr val="FF0000"/>
              </a:solidFill>
            </a:endParaRPr>
          </a:p>
        </p:txBody>
      </p:sp>
      <p:sp>
        <p:nvSpPr>
          <p:cNvPr id="38" name="文本框 37"/>
          <p:cNvSpPr txBox="1"/>
          <p:nvPr/>
        </p:nvSpPr>
        <p:spPr>
          <a:xfrm>
            <a:off x="4794898" y="2413678"/>
            <a:ext cx="1010085" cy="338554"/>
          </a:xfrm>
          <a:prstGeom prst="rect">
            <a:avLst/>
          </a:prstGeom>
          <a:noFill/>
        </p:spPr>
        <p:txBody>
          <a:bodyPr wrap="none" rtlCol="0">
            <a:spAutoFit/>
          </a:bodyPr>
          <a:lstStyle/>
          <a:p>
            <a:r>
              <a:rPr lang="en-US" sz="1600" b="1" dirty="0" smtClean="0">
                <a:solidFill>
                  <a:srgbClr val="FF0000"/>
                </a:solidFill>
              </a:rPr>
              <a:t>Chapter 5</a:t>
            </a:r>
            <a:endParaRPr lang="en-US" b="1" dirty="0">
              <a:solidFill>
                <a:srgbClr val="FF0000"/>
              </a:solidFill>
            </a:endParaRPr>
          </a:p>
        </p:txBody>
      </p:sp>
      <p:sp>
        <p:nvSpPr>
          <p:cNvPr id="39" name="文本框 38"/>
          <p:cNvSpPr txBox="1"/>
          <p:nvPr/>
        </p:nvSpPr>
        <p:spPr>
          <a:xfrm>
            <a:off x="4806315" y="3797210"/>
            <a:ext cx="1010085" cy="338554"/>
          </a:xfrm>
          <a:prstGeom prst="rect">
            <a:avLst/>
          </a:prstGeom>
          <a:noFill/>
        </p:spPr>
        <p:txBody>
          <a:bodyPr wrap="none" rtlCol="0">
            <a:spAutoFit/>
          </a:bodyPr>
          <a:lstStyle/>
          <a:p>
            <a:r>
              <a:rPr lang="en-US" sz="1600" b="1" dirty="0" smtClean="0">
                <a:solidFill>
                  <a:srgbClr val="FF0000"/>
                </a:solidFill>
              </a:rPr>
              <a:t>Chapter 6</a:t>
            </a:r>
            <a:endParaRPr lang="en-US" b="1" dirty="0">
              <a:solidFill>
                <a:srgbClr val="FF0000"/>
              </a:solidFill>
            </a:endParaRPr>
          </a:p>
        </p:txBody>
      </p:sp>
    </p:spTree>
    <p:extLst>
      <p:ext uri="{BB962C8B-B14F-4D97-AF65-F5344CB8AC3E}">
        <p14:creationId xmlns:p14="http://schemas.microsoft.com/office/powerpoint/2010/main" val="4023875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161</Words>
  <Application>Microsoft Office PowerPoint</Application>
  <PresentationFormat>全屏显示(4:3)</PresentationFormat>
  <Paragraphs>28</Paragraphs>
  <Slides>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宋体</vt:lpstr>
      <vt:lpstr>Arial</vt:lpstr>
      <vt:lpstr>Calibri</vt:lpstr>
      <vt:lpstr>Office 主题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Zhihao</dc:creator>
  <cp:lastModifiedBy>Zhihao</cp:lastModifiedBy>
  <cp:revision>8</cp:revision>
  <dcterms:created xsi:type="dcterms:W3CDTF">2013-12-09T18:00:04Z</dcterms:created>
  <dcterms:modified xsi:type="dcterms:W3CDTF">2015-08-06T17:22:47Z</dcterms:modified>
</cp:coreProperties>
</file>