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700" y="2840569"/>
            <a:ext cx="116586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4100" y="366186"/>
            <a:ext cx="308610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66186"/>
            <a:ext cx="902970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470" y="3875619"/>
            <a:ext cx="11658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2"/>
            <a:ext cx="60579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2300" y="2133602"/>
            <a:ext cx="60579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7541" y="2046817"/>
            <a:ext cx="6062663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7541" y="2899833"/>
            <a:ext cx="606266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4" y="364067"/>
            <a:ext cx="4512470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575" y="364068"/>
            <a:ext cx="7667625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4" y="1913468"/>
            <a:ext cx="4512470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133602"/>
            <a:ext cx="12344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8475135"/>
            <a:ext cx="3200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6A29-FE13-4E52-A0A9-1DA9E8F18B63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300" y="8475135"/>
            <a:ext cx="4343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8475135"/>
            <a:ext cx="3200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7317-C623-45E9-932B-F2874F24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124200" y="152401"/>
          <a:ext cx="7467600" cy="852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4055"/>
                <a:gridCol w="2660807"/>
                <a:gridCol w="3284538"/>
                <a:gridCol w="838200"/>
              </a:tblGrid>
              <a:tr h="38106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US" sz="14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013" marR="100013" marT="88900" marB="88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/>
                        <a:t>General </a:t>
                      </a:r>
                      <a:r>
                        <a:rPr lang="en-US" sz="1400" u="none" strike="noStrike" dirty="0" smtClean="0"/>
                        <a:t>Requirements</a:t>
                      </a:r>
                      <a:endParaRPr lang="en-US" sz="1600" dirty="0"/>
                    </a:p>
                  </a:txBody>
                  <a:tcPr marL="100013" marR="100013" marT="88900" marB="88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Correspondence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in the close-loop system</a:t>
                      </a:r>
                      <a:endParaRPr lang="en-US" sz="1400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013" marR="100013" marT="88900" marB="88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/>
                        <a:t>Priority</a:t>
                      </a:r>
                      <a:endParaRPr lang="en-US" sz="1600" dirty="0"/>
                    </a:p>
                  </a:txBody>
                  <a:tcPr marL="100013" marR="100013" marT="88900" marB="88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/>
                        <a:t>No </a:t>
                      </a:r>
                      <a:r>
                        <a:rPr lang="en-US" sz="1600" u="none" strike="noStrike" dirty="0" smtClean="0"/>
                        <a:t>ventricular </a:t>
                      </a:r>
                      <a:r>
                        <a:rPr lang="en-US" sz="1600" u="none" strike="noStrike" dirty="0"/>
                        <a:t>pace should happen during </a:t>
                      </a:r>
                      <a:r>
                        <a:rPr lang="en-US" sz="1600" u="none" strike="noStrike" dirty="0" smtClean="0"/>
                        <a:t>ventricle refractory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State_RVA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=ERP, no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v_p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happen</a:t>
                      </a:r>
                    </a:p>
                    <a:p>
                      <a:pPr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/>
                        <a:t>1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/>
                        <a:t>Each atrial and ventricular event should be </a:t>
                      </a:r>
                      <a:r>
                        <a:rPr lang="en-US" sz="1600" u="none" strike="noStrike" dirty="0" smtClean="0"/>
                        <a:t>sensed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dirty="0" smtClean="0"/>
                        <a:t>by </a:t>
                      </a:r>
                      <a:r>
                        <a:rPr lang="en-US" sz="1600" u="none" strike="noStrike" dirty="0"/>
                        <a:t>the corresponding </a:t>
                      </a:r>
                      <a:r>
                        <a:rPr lang="en-US" sz="1600" u="none" strike="noStrike" dirty="0" smtClean="0"/>
                        <a:t>lead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Interval between two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Activation_RVA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between 500ms to 1000ms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smtClean="0"/>
                        <a:t>2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/>
                        <a:t>Ventricular rate should be </a:t>
                      </a:r>
                      <a:r>
                        <a:rPr lang="en-US" sz="1600" u="none" strike="noStrike" dirty="0" smtClean="0"/>
                        <a:t>maintained between </a:t>
                      </a:r>
                      <a:r>
                        <a:rPr lang="en-US" sz="1600" u="none" strike="noStrike" dirty="0"/>
                        <a:t>60bpm and 120bpm 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Condition_NSR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=true, Interval between two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Activation_RVA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 shouldn’t be larger than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Trest_SA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Condition_Brady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=true,  Interval between two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a_p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equal to LRI timer of pacemaker</a:t>
                      </a:r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smtClean="0"/>
                        <a:t>3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/>
                        <a:t>Without activity sensor, the pacemaker should not increase </a:t>
                      </a:r>
                      <a:r>
                        <a:rPr lang="en-US" sz="1600" u="none" strike="noStrike" dirty="0" smtClean="0"/>
                        <a:t>ventricular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dirty="0" smtClean="0"/>
                        <a:t>rate </a:t>
                      </a:r>
                      <a:r>
                        <a:rPr lang="en-US" sz="1600" u="none" strike="noStrike" dirty="0"/>
                        <a:t>above </a:t>
                      </a:r>
                      <a:r>
                        <a:rPr lang="en-US" sz="1600" u="none" strike="noStrike" dirty="0" smtClean="0"/>
                        <a:t>it’s programmed LRI </a:t>
                      </a:r>
                      <a:r>
                        <a:rPr lang="en-US" sz="1600" u="none" strike="noStrike" dirty="0"/>
                        <a:t>during Brady and </a:t>
                      </a:r>
                      <a:r>
                        <a:rPr lang="en-US" sz="1600" u="none" strike="noStrike" dirty="0" smtClean="0"/>
                        <a:t>above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dirty="0" smtClean="0"/>
                        <a:t>intrinsic </a:t>
                      </a:r>
                      <a:r>
                        <a:rPr lang="en-US" sz="1600" u="none" strike="noStrike" dirty="0"/>
                        <a:t>heart rate during NSR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Activation_SA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=true,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a_s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=true;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Activation_RVA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=true,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v_s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=true;</a:t>
                      </a:r>
                    </a:p>
                    <a:p>
                      <a:pPr fontAlgn="t"/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 smtClean="0"/>
                        <a:t>4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8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/>
                        <a:t>If the intrinsic heart rate is </a:t>
                      </a:r>
                      <a:r>
                        <a:rPr lang="en-US" sz="1600" u="none" strike="noStrike" dirty="0" smtClean="0"/>
                        <a:t>below</a:t>
                      </a:r>
                      <a:r>
                        <a:rPr lang="en-US" sz="1600" u="none" strike="noStrike" baseline="0" dirty="0" smtClean="0"/>
                        <a:t> some threshold</a:t>
                      </a:r>
                      <a:r>
                        <a:rPr lang="en-US" sz="1600" u="none" strike="noStrike" dirty="0" smtClean="0"/>
                        <a:t>, </a:t>
                      </a:r>
                      <a:r>
                        <a:rPr lang="en-US" sz="1600" u="none" strike="noStrike" dirty="0"/>
                        <a:t>After each atrial event there should be a ventricular event within some interval(1:1 conduction)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Interval between two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Activation_SA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larger than 600, after each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Activation_SA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there should be a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Activation_RVA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within [100, 150]</a:t>
                      </a:r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/>
                        <a:t>5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/>
                        <a:t>No </a:t>
                      </a:r>
                      <a:r>
                        <a:rPr lang="en-US" sz="1600" u="none" strike="noStrike" dirty="0" smtClean="0"/>
                        <a:t>activation conflict </a:t>
                      </a:r>
                      <a:r>
                        <a:rPr lang="en-US" sz="1600" u="none" strike="noStrike" dirty="0"/>
                        <a:t>should happen within muscle tissue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musclepaths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=path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automata 1-10 in Fig 3(b)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State_musclepaths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never be 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1600" b="0" i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/>
                        <a:t>6</a:t>
                      </a:r>
                      <a:endParaRPr lang="en-US" sz="2000" dirty="0"/>
                    </a:p>
                  </a:txBody>
                  <a:tcPr marL="100013" marR="100013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177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Mlab</dc:creator>
  <cp:lastModifiedBy>Mlab</cp:lastModifiedBy>
  <cp:revision>18</cp:revision>
  <dcterms:created xsi:type="dcterms:W3CDTF">2010-11-05T19:17:11Z</dcterms:created>
  <dcterms:modified xsi:type="dcterms:W3CDTF">2010-11-08T03:35:01Z</dcterms:modified>
</cp:coreProperties>
</file>