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8288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8" y="852"/>
      </p:cViewPr>
      <p:guideLst>
        <p:guide orient="horz" pos="216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DD02C-7800-4321-9691-C1C2155D9A95}" type="datetimeFigureOut">
              <a:rPr lang="en-US" smtClean="0"/>
              <a:pPr/>
              <a:t>11/10/2015</a:t>
            </a:fld>
            <a:endParaRPr lang="en-US"/>
          </a:p>
        </p:txBody>
      </p:sp>
      <p:sp>
        <p:nvSpPr>
          <p:cNvPr id="4" name="幻灯片图像占位符 3"/>
          <p:cNvSpPr>
            <a:spLocks noGrp="1" noRot="1" noChangeAspect="1"/>
          </p:cNvSpPr>
          <p:nvPr>
            <p:ph type="sldImg" idx="2"/>
          </p:nvPr>
        </p:nvSpPr>
        <p:spPr>
          <a:xfrm>
            <a:off x="-1143000" y="685800"/>
            <a:ext cx="9144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D0BE9-FF93-43A5-9B41-A30092A1BAE9}" type="slidenum">
              <a:rPr lang="en-US" smtClean="0"/>
              <a:pPr/>
              <a:t>‹#›</a:t>
            </a:fld>
            <a:endParaRPr lang="en-US"/>
          </a:p>
        </p:txBody>
      </p:sp>
    </p:spTree>
    <p:extLst>
      <p:ext uri="{BB962C8B-B14F-4D97-AF65-F5344CB8AC3E}">
        <p14:creationId xmlns:p14="http://schemas.microsoft.com/office/powerpoint/2010/main" val="222970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9144000" cy="3429000"/>
          </a:xfrm>
        </p:spPr>
      </p:sp>
      <p:sp>
        <p:nvSpPr>
          <p:cNvPr id="3" name="Notes Placeholder 2"/>
          <p:cNvSpPr>
            <a:spLocks noGrp="1"/>
          </p:cNvSpPr>
          <p:nvPr>
            <p:ph type="body" idx="1"/>
          </p:nvPr>
        </p:nvSpPr>
        <p:spPr/>
        <p:txBody>
          <a:bodyPr/>
          <a:lstStyle/>
          <a:p>
            <a:r>
              <a:rPr lang="en-US" dirty="0" smtClean="0"/>
              <a:t>On</a:t>
            </a:r>
            <a:r>
              <a:rPr lang="en-US" baseline="0" dirty="0" smtClean="0"/>
              <a:t> the pacemaker side, we</a:t>
            </a:r>
            <a:r>
              <a:rPr lang="en-US" dirty="0" smtClean="0"/>
              <a:t> developed a model based design tool chain</a:t>
            </a:r>
            <a:r>
              <a:rPr lang="en-US" baseline="0" dirty="0" smtClean="0"/>
              <a:t> for pacemaker. The closed-loop system including the pacemaker and the heart are first modeled in model checker UPPAAL and some safety properties are checked.</a:t>
            </a:r>
          </a:p>
          <a:p>
            <a:r>
              <a:rPr lang="en-US" baseline="0" dirty="0" smtClean="0"/>
              <a:t>Using the tool UPP2SF, which is a </a:t>
            </a:r>
            <a:r>
              <a:rPr lang="en-US" baseline="0" dirty="0" err="1" smtClean="0"/>
              <a:t>matlab</a:t>
            </a:r>
            <a:r>
              <a:rPr lang="en-US" baseline="0" dirty="0" smtClean="0"/>
              <a:t> script developed by us, the UPPAAL model of the pacemaker can be rigorously translated into </a:t>
            </a:r>
            <a:r>
              <a:rPr lang="en-US" baseline="0" dirty="0" err="1" smtClean="0"/>
              <a:t>stateflow</a:t>
            </a:r>
            <a:r>
              <a:rPr lang="en-US" baseline="0" dirty="0" smtClean="0"/>
              <a:t> chart</a:t>
            </a:r>
          </a:p>
          <a:p>
            <a:r>
              <a:rPr lang="en-US" baseline="0" dirty="0" smtClean="0"/>
              <a:t>Using the </a:t>
            </a:r>
            <a:r>
              <a:rPr lang="en-US" baseline="0" dirty="0" err="1" smtClean="0"/>
              <a:t>realtime</a:t>
            </a:r>
            <a:r>
              <a:rPr lang="en-US" baseline="0" dirty="0" smtClean="0"/>
              <a:t> workshop in </a:t>
            </a:r>
            <a:r>
              <a:rPr lang="en-US" baseline="0" dirty="0" err="1" smtClean="0"/>
              <a:t>simulink</a:t>
            </a:r>
            <a:r>
              <a:rPr lang="en-US" baseline="0" dirty="0" smtClean="0"/>
              <a:t>, the </a:t>
            </a:r>
            <a:r>
              <a:rPr lang="en-US" baseline="0" dirty="0" err="1" smtClean="0"/>
              <a:t>stateflow</a:t>
            </a:r>
            <a:r>
              <a:rPr lang="en-US" baseline="0" dirty="0" smtClean="0"/>
              <a:t> chart can be translated into C code and implemented on any embedded platform.</a:t>
            </a:r>
          </a:p>
          <a:p>
            <a:r>
              <a:rPr lang="en-US" baseline="0" dirty="0" smtClean="0"/>
              <a:t>Using this automated tool chain, we can rule out discrepancies introduced by manual translations between layers. Together with our heart model implementation, we can ensure all properties satisfied at verification level still holds after implementation.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442B71D4-3137-4752-8334-28F83E0B51C5}"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424086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130426"/>
            <a:ext cx="155448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2743200" y="3886200"/>
            <a:ext cx="128016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3258800" y="274639"/>
            <a:ext cx="4114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914400" y="274639"/>
            <a:ext cx="1203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444626" y="4406901"/>
            <a:ext cx="155448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1444626" y="2906713"/>
            <a:ext cx="155448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914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9296400" y="1600201"/>
            <a:ext cx="807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914400" y="1535113"/>
            <a:ext cx="80803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914400" y="2174875"/>
            <a:ext cx="80803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9290051" y="1535113"/>
            <a:ext cx="80835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9290051" y="2174875"/>
            <a:ext cx="80835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1" y="273050"/>
            <a:ext cx="6016626"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7150100" y="273051"/>
            <a:ext cx="102235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914401" y="1435101"/>
            <a:ext cx="601662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584576" y="4800600"/>
            <a:ext cx="109728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3584576" y="612775"/>
            <a:ext cx="109728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3584576" y="5367338"/>
            <a:ext cx="109728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8F7F43E-8E83-4B67-8D53-9A0EECCE4A8D}" type="datetimeFigureOut">
              <a:rPr lang="en-US" smtClean="0"/>
              <a:pPr/>
              <a:t>11/10/2015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5728F9E-4D19-4D63-828F-78058F5023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914400" y="274638"/>
            <a:ext cx="164592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914400" y="1600201"/>
            <a:ext cx="164592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914400" y="6356351"/>
            <a:ext cx="4267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7F43E-8E83-4B67-8D53-9A0EECCE4A8D}" type="datetimeFigureOut">
              <a:rPr lang="en-US" smtClean="0"/>
              <a:pPr/>
              <a:t>11/10/2015</a:t>
            </a:fld>
            <a:endParaRPr lang="en-US"/>
          </a:p>
        </p:txBody>
      </p:sp>
      <p:sp>
        <p:nvSpPr>
          <p:cNvPr id="5" name="页脚占位符 4"/>
          <p:cNvSpPr>
            <a:spLocks noGrp="1"/>
          </p:cNvSpPr>
          <p:nvPr>
            <p:ph type="ftr" sz="quarter" idx="3"/>
          </p:nvPr>
        </p:nvSpPr>
        <p:spPr>
          <a:xfrm>
            <a:off x="6248400" y="6356351"/>
            <a:ext cx="5791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13106400" y="6356351"/>
            <a:ext cx="4267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28F9E-4D19-4D63-828F-78058F5023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7153" y="305228"/>
            <a:ext cx="9142857" cy="6857143"/>
          </a:xfrm>
          <a:prstGeom prst="rect">
            <a:avLst/>
          </a:prstGeom>
        </p:spPr>
      </p:pic>
      <p:sp>
        <p:nvSpPr>
          <p:cNvPr id="18" name="圆角矩形 17"/>
          <p:cNvSpPr/>
          <p:nvPr/>
        </p:nvSpPr>
        <p:spPr>
          <a:xfrm>
            <a:off x="3200400" y="3742731"/>
            <a:ext cx="4648200" cy="909935"/>
          </a:xfrm>
          <a:prstGeom prst="roundRect">
            <a:avLst>
              <a:gd name="adj" fmla="val 89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p:cNvSpPr txBox="1"/>
          <p:nvPr/>
        </p:nvSpPr>
        <p:spPr>
          <a:xfrm>
            <a:off x="838201" y="2667000"/>
            <a:ext cx="14286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Verification</a:t>
            </a:r>
          </a:p>
        </p:txBody>
      </p:sp>
      <p:cxnSp>
        <p:nvCxnSpPr>
          <p:cNvPr id="6" name="Straight Connector 5"/>
          <p:cNvCxnSpPr/>
          <p:nvPr/>
        </p:nvCxnSpPr>
        <p:spPr>
          <a:xfrm>
            <a:off x="533400" y="32766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838200" y="4038600"/>
            <a:ext cx="1364476"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Simulation</a:t>
            </a:r>
          </a:p>
        </p:txBody>
      </p:sp>
      <p:cxnSp>
        <p:nvCxnSpPr>
          <p:cNvPr id="8" name="Straight Connector 7"/>
          <p:cNvCxnSpPr/>
          <p:nvPr/>
        </p:nvCxnSpPr>
        <p:spPr>
          <a:xfrm>
            <a:off x="533400" y="45720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838201" y="5486400"/>
            <a:ext cx="189026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Implementation</a:t>
            </a:r>
          </a:p>
        </p:txBody>
      </p:sp>
      <p:cxnSp>
        <p:nvCxnSpPr>
          <p:cNvPr id="10" name="Straight Connector 9"/>
          <p:cNvCxnSpPr/>
          <p:nvPr/>
        </p:nvCxnSpPr>
        <p:spPr>
          <a:xfrm>
            <a:off x="533400" y="6019800"/>
            <a:ext cx="8077200" cy="0"/>
          </a:xfrm>
          <a:prstGeom prst="line">
            <a:avLst/>
          </a:prstGeom>
          <a:ln/>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6166485" y="25146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UPPAAL Model</a:t>
            </a:r>
          </a:p>
        </p:txBody>
      </p:sp>
      <p:sp>
        <p:nvSpPr>
          <p:cNvPr id="12" name="Rounded Rectangle 11"/>
          <p:cNvSpPr/>
          <p:nvPr/>
        </p:nvSpPr>
        <p:spPr>
          <a:xfrm>
            <a:off x="6166485" y="3886201"/>
            <a:ext cx="152400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Stateflow</a:t>
            </a:r>
            <a:endParaRPr lang="en-US" dirty="0">
              <a:solidFill>
                <a:schemeClr val="tx1"/>
              </a:solidFill>
              <a:latin typeface="Arial" pitchFamily="34" charset="0"/>
              <a:cs typeface="Arial" pitchFamily="34" charset="0"/>
            </a:endParaRPr>
          </a:p>
          <a:p>
            <a:pPr algn="ctr"/>
            <a:r>
              <a:rPr lang="en-US" dirty="0">
                <a:solidFill>
                  <a:schemeClr val="tx1"/>
                </a:solidFill>
                <a:latin typeface="Arial" pitchFamily="34" charset="0"/>
                <a:cs typeface="Arial" pitchFamily="34" charset="0"/>
              </a:rPr>
              <a:t>Chart</a:t>
            </a:r>
          </a:p>
        </p:txBody>
      </p:sp>
      <p:sp>
        <p:nvSpPr>
          <p:cNvPr id="13" name="Rounded Rectangle 12"/>
          <p:cNvSpPr/>
          <p:nvPr/>
        </p:nvSpPr>
        <p:spPr>
          <a:xfrm>
            <a:off x="6008370" y="5334001"/>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C Code</a:t>
            </a:r>
          </a:p>
          <a:p>
            <a:pPr algn="ctr"/>
            <a:r>
              <a:rPr lang="en-US" dirty="0">
                <a:solidFill>
                  <a:schemeClr val="tx1"/>
                </a:solidFill>
                <a:latin typeface="Arial" pitchFamily="34" charset="0"/>
                <a:cs typeface="Arial" pitchFamily="34" charset="0"/>
              </a:rPr>
              <a:t>implementation</a:t>
            </a:r>
          </a:p>
        </p:txBody>
      </p:sp>
      <p:sp>
        <p:nvSpPr>
          <p:cNvPr id="14" name="Down Arrow 13"/>
          <p:cNvSpPr/>
          <p:nvPr/>
        </p:nvSpPr>
        <p:spPr>
          <a:xfrm>
            <a:off x="6811329" y="31286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5" name="Down Arrow 14"/>
          <p:cNvSpPr/>
          <p:nvPr/>
        </p:nvSpPr>
        <p:spPr>
          <a:xfrm>
            <a:off x="6811329" y="4576466"/>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16" name="TextBox 15"/>
          <p:cNvSpPr txBox="1"/>
          <p:nvPr/>
        </p:nvSpPr>
        <p:spPr>
          <a:xfrm>
            <a:off x="7162801" y="3276601"/>
            <a:ext cx="1922193" cy="584775"/>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UPP2SF</a:t>
            </a:r>
            <a:r>
              <a:rPr lang="en-US" sz="1400" b="1" dirty="0">
                <a:latin typeface="Arial" pitchFamily="34" charset="0"/>
                <a:cs typeface="Arial" pitchFamily="34" charset="0"/>
              </a:rPr>
              <a:t> </a:t>
            </a:r>
          </a:p>
          <a:p>
            <a:r>
              <a:rPr lang="en-US" sz="1600" b="1" dirty="0">
                <a:latin typeface="Arial" pitchFamily="34" charset="0"/>
                <a:cs typeface="Arial" pitchFamily="34" charset="0"/>
              </a:rPr>
              <a:t>Model</a:t>
            </a:r>
            <a:r>
              <a:rPr lang="en-US" sz="1400" b="1" dirty="0">
                <a:latin typeface="Arial" pitchFamily="34" charset="0"/>
                <a:cs typeface="Arial" pitchFamily="34" charset="0"/>
              </a:rPr>
              <a:t> </a:t>
            </a:r>
            <a:r>
              <a:rPr lang="en-US" sz="1600" b="1" dirty="0">
                <a:latin typeface="Arial" pitchFamily="34" charset="0"/>
                <a:cs typeface="Arial" pitchFamily="34" charset="0"/>
              </a:rPr>
              <a:t>Translation</a:t>
            </a:r>
          </a:p>
        </p:txBody>
      </p:sp>
      <p:sp>
        <p:nvSpPr>
          <p:cNvPr id="17" name="TextBox 16"/>
          <p:cNvSpPr txBox="1"/>
          <p:nvPr/>
        </p:nvSpPr>
        <p:spPr>
          <a:xfrm>
            <a:off x="7086601" y="4724400"/>
            <a:ext cx="1681871"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err="1">
                <a:latin typeface="Arial" pitchFamily="34" charset="0"/>
                <a:cs typeface="Arial" pitchFamily="34" charset="0"/>
              </a:rPr>
              <a:t>Simulink</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sp>
        <p:nvSpPr>
          <p:cNvPr id="19" name="TextBox 18"/>
          <p:cNvSpPr txBox="1"/>
          <p:nvPr/>
        </p:nvSpPr>
        <p:spPr>
          <a:xfrm>
            <a:off x="5525537" y="1567442"/>
            <a:ext cx="1402948"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b="1" dirty="0">
                <a:latin typeface="Arial" pitchFamily="34" charset="0"/>
                <a:cs typeface="Arial" pitchFamily="34" charset="0"/>
              </a:rPr>
              <a:t>Pacemaker</a:t>
            </a:r>
          </a:p>
        </p:txBody>
      </p:sp>
      <p:sp>
        <p:nvSpPr>
          <p:cNvPr id="20" name="TextBox 19"/>
          <p:cNvSpPr txBox="1"/>
          <p:nvPr/>
        </p:nvSpPr>
        <p:spPr>
          <a:xfrm>
            <a:off x="2959800" y="1578115"/>
            <a:ext cx="774571" cy="369332"/>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defPPr>
              <a:defRPr lang="en-US"/>
            </a:defPPr>
            <a:lvl1pPr fontAlgn="auto">
              <a:spcBef>
                <a:spcPts val="0"/>
              </a:spcBef>
              <a:spcAft>
                <a:spcPts val="0"/>
              </a:spcAft>
              <a:buClrTx/>
              <a:buSzTx/>
              <a:buFontTx/>
              <a:buNone/>
              <a:defRPr b="1">
                <a:solidFill>
                  <a:schemeClr val="bg1"/>
                </a:solidFill>
                <a:effectLst>
                  <a:glow rad="101600">
                    <a:schemeClr val="accent1">
                      <a:satMod val="175000"/>
                      <a:alpha val="40000"/>
                    </a:schemeClr>
                  </a:glow>
                </a:effectLst>
                <a:latin typeface="Arial" pitchFamily="34" charset="0"/>
                <a:cs typeface="Arial" pitchFamily="34" charset="0"/>
              </a:defRPr>
            </a:lvl1pPr>
          </a:lstStyle>
          <a:p>
            <a:r>
              <a:rPr lang="en-US" dirty="0">
                <a:solidFill>
                  <a:schemeClr val="tx1"/>
                </a:solidFill>
                <a:effectLst/>
              </a:rPr>
              <a:t>Heart</a:t>
            </a:r>
          </a:p>
        </p:txBody>
      </p:sp>
      <p:sp>
        <p:nvSpPr>
          <p:cNvPr id="21" name="Rounded Rectangle 20"/>
          <p:cNvSpPr/>
          <p:nvPr/>
        </p:nvSpPr>
        <p:spPr>
          <a:xfrm>
            <a:off x="3347086" y="25146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Non-deterministic</a:t>
            </a:r>
          </a:p>
        </p:txBody>
      </p:sp>
      <p:sp>
        <p:nvSpPr>
          <p:cNvPr id="22" name="Rounded Rectangle 21"/>
          <p:cNvSpPr/>
          <p:nvPr/>
        </p:nvSpPr>
        <p:spPr>
          <a:xfrm>
            <a:off x="3347086" y="3886200"/>
            <a:ext cx="1682115"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Deterministic</a:t>
            </a:r>
          </a:p>
        </p:txBody>
      </p:sp>
      <p:sp>
        <p:nvSpPr>
          <p:cNvPr id="23" name="Rounded Rectangle 22"/>
          <p:cNvSpPr/>
          <p:nvPr/>
        </p:nvSpPr>
        <p:spPr>
          <a:xfrm>
            <a:off x="3270885" y="5334000"/>
            <a:ext cx="1840230" cy="614065"/>
          </a:xfrm>
          <a:prstGeom prst="roundRect">
            <a:avLst/>
          </a:prstGeom>
          <a:solidFill>
            <a:schemeClr val="bg1"/>
          </a:solidFill>
          <a:ln w="38100">
            <a:solidFill>
              <a:schemeClr val="tx1"/>
            </a:solidFill>
          </a:ln>
          <a:effectLst>
            <a:glow rad="63500">
              <a:schemeClr val="accent2">
                <a:satMod val="175000"/>
                <a:alpha val="40000"/>
              </a:schemeClr>
            </a:glow>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FPGA</a:t>
            </a:r>
          </a:p>
          <a:p>
            <a:pPr algn="ctr"/>
            <a:r>
              <a:rPr lang="en-US" dirty="0">
                <a:solidFill>
                  <a:schemeClr val="tx1"/>
                </a:solidFill>
                <a:latin typeface="Arial" pitchFamily="34" charset="0"/>
                <a:cs typeface="Arial" pitchFamily="34" charset="0"/>
              </a:rPr>
              <a:t>implementation</a:t>
            </a:r>
          </a:p>
        </p:txBody>
      </p:sp>
      <p:sp>
        <p:nvSpPr>
          <p:cNvPr id="24" name="Down Arrow 23"/>
          <p:cNvSpPr/>
          <p:nvPr/>
        </p:nvSpPr>
        <p:spPr>
          <a:xfrm>
            <a:off x="4073844" y="31286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5" name="Down Arrow 24"/>
          <p:cNvSpPr/>
          <p:nvPr/>
        </p:nvSpPr>
        <p:spPr>
          <a:xfrm>
            <a:off x="4073844" y="4576465"/>
            <a:ext cx="234315" cy="757535"/>
          </a:xfrm>
          <a:prstGeom prst="downArrow">
            <a:avLst/>
          </a:prstGeom>
          <a:solidFill>
            <a:srgbClr val="FF0000"/>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latin typeface="Calibri"/>
            </a:endParaRPr>
          </a:p>
        </p:txBody>
      </p:sp>
      <p:sp>
        <p:nvSpPr>
          <p:cNvPr id="27" name="Left-Right Arrow 26"/>
          <p:cNvSpPr/>
          <p:nvPr/>
        </p:nvSpPr>
        <p:spPr>
          <a:xfrm>
            <a:off x="5257801" y="5528129"/>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29" name="Left-Right Arrow 28"/>
          <p:cNvSpPr/>
          <p:nvPr/>
        </p:nvSpPr>
        <p:spPr>
          <a:xfrm>
            <a:off x="5257801" y="4059881"/>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0" name="Left-Right Arrow 29"/>
          <p:cNvSpPr/>
          <p:nvPr/>
        </p:nvSpPr>
        <p:spPr>
          <a:xfrm>
            <a:off x="5257801" y="2688282"/>
            <a:ext cx="672461" cy="266700"/>
          </a:xfrm>
          <a:prstGeom prst="leftRightArrow">
            <a:avLst/>
          </a:prstGeom>
          <a:solidFill>
            <a:schemeClr val="tx1"/>
          </a:solidFill>
          <a:ln>
            <a:noFill/>
          </a:ln>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alibri"/>
            </a:endParaRPr>
          </a:p>
        </p:txBody>
      </p:sp>
      <p:sp>
        <p:nvSpPr>
          <p:cNvPr id="31" name="TextBox 30"/>
          <p:cNvSpPr txBox="1"/>
          <p:nvPr/>
        </p:nvSpPr>
        <p:spPr>
          <a:xfrm>
            <a:off x="2743200" y="3395246"/>
            <a:ext cx="1428596"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Interpolation</a:t>
            </a:r>
          </a:p>
        </p:txBody>
      </p:sp>
      <p:sp>
        <p:nvSpPr>
          <p:cNvPr id="32" name="TextBox 31"/>
          <p:cNvSpPr txBox="1"/>
          <p:nvPr/>
        </p:nvSpPr>
        <p:spPr>
          <a:xfrm>
            <a:off x="2788015" y="4769078"/>
            <a:ext cx="1245854" cy="338554"/>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w="165100" prst="coolSlant"/>
          </a:sp3d>
        </p:spPr>
        <p:txBody>
          <a:bodyPr wrap="none" rtlCol="0">
            <a:spAutoFit/>
          </a:bodyPr>
          <a:lstStyle/>
          <a:p>
            <a:r>
              <a:rPr lang="en-US" sz="1600" b="1" dirty="0">
                <a:latin typeface="Arial" pitchFamily="34" charset="0"/>
                <a:cs typeface="Arial" pitchFamily="34" charset="0"/>
              </a:rPr>
              <a:t>HDL</a:t>
            </a:r>
            <a:r>
              <a:rPr lang="en-US" sz="1400" b="1" dirty="0">
                <a:latin typeface="Arial" pitchFamily="34" charset="0"/>
                <a:cs typeface="Arial" pitchFamily="34" charset="0"/>
              </a:rPr>
              <a:t> </a:t>
            </a:r>
            <a:r>
              <a:rPr lang="en-US" sz="1600" b="1" dirty="0">
                <a:latin typeface="Arial" pitchFamily="34" charset="0"/>
                <a:cs typeface="Arial" pitchFamily="34" charset="0"/>
              </a:rPr>
              <a:t>Coder</a:t>
            </a:r>
          </a:p>
        </p:txBody>
      </p:sp>
      <p:cxnSp>
        <p:nvCxnSpPr>
          <p:cNvPr id="34" name="Straight Connector 33"/>
          <p:cNvCxnSpPr/>
          <p:nvPr/>
        </p:nvCxnSpPr>
        <p:spPr>
          <a:xfrm>
            <a:off x="558135" y="2286000"/>
            <a:ext cx="8077200" cy="0"/>
          </a:xfrm>
          <a:prstGeom prst="line">
            <a:avLst/>
          </a:prstGeom>
          <a:ln/>
        </p:spPr>
        <p:style>
          <a:lnRef idx="2">
            <a:schemeClr val="dk1"/>
          </a:lnRef>
          <a:fillRef idx="0">
            <a:schemeClr val="dk1"/>
          </a:fillRef>
          <a:effectRef idx="1">
            <a:schemeClr val="dk1"/>
          </a:effectRef>
          <a:fontRef idx="minor">
            <a:schemeClr val="tx1"/>
          </a:fontRef>
        </p:style>
      </p:cxn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8385" y="892727"/>
            <a:ext cx="1218501" cy="1338748"/>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8485" y="1103168"/>
            <a:ext cx="1141362" cy="1149222"/>
          </a:xfrm>
          <a:prstGeom prst="rect">
            <a:avLst/>
          </a:prstGeom>
        </p:spPr>
      </p:pic>
    </p:spTree>
    <p:extLst>
      <p:ext uri="{BB962C8B-B14F-4D97-AF65-F5344CB8AC3E}">
        <p14:creationId xmlns:p14="http://schemas.microsoft.com/office/powerpoint/2010/main" val="4023875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153</Words>
  <Application>Microsoft Office PowerPoint</Application>
  <PresentationFormat>自定义</PresentationFormat>
  <Paragraphs>24</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宋体</vt:lpstr>
      <vt:lpstr>Arial</vt:lpstr>
      <vt:lpstr>Calibri</vt:lpstr>
      <vt:lpstr>Office 主题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Zhihao</dc:creator>
  <cp:lastModifiedBy>Zhihao</cp:lastModifiedBy>
  <cp:revision>20</cp:revision>
  <dcterms:created xsi:type="dcterms:W3CDTF">2013-12-09T18:00:04Z</dcterms:created>
  <dcterms:modified xsi:type="dcterms:W3CDTF">2015-11-11T02:03:04Z</dcterms:modified>
</cp:coreProperties>
</file>