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8288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08" y="1122"/>
      </p:cViewPr>
      <p:guideLst>
        <p:guide orient="horz" pos="216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11/5/2015</a:t>
            </a:fld>
            <a:endParaRPr lang="en-US"/>
          </a:p>
        </p:txBody>
      </p:sp>
      <p:sp>
        <p:nvSpPr>
          <p:cNvPr id="4" name="幻灯片图像占位符 3"/>
          <p:cNvSpPr>
            <a:spLocks noGrp="1" noRot="1" noChangeAspect="1"/>
          </p:cNvSpPr>
          <p:nvPr>
            <p:ph type="sldImg" idx="2"/>
          </p:nvPr>
        </p:nvSpPr>
        <p:spPr>
          <a:xfrm>
            <a:off x="-1143000" y="685800"/>
            <a:ext cx="914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9144000" cy="3429000"/>
          </a:xfrm>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130426"/>
            <a:ext cx="155448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2743200" y="3886200"/>
            <a:ext cx="12801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258800" y="274639"/>
            <a:ext cx="4114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39"/>
            <a:ext cx="1203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44626" y="4406901"/>
            <a:ext cx="155448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1444626" y="2906713"/>
            <a:ext cx="155448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14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9296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535113"/>
            <a:ext cx="80803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914400" y="2174875"/>
            <a:ext cx="80803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9290051" y="1535113"/>
            <a:ext cx="80835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9290051" y="2174875"/>
            <a:ext cx="80835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11/5/2015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11/5/2015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11/5/2015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1" y="273050"/>
            <a:ext cx="6016626"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7150100" y="273051"/>
            <a:ext cx="102235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914401" y="1435101"/>
            <a:ext cx="601662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84576" y="4800600"/>
            <a:ext cx="109728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3584576" y="612775"/>
            <a:ext cx="109728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3584576" y="5367338"/>
            <a:ext cx="109728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400" y="274638"/>
            <a:ext cx="164592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914400" y="1600201"/>
            <a:ext cx="164592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914400" y="6356351"/>
            <a:ext cx="4267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11/5/2015</a:t>
            </a:fld>
            <a:endParaRPr lang="en-US"/>
          </a:p>
        </p:txBody>
      </p:sp>
      <p:sp>
        <p:nvSpPr>
          <p:cNvPr id="5" name="页脚占位符 4"/>
          <p:cNvSpPr>
            <a:spLocks noGrp="1"/>
          </p:cNvSpPr>
          <p:nvPr>
            <p:ph type="ftr" sz="quarter" idx="3"/>
          </p:nvPr>
        </p:nvSpPr>
        <p:spPr>
          <a:xfrm>
            <a:off x="6248400" y="6356351"/>
            <a:ext cx="5791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3106400" y="6356351"/>
            <a:ext cx="426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9027" y="1034644"/>
            <a:ext cx="4332622" cy="4760185"/>
          </a:xfrm>
          <a:prstGeom prst="rect">
            <a:avLst/>
          </a:prstGeom>
        </p:spPr>
      </p:pic>
      <p:sp>
        <p:nvSpPr>
          <p:cNvPr id="18" name="圆角矩形 17"/>
          <p:cNvSpPr/>
          <p:nvPr/>
        </p:nvSpPr>
        <p:spPr>
          <a:xfrm>
            <a:off x="2743201" y="2366665"/>
            <a:ext cx="2503171" cy="3724870"/>
          </a:xfrm>
          <a:prstGeom prst="roundRect">
            <a:avLst>
              <a:gd name="adj" fmla="val 1413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p:cNvSpPr txBox="1"/>
          <p:nvPr/>
        </p:nvSpPr>
        <p:spPr>
          <a:xfrm>
            <a:off x="838201" y="2667000"/>
            <a:ext cx="14286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Verification</a:t>
            </a:r>
            <a:endParaRPr lang="en-US" b="1" dirty="0">
              <a:latin typeface="Arial" pitchFamily="34" charset="0"/>
              <a:cs typeface="Arial" pitchFamily="34" charset="0"/>
            </a:endParaRPr>
          </a:p>
        </p:txBody>
      </p:sp>
      <p:cxnSp>
        <p:nvCxnSpPr>
          <p:cNvPr id="6" name="Straight Connector 5"/>
          <p:cNvCxnSpPr/>
          <p:nvPr/>
        </p:nvCxnSpPr>
        <p:spPr>
          <a:xfrm>
            <a:off x="533400" y="3276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38200" y="40386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Simulation</a:t>
            </a:r>
            <a:endParaRPr lang="en-US" b="1" dirty="0">
              <a:latin typeface="Arial" pitchFamily="34" charset="0"/>
              <a:cs typeface="Arial" pitchFamily="34" charset="0"/>
            </a:endParaRPr>
          </a:p>
        </p:txBody>
      </p:sp>
      <p:cxnSp>
        <p:nvCxnSpPr>
          <p:cNvPr id="8" name="Straight Connector 7"/>
          <p:cNvCxnSpPr/>
          <p:nvPr/>
        </p:nvCxnSpPr>
        <p:spPr>
          <a:xfrm>
            <a:off x="533400" y="4572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838201" y="5486400"/>
            <a:ext cx="18902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Implementation</a:t>
            </a:r>
            <a:endParaRPr lang="en-US" b="1" dirty="0">
              <a:latin typeface="Arial" pitchFamily="34" charset="0"/>
              <a:cs typeface="Arial" pitchFamily="34" charset="0"/>
            </a:endParaRPr>
          </a:p>
        </p:txBody>
      </p:sp>
      <p:cxnSp>
        <p:nvCxnSpPr>
          <p:cNvPr id="10" name="Straight Connector 9"/>
          <p:cNvCxnSpPr/>
          <p:nvPr/>
        </p:nvCxnSpPr>
        <p:spPr>
          <a:xfrm>
            <a:off x="533400" y="60198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6166485" y="25146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UPPAAL Model</a:t>
            </a:r>
            <a:endParaRPr lang="en-US" dirty="0">
              <a:solidFill>
                <a:schemeClr val="tx1"/>
              </a:solidFill>
              <a:latin typeface="Arial" pitchFamily="34" charset="0"/>
              <a:cs typeface="Arial" pitchFamily="34" charset="0"/>
            </a:endParaRPr>
          </a:p>
        </p:txBody>
      </p:sp>
      <p:sp>
        <p:nvSpPr>
          <p:cNvPr id="12" name="Rounded Rectangle 11"/>
          <p:cNvSpPr/>
          <p:nvPr/>
        </p:nvSpPr>
        <p:spPr>
          <a:xfrm>
            <a:off x="6166485" y="38862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Stateflow</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Chart</a:t>
            </a:r>
          </a:p>
        </p:txBody>
      </p:sp>
      <p:sp>
        <p:nvSpPr>
          <p:cNvPr id="13" name="Rounded Rectangle 12"/>
          <p:cNvSpPr/>
          <p:nvPr/>
        </p:nvSpPr>
        <p:spPr>
          <a:xfrm>
            <a:off x="6008370" y="5334001"/>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 Code</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implementation</a:t>
            </a:r>
          </a:p>
        </p:txBody>
      </p:sp>
      <p:sp>
        <p:nvSpPr>
          <p:cNvPr id="14" name="Down Arrow 13"/>
          <p:cNvSpPr/>
          <p:nvPr/>
        </p:nvSpPr>
        <p:spPr>
          <a:xfrm>
            <a:off x="6811329" y="31286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811329" y="45764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7162801" y="3276601"/>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UPP2SF</a:t>
            </a:r>
            <a:r>
              <a:rPr lang="en-US" sz="1400" b="1" dirty="0">
                <a:latin typeface="Arial" pitchFamily="34" charset="0"/>
                <a:cs typeface="Arial" pitchFamily="34" charset="0"/>
              </a:rPr>
              <a:t> </a:t>
            </a:r>
          </a:p>
          <a:p>
            <a:r>
              <a:rPr lang="en-US" sz="1600" b="1" dirty="0">
                <a:latin typeface="Arial" pitchFamily="34" charset="0"/>
                <a:cs typeface="Arial" pitchFamily="34" charset="0"/>
              </a:rPr>
              <a:t>Model</a:t>
            </a:r>
            <a:r>
              <a:rPr lang="en-US" sz="1400" b="1" dirty="0">
                <a:latin typeface="Arial" pitchFamily="34" charset="0"/>
                <a:cs typeface="Arial" pitchFamily="34" charset="0"/>
              </a:rPr>
              <a:t> </a:t>
            </a:r>
            <a:r>
              <a:rPr lang="en-US" sz="1600" b="1" dirty="0">
                <a:latin typeface="Arial" pitchFamily="34" charset="0"/>
                <a:cs typeface="Arial" pitchFamily="34" charset="0"/>
              </a:rPr>
              <a:t>Translation</a:t>
            </a:r>
          </a:p>
        </p:txBody>
      </p:sp>
      <p:sp>
        <p:nvSpPr>
          <p:cNvPr id="17" name="TextBox 16"/>
          <p:cNvSpPr txBox="1"/>
          <p:nvPr/>
        </p:nvSpPr>
        <p:spPr>
          <a:xfrm>
            <a:off x="7086601" y="47244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err="1">
                <a:latin typeface="Arial" pitchFamily="34" charset="0"/>
                <a:cs typeface="Arial" pitchFamily="34" charset="0"/>
              </a:rPr>
              <a:t>Simulink</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sp>
        <p:nvSpPr>
          <p:cNvPr id="19" name="TextBox 18"/>
          <p:cNvSpPr txBox="1"/>
          <p:nvPr/>
        </p:nvSpPr>
        <p:spPr>
          <a:xfrm>
            <a:off x="5525537" y="1567442"/>
            <a:ext cx="1402948"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Pacemaker</a:t>
            </a:r>
          </a:p>
        </p:txBody>
      </p:sp>
      <p:sp>
        <p:nvSpPr>
          <p:cNvPr id="20" name="TextBox 19"/>
          <p:cNvSpPr txBox="1"/>
          <p:nvPr/>
        </p:nvSpPr>
        <p:spPr>
          <a:xfrm>
            <a:off x="2959800" y="157811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347086" y="25146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Non-deterministic</a:t>
            </a:r>
            <a:endParaRPr lang="en-US" dirty="0">
              <a:solidFill>
                <a:schemeClr val="tx1"/>
              </a:solidFill>
              <a:latin typeface="Arial" pitchFamily="34" charset="0"/>
              <a:cs typeface="Arial" pitchFamily="34" charset="0"/>
            </a:endParaRPr>
          </a:p>
        </p:txBody>
      </p:sp>
      <p:sp>
        <p:nvSpPr>
          <p:cNvPr id="22" name="Rounded Rectangle 21"/>
          <p:cNvSpPr/>
          <p:nvPr/>
        </p:nvSpPr>
        <p:spPr>
          <a:xfrm>
            <a:off x="3347086" y="38862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Deterministic</a:t>
            </a:r>
          </a:p>
        </p:txBody>
      </p:sp>
      <p:sp>
        <p:nvSpPr>
          <p:cNvPr id="23" name="Rounded Rectangle 22"/>
          <p:cNvSpPr/>
          <p:nvPr/>
        </p:nvSpPr>
        <p:spPr>
          <a:xfrm>
            <a:off x="3270885" y="53340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FPGA</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implementation</a:t>
            </a:r>
          </a:p>
        </p:txBody>
      </p:sp>
      <p:sp>
        <p:nvSpPr>
          <p:cNvPr id="24" name="Down Arrow 23"/>
          <p:cNvSpPr/>
          <p:nvPr/>
        </p:nvSpPr>
        <p:spPr>
          <a:xfrm>
            <a:off x="4073844" y="31286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5" name="Down Arrow 24"/>
          <p:cNvSpPr/>
          <p:nvPr/>
        </p:nvSpPr>
        <p:spPr>
          <a:xfrm>
            <a:off x="4073844" y="45764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7" name="Left-Right Arrow 26"/>
          <p:cNvSpPr/>
          <p:nvPr/>
        </p:nvSpPr>
        <p:spPr>
          <a:xfrm>
            <a:off x="5257801" y="55281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29" name="Left-Right Arrow 28"/>
          <p:cNvSpPr/>
          <p:nvPr/>
        </p:nvSpPr>
        <p:spPr>
          <a:xfrm>
            <a:off x="5257801" y="40598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0" name="Left-Right Arrow 29"/>
          <p:cNvSpPr/>
          <p:nvPr/>
        </p:nvSpPr>
        <p:spPr>
          <a:xfrm>
            <a:off x="5257801" y="26882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1" name="TextBox 30"/>
          <p:cNvSpPr txBox="1"/>
          <p:nvPr/>
        </p:nvSpPr>
        <p:spPr>
          <a:xfrm>
            <a:off x="2743200" y="3395246"/>
            <a:ext cx="1428596"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Interpolation</a:t>
            </a:r>
          </a:p>
        </p:txBody>
      </p:sp>
      <p:sp>
        <p:nvSpPr>
          <p:cNvPr id="32" name="TextBox 31"/>
          <p:cNvSpPr txBox="1"/>
          <p:nvPr/>
        </p:nvSpPr>
        <p:spPr>
          <a:xfrm>
            <a:off x="2788015" y="47690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HDL</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cxnSp>
        <p:nvCxnSpPr>
          <p:cNvPr id="34" name="Straight Connector 33"/>
          <p:cNvCxnSpPr/>
          <p:nvPr/>
        </p:nvCxnSpPr>
        <p:spPr>
          <a:xfrm>
            <a:off x="558135" y="2286000"/>
            <a:ext cx="8077200" cy="0"/>
          </a:xfrm>
          <a:prstGeom prst="line">
            <a:avLst/>
          </a:prstGeom>
          <a:ln/>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385" y="892727"/>
            <a:ext cx="1218501" cy="133874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485" y="1103168"/>
            <a:ext cx="1141362" cy="1149222"/>
          </a:xfrm>
          <a:prstGeom prst="rect">
            <a:avLst/>
          </a:prstGeom>
        </p:spPr>
      </p:pic>
      <p:pic>
        <p:nvPicPr>
          <p:cNvPr id="33" name="Picture 2" descr="C:\Publications\STTT12\uppaal\fig_exp\path1.jpg"/>
          <p:cNvPicPr>
            <a:picLocks noChangeAspect="1" noChangeArrowheads="1"/>
          </p:cNvPicPr>
          <p:nvPr/>
        </p:nvPicPr>
        <p:blipFill>
          <a:blip r:embed="rId5" cstate="print"/>
          <a:srcRect/>
          <a:stretch>
            <a:fillRect/>
          </a:stretch>
        </p:blipFill>
        <p:spPr bwMode="auto">
          <a:xfrm>
            <a:off x="8962320" y="3663010"/>
            <a:ext cx="4717677" cy="2432990"/>
          </a:xfrm>
          <a:prstGeom prst="rect">
            <a:avLst/>
          </a:prstGeom>
          <a:noFill/>
        </p:spPr>
      </p:pic>
      <p:pic>
        <p:nvPicPr>
          <p:cNvPr id="35" name="Picture 6" descr="C:\STTT12\uppaal\fig_exp\node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07433" y="1148200"/>
            <a:ext cx="4227453" cy="2275600"/>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13951440" y="3036332"/>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椭圆 36"/>
          <p:cNvSpPr/>
          <p:nvPr/>
        </p:nvSpPr>
        <p:spPr>
          <a:xfrm>
            <a:off x="14411077" y="3952888"/>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椭圆 37"/>
          <p:cNvSpPr/>
          <p:nvPr/>
        </p:nvSpPr>
        <p:spPr>
          <a:xfrm>
            <a:off x="15852248" y="2364125"/>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椭圆 38"/>
          <p:cNvSpPr/>
          <p:nvPr/>
        </p:nvSpPr>
        <p:spPr>
          <a:xfrm>
            <a:off x="16891799" y="5117028"/>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椭圆 39"/>
          <p:cNvSpPr/>
          <p:nvPr/>
        </p:nvSpPr>
        <p:spPr>
          <a:xfrm>
            <a:off x="14789547" y="4982174"/>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椭圆 40"/>
          <p:cNvSpPr/>
          <p:nvPr/>
        </p:nvSpPr>
        <p:spPr>
          <a:xfrm>
            <a:off x="16891799" y="2966677"/>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椭圆 41"/>
          <p:cNvSpPr/>
          <p:nvPr/>
        </p:nvSpPr>
        <p:spPr>
          <a:xfrm>
            <a:off x="15552872" y="3789503"/>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8" name="直接连接符 27"/>
          <p:cNvCxnSpPr>
            <a:endCxn id="37" idx="1"/>
          </p:cNvCxnSpPr>
          <p:nvPr/>
        </p:nvCxnSpPr>
        <p:spPr>
          <a:xfrm>
            <a:off x="14364782" y="3593856"/>
            <a:ext cx="125487" cy="438224"/>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7" idx="6"/>
            <a:endCxn id="42" idx="2"/>
          </p:cNvCxnSpPr>
          <p:nvPr/>
        </p:nvCxnSpPr>
        <p:spPr>
          <a:xfrm flipV="1">
            <a:off x="14951832" y="4059881"/>
            <a:ext cx="601040" cy="163385"/>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2" idx="5"/>
            <a:endCxn id="39" idx="1"/>
          </p:cNvCxnSpPr>
          <p:nvPr/>
        </p:nvCxnSpPr>
        <p:spPr>
          <a:xfrm>
            <a:off x="16014435" y="4251066"/>
            <a:ext cx="956556" cy="945154"/>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 idx="6"/>
            <a:endCxn id="38" idx="2"/>
          </p:cNvCxnSpPr>
          <p:nvPr/>
        </p:nvCxnSpPr>
        <p:spPr>
          <a:xfrm flipV="1">
            <a:off x="14492195" y="2634503"/>
            <a:ext cx="1360053" cy="672207"/>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17300845" y="4526071"/>
            <a:ext cx="540755" cy="540755"/>
          </a:xfrm>
          <a:prstGeom prst="ellipse">
            <a:avLst/>
          </a:prstGeom>
          <a:solidFill>
            <a:srgbClr val="00B0F0"/>
          </a:solidFill>
          <a:ln w="57150">
            <a:solidFill>
              <a:srgbClr val="FFC000"/>
            </a:solidFill>
          </a:ln>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直接连接符 53"/>
          <p:cNvCxnSpPr>
            <a:stCxn id="42" idx="6"/>
            <a:endCxn id="52" idx="1"/>
          </p:cNvCxnSpPr>
          <p:nvPr/>
        </p:nvCxnSpPr>
        <p:spPr>
          <a:xfrm>
            <a:off x="16093627" y="4059881"/>
            <a:ext cx="1286410" cy="545382"/>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0"/>
            <a:endCxn id="41" idx="4"/>
          </p:cNvCxnSpPr>
          <p:nvPr/>
        </p:nvCxnSpPr>
        <p:spPr>
          <a:xfrm flipH="1" flipV="1">
            <a:off x="17162177" y="3507432"/>
            <a:ext cx="409046" cy="1018639"/>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9" idx="2"/>
            <a:endCxn id="40" idx="6"/>
          </p:cNvCxnSpPr>
          <p:nvPr/>
        </p:nvCxnSpPr>
        <p:spPr>
          <a:xfrm flipH="1" flipV="1">
            <a:off x="15330302" y="5252552"/>
            <a:ext cx="1561497" cy="134854"/>
          </a:xfrm>
          <a:prstGeom prst="line">
            <a:avLst/>
          </a:prstGeom>
          <a:ln w="155575">
            <a:solidFill>
              <a:srgbClr val="00206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0" name="圆角矩形标注 59"/>
          <p:cNvSpPr/>
          <p:nvPr/>
        </p:nvSpPr>
        <p:spPr>
          <a:xfrm>
            <a:off x="9138397" y="1103168"/>
            <a:ext cx="4296490" cy="2404264"/>
          </a:xfrm>
          <a:prstGeom prst="wedgeRoundRectCallout">
            <a:avLst>
              <a:gd name="adj1" fmla="val 61306"/>
              <a:gd name="adj2" fmla="val 35180"/>
              <a:gd name="adj3" fmla="val 16667"/>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圆角矩形标注 60"/>
          <p:cNvSpPr/>
          <p:nvPr/>
        </p:nvSpPr>
        <p:spPr>
          <a:xfrm>
            <a:off x="8965351" y="3620654"/>
            <a:ext cx="4685067" cy="2515143"/>
          </a:xfrm>
          <a:prstGeom prst="wedgeRoundRectCallout">
            <a:avLst>
              <a:gd name="adj1" fmla="val 65837"/>
              <a:gd name="adj2" fmla="val -40128"/>
              <a:gd name="adj3" fmla="val 16667"/>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文本框 61"/>
          <p:cNvSpPr txBox="1"/>
          <p:nvPr/>
        </p:nvSpPr>
        <p:spPr>
          <a:xfrm>
            <a:off x="9248262" y="1169971"/>
            <a:ext cx="872355" cy="461665"/>
          </a:xfrm>
          <a:prstGeom prst="rect">
            <a:avLst/>
          </a:prstGeom>
          <a:noFill/>
        </p:spPr>
        <p:txBody>
          <a:bodyPr wrap="none" rtlCol="0">
            <a:spAutoFit/>
          </a:bodyPr>
          <a:lstStyle/>
          <a:p>
            <a:r>
              <a:rPr lang="en-US" sz="2400" b="1" dirty="0" smtClean="0">
                <a:solidFill>
                  <a:srgbClr val="FF0000"/>
                </a:solidFill>
              </a:rPr>
              <a:t>Node</a:t>
            </a:r>
            <a:endParaRPr lang="en-US" b="1" dirty="0">
              <a:solidFill>
                <a:srgbClr val="FF0000"/>
              </a:solidFill>
            </a:endParaRPr>
          </a:p>
        </p:txBody>
      </p:sp>
      <p:sp>
        <p:nvSpPr>
          <p:cNvPr id="63" name="文本框 62"/>
          <p:cNvSpPr txBox="1"/>
          <p:nvPr/>
        </p:nvSpPr>
        <p:spPr>
          <a:xfrm>
            <a:off x="9112415" y="3607392"/>
            <a:ext cx="764055" cy="461665"/>
          </a:xfrm>
          <a:prstGeom prst="rect">
            <a:avLst/>
          </a:prstGeom>
          <a:noFill/>
        </p:spPr>
        <p:txBody>
          <a:bodyPr wrap="none" rtlCol="0">
            <a:spAutoFit/>
          </a:bodyPr>
          <a:lstStyle/>
          <a:p>
            <a:r>
              <a:rPr lang="en-US" sz="2400" b="1" dirty="0" smtClean="0">
                <a:solidFill>
                  <a:srgbClr val="FF0000"/>
                </a:solidFill>
              </a:rPr>
              <a:t>Path</a:t>
            </a:r>
            <a:endParaRPr lang="en-US" b="1" dirty="0">
              <a:solidFill>
                <a:srgbClr val="FF0000"/>
              </a:solidFill>
            </a:endParaRPr>
          </a:p>
        </p:txBody>
      </p:sp>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155</Words>
  <Application>Microsoft Office PowerPoint</Application>
  <PresentationFormat>自定义</PresentationFormat>
  <Paragraphs>26</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14</cp:revision>
  <dcterms:created xsi:type="dcterms:W3CDTF">2013-12-09T18:00:04Z</dcterms:created>
  <dcterms:modified xsi:type="dcterms:W3CDTF">2015-11-06T01:56:54Z</dcterms:modified>
</cp:coreProperties>
</file>