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8288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8" y="852"/>
      </p:cViewPr>
      <p:guideLst>
        <p:guide orient="horz" pos="216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DD02C-7800-4321-9691-C1C2155D9A95}" type="datetimeFigureOut">
              <a:rPr lang="en-US" smtClean="0"/>
              <a:pPr/>
              <a:t>11/5/2015</a:t>
            </a:fld>
            <a:endParaRPr lang="en-US"/>
          </a:p>
        </p:txBody>
      </p:sp>
      <p:sp>
        <p:nvSpPr>
          <p:cNvPr id="4" name="幻灯片图像占位符 3"/>
          <p:cNvSpPr>
            <a:spLocks noGrp="1" noRot="1" noChangeAspect="1"/>
          </p:cNvSpPr>
          <p:nvPr>
            <p:ph type="sldImg" idx="2"/>
          </p:nvPr>
        </p:nvSpPr>
        <p:spPr>
          <a:xfrm>
            <a:off x="-1143000" y="685800"/>
            <a:ext cx="914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D0BE9-FF93-43A5-9B41-A30092A1BAE9}" type="slidenum">
              <a:rPr lang="en-US" smtClean="0"/>
              <a:pPr/>
              <a:t>‹#›</a:t>
            </a:fld>
            <a:endParaRPr lang="en-US"/>
          </a:p>
        </p:txBody>
      </p:sp>
    </p:spTree>
    <p:extLst>
      <p:ext uri="{BB962C8B-B14F-4D97-AF65-F5344CB8AC3E}">
        <p14:creationId xmlns:p14="http://schemas.microsoft.com/office/powerpoint/2010/main" val="222970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9144000" cy="3429000"/>
          </a:xfrm>
        </p:spPr>
      </p:sp>
      <p:sp>
        <p:nvSpPr>
          <p:cNvPr id="3" name="Notes Placeholder 2"/>
          <p:cNvSpPr>
            <a:spLocks noGrp="1"/>
          </p:cNvSpPr>
          <p:nvPr>
            <p:ph type="body" idx="1"/>
          </p:nvPr>
        </p:nvSpPr>
        <p:spPr/>
        <p:txBody>
          <a:bodyPr/>
          <a:lstStyle/>
          <a:p>
            <a:r>
              <a:rPr lang="en-US" dirty="0" smtClean="0"/>
              <a:t>On</a:t>
            </a:r>
            <a:r>
              <a:rPr lang="en-US" baseline="0" dirty="0" smtClean="0"/>
              <a:t> the pacemaker side, we</a:t>
            </a:r>
            <a:r>
              <a:rPr lang="en-US" dirty="0" smtClean="0"/>
              <a:t> developed a model based design tool chain</a:t>
            </a:r>
            <a:r>
              <a:rPr lang="en-US" baseline="0" dirty="0" smtClean="0"/>
              <a:t> for pacemaker. The closed-loop system including the pacemaker and the heart are first modeled in model checker UPPAAL and some safety properties are checked.</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a:t>
            </a:r>
          </a:p>
          <a:p>
            <a:r>
              <a:rPr lang="en-US" baseline="0" dirty="0" smtClean="0"/>
              <a:t>Using the </a:t>
            </a:r>
            <a:r>
              <a:rPr lang="en-US" baseline="0" dirty="0" err="1" smtClean="0"/>
              <a:t>realtime</a:t>
            </a:r>
            <a:r>
              <a:rPr lang="en-US" baseline="0" dirty="0" smtClean="0"/>
              <a:t> workshop in </a:t>
            </a:r>
            <a:r>
              <a:rPr lang="en-US" baseline="0" dirty="0" err="1" smtClean="0"/>
              <a:t>simulink</a:t>
            </a:r>
            <a:r>
              <a:rPr lang="en-US" baseline="0" dirty="0" smtClean="0"/>
              <a:t>, the </a:t>
            </a:r>
            <a:r>
              <a:rPr lang="en-US" baseline="0" dirty="0" err="1" smtClean="0"/>
              <a:t>stateflow</a:t>
            </a:r>
            <a:r>
              <a:rPr lang="en-US" baseline="0" dirty="0" smtClean="0"/>
              <a:t> chart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42B71D4-3137-4752-8334-28F83E0B51C5}"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24086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130426"/>
            <a:ext cx="155448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2743200" y="3886200"/>
            <a:ext cx="128016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258800" y="274639"/>
            <a:ext cx="4114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39"/>
            <a:ext cx="1203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44626" y="4406901"/>
            <a:ext cx="155448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1444626" y="2906713"/>
            <a:ext cx="155448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914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9296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535113"/>
            <a:ext cx="80803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914400" y="2174875"/>
            <a:ext cx="80803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9290051" y="1535113"/>
            <a:ext cx="80835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9290051" y="2174875"/>
            <a:ext cx="80835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B8F7F43E-8E83-4B67-8D53-9A0EECCE4A8D}" type="datetimeFigureOut">
              <a:rPr lang="en-US" smtClean="0"/>
              <a:pPr/>
              <a:t>11/5/2015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B8F7F43E-8E83-4B67-8D53-9A0EECCE4A8D}" type="datetimeFigureOut">
              <a:rPr lang="en-US" smtClean="0"/>
              <a:pPr/>
              <a:t>11/5/2015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F7F43E-8E83-4B67-8D53-9A0EECCE4A8D}" type="datetimeFigureOut">
              <a:rPr lang="en-US" smtClean="0"/>
              <a:pPr/>
              <a:t>11/5/2015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1" y="273050"/>
            <a:ext cx="6016626"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7150100" y="273051"/>
            <a:ext cx="102235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914401" y="1435101"/>
            <a:ext cx="601662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584576" y="4800600"/>
            <a:ext cx="109728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3584576" y="612775"/>
            <a:ext cx="109728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3584576" y="5367338"/>
            <a:ext cx="109728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4400" y="274638"/>
            <a:ext cx="164592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914400" y="1600201"/>
            <a:ext cx="164592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914400" y="6356351"/>
            <a:ext cx="4267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7F43E-8E83-4B67-8D53-9A0EECCE4A8D}" type="datetimeFigureOut">
              <a:rPr lang="en-US" smtClean="0"/>
              <a:pPr/>
              <a:t>11/5/2015</a:t>
            </a:fld>
            <a:endParaRPr lang="en-US"/>
          </a:p>
        </p:txBody>
      </p:sp>
      <p:sp>
        <p:nvSpPr>
          <p:cNvPr id="5" name="页脚占位符 4"/>
          <p:cNvSpPr>
            <a:spLocks noGrp="1"/>
          </p:cNvSpPr>
          <p:nvPr>
            <p:ph type="ftr" sz="quarter" idx="3"/>
          </p:nvPr>
        </p:nvSpPr>
        <p:spPr>
          <a:xfrm>
            <a:off x="6248400" y="6356351"/>
            <a:ext cx="5791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3106400" y="6356351"/>
            <a:ext cx="426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8F9E-4D19-4D63-828F-78058F502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2922992" y="2595266"/>
            <a:ext cx="4724400" cy="876181"/>
          </a:xfrm>
          <a:prstGeom prst="roundRect">
            <a:avLst>
              <a:gd name="adj" fmla="val 14135"/>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828866" y="2895600"/>
            <a:ext cx="14286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Verification</a:t>
            </a:r>
            <a:endParaRPr lang="en-US" b="1" dirty="0">
              <a:latin typeface="Arial" pitchFamily="34" charset="0"/>
              <a:cs typeface="Arial" pitchFamily="34" charset="0"/>
            </a:endParaRPr>
          </a:p>
        </p:txBody>
      </p:sp>
      <p:cxnSp>
        <p:nvCxnSpPr>
          <p:cNvPr id="6" name="Straight Connector 5"/>
          <p:cNvCxnSpPr/>
          <p:nvPr/>
        </p:nvCxnSpPr>
        <p:spPr>
          <a:xfrm>
            <a:off x="332192" y="35052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28865" y="4267200"/>
            <a:ext cx="1364476"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Simulation</a:t>
            </a:r>
            <a:endParaRPr lang="en-US" b="1" dirty="0">
              <a:latin typeface="Arial" pitchFamily="34" charset="0"/>
              <a:cs typeface="Arial" pitchFamily="34" charset="0"/>
            </a:endParaRPr>
          </a:p>
        </p:txBody>
      </p:sp>
      <p:cxnSp>
        <p:nvCxnSpPr>
          <p:cNvPr id="8" name="Straight Connector 7"/>
          <p:cNvCxnSpPr/>
          <p:nvPr/>
        </p:nvCxnSpPr>
        <p:spPr>
          <a:xfrm>
            <a:off x="332192" y="48006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828866" y="5715000"/>
            <a:ext cx="18902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Implementation</a:t>
            </a:r>
            <a:endParaRPr lang="en-US" b="1" dirty="0">
              <a:latin typeface="Arial" pitchFamily="34" charset="0"/>
              <a:cs typeface="Arial" pitchFamily="34" charset="0"/>
            </a:endParaRPr>
          </a:p>
        </p:txBody>
      </p:sp>
      <p:cxnSp>
        <p:nvCxnSpPr>
          <p:cNvPr id="10" name="Straight Connector 9"/>
          <p:cNvCxnSpPr/>
          <p:nvPr/>
        </p:nvCxnSpPr>
        <p:spPr>
          <a:xfrm>
            <a:off x="332192" y="62484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5965277" y="27432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UPPAAL Model</a:t>
            </a:r>
            <a:endParaRPr lang="en-US" dirty="0">
              <a:solidFill>
                <a:schemeClr val="tx1"/>
              </a:solidFill>
              <a:latin typeface="Arial" pitchFamily="34" charset="0"/>
              <a:cs typeface="Arial" pitchFamily="34" charset="0"/>
            </a:endParaRPr>
          </a:p>
        </p:txBody>
      </p:sp>
      <p:sp>
        <p:nvSpPr>
          <p:cNvPr id="12" name="Rounded Rectangle 11"/>
          <p:cNvSpPr/>
          <p:nvPr/>
        </p:nvSpPr>
        <p:spPr>
          <a:xfrm>
            <a:off x="5965277" y="41148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Stateflow</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Chart</a:t>
            </a:r>
          </a:p>
        </p:txBody>
      </p:sp>
      <p:sp>
        <p:nvSpPr>
          <p:cNvPr id="13" name="Rounded Rectangle 12"/>
          <p:cNvSpPr/>
          <p:nvPr/>
        </p:nvSpPr>
        <p:spPr>
          <a:xfrm>
            <a:off x="5807162" y="5562601"/>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C Code</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implementation</a:t>
            </a:r>
          </a:p>
        </p:txBody>
      </p:sp>
      <p:sp>
        <p:nvSpPr>
          <p:cNvPr id="14" name="Down Arrow 13"/>
          <p:cNvSpPr/>
          <p:nvPr/>
        </p:nvSpPr>
        <p:spPr>
          <a:xfrm>
            <a:off x="6610121" y="33572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5" name="Down Arrow 14"/>
          <p:cNvSpPr/>
          <p:nvPr/>
        </p:nvSpPr>
        <p:spPr>
          <a:xfrm>
            <a:off x="6610121" y="48050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6" name="TextBox 15"/>
          <p:cNvSpPr txBox="1"/>
          <p:nvPr/>
        </p:nvSpPr>
        <p:spPr>
          <a:xfrm>
            <a:off x="6961593" y="3505201"/>
            <a:ext cx="1922193"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UPP2SF</a:t>
            </a:r>
            <a:r>
              <a:rPr lang="en-US" sz="1400" b="1" dirty="0">
                <a:latin typeface="Arial" pitchFamily="34" charset="0"/>
                <a:cs typeface="Arial" pitchFamily="34" charset="0"/>
              </a:rPr>
              <a:t> </a:t>
            </a:r>
          </a:p>
          <a:p>
            <a:r>
              <a:rPr lang="en-US" sz="1600" b="1" dirty="0">
                <a:latin typeface="Arial" pitchFamily="34" charset="0"/>
                <a:cs typeface="Arial" pitchFamily="34" charset="0"/>
              </a:rPr>
              <a:t>Model</a:t>
            </a:r>
            <a:r>
              <a:rPr lang="en-US" sz="1400" b="1" dirty="0">
                <a:latin typeface="Arial" pitchFamily="34" charset="0"/>
                <a:cs typeface="Arial" pitchFamily="34" charset="0"/>
              </a:rPr>
              <a:t> </a:t>
            </a:r>
            <a:r>
              <a:rPr lang="en-US" sz="1600" b="1" dirty="0">
                <a:latin typeface="Arial" pitchFamily="34" charset="0"/>
                <a:cs typeface="Arial" pitchFamily="34" charset="0"/>
              </a:rPr>
              <a:t>Translation</a:t>
            </a:r>
          </a:p>
        </p:txBody>
      </p:sp>
      <p:sp>
        <p:nvSpPr>
          <p:cNvPr id="17" name="TextBox 16"/>
          <p:cNvSpPr txBox="1"/>
          <p:nvPr/>
        </p:nvSpPr>
        <p:spPr>
          <a:xfrm>
            <a:off x="6885393" y="4953000"/>
            <a:ext cx="1681871"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err="1">
                <a:latin typeface="Arial" pitchFamily="34" charset="0"/>
                <a:cs typeface="Arial" pitchFamily="34" charset="0"/>
              </a:rPr>
              <a:t>Simulink</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sp>
        <p:nvSpPr>
          <p:cNvPr id="19" name="TextBox 18"/>
          <p:cNvSpPr txBox="1"/>
          <p:nvPr/>
        </p:nvSpPr>
        <p:spPr>
          <a:xfrm>
            <a:off x="5324329" y="1796042"/>
            <a:ext cx="1402948"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Pacemaker</a:t>
            </a:r>
          </a:p>
        </p:txBody>
      </p:sp>
      <p:sp>
        <p:nvSpPr>
          <p:cNvPr id="20" name="TextBox 19"/>
          <p:cNvSpPr txBox="1"/>
          <p:nvPr/>
        </p:nvSpPr>
        <p:spPr>
          <a:xfrm>
            <a:off x="2758592" y="1806715"/>
            <a:ext cx="77457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defPPr>
              <a:defRPr lang="en-US"/>
            </a:defPPr>
            <a:lvl1pPr fontAlgn="auto">
              <a:spcBef>
                <a:spcPts val="0"/>
              </a:spcBef>
              <a:spcAft>
                <a:spcPts val="0"/>
              </a:spcAft>
              <a:buClrTx/>
              <a:buSzTx/>
              <a:buFontTx/>
              <a:buNone/>
              <a:defRPr b="1">
                <a:solidFill>
                  <a:schemeClr val="bg1"/>
                </a:solidFill>
                <a:effectLst>
                  <a:glow rad="101600">
                    <a:schemeClr val="accent1">
                      <a:satMod val="175000"/>
                      <a:alpha val="40000"/>
                    </a:schemeClr>
                  </a:glow>
                </a:effectLst>
                <a:latin typeface="Arial" pitchFamily="34" charset="0"/>
                <a:cs typeface="Arial" pitchFamily="34" charset="0"/>
              </a:defRPr>
            </a:lvl1pPr>
          </a:lstStyle>
          <a:p>
            <a:r>
              <a:rPr lang="en-US" dirty="0">
                <a:solidFill>
                  <a:schemeClr val="tx1"/>
                </a:solidFill>
                <a:effectLst/>
              </a:rPr>
              <a:t>Heart</a:t>
            </a:r>
          </a:p>
        </p:txBody>
      </p:sp>
      <p:sp>
        <p:nvSpPr>
          <p:cNvPr id="21" name="Rounded Rectangle 20"/>
          <p:cNvSpPr/>
          <p:nvPr/>
        </p:nvSpPr>
        <p:spPr>
          <a:xfrm>
            <a:off x="3145878" y="27432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Non-deterministic</a:t>
            </a:r>
            <a:endParaRPr lang="en-US" dirty="0">
              <a:solidFill>
                <a:schemeClr val="tx1"/>
              </a:solidFill>
              <a:latin typeface="Arial" pitchFamily="34" charset="0"/>
              <a:cs typeface="Arial" pitchFamily="34" charset="0"/>
            </a:endParaRPr>
          </a:p>
        </p:txBody>
      </p:sp>
      <p:sp>
        <p:nvSpPr>
          <p:cNvPr id="22" name="Rounded Rectangle 21"/>
          <p:cNvSpPr/>
          <p:nvPr/>
        </p:nvSpPr>
        <p:spPr>
          <a:xfrm>
            <a:off x="3145878" y="41148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Deterministic</a:t>
            </a:r>
          </a:p>
        </p:txBody>
      </p:sp>
      <p:sp>
        <p:nvSpPr>
          <p:cNvPr id="23" name="Rounded Rectangle 22"/>
          <p:cNvSpPr/>
          <p:nvPr/>
        </p:nvSpPr>
        <p:spPr>
          <a:xfrm>
            <a:off x="3069677" y="5562600"/>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FPGA</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implementation</a:t>
            </a:r>
          </a:p>
        </p:txBody>
      </p:sp>
      <p:sp>
        <p:nvSpPr>
          <p:cNvPr id="24" name="Down Arrow 23"/>
          <p:cNvSpPr/>
          <p:nvPr/>
        </p:nvSpPr>
        <p:spPr>
          <a:xfrm>
            <a:off x="3872636" y="33572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5" name="Down Arrow 24"/>
          <p:cNvSpPr/>
          <p:nvPr/>
        </p:nvSpPr>
        <p:spPr>
          <a:xfrm>
            <a:off x="3872636" y="48050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7" name="Left-Right Arrow 26"/>
          <p:cNvSpPr/>
          <p:nvPr/>
        </p:nvSpPr>
        <p:spPr>
          <a:xfrm>
            <a:off x="5056593" y="5756729"/>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29" name="Left-Right Arrow 28"/>
          <p:cNvSpPr/>
          <p:nvPr/>
        </p:nvSpPr>
        <p:spPr>
          <a:xfrm>
            <a:off x="5056593" y="4288481"/>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0" name="Left-Right Arrow 29"/>
          <p:cNvSpPr/>
          <p:nvPr/>
        </p:nvSpPr>
        <p:spPr>
          <a:xfrm>
            <a:off x="5056593" y="2916882"/>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1" name="TextBox 30"/>
          <p:cNvSpPr txBox="1"/>
          <p:nvPr/>
        </p:nvSpPr>
        <p:spPr>
          <a:xfrm>
            <a:off x="2541992" y="3623846"/>
            <a:ext cx="1428596"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Interpolation</a:t>
            </a:r>
          </a:p>
        </p:txBody>
      </p:sp>
      <p:sp>
        <p:nvSpPr>
          <p:cNvPr id="32" name="TextBox 31"/>
          <p:cNvSpPr txBox="1"/>
          <p:nvPr/>
        </p:nvSpPr>
        <p:spPr>
          <a:xfrm>
            <a:off x="2586807" y="4997678"/>
            <a:ext cx="1245854"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HDL</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cxnSp>
        <p:nvCxnSpPr>
          <p:cNvPr id="34" name="Straight Connector 33"/>
          <p:cNvCxnSpPr/>
          <p:nvPr/>
        </p:nvCxnSpPr>
        <p:spPr>
          <a:xfrm>
            <a:off x="356927" y="2514600"/>
            <a:ext cx="8077200" cy="0"/>
          </a:xfrm>
          <a:prstGeom prst="line">
            <a:avLst/>
          </a:prstGeom>
          <a:ln/>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7177" y="1121327"/>
            <a:ext cx="1218501" cy="133874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7277" y="1331768"/>
            <a:ext cx="1141362" cy="1149222"/>
          </a:xfrm>
          <a:prstGeom prst="rect">
            <a:avLst/>
          </a:prstGeom>
        </p:spPr>
      </p:pic>
      <p:sp>
        <p:nvSpPr>
          <p:cNvPr id="33" name="圆角矩形 32"/>
          <p:cNvSpPr/>
          <p:nvPr/>
        </p:nvSpPr>
        <p:spPr>
          <a:xfrm>
            <a:off x="9046784" y="4852937"/>
            <a:ext cx="3429000" cy="1676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圆角矩形 34"/>
          <p:cNvSpPr/>
          <p:nvPr/>
        </p:nvSpPr>
        <p:spPr>
          <a:xfrm>
            <a:off x="9046784" y="3024137"/>
            <a:ext cx="34290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 descr="C:\Users\Zhihao Jiang\Documents\My Dropbox\VHM\figures\pacemaker.png"/>
          <p:cNvPicPr>
            <a:picLocks noChangeAspect="1" noChangeArrowheads="1"/>
          </p:cNvPicPr>
          <p:nvPr/>
        </p:nvPicPr>
        <p:blipFill>
          <a:blip r:embed="rId5" cstate="print"/>
          <a:srcRect/>
          <a:stretch>
            <a:fillRect/>
          </a:stretch>
        </p:blipFill>
        <p:spPr bwMode="auto">
          <a:xfrm>
            <a:off x="9351584" y="3552289"/>
            <a:ext cx="762000" cy="767248"/>
          </a:xfrm>
          <a:prstGeom prst="rect">
            <a:avLst/>
          </a:prstGeom>
          <a:noFill/>
        </p:spPr>
      </p:pic>
      <p:pic>
        <p:nvPicPr>
          <p:cNvPr id="37" name="Picture 5" descr="C:\Users\Zhihao Jiang\Documents\My Dropbox\VHM\figures\doctor.jpg"/>
          <p:cNvPicPr>
            <a:picLocks noChangeAspect="1" noChangeArrowheads="1"/>
          </p:cNvPicPr>
          <p:nvPr/>
        </p:nvPicPr>
        <p:blipFill>
          <a:blip r:embed="rId6" cstate="print"/>
          <a:srcRect/>
          <a:stretch>
            <a:fillRect/>
          </a:stretch>
        </p:blipFill>
        <p:spPr bwMode="auto">
          <a:xfrm>
            <a:off x="9283321" y="5005337"/>
            <a:ext cx="1135063" cy="1100214"/>
          </a:xfrm>
          <a:prstGeom prst="rect">
            <a:avLst/>
          </a:prstGeom>
          <a:noFill/>
        </p:spPr>
      </p:pic>
      <p:pic>
        <p:nvPicPr>
          <p:cNvPr id="38" name="Picture 6" descr="C:\Users\Zhihao Jiang\Documents\My Dropbox\VHM\figures\clipboard.jpg"/>
          <p:cNvPicPr>
            <a:picLocks noChangeAspect="1" noChangeArrowheads="1"/>
          </p:cNvPicPr>
          <p:nvPr/>
        </p:nvPicPr>
        <p:blipFill>
          <a:blip r:embed="rId7" cstate="print"/>
          <a:srcRect/>
          <a:stretch>
            <a:fillRect/>
          </a:stretch>
        </p:blipFill>
        <p:spPr bwMode="auto">
          <a:xfrm>
            <a:off x="11131171" y="5005337"/>
            <a:ext cx="1039813" cy="1039813"/>
          </a:xfrm>
          <a:prstGeom prst="rect">
            <a:avLst/>
          </a:prstGeom>
          <a:noFill/>
        </p:spPr>
      </p:pic>
      <p:sp>
        <p:nvSpPr>
          <p:cNvPr id="39" name="TextBox 30"/>
          <p:cNvSpPr txBox="1"/>
          <p:nvPr/>
        </p:nvSpPr>
        <p:spPr>
          <a:xfrm>
            <a:off x="11866184" y="1192360"/>
            <a:ext cx="1178528" cy="307777"/>
          </a:xfrm>
          <a:prstGeom prst="rect">
            <a:avLst/>
          </a:prstGeom>
          <a:noFill/>
        </p:spPr>
        <p:txBody>
          <a:bodyPr wrap="none" rtlCol="0">
            <a:spAutoFit/>
          </a:bodyPr>
          <a:lstStyle/>
          <a:p>
            <a:r>
              <a:rPr lang="en-US" sz="1400" b="1" dirty="0" smtClean="0">
                <a:solidFill>
                  <a:srgbClr val="FF0000"/>
                </a:solidFill>
                <a:latin typeface="Arial" pitchFamily="34" charset="0"/>
                <a:cs typeface="Arial" pitchFamily="34" charset="0"/>
              </a:rPr>
              <a:t>Abstraction</a:t>
            </a:r>
            <a:endParaRPr lang="en-US" sz="1400" b="1" dirty="0">
              <a:solidFill>
                <a:srgbClr val="FF0000"/>
              </a:solidFill>
              <a:latin typeface="Arial" pitchFamily="34" charset="0"/>
              <a:cs typeface="Arial" pitchFamily="34" charset="0"/>
            </a:endParaRPr>
          </a:p>
        </p:txBody>
      </p:sp>
      <p:sp>
        <p:nvSpPr>
          <p:cNvPr id="40" name="右箭头 39"/>
          <p:cNvSpPr/>
          <p:nvPr/>
        </p:nvSpPr>
        <p:spPr>
          <a:xfrm rot="18481101">
            <a:off x="12226244" y="4724756"/>
            <a:ext cx="1198665" cy="3485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33"/>
          <p:cNvSpPr txBox="1"/>
          <p:nvPr/>
        </p:nvSpPr>
        <p:spPr>
          <a:xfrm>
            <a:off x="12628184" y="5157737"/>
            <a:ext cx="641522" cy="307777"/>
          </a:xfrm>
          <a:prstGeom prst="rect">
            <a:avLst/>
          </a:prstGeom>
          <a:noFill/>
        </p:spPr>
        <p:txBody>
          <a:bodyPr wrap="none" rtlCol="0">
            <a:spAutoFit/>
          </a:bodyPr>
          <a:lstStyle/>
          <a:p>
            <a:r>
              <a:rPr lang="en-US" sz="1400" b="1" dirty="0" smtClean="0">
                <a:latin typeface="Arial" pitchFamily="34" charset="0"/>
                <a:cs typeface="Arial" pitchFamily="34" charset="0"/>
              </a:rPr>
              <a:t>TCTL</a:t>
            </a:r>
            <a:endParaRPr lang="en-US" sz="1400" b="1" dirty="0">
              <a:latin typeface="Arial" pitchFamily="34" charset="0"/>
              <a:cs typeface="Arial" pitchFamily="34" charset="0"/>
            </a:endParaRPr>
          </a:p>
        </p:txBody>
      </p:sp>
      <p:sp>
        <p:nvSpPr>
          <p:cNvPr id="42" name="菱形 41"/>
          <p:cNvSpPr/>
          <p:nvPr/>
        </p:nvSpPr>
        <p:spPr>
          <a:xfrm>
            <a:off x="14723684" y="4929137"/>
            <a:ext cx="1371600" cy="762000"/>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tx1"/>
                </a:solidFill>
                <a:latin typeface="Arial" pitchFamily="34" charset="0"/>
                <a:cs typeface="Arial" pitchFamily="34" charset="0"/>
              </a:rPr>
              <a:t>Safe?</a:t>
            </a:r>
          </a:p>
        </p:txBody>
      </p:sp>
      <p:cxnSp>
        <p:nvCxnSpPr>
          <p:cNvPr id="43" name="直接箭头连接符 42"/>
          <p:cNvCxnSpPr>
            <a:stCxn id="42" idx="0"/>
            <a:endCxn id="58" idx="2"/>
          </p:cNvCxnSpPr>
          <p:nvPr/>
        </p:nvCxnSpPr>
        <p:spPr>
          <a:xfrm flipV="1">
            <a:off x="15409484" y="4167137"/>
            <a:ext cx="0" cy="7620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7"/>
          <p:cNvSpPr txBox="1"/>
          <p:nvPr/>
        </p:nvSpPr>
        <p:spPr>
          <a:xfrm>
            <a:off x="14881288" y="4621360"/>
            <a:ext cx="413896" cy="307777"/>
          </a:xfrm>
          <a:prstGeom prst="rect">
            <a:avLst/>
          </a:prstGeom>
          <a:noFill/>
        </p:spPr>
        <p:txBody>
          <a:bodyPr wrap="none" rtlCol="0">
            <a:spAutoFit/>
          </a:bodyPr>
          <a:lstStyle/>
          <a:p>
            <a:r>
              <a:rPr lang="en-US" sz="1400" dirty="0" smtClean="0">
                <a:latin typeface="Arial" pitchFamily="34" charset="0"/>
                <a:cs typeface="Arial" pitchFamily="34" charset="0"/>
              </a:rPr>
              <a:t>No</a:t>
            </a:r>
            <a:endParaRPr lang="en-US" sz="1400" dirty="0">
              <a:latin typeface="Arial" pitchFamily="34" charset="0"/>
              <a:cs typeface="Arial" pitchFamily="34" charset="0"/>
            </a:endParaRPr>
          </a:p>
        </p:txBody>
      </p:sp>
      <p:sp>
        <p:nvSpPr>
          <p:cNvPr id="45" name="TextBox 48"/>
          <p:cNvSpPr txBox="1"/>
          <p:nvPr/>
        </p:nvSpPr>
        <p:spPr>
          <a:xfrm>
            <a:off x="15523784" y="5614937"/>
            <a:ext cx="477567" cy="307777"/>
          </a:xfrm>
          <a:prstGeom prst="rect">
            <a:avLst/>
          </a:prstGeom>
          <a:noFill/>
        </p:spPr>
        <p:txBody>
          <a:bodyPr wrap="none" rtlCol="0">
            <a:spAutoFit/>
          </a:bodyPr>
          <a:lstStyle/>
          <a:p>
            <a:r>
              <a:rPr lang="en-US" sz="1400" dirty="0" smtClean="0">
                <a:latin typeface="Arial" pitchFamily="34" charset="0"/>
                <a:cs typeface="Arial" pitchFamily="34" charset="0"/>
              </a:rPr>
              <a:t>Yes</a:t>
            </a:r>
            <a:endParaRPr lang="en-US" sz="1400" dirty="0">
              <a:latin typeface="Arial" pitchFamily="34" charset="0"/>
              <a:cs typeface="Arial" pitchFamily="34" charset="0"/>
            </a:endParaRPr>
          </a:p>
        </p:txBody>
      </p:sp>
      <p:cxnSp>
        <p:nvCxnSpPr>
          <p:cNvPr id="46" name="直接箭头连接符 45"/>
          <p:cNvCxnSpPr>
            <a:stCxn id="58" idx="3"/>
          </p:cNvCxnSpPr>
          <p:nvPr/>
        </p:nvCxnSpPr>
        <p:spPr>
          <a:xfrm>
            <a:off x="16095284" y="3786137"/>
            <a:ext cx="7239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50"/>
          <p:cNvSpPr txBox="1"/>
          <p:nvPr/>
        </p:nvSpPr>
        <p:spPr>
          <a:xfrm>
            <a:off x="16133384" y="3481337"/>
            <a:ext cx="477567" cy="307777"/>
          </a:xfrm>
          <a:prstGeom prst="rect">
            <a:avLst/>
          </a:prstGeom>
          <a:noFill/>
        </p:spPr>
        <p:txBody>
          <a:bodyPr wrap="none" rtlCol="0">
            <a:spAutoFit/>
          </a:bodyPr>
          <a:lstStyle/>
          <a:p>
            <a:r>
              <a:rPr lang="en-US" sz="1400" dirty="0" smtClean="0">
                <a:latin typeface="Arial" pitchFamily="34" charset="0"/>
                <a:cs typeface="Arial" pitchFamily="34" charset="0"/>
              </a:rPr>
              <a:t>Yes</a:t>
            </a:r>
            <a:endParaRPr lang="en-US" sz="1400" dirty="0">
              <a:latin typeface="Arial" pitchFamily="34" charset="0"/>
              <a:cs typeface="Arial" pitchFamily="34" charset="0"/>
            </a:endParaRPr>
          </a:p>
        </p:txBody>
      </p:sp>
      <p:sp>
        <p:nvSpPr>
          <p:cNvPr id="48" name="TextBox 53"/>
          <p:cNvSpPr txBox="1"/>
          <p:nvPr/>
        </p:nvSpPr>
        <p:spPr>
          <a:xfrm>
            <a:off x="9275384" y="2643137"/>
            <a:ext cx="708848" cy="338554"/>
          </a:xfrm>
          <a:prstGeom prst="rect">
            <a:avLst/>
          </a:prstGeom>
          <a:noFill/>
        </p:spPr>
        <p:txBody>
          <a:bodyPr wrap="none" rtlCol="0">
            <a:spAutoFit/>
          </a:bodyPr>
          <a:lstStyle/>
          <a:p>
            <a:r>
              <a:rPr lang="en-US" sz="1600" b="1" dirty="0" smtClean="0">
                <a:latin typeface="Arial" pitchFamily="34" charset="0"/>
                <a:cs typeface="Arial" pitchFamily="34" charset="0"/>
              </a:rPr>
              <a:t>Heart</a:t>
            </a:r>
            <a:endParaRPr lang="en-US" sz="1400" b="1" dirty="0">
              <a:latin typeface="Arial" pitchFamily="34" charset="0"/>
              <a:cs typeface="Arial" pitchFamily="34" charset="0"/>
            </a:endParaRPr>
          </a:p>
        </p:txBody>
      </p:sp>
      <p:sp>
        <p:nvSpPr>
          <p:cNvPr id="49" name="TextBox 55"/>
          <p:cNvSpPr txBox="1"/>
          <p:nvPr/>
        </p:nvSpPr>
        <p:spPr>
          <a:xfrm>
            <a:off x="9133943" y="4361983"/>
            <a:ext cx="1132041" cy="307777"/>
          </a:xfrm>
          <a:prstGeom prst="rect">
            <a:avLst/>
          </a:prstGeom>
          <a:noFill/>
        </p:spPr>
        <p:txBody>
          <a:bodyPr wrap="none" rtlCol="0">
            <a:spAutoFit/>
          </a:bodyPr>
          <a:lstStyle/>
          <a:p>
            <a:r>
              <a:rPr lang="en-US" sz="1400" b="1" dirty="0" smtClean="0">
                <a:latin typeface="Arial" pitchFamily="34" charset="0"/>
                <a:cs typeface="Arial" pitchFamily="34" charset="0"/>
              </a:rPr>
              <a:t>Pacemaker</a:t>
            </a:r>
            <a:endParaRPr lang="en-US" sz="1400" b="1" dirty="0">
              <a:latin typeface="Arial" pitchFamily="34" charset="0"/>
              <a:cs typeface="Arial" pitchFamily="34" charset="0"/>
            </a:endParaRPr>
          </a:p>
        </p:txBody>
      </p:sp>
      <p:sp>
        <p:nvSpPr>
          <p:cNvPr id="50" name="TextBox 56"/>
          <p:cNvSpPr txBox="1"/>
          <p:nvPr/>
        </p:nvSpPr>
        <p:spPr>
          <a:xfrm>
            <a:off x="10439647" y="4395737"/>
            <a:ext cx="2130648" cy="307777"/>
          </a:xfrm>
          <a:prstGeom prst="rect">
            <a:avLst/>
          </a:prstGeom>
          <a:noFill/>
        </p:spPr>
        <p:txBody>
          <a:bodyPr wrap="none" rtlCol="0">
            <a:spAutoFit/>
          </a:bodyPr>
          <a:lstStyle/>
          <a:p>
            <a:r>
              <a:rPr lang="en-US" sz="1400" b="1" dirty="0" smtClean="0">
                <a:latin typeface="Arial" pitchFamily="34" charset="0"/>
                <a:cs typeface="Arial" pitchFamily="34" charset="0"/>
              </a:rPr>
              <a:t>Timed automata model</a:t>
            </a:r>
            <a:endParaRPr lang="en-US" sz="1200" b="1" dirty="0">
              <a:latin typeface="Arial" pitchFamily="34" charset="0"/>
              <a:cs typeface="Arial" pitchFamily="34" charset="0"/>
            </a:endParaRPr>
          </a:p>
        </p:txBody>
      </p:sp>
      <p:sp>
        <p:nvSpPr>
          <p:cNvPr id="51" name="TextBox 57"/>
          <p:cNvSpPr txBox="1"/>
          <p:nvPr/>
        </p:nvSpPr>
        <p:spPr>
          <a:xfrm>
            <a:off x="9360862" y="6148337"/>
            <a:ext cx="1019831" cy="307777"/>
          </a:xfrm>
          <a:prstGeom prst="rect">
            <a:avLst/>
          </a:prstGeom>
          <a:noFill/>
        </p:spPr>
        <p:txBody>
          <a:bodyPr wrap="none" rtlCol="0">
            <a:spAutoFit/>
          </a:bodyPr>
          <a:lstStyle/>
          <a:p>
            <a:r>
              <a:rPr lang="en-US" sz="1400" b="1" dirty="0" smtClean="0">
                <a:latin typeface="Arial" pitchFamily="34" charset="0"/>
                <a:cs typeface="Arial" pitchFamily="34" charset="0"/>
              </a:rPr>
              <a:t>Physician</a:t>
            </a:r>
            <a:endParaRPr lang="en-US" sz="1400" b="1" dirty="0">
              <a:latin typeface="Arial" pitchFamily="34" charset="0"/>
              <a:cs typeface="Arial" pitchFamily="34" charset="0"/>
            </a:endParaRPr>
          </a:p>
        </p:txBody>
      </p:sp>
      <p:sp>
        <p:nvSpPr>
          <p:cNvPr id="52" name="TextBox 58"/>
          <p:cNvSpPr txBox="1"/>
          <p:nvPr/>
        </p:nvSpPr>
        <p:spPr>
          <a:xfrm>
            <a:off x="10987132" y="5995937"/>
            <a:ext cx="1386918" cy="523220"/>
          </a:xfrm>
          <a:prstGeom prst="rect">
            <a:avLst/>
          </a:prstGeom>
          <a:noFill/>
        </p:spPr>
        <p:txBody>
          <a:bodyPr wrap="none" rtlCol="0">
            <a:spAutoFit/>
          </a:bodyPr>
          <a:lstStyle/>
          <a:p>
            <a:pPr algn="ctr"/>
            <a:r>
              <a:rPr lang="en-US" sz="1400" b="1" dirty="0" smtClean="0">
                <a:latin typeface="Arial" pitchFamily="34" charset="0"/>
                <a:cs typeface="Arial" pitchFamily="34" charset="0"/>
              </a:rPr>
              <a:t>Physiological </a:t>
            </a:r>
          </a:p>
          <a:p>
            <a:pPr algn="ctr"/>
            <a:r>
              <a:rPr lang="en-US" sz="1400" b="1" dirty="0" smtClean="0">
                <a:latin typeface="Arial" pitchFamily="34" charset="0"/>
                <a:cs typeface="Arial" pitchFamily="34" charset="0"/>
              </a:rPr>
              <a:t>requirements</a:t>
            </a:r>
            <a:endParaRPr lang="en-US" sz="1200" b="1" dirty="0">
              <a:latin typeface="Arial" pitchFamily="34" charset="0"/>
              <a:cs typeface="Arial" pitchFamily="34" charset="0"/>
            </a:endParaRPr>
          </a:p>
        </p:txBody>
      </p:sp>
      <p:sp>
        <p:nvSpPr>
          <p:cNvPr id="53" name="TextBox 59"/>
          <p:cNvSpPr txBox="1"/>
          <p:nvPr/>
        </p:nvSpPr>
        <p:spPr>
          <a:xfrm>
            <a:off x="14990384" y="3021160"/>
            <a:ext cx="413896" cy="307777"/>
          </a:xfrm>
          <a:prstGeom prst="rect">
            <a:avLst/>
          </a:prstGeom>
          <a:noFill/>
        </p:spPr>
        <p:txBody>
          <a:bodyPr wrap="none" rtlCol="0">
            <a:spAutoFit/>
          </a:bodyPr>
          <a:lstStyle/>
          <a:p>
            <a:r>
              <a:rPr lang="en-US" sz="1400" dirty="0" smtClean="0">
                <a:latin typeface="Arial" pitchFamily="34" charset="0"/>
                <a:cs typeface="Arial" pitchFamily="34" charset="0"/>
              </a:rPr>
              <a:t>No</a:t>
            </a:r>
            <a:endParaRPr lang="en-US" sz="1400" dirty="0">
              <a:latin typeface="Arial" pitchFamily="34" charset="0"/>
              <a:cs typeface="Arial" pitchFamily="34" charset="0"/>
            </a:endParaRPr>
          </a:p>
        </p:txBody>
      </p:sp>
      <p:sp>
        <p:nvSpPr>
          <p:cNvPr id="54" name="TextBox 60"/>
          <p:cNvSpPr txBox="1"/>
          <p:nvPr/>
        </p:nvSpPr>
        <p:spPr>
          <a:xfrm>
            <a:off x="16971584" y="5995937"/>
            <a:ext cx="1338828" cy="369332"/>
          </a:xfrm>
          <a:prstGeom prst="rect">
            <a:avLst/>
          </a:prstGeom>
          <a:noFill/>
        </p:spPr>
        <p:txBody>
          <a:bodyPr wrap="none" rtlCol="0">
            <a:spAutoFit/>
          </a:bodyPr>
          <a:lstStyle/>
          <a:p>
            <a:r>
              <a:rPr lang="en-US" b="1" dirty="0" smtClean="0">
                <a:solidFill>
                  <a:srgbClr val="FF0000"/>
                </a:solidFill>
                <a:latin typeface="Arial" pitchFamily="34" charset="0"/>
                <a:cs typeface="Arial" pitchFamily="34" charset="0"/>
              </a:rPr>
              <a:t>Bug found</a:t>
            </a:r>
            <a:endParaRPr lang="en-US" b="1" dirty="0">
              <a:solidFill>
                <a:srgbClr val="FF0000"/>
              </a:solidFill>
              <a:latin typeface="Arial" pitchFamily="34" charset="0"/>
              <a:cs typeface="Arial" pitchFamily="34" charset="0"/>
            </a:endParaRPr>
          </a:p>
        </p:txBody>
      </p:sp>
      <p:sp>
        <p:nvSpPr>
          <p:cNvPr id="55" name="TextBox 61"/>
          <p:cNvSpPr txBox="1"/>
          <p:nvPr/>
        </p:nvSpPr>
        <p:spPr>
          <a:xfrm>
            <a:off x="14685584" y="6007605"/>
            <a:ext cx="1556836" cy="369332"/>
          </a:xfrm>
          <a:prstGeom prst="rect">
            <a:avLst/>
          </a:prstGeom>
          <a:noFill/>
        </p:spPr>
        <p:txBody>
          <a:bodyPr wrap="none" rtlCol="0">
            <a:spAutoFit/>
          </a:bodyPr>
          <a:lstStyle/>
          <a:p>
            <a:r>
              <a:rPr lang="en-US" b="1" dirty="0" smtClean="0">
                <a:latin typeface="Arial" pitchFamily="34" charset="0"/>
                <a:cs typeface="Arial" pitchFamily="34" charset="0"/>
              </a:rPr>
              <a:t>System Safe</a:t>
            </a:r>
            <a:endParaRPr lang="en-US" b="1" dirty="0">
              <a:latin typeface="Arial" pitchFamily="34" charset="0"/>
              <a:cs typeface="Arial" pitchFamily="34" charset="0"/>
            </a:endParaRPr>
          </a:p>
        </p:txBody>
      </p:sp>
      <p:sp>
        <p:nvSpPr>
          <p:cNvPr id="56" name="TextBox 62"/>
          <p:cNvSpPr txBox="1"/>
          <p:nvPr/>
        </p:nvSpPr>
        <p:spPr>
          <a:xfrm>
            <a:off x="14135892" y="1195337"/>
            <a:ext cx="1159292" cy="307777"/>
          </a:xfrm>
          <a:prstGeom prst="rect">
            <a:avLst/>
          </a:prstGeom>
          <a:noFill/>
        </p:spPr>
        <p:txBody>
          <a:bodyPr wrap="none" rtlCol="0">
            <a:spAutoFit/>
          </a:bodyPr>
          <a:lstStyle/>
          <a:p>
            <a:pPr algn="ctr"/>
            <a:r>
              <a:rPr lang="en-US" sz="1400" b="1" dirty="0" smtClean="0">
                <a:solidFill>
                  <a:srgbClr val="FF0000"/>
                </a:solidFill>
                <a:latin typeface="Arial" pitchFamily="34" charset="0"/>
                <a:cs typeface="Arial" pitchFamily="34" charset="0"/>
              </a:rPr>
              <a:t>Refinement</a:t>
            </a:r>
            <a:endParaRPr lang="en-US" sz="1400" b="1" dirty="0">
              <a:solidFill>
                <a:srgbClr val="FF0000"/>
              </a:solidFill>
              <a:latin typeface="Arial" pitchFamily="34" charset="0"/>
              <a:cs typeface="Arial" pitchFamily="34" charset="0"/>
            </a:endParaRPr>
          </a:p>
        </p:txBody>
      </p:sp>
      <p:cxnSp>
        <p:nvCxnSpPr>
          <p:cNvPr id="57" name="直接箭头连接符 56"/>
          <p:cNvCxnSpPr/>
          <p:nvPr/>
        </p:nvCxnSpPr>
        <p:spPr>
          <a:xfrm>
            <a:off x="13580684" y="3557537"/>
            <a:ext cx="0" cy="762000"/>
          </a:xfrm>
          <a:prstGeom prst="straightConnector1">
            <a:avLst/>
          </a:prstGeom>
          <a:noFill/>
        </p:spPr>
      </p:cxnSp>
      <p:sp>
        <p:nvSpPr>
          <p:cNvPr id="58" name="菱形 57"/>
          <p:cNvSpPr/>
          <p:nvPr/>
        </p:nvSpPr>
        <p:spPr>
          <a:xfrm>
            <a:off x="14723684" y="3405137"/>
            <a:ext cx="1371600" cy="762000"/>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solidFill>
                  <a:schemeClr val="tx1"/>
                </a:solidFill>
                <a:latin typeface="Arial" pitchFamily="34" charset="0"/>
                <a:cs typeface="Arial" pitchFamily="34" charset="0"/>
              </a:rPr>
              <a:t>Valid?</a:t>
            </a:r>
            <a:endParaRPr lang="en-US" sz="1400" dirty="0">
              <a:solidFill>
                <a:schemeClr val="tx1"/>
              </a:solidFill>
              <a:latin typeface="Arial" pitchFamily="34" charset="0"/>
              <a:cs typeface="Arial" pitchFamily="34" charset="0"/>
            </a:endParaRPr>
          </a:p>
        </p:txBody>
      </p:sp>
      <p:sp>
        <p:nvSpPr>
          <p:cNvPr id="59" name="TextBox 74"/>
          <p:cNvSpPr txBox="1"/>
          <p:nvPr/>
        </p:nvSpPr>
        <p:spPr>
          <a:xfrm>
            <a:off x="15523784" y="4471937"/>
            <a:ext cx="1000595" cy="523220"/>
          </a:xfrm>
          <a:prstGeom prst="rect">
            <a:avLst/>
          </a:prstGeom>
          <a:noFill/>
        </p:spPr>
        <p:txBody>
          <a:bodyPr wrap="none" rtlCol="0">
            <a:spAutoFit/>
          </a:bodyPr>
          <a:lstStyle/>
          <a:p>
            <a:pPr algn="ctr"/>
            <a:r>
              <a:rPr lang="en-US" sz="1400" b="1" dirty="0" smtClean="0">
                <a:solidFill>
                  <a:srgbClr val="FF0000"/>
                </a:solidFill>
                <a:latin typeface="Arial" pitchFamily="34" charset="0"/>
                <a:cs typeface="Arial" pitchFamily="34" charset="0"/>
              </a:rPr>
              <a:t>Counter-</a:t>
            </a:r>
          </a:p>
          <a:p>
            <a:pPr algn="ctr"/>
            <a:r>
              <a:rPr lang="en-US" sz="1400" b="1" dirty="0" smtClean="0">
                <a:solidFill>
                  <a:srgbClr val="FF0000"/>
                </a:solidFill>
                <a:latin typeface="Arial" pitchFamily="34" charset="0"/>
                <a:cs typeface="Arial" pitchFamily="34" charset="0"/>
              </a:rPr>
              <a:t>examples</a:t>
            </a:r>
            <a:endParaRPr lang="en-US" sz="1400" b="1" dirty="0">
              <a:solidFill>
                <a:srgbClr val="FF0000"/>
              </a:solidFill>
              <a:latin typeface="Arial" pitchFamily="34" charset="0"/>
              <a:cs typeface="Arial" pitchFamily="34" charset="0"/>
            </a:endParaRPr>
          </a:p>
        </p:txBody>
      </p:sp>
      <p:cxnSp>
        <p:nvCxnSpPr>
          <p:cNvPr id="60" name="直接箭头连接符 59"/>
          <p:cNvCxnSpPr/>
          <p:nvPr/>
        </p:nvCxnSpPr>
        <p:spPr>
          <a:xfrm>
            <a:off x="15399737" y="5645063"/>
            <a:ext cx="0" cy="457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形状 84"/>
          <p:cNvCxnSpPr>
            <a:stCxn id="62" idx="0"/>
          </p:cNvCxnSpPr>
          <p:nvPr/>
        </p:nvCxnSpPr>
        <p:spPr>
          <a:xfrm rot="16200000" flipV="1">
            <a:off x="14685584" y="585737"/>
            <a:ext cx="1905000" cy="3733800"/>
          </a:xfrm>
          <a:prstGeom prst="bentConnector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菱形 61"/>
          <p:cNvSpPr/>
          <p:nvPr/>
        </p:nvSpPr>
        <p:spPr>
          <a:xfrm>
            <a:off x="16819184" y="3405137"/>
            <a:ext cx="1371600" cy="762000"/>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a:solidFill>
                <a:schemeClr val="tx1"/>
              </a:solidFill>
              <a:latin typeface="Arial" pitchFamily="34" charset="0"/>
              <a:cs typeface="Arial" pitchFamily="34" charset="0"/>
            </a:endParaRPr>
          </a:p>
        </p:txBody>
      </p:sp>
      <p:sp>
        <p:nvSpPr>
          <p:cNvPr id="63" name="TextBox 88"/>
          <p:cNvSpPr txBox="1"/>
          <p:nvPr/>
        </p:nvSpPr>
        <p:spPr>
          <a:xfrm>
            <a:off x="16998258" y="3631965"/>
            <a:ext cx="1090363" cy="307777"/>
          </a:xfrm>
          <a:prstGeom prst="rect">
            <a:avLst/>
          </a:prstGeom>
          <a:noFill/>
        </p:spPr>
        <p:txBody>
          <a:bodyPr wrap="none" rtlCol="0">
            <a:spAutoFit/>
          </a:bodyPr>
          <a:lstStyle/>
          <a:p>
            <a:r>
              <a:rPr lang="en-US" sz="1400" dirty="0" smtClean="0"/>
              <a:t>Ambiguous?</a:t>
            </a:r>
            <a:endParaRPr lang="en-US" sz="1400" dirty="0"/>
          </a:p>
        </p:txBody>
      </p:sp>
      <p:cxnSp>
        <p:nvCxnSpPr>
          <p:cNvPr id="64" name="直接箭头连接符 63"/>
          <p:cNvCxnSpPr>
            <a:stCxn id="62" idx="2"/>
          </p:cNvCxnSpPr>
          <p:nvPr/>
        </p:nvCxnSpPr>
        <p:spPr>
          <a:xfrm>
            <a:off x="17504984" y="4167137"/>
            <a:ext cx="0" cy="19050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91"/>
          <p:cNvSpPr txBox="1"/>
          <p:nvPr/>
        </p:nvSpPr>
        <p:spPr>
          <a:xfrm>
            <a:off x="17123984" y="5005337"/>
            <a:ext cx="413896" cy="307777"/>
          </a:xfrm>
          <a:prstGeom prst="rect">
            <a:avLst/>
          </a:prstGeom>
          <a:noFill/>
        </p:spPr>
        <p:txBody>
          <a:bodyPr wrap="none" rtlCol="0">
            <a:spAutoFit/>
          </a:bodyPr>
          <a:lstStyle/>
          <a:p>
            <a:r>
              <a:rPr lang="en-US" sz="1400" dirty="0" smtClean="0">
                <a:latin typeface="Arial" pitchFamily="34" charset="0"/>
                <a:cs typeface="Arial" pitchFamily="34" charset="0"/>
              </a:rPr>
              <a:t>No</a:t>
            </a:r>
            <a:endParaRPr lang="en-US" sz="1400" dirty="0">
              <a:latin typeface="Arial" pitchFamily="34" charset="0"/>
              <a:cs typeface="Arial" pitchFamily="34" charset="0"/>
            </a:endParaRPr>
          </a:p>
        </p:txBody>
      </p:sp>
      <p:sp>
        <p:nvSpPr>
          <p:cNvPr id="66" name="TextBox 92"/>
          <p:cNvSpPr txBox="1"/>
          <p:nvPr/>
        </p:nvSpPr>
        <p:spPr>
          <a:xfrm>
            <a:off x="17047784" y="3024137"/>
            <a:ext cx="477567" cy="307777"/>
          </a:xfrm>
          <a:prstGeom prst="rect">
            <a:avLst/>
          </a:prstGeom>
          <a:noFill/>
        </p:spPr>
        <p:txBody>
          <a:bodyPr wrap="none" rtlCol="0">
            <a:spAutoFit/>
          </a:bodyPr>
          <a:lstStyle/>
          <a:p>
            <a:r>
              <a:rPr lang="en-US" sz="1400" dirty="0" smtClean="0">
                <a:latin typeface="Arial" pitchFamily="34" charset="0"/>
                <a:cs typeface="Arial" pitchFamily="34" charset="0"/>
              </a:rPr>
              <a:t>Yes</a:t>
            </a:r>
            <a:endParaRPr lang="en-US" sz="1400" dirty="0">
              <a:latin typeface="Arial" pitchFamily="34" charset="0"/>
              <a:cs typeface="Arial" pitchFamily="34" charset="0"/>
            </a:endParaRPr>
          </a:p>
        </p:txBody>
      </p:sp>
      <p:pic>
        <p:nvPicPr>
          <p:cNvPr id="67" name="Picture 3" descr="C:\Publications\STTT12\final\figs\abs.png"/>
          <p:cNvPicPr>
            <a:picLocks noChangeAspect="1" noChangeArrowheads="1"/>
          </p:cNvPicPr>
          <p:nvPr/>
        </p:nvPicPr>
        <p:blipFill>
          <a:blip r:embed="rId8" cstate="print"/>
          <a:srcRect/>
          <a:stretch>
            <a:fillRect/>
          </a:stretch>
        </p:blipFill>
        <p:spPr bwMode="auto">
          <a:xfrm>
            <a:off x="9183235" y="1728737"/>
            <a:ext cx="5038725" cy="948170"/>
          </a:xfrm>
          <a:prstGeom prst="rect">
            <a:avLst/>
          </a:prstGeom>
          <a:noFill/>
          <a:ln w="19050">
            <a:noFill/>
          </a:ln>
        </p:spPr>
      </p:pic>
      <p:sp>
        <p:nvSpPr>
          <p:cNvPr id="68" name="圆角矩形 67"/>
          <p:cNvSpPr/>
          <p:nvPr/>
        </p:nvSpPr>
        <p:spPr>
          <a:xfrm>
            <a:off x="12932984" y="3405137"/>
            <a:ext cx="1219200" cy="914400"/>
          </a:xfrm>
          <a:prstGeom prst="roundRect">
            <a:avLst/>
          </a:prstGeom>
          <a:solidFill>
            <a:schemeClr val="bg1"/>
          </a:solid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Model Checker</a:t>
            </a:r>
            <a:endParaRPr lang="en-US" b="1" dirty="0">
              <a:solidFill>
                <a:schemeClr val="tx1"/>
              </a:solidFill>
              <a:latin typeface="Arial" pitchFamily="34" charset="0"/>
              <a:cs typeface="Arial" pitchFamily="34" charset="0"/>
            </a:endParaRPr>
          </a:p>
        </p:txBody>
      </p:sp>
      <p:sp>
        <p:nvSpPr>
          <p:cNvPr id="69" name="下箭头 68"/>
          <p:cNvSpPr/>
          <p:nvPr/>
        </p:nvSpPr>
        <p:spPr>
          <a:xfrm>
            <a:off x="13055258" y="1303436"/>
            <a:ext cx="990600" cy="2101701"/>
          </a:xfrm>
          <a:prstGeom prst="downArrow">
            <a:avLst>
              <a:gd name="adj1" fmla="val 50000"/>
              <a:gd name="adj2" fmla="val 253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形状 546"/>
          <p:cNvCxnSpPr>
            <a:stCxn id="68" idx="2"/>
            <a:endCxn id="42" idx="1"/>
          </p:cNvCxnSpPr>
          <p:nvPr/>
        </p:nvCxnSpPr>
        <p:spPr>
          <a:xfrm rot="16200000" flipH="1">
            <a:off x="13637834" y="4224287"/>
            <a:ext cx="990600" cy="1181100"/>
          </a:xfrm>
          <a:prstGeom prst="bentConnector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1" name="Picture 4" descr="C:\Publications\STTT12\final\figs\pacemaker.jpg"/>
          <p:cNvPicPr>
            <a:picLocks noChangeAspect="1" noChangeArrowheads="1"/>
          </p:cNvPicPr>
          <p:nvPr/>
        </p:nvPicPr>
        <p:blipFill>
          <a:blip r:embed="rId9" cstate="print"/>
          <a:srcRect/>
          <a:stretch>
            <a:fillRect/>
          </a:stretch>
        </p:blipFill>
        <p:spPr bwMode="auto">
          <a:xfrm>
            <a:off x="10715571" y="3126528"/>
            <a:ext cx="1607813" cy="1345409"/>
          </a:xfrm>
          <a:prstGeom prst="rect">
            <a:avLst/>
          </a:prstGeom>
          <a:noFill/>
        </p:spPr>
      </p:pic>
      <p:cxnSp>
        <p:nvCxnSpPr>
          <p:cNvPr id="72" name="直接箭头连接符 71"/>
          <p:cNvCxnSpPr/>
          <p:nvPr/>
        </p:nvCxnSpPr>
        <p:spPr>
          <a:xfrm>
            <a:off x="11637584" y="1500137"/>
            <a:ext cx="16764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15410370" y="1528490"/>
            <a:ext cx="0" cy="19050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右箭头 73"/>
          <p:cNvSpPr/>
          <p:nvPr/>
        </p:nvSpPr>
        <p:spPr>
          <a:xfrm>
            <a:off x="12475784" y="3709937"/>
            <a:ext cx="457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圆角矩形 74"/>
          <p:cNvSpPr/>
          <p:nvPr/>
        </p:nvSpPr>
        <p:spPr>
          <a:xfrm>
            <a:off x="9122984" y="1652537"/>
            <a:ext cx="51816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43"/>
          <p:cNvSpPr txBox="1"/>
          <p:nvPr/>
        </p:nvSpPr>
        <p:spPr>
          <a:xfrm>
            <a:off x="11332784" y="2566937"/>
            <a:ext cx="381836" cy="338554"/>
          </a:xfrm>
          <a:prstGeom prst="rect">
            <a:avLst/>
          </a:prstGeom>
          <a:noFill/>
        </p:spPr>
        <p:txBody>
          <a:bodyPr wrap="none" rtlCol="0">
            <a:spAutoFit/>
          </a:bodyPr>
          <a:lstStyle/>
          <a:p>
            <a:r>
              <a:rPr lang="en-US" sz="1600" dirty="0" smtClean="0"/>
              <a:t>H</a:t>
            </a:r>
            <a:r>
              <a:rPr lang="en-US" sz="1600" baseline="-25000" dirty="0" smtClean="0"/>
              <a:t>0</a:t>
            </a:r>
            <a:endParaRPr lang="en-US" sz="1600" dirty="0"/>
          </a:p>
        </p:txBody>
      </p:sp>
      <p:sp>
        <p:nvSpPr>
          <p:cNvPr id="77" name="TextBox 44"/>
          <p:cNvSpPr txBox="1"/>
          <p:nvPr/>
        </p:nvSpPr>
        <p:spPr>
          <a:xfrm>
            <a:off x="12170984" y="2566937"/>
            <a:ext cx="381836" cy="338554"/>
          </a:xfrm>
          <a:prstGeom prst="rect">
            <a:avLst/>
          </a:prstGeom>
          <a:noFill/>
        </p:spPr>
        <p:txBody>
          <a:bodyPr wrap="none" rtlCol="0">
            <a:spAutoFit/>
          </a:bodyPr>
          <a:lstStyle/>
          <a:p>
            <a:r>
              <a:rPr lang="en-US" sz="1600" dirty="0" smtClean="0"/>
              <a:t>H</a:t>
            </a:r>
            <a:r>
              <a:rPr lang="en-US" altLang="zh-CN" sz="1600" baseline="-25000" dirty="0" smtClean="0"/>
              <a:t>1</a:t>
            </a:r>
            <a:endParaRPr lang="en-US" sz="1600" dirty="0"/>
          </a:p>
        </p:txBody>
      </p:sp>
      <p:sp>
        <p:nvSpPr>
          <p:cNvPr id="78" name="TextBox 46"/>
          <p:cNvSpPr txBox="1"/>
          <p:nvPr/>
        </p:nvSpPr>
        <p:spPr>
          <a:xfrm>
            <a:off x="12856784" y="2566937"/>
            <a:ext cx="381836" cy="338554"/>
          </a:xfrm>
          <a:prstGeom prst="rect">
            <a:avLst/>
          </a:prstGeom>
          <a:noFill/>
        </p:spPr>
        <p:txBody>
          <a:bodyPr wrap="none" rtlCol="0">
            <a:spAutoFit/>
          </a:bodyPr>
          <a:lstStyle/>
          <a:p>
            <a:r>
              <a:rPr lang="en-US" sz="1600" dirty="0" smtClean="0"/>
              <a:t>H</a:t>
            </a:r>
            <a:r>
              <a:rPr lang="en-US" altLang="zh-CN" sz="1600" baseline="-25000" dirty="0" smtClean="0"/>
              <a:t>2</a:t>
            </a:r>
            <a:endParaRPr lang="en-US" sz="1600" dirty="0"/>
          </a:p>
        </p:txBody>
      </p:sp>
      <p:sp>
        <p:nvSpPr>
          <p:cNvPr id="79" name="TextBox 51"/>
          <p:cNvSpPr txBox="1"/>
          <p:nvPr/>
        </p:nvSpPr>
        <p:spPr>
          <a:xfrm>
            <a:off x="13390184" y="2566937"/>
            <a:ext cx="381836" cy="338554"/>
          </a:xfrm>
          <a:prstGeom prst="rect">
            <a:avLst/>
          </a:prstGeom>
          <a:noFill/>
        </p:spPr>
        <p:txBody>
          <a:bodyPr wrap="none" rtlCol="0">
            <a:spAutoFit/>
          </a:bodyPr>
          <a:lstStyle/>
          <a:p>
            <a:r>
              <a:rPr lang="en-US" sz="1600" dirty="0" smtClean="0"/>
              <a:t>H</a:t>
            </a:r>
            <a:r>
              <a:rPr lang="en-US" altLang="zh-CN" sz="1600" baseline="-25000" dirty="0" smtClean="0"/>
              <a:t>3</a:t>
            </a:r>
            <a:endParaRPr lang="en-US" sz="1600" dirty="0"/>
          </a:p>
        </p:txBody>
      </p:sp>
      <p:sp>
        <p:nvSpPr>
          <p:cNvPr id="80" name="TextBox 52"/>
          <p:cNvSpPr txBox="1"/>
          <p:nvPr/>
        </p:nvSpPr>
        <p:spPr>
          <a:xfrm>
            <a:off x="13847384" y="2566937"/>
            <a:ext cx="381836" cy="338554"/>
          </a:xfrm>
          <a:prstGeom prst="rect">
            <a:avLst/>
          </a:prstGeom>
          <a:noFill/>
        </p:spPr>
        <p:txBody>
          <a:bodyPr wrap="none" rtlCol="0">
            <a:spAutoFit/>
          </a:bodyPr>
          <a:lstStyle/>
          <a:p>
            <a:r>
              <a:rPr lang="en-US" sz="1600" dirty="0" smtClean="0"/>
              <a:t>H</a:t>
            </a:r>
            <a:r>
              <a:rPr lang="en-US" altLang="zh-CN" sz="1600" baseline="-25000" dirty="0" smtClean="0"/>
              <a:t>4</a:t>
            </a:r>
            <a:endParaRPr lang="en-US" sz="1600" dirty="0"/>
          </a:p>
        </p:txBody>
      </p:sp>
      <p:sp>
        <p:nvSpPr>
          <p:cNvPr id="81" name="右箭头 80"/>
          <p:cNvSpPr/>
          <p:nvPr/>
        </p:nvSpPr>
        <p:spPr>
          <a:xfrm>
            <a:off x="10189784" y="3862337"/>
            <a:ext cx="4572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右箭头 81"/>
          <p:cNvSpPr/>
          <p:nvPr/>
        </p:nvSpPr>
        <p:spPr>
          <a:xfrm>
            <a:off x="10494584" y="5538737"/>
            <a:ext cx="4572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87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189</Words>
  <Application>Microsoft Office PowerPoint</Application>
  <PresentationFormat>自定义</PresentationFormat>
  <Paragraphs>52</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宋体</vt:lpstr>
      <vt:lpstr>Arial</vt:lpstr>
      <vt:lpstr>Calibri</vt:lpstr>
      <vt:lpstr>Office 主题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Zhihao</dc:creator>
  <cp:lastModifiedBy>Zhihao</cp:lastModifiedBy>
  <cp:revision>14</cp:revision>
  <dcterms:created xsi:type="dcterms:W3CDTF">2013-12-09T18:00:04Z</dcterms:created>
  <dcterms:modified xsi:type="dcterms:W3CDTF">2015-11-06T00:41:14Z</dcterms:modified>
</cp:coreProperties>
</file>