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8288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0" y="792"/>
      </p:cViewPr>
      <p:guideLst>
        <p:guide orient="horz" pos="216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3/29/2016</a:t>
            </a:fld>
            <a:endParaRPr lang="en-US"/>
          </a:p>
        </p:txBody>
      </p:sp>
      <p:sp>
        <p:nvSpPr>
          <p:cNvPr id="4" name="幻灯片图像占位符 3"/>
          <p:cNvSpPr>
            <a:spLocks noGrp="1" noRot="1" noChangeAspect="1"/>
          </p:cNvSpPr>
          <p:nvPr>
            <p:ph type="sldImg" idx="2"/>
          </p:nvPr>
        </p:nvSpPr>
        <p:spPr>
          <a:xfrm>
            <a:off x="-1143000" y="685800"/>
            <a:ext cx="914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9144000" cy="3429000"/>
          </a:xfrm>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130426"/>
            <a:ext cx="155448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2743200" y="3886200"/>
            <a:ext cx="12801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3/29/2016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3/29/2016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258800" y="274639"/>
            <a:ext cx="4114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39"/>
            <a:ext cx="1203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3/29/2016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3/29/2016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44626" y="4406901"/>
            <a:ext cx="155448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1444626" y="2906713"/>
            <a:ext cx="155448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3/29/2016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914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9296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3/29/2016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535113"/>
            <a:ext cx="80803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914400" y="2174875"/>
            <a:ext cx="80803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9290051" y="1535113"/>
            <a:ext cx="80835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9290051" y="2174875"/>
            <a:ext cx="80835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3/29/2016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3/29/2016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3/29/2016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1" y="273050"/>
            <a:ext cx="6016626"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7150100" y="273051"/>
            <a:ext cx="102235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914401" y="1435101"/>
            <a:ext cx="601662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3/29/2016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84576" y="4800600"/>
            <a:ext cx="109728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3584576" y="612775"/>
            <a:ext cx="109728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3584576" y="5367338"/>
            <a:ext cx="109728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3/29/2016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4400" y="274638"/>
            <a:ext cx="164592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914400" y="1600201"/>
            <a:ext cx="164592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914400" y="6356351"/>
            <a:ext cx="4267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3/29/2016</a:t>
            </a:fld>
            <a:endParaRPr lang="en-US"/>
          </a:p>
        </p:txBody>
      </p:sp>
      <p:sp>
        <p:nvSpPr>
          <p:cNvPr id="5" name="页脚占位符 4"/>
          <p:cNvSpPr>
            <a:spLocks noGrp="1"/>
          </p:cNvSpPr>
          <p:nvPr>
            <p:ph type="ftr" sz="quarter" idx="3"/>
          </p:nvPr>
        </p:nvSpPr>
        <p:spPr>
          <a:xfrm>
            <a:off x="6248400" y="6356351"/>
            <a:ext cx="5791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3106400" y="6356351"/>
            <a:ext cx="426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圆角矩形标注 93"/>
          <p:cNvSpPr/>
          <p:nvPr/>
        </p:nvSpPr>
        <p:spPr>
          <a:xfrm>
            <a:off x="5976599" y="2231475"/>
            <a:ext cx="1958650" cy="3886200"/>
          </a:xfrm>
          <a:prstGeom prst="wedgeRoundRectCallout">
            <a:avLst>
              <a:gd name="adj1" fmla="val 72610"/>
              <a:gd name="adj2" fmla="val 3852"/>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1" y="2667000"/>
            <a:ext cx="195438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smtClean="0">
                <a:latin typeface="Arial" pitchFamily="34" charset="0"/>
                <a:cs typeface="Arial" pitchFamily="34" charset="0"/>
              </a:rPr>
              <a:t>Model Checking</a:t>
            </a:r>
            <a:endParaRPr lang="en-US" b="1" dirty="0">
              <a:latin typeface="Arial" pitchFamily="34" charset="0"/>
              <a:cs typeface="Arial" pitchFamily="34" charset="0"/>
            </a:endParaRPr>
          </a:p>
        </p:txBody>
      </p:sp>
      <p:cxnSp>
        <p:nvCxnSpPr>
          <p:cNvPr id="6" name="Straight Connector 5"/>
          <p:cNvCxnSpPr/>
          <p:nvPr/>
        </p:nvCxnSpPr>
        <p:spPr>
          <a:xfrm>
            <a:off x="533400" y="32766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38200" y="4038600"/>
            <a:ext cx="1364476"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Simulation</a:t>
            </a:r>
          </a:p>
        </p:txBody>
      </p:sp>
      <p:cxnSp>
        <p:nvCxnSpPr>
          <p:cNvPr id="8" name="Straight Connector 7"/>
          <p:cNvCxnSpPr/>
          <p:nvPr/>
        </p:nvCxnSpPr>
        <p:spPr>
          <a:xfrm>
            <a:off x="533400" y="45720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67677" y="5249150"/>
            <a:ext cx="2416046" cy="64633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smtClean="0">
                <a:latin typeface="Arial" pitchFamily="34" charset="0"/>
                <a:cs typeface="Arial" pitchFamily="34" charset="0"/>
              </a:rPr>
              <a:t>in-</a:t>
            </a:r>
            <a:r>
              <a:rPr lang="en-US" b="1" dirty="0" err="1" smtClean="0">
                <a:latin typeface="Arial" pitchFamily="34" charset="0"/>
                <a:cs typeface="Arial" pitchFamily="34" charset="0"/>
              </a:rPr>
              <a:t>silico</a:t>
            </a:r>
            <a:r>
              <a:rPr lang="en-US" b="1" dirty="0" smtClean="0">
                <a:latin typeface="Arial" pitchFamily="34" charset="0"/>
                <a:cs typeface="Arial" pitchFamily="34" charset="0"/>
              </a:rPr>
              <a:t> Pre-clinical </a:t>
            </a:r>
          </a:p>
          <a:p>
            <a:pPr algn="ctr"/>
            <a:r>
              <a:rPr lang="en-US" b="1" dirty="0" smtClean="0">
                <a:latin typeface="Arial" pitchFamily="34" charset="0"/>
                <a:cs typeface="Arial" pitchFamily="34" charset="0"/>
              </a:rPr>
              <a:t>Trials</a:t>
            </a:r>
            <a:endParaRPr lang="en-US" b="1" dirty="0">
              <a:latin typeface="Arial" pitchFamily="34" charset="0"/>
              <a:cs typeface="Arial" pitchFamily="34" charset="0"/>
            </a:endParaRPr>
          </a:p>
        </p:txBody>
      </p:sp>
      <p:cxnSp>
        <p:nvCxnSpPr>
          <p:cNvPr id="10" name="Straight Connector 9"/>
          <p:cNvCxnSpPr/>
          <p:nvPr/>
        </p:nvCxnSpPr>
        <p:spPr>
          <a:xfrm>
            <a:off x="533400" y="60198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6166485" y="25146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UPPAAL Model</a:t>
            </a:r>
          </a:p>
        </p:txBody>
      </p:sp>
      <p:sp>
        <p:nvSpPr>
          <p:cNvPr id="12" name="Rounded Rectangle 11"/>
          <p:cNvSpPr/>
          <p:nvPr/>
        </p:nvSpPr>
        <p:spPr>
          <a:xfrm>
            <a:off x="6166485" y="38862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Stateflow</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Chart</a:t>
            </a:r>
          </a:p>
        </p:txBody>
      </p:sp>
      <p:sp>
        <p:nvSpPr>
          <p:cNvPr id="13" name="Rounded Rectangle 12"/>
          <p:cNvSpPr/>
          <p:nvPr/>
        </p:nvSpPr>
        <p:spPr>
          <a:xfrm>
            <a:off x="6008370" y="5334001"/>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 Code</a:t>
            </a:r>
          </a:p>
          <a:p>
            <a:pPr algn="ctr"/>
            <a:r>
              <a:rPr lang="en-US" dirty="0">
                <a:solidFill>
                  <a:schemeClr val="tx1"/>
                </a:solidFill>
                <a:latin typeface="Arial" pitchFamily="34" charset="0"/>
                <a:cs typeface="Arial" pitchFamily="34" charset="0"/>
              </a:rPr>
              <a:t>implementation</a:t>
            </a:r>
          </a:p>
        </p:txBody>
      </p:sp>
      <p:sp>
        <p:nvSpPr>
          <p:cNvPr id="14" name="Down Arrow 13"/>
          <p:cNvSpPr/>
          <p:nvPr/>
        </p:nvSpPr>
        <p:spPr>
          <a:xfrm>
            <a:off x="6811329" y="31286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811329" y="45764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7162801" y="3276601"/>
            <a:ext cx="1922193"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UPP2SF</a:t>
            </a:r>
            <a:r>
              <a:rPr lang="en-US" sz="1400" b="1" dirty="0">
                <a:latin typeface="Arial" pitchFamily="34" charset="0"/>
                <a:cs typeface="Arial" pitchFamily="34" charset="0"/>
              </a:rPr>
              <a:t> </a:t>
            </a:r>
          </a:p>
          <a:p>
            <a:r>
              <a:rPr lang="en-US" sz="1600" b="1" dirty="0">
                <a:latin typeface="Arial" pitchFamily="34" charset="0"/>
                <a:cs typeface="Arial" pitchFamily="34" charset="0"/>
              </a:rPr>
              <a:t>Model</a:t>
            </a:r>
            <a:r>
              <a:rPr lang="en-US" sz="1400" b="1" dirty="0">
                <a:latin typeface="Arial" pitchFamily="34" charset="0"/>
                <a:cs typeface="Arial" pitchFamily="34" charset="0"/>
              </a:rPr>
              <a:t> </a:t>
            </a:r>
            <a:r>
              <a:rPr lang="en-US" sz="1600" b="1" dirty="0">
                <a:latin typeface="Arial" pitchFamily="34" charset="0"/>
                <a:cs typeface="Arial" pitchFamily="34" charset="0"/>
              </a:rPr>
              <a:t>Translation</a:t>
            </a:r>
          </a:p>
        </p:txBody>
      </p:sp>
      <p:sp>
        <p:nvSpPr>
          <p:cNvPr id="17" name="TextBox 16"/>
          <p:cNvSpPr txBox="1"/>
          <p:nvPr/>
        </p:nvSpPr>
        <p:spPr>
          <a:xfrm>
            <a:off x="7086601" y="4724400"/>
            <a:ext cx="1681871"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err="1">
                <a:latin typeface="Arial" pitchFamily="34" charset="0"/>
                <a:cs typeface="Arial" pitchFamily="34" charset="0"/>
              </a:rPr>
              <a:t>Simulink</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sp>
        <p:nvSpPr>
          <p:cNvPr id="19" name="TextBox 18"/>
          <p:cNvSpPr txBox="1"/>
          <p:nvPr/>
        </p:nvSpPr>
        <p:spPr>
          <a:xfrm>
            <a:off x="5525537" y="1219200"/>
            <a:ext cx="1467068" cy="92333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algn="ctr"/>
            <a:r>
              <a:rPr lang="en-US" b="1" dirty="0" smtClean="0">
                <a:latin typeface="Arial" pitchFamily="34" charset="0"/>
                <a:cs typeface="Arial" pitchFamily="34" charset="0"/>
              </a:rPr>
              <a:t>Implantable</a:t>
            </a:r>
          </a:p>
          <a:p>
            <a:pPr algn="ctr"/>
            <a:r>
              <a:rPr lang="en-US" b="1" dirty="0" smtClean="0">
                <a:latin typeface="Arial" pitchFamily="34" charset="0"/>
                <a:cs typeface="Arial" pitchFamily="34" charset="0"/>
              </a:rPr>
              <a:t>Cardiac</a:t>
            </a:r>
          </a:p>
          <a:p>
            <a:pPr algn="ctr"/>
            <a:r>
              <a:rPr lang="en-US" b="1" dirty="0" smtClean="0">
                <a:latin typeface="Arial" pitchFamily="34" charset="0"/>
                <a:cs typeface="Arial" pitchFamily="34" charset="0"/>
              </a:rPr>
              <a:t>Device</a:t>
            </a:r>
            <a:endParaRPr lang="en-US" b="1" dirty="0">
              <a:latin typeface="Arial" pitchFamily="34" charset="0"/>
              <a:cs typeface="Arial" pitchFamily="34" charset="0"/>
            </a:endParaRPr>
          </a:p>
        </p:txBody>
      </p:sp>
      <p:sp>
        <p:nvSpPr>
          <p:cNvPr id="20" name="TextBox 19"/>
          <p:cNvSpPr txBox="1"/>
          <p:nvPr/>
        </p:nvSpPr>
        <p:spPr>
          <a:xfrm>
            <a:off x="2959800" y="1578115"/>
            <a:ext cx="77457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347086" y="25146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Non-deterministic</a:t>
            </a:r>
          </a:p>
        </p:txBody>
      </p:sp>
      <p:sp>
        <p:nvSpPr>
          <p:cNvPr id="22" name="Rounded Rectangle 21"/>
          <p:cNvSpPr/>
          <p:nvPr/>
        </p:nvSpPr>
        <p:spPr>
          <a:xfrm>
            <a:off x="3347086" y="38862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Deterministic</a:t>
            </a:r>
          </a:p>
        </p:txBody>
      </p:sp>
      <p:sp>
        <p:nvSpPr>
          <p:cNvPr id="23" name="Rounded Rectangle 22"/>
          <p:cNvSpPr/>
          <p:nvPr/>
        </p:nvSpPr>
        <p:spPr>
          <a:xfrm>
            <a:off x="3270885" y="5334000"/>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FPGA</a:t>
            </a:r>
          </a:p>
          <a:p>
            <a:pPr algn="ctr"/>
            <a:r>
              <a:rPr lang="en-US" dirty="0">
                <a:solidFill>
                  <a:schemeClr val="tx1"/>
                </a:solidFill>
                <a:latin typeface="Arial" pitchFamily="34" charset="0"/>
                <a:cs typeface="Arial" pitchFamily="34" charset="0"/>
              </a:rPr>
              <a:t>implementation</a:t>
            </a:r>
          </a:p>
        </p:txBody>
      </p:sp>
      <p:sp>
        <p:nvSpPr>
          <p:cNvPr id="24" name="Down Arrow 23"/>
          <p:cNvSpPr/>
          <p:nvPr/>
        </p:nvSpPr>
        <p:spPr>
          <a:xfrm>
            <a:off x="4073844" y="31286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5" name="Down Arrow 24"/>
          <p:cNvSpPr/>
          <p:nvPr/>
        </p:nvSpPr>
        <p:spPr>
          <a:xfrm>
            <a:off x="4073844" y="45764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7" name="Left-Right Arrow 26"/>
          <p:cNvSpPr/>
          <p:nvPr/>
        </p:nvSpPr>
        <p:spPr>
          <a:xfrm>
            <a:off x="5257801" y="5528129"/>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29" name="Left-Right Arrow 28"/>
          <p:cNvSpPr/>
          <p:nvPr/>
        </p:nvSpPr>
        <p:spPr>
          <a:xfrm>
            <a:off x="5257801" y="4059881"/>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0" name="Left-Right Arrow 29"/>
          <p:cNvSpPr/>
          <p:nvPr/>
        </p:nvSpPr>
        <p:spPr>
          <a:xfrm>
            <a:off x="5257801" y="2688282"/>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1" name="TextBox 30"/>
          <p:cNvSpPr txBox="1"/>
          <p:nvPr/>
        </p:nvSpPr>
        <p:spPr>
          <a:xfrm>
            <a:off x="2743200" y="3395246"/>
            <a:ext cx="1301959"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smtClean="0">
                <a:latin typeface="Arial" pitchFamily="34" charset="0"/>
                <a:cs typeface="Arial" pitchFamily="34" charset="0"/>
              </a:rPr>
              <a:t>Refinement</a:t>
            </a:r>
            <a:endParaRPr lang="en-US" sz="1600" b="1" dirty="0">
              <a:latin typeface="Arial" pitchFamily="34" charset="0"/>
              <a:cs typeface="Arial" pitchFamily="34" charset="0"/>
            </a:endParaRPr>
          </a:p>
        </p:txBody>
      </p:sp>
      <p:sp>
        <p:nvSpPr>
          <p:cNvPr id="32" name="TextBox 31"/>
          <p:cNvSpPr txBox="1"/>
          <p:nvPr/>
        </p:nvSpPr>
        <p:spPr>
          <a:xfrm>
            <a:off x="2788015" y="4769078"/>
            <a:ext cx="1245854"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HDL</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cxnSp>
        <p:nvCxnSpPr>
          <p:cNvPr id="34" name="Straight Connector 33"/>
          <p:cNvCxnSpPr/>
          <p:nvPr/>
        </p:nvCxnSpPr>
        <p:spPr>
          <a:xfrm>
            <a:off x="558135" y="2286000"/>
            <a:ext cx="8077200" cy="0"/>
          </a:xfrm>
          <a:prstGeom prst="line">
            <a:avLst/>
          </a:prstGeom>
          <a:ln/>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385" y="892727"/>
            <a:ext cx="1218501" cy="133874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485" y="1103168"/>
            <a:ext cx="1141362" cy="1149222"/>
          </a:xfrm>
          <a:prstGeom prst="rect">
            <a:avLst/>
          </a:prstGeom>
        </p:spPr>
      </p:pic>
      <p:sp>
        <p:nvSpPr>
          <p:cNvPr id="2" name="圆角矩形标注 1"/>
          <p:cNvSpPr/>
          <p:nvPr/>
        </p:nvSpPr>
        <p:spPr>
          <a:xfrm>
            <a:off x="3119946" y="2286000"/>
            <a:ext cx="2051207" cy="3733800"/>
          </a:xfrm>
          <a:prstGeom prst="wedgeRoundRectCallout">
            <a:avLst>
              <a:gd name="adj1" fmla="val -94095"/>
              <a:gd name="adj2" fmla="val -56552"/>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p:cNvSpPr txBox="1"/>
          <p:nvPr/>
        </p:nvSpPr>
        <p:spPr>
          <a:xfrm>
            <a:off x="1667342" y="1699053"/>
            <a:ext cx="1003801" cy="369332"/>
          </a:xfrm>
          <a:prstGeom prst="rect">
            <a:avLst/>
          </a:prstGeom>
          <a:noFill/>
        </p:spPr>
        <p:txBody>
          <a:bodyPr wrap="none" rtlCol="0">
            <a:spAutoFit/>
          </a:bodyPr>
          <a:lstStyle/>
          <a:p>
            <a:r>
              <a:rPr lang="en-US" b="1" dirty="0" smtClean="0">
                <a:solidFill>
                  <a:srgbClr val="FF0000"/>
                </a:solidFill>
              </a:rPr>
              <a:t>Theme 1</a:t>
            </a:r>
            <a:endParaRPr lang="en-US" b="1" dirty="0">
              <a:solidFill>
                <a:srgbClr val="FF0000"/>
              </a:solidFill>
            </a:endParaRPr>
          </a:p>
        </p:txBody>
      </p:sp>
      <p:sp>
        <p:nvSpPr>
          <p:cNvPr id="92" name="圆角矩形标注 91"/>
          <p:cNvSpPr/>
          <p:nvPr/>
        </p:nvSpPr>
        <p:spPr>
          <a:xfrm>
            <a:off x="3258656" y="2383033"/>
            <a:ext cx="4589944" cy="815328"/>
          </a:xfrm>
          <a:prstGeom prst="wedgeRoundRectCallout">
            <a:avLst>
              <a:gd name="adj1" fmla="val 64688"/>
              <a:gd name="adj2" fmla="val -11626"/>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文本框 92"/>
          <p:cNvSpPr txBox="1"/>
          <p:nvPr/>
        </p:nvSpPr>
        <p:spPr>
          <a:xfrm>
            <a:off x="8152144" y="2710191"/>
            <a:ext cx="1003801" cy="369332"/>
          </a:xfrm>
          <a:prstGeom prst="rect">
            <a:avLst/>
          </a:prstGeom>
          <a:noFill/>
        </p:spPr>
        <p:txBody>
          <a:bodyPr wrap="none" rtlCol="0">
            <a:spAutoFit/>
          </a:bodyPr>
          <a:lstStyle/>
          <a:p>
            <a:r>
              <a:rPr lang="en-US" b="1" dirty="0">
                <a:solidFill>
                  <a:srgbClr val="FF0000"/>
                </a:solidFill>
              </a:rPr>
              <a:t>Theme</a:t>
            </a:r>
            <a:r>
              <a:rPr lang="en-US" b="1" dirty="0">
                <a:solidFill>
                  <a:srgbClr val="FF0000"/>
                </a:solidFill>
              </a:rPr>
              <a:t> 2</a:t>
            </a:r>
            <a:endParaRPr lang="en-US" b="1" dirty="0">
              <a:solidFill>
                <a:srgbClr val="FF0000"/>
              </a:solidFill>
            </a:endParaRPr>
          </a:p>
        </p:txBody>
      </p:sp>
      <p:sp>
        <p:nvSpPr>
          <p:cNvPr id="95" name="文本框 94"/>
          <p:cNvSpPr txBox="1"/>
          <p:nvPr/>
        </p:nvSpPr>
        <p:spPr>
          <a:xfrm>
            <a:off x="8066435" y="3917723"/>
            <a:ext cx="1003801" cy="369332"/>
          </a:xfrm>
          <a:prstGeom prst="rect">
            <a:avLst/>
          </a:prstGeom>
          <a:noFill/>
        </p:spPr>
        <p:txBody>
          <a:bodyPr wrap="none" rtlCol="0">
            <a:spAutoFit/>
          </a:bodyPr>
          <a:lstStyle/>
          <a:p>
            <a:r>
              <a:rPr lang="en-US" b="1" dirty="0">
                <a:solidFill>
                  <a:srgbClr val="FF0000"/>
                </a:solidFill>
              </a:rPr>
              <a:t>Theme 3</a:t>
            </a:r>
            <a:endParaRPr lang="en-US" b="1" dirty="0">
              <a:solidFill>
                <a:srgbClr val="FF0000"/>
              </a:solidFill>
            </a:endParaRPr>
          </a:p>
        </p:txBody>
      </p:sp>
      <p:sp>
        <p:nvSpPr>
          <p:cNvPr id="96" name="圆角矩形标注 95"/>
          <p:cNvSpPr/>
          <p:nvPr/>
        </p:nvSpPr>
        <p:spPr>
          <a:xfrm>
            <a:off x="3184169" y="5207616"/>
            <a:ext cx="4919285" cy="933873"/>
          </a:xfrm>
          <a:prstGeom prst="wedgeRoundRectCallout">
            <a:avLst>
              <a:gd name="adj1" fmla="val -18264"/>
              <a:gd name="adj2" fmla="val 84875"/>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文本框 96"/>
          <p:cNvSpPr txBox="1"/>
          <p:nvPr/>
        </p:nvSpPr>
        <p:spPr>
          <a:xfrm>
            <a:off x="4972798" y="6378674"/>
            <a:ext cx="1003801" cy="369332"/>
          </a:xfrm>
          <a:prstGeom prst="rect">
            <a:avLst/>
          </a:prstGeom>
          <a:noFill/>
        </p:spPr>
        <p:txBody>
          <a:bodyPr wrap="none" rtlCol="0">
            <a:spAutoFit/>
          </a:bodyPr>
          <a:lstStyle/>
          <a:p>
            <a:r>
              <a:rPr lang="en-US" b="1" dirty="0">
                <a:solidFill>
                  <a:srgbClr val="FF0000"/>
                </a:solidFill>
              </a:rPr>
              <a:t>Theme 4</a:t>
            </a:r>
            <a:endParaRPr lang="en-US" b="1" dirty="0">
              <a:solidFill>
                <a:srgbClr val="FF0000"/>
              </a:solidFill>
            </a:endParaRPr>
          </a:p>
        </p:txBody>
      </p:sp>
    </p:spTree>
    <p:extLst>
      <p:ext uri="{BB962C8B-B14F-4D97-AF65-F5344CB8AC3E}">
        <p14:creationId xmlns:p14="http://schemas.microsoft.com/office/powerpoint/2010/main" val="402387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166</Words>
  <Application>Microsoft Office PowerPoint</Application>
  <PresentationFormat>自定义</PresentationFormat>
  <Paragraphs>31</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Zhihao</cp:lastModifiedBy>
  <cp:revision>18</cp:revision>
  <dcterms:created xsi:type="dcterms:W3CDTF">2013-12-09T18:00:04Z</dcterms:created>
  <dcterms:modified xsi:type="dcterms:W3CDTF">2016-03-29T23:04:10Z</dcterms:modified>
</cp:coreProperties>
</file>