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43" d="100"/>
          <a:sy n="143" d="100"/>
        </p:scale>
        <p:origin x="-1672" y="288"/>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08777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766069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138768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412388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40560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5AECD6-FEEB-FE44-8ACE-98533AEDE675}" type="datetimeFigureOut">
              <a:rPr lang="en-US" smtClean="0"/>
              <a:t>12/01/16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54772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5AECD6-FEEB-FE44-8ACE-98533AEDE675}" type="datetimeFigureOut">
              <a:rPr lang="en-US" smtClean="0"/>
              <a:t>12/01/16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66915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5AECD6-FEEB-FE44-8ACE-98533AEDE675}" type="datetimeFigureOut">
              <a:rPr lang="en-US" smtClean="0"/>
              <a:t>12/01/16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109004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AECD6-FEEB-FE44-8ACE-98533AEDE675}" type="datetimeFigureOut">
              <a:rPr lang="en-US" smtClean="0"/>
              <a:t>12/01/16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78276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AECD6-FEEB-FE44-8ACE-98533AEDE675}" type="datetimeFigureOut">
              <a:rPr lang="en-US" smtClean="0"/>
              <a:t>12/01/16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22106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AECD6-FEEB-FE44-8ACE-98533AEDE675}" type="datetimeFigureOut">
              <a:rPr lang="en-US" smtClean="0"/>
              <a:t>12/01/16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6552218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9E5AECD6-FEEB-FE44-8ACE-98533AEDE675}" type="datetimeFigureOut">
              <a:rPr lang="en-US" smtClean="0"/>
              <a:t>12/01/16</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08D7A263-FC9F-354C-A15C-543D291CCC7C}" type="slidenum">
              <a:rPr lang="en-US" smtClean="0"/>
              <a:t>‹#›</a:t>
            </a:fld>
            <a:endParaRPr lang="en-US"/>
          </a:p>
        </p:txBody>
      </p:sp>
    </p:spTree>
    <p:extLst>
      <p:ext uri="{BB962C8B-B14F-4D97-AF65-F5344CB8AC3E}">
        <p14:creationId xmlns:p14="http://schemas.microsoft.com/office/powerpoint/2010/main" val="411032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57979" y="1874573"/>
            <a:ext cx="4653400" cy="6704787"/>
          </a:xfrm>
        </p:spPr>
        <p:txBody>
          <a:bodyPr>
            <a:noAutofit/>
          </a:bodyPr>
          <a:lstStyle/>
          <a:p>
            <a:pPr algn="l">
              <a:lnSpc>
                <a:spcPct val="120000"/>
              </a:lnSpc>
            </a:pPr>
            <a:r>
              <a:rPr lang="en-US" sz="1400" b="1" dirty="0" smtClean="0">
                <a:solidFill>
                  <a:schemeClr val="tx2"/>
                </a:solidFill>
                <a:latin typeface="Lato Regular"/>
                <a:cs typeface="Lato Regular"/>
              </a:rPr>
              <a:t>Call for Papers</a:t>
            </a:r>
          </a:p>
          <a:p>
            <a:pPr algn="just">
              <a:lnSpc>
                <a:spcPct val="120000"/>
              </a:lnSpc>
            </a:pPr>
            <a:r>
              <a:rPr lang="en-US" sz="1000" dirty="0">
                <a:solidFill>
                  <a:schemeClr val="tx1"/>
                </a:solidFill>
                <a:latin typeface="Lato Regular"/>
                <a:cs typeface="Lato Regular"/>
              </a:rPr>
              <a:t>The Medical CPS workshop provides a forum for the presentation of research and development covering all aspects of high integrity medical devices, software, and systems, which is essential to support innovative, networked medical device systems to improve safety and efficiency in health care. The past four workshops have enjoyed a healthy participation of 35-40 attendees, and have provided a working forum for medical device specialists, including researchers, developers, and caregivers, from clinical environments, industry, research laboratories, academia, and government with the goal of advancing science, technology, and practice to overcome crucial issues with medical devices, software, and systems and challenges facing the design, manufacture, certification, and use of medical devices. </a:t>
            </a:r>
            <a:endParaRPr lang="en-US" sz="1000" dirty="0" smtClean="0">
              <a:solidFill>
                <a:schemeClr val="tx1"/>
              </a:solidFill>
              <a:latin typeface="Lato Regular"/>
              <a:cs typeface="Lato Regular"/>
            </a:endParaRPr>
          </a:p>
          <a:p>
            <a:pPr algn="just">
              <a:lnSpc>
                <a:spcPct val="120000"/>
              </a:lnSpc>
            </a:pPr>
            <a:r>
              <a:rPr lang="en-US" sz="1000" dirty="0" smtClean="0">
                <a:solidFill>
                  <a:schemeClr val="tx1"/>
                </a:solidFill>
                <a:latin typeface="Lato Regular"/>
                <a:cs typeface="Lato Regular"/>
              </a:rPr>
              <a:t>The topics to be covered in the workshop will range across all aspects of medical device software modeling and synthesis for safety, assurance, security and control, including but not limited to: </a:t>
            </a:r>
          </a:p>
          <a:p>
            <a:pPr algn="just">
              <a:lnSpc>
                <a:spcPct val="120000"/>
              </a:lnSpc>
            </a:pPr>
            <a:endParaRPr lang="en-US" sz="5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a:solidFill>
                  <a:schemeClr val="tx1"/>
                </a:solidFill>
                <a:latin typeface="Lato Regular"/>
                <a:cs typeface="Lato Regular"/>
              </a:rPr>
              <a:t>􏰀</a:t>
            </a:r>
            <a:r>
              <a:rPr lang="en-US" sz="1000" dirty="0" smtClean="0">
                <a:solidFill>
                  <a:schemeClr val="tx1"/>
                </a:solidFill>
                <a:latin typeface="Lato Regular"/>
                <a:cs typeface="Lato Regular"/>
              </a:rPr>
              <a:t>􏰀Foundations </a:t>
            </a:r>
            <a:r>
              <a:rPr lang="en-US" sz="1000" dirty="0">
                <a:solidFill>
                  <a:schemeClr val="tx1"/>
                </a:solidFill>
                <a:latin typeface="Lato Regular"/>
                <a:cs typeface="Lato Regular"/>
              </a:rPr>
              <a:t>for Integration of Medical Device Systems/</a:t>
            </a:r>
            <a:r>
              <a:rPr lang="en-US" sz="1000" dirty="0" smtClean="0">
                <a:solidFill>
                  <a:schemeClr val="tx1"/>
                </a:solidFill>
                <a:latin typeface="Lato Regular"/>
                <a:cs typeface="Lato Regular"/>
              </a:rPr>
              <a:t>Models</a:t>
            </a:r>
          </a:p>
          <a:p>
            <a:pPr marL="285750" indent="-285750" algn="l">
              <a:lnSpc>
                <a:spcPct val="120000"/>
              </a:lnSpc>
              <a:buFont typeface="Wingdings" charset="2"/>
              <a:buChar char="q"/>
            </a:pPr>
            <a:r>
              <a:rPr lang="en-US" sz="1000" dirty="0" smtClean="0">
                <a:solidFill>
                  <a:schemeClr val="tx1"/>
                </a:solidFill>
                <a:latin typeface="Lato Regular"/>
                <a:cs typeface="Lato Regular"/>
              </a:rPr>
              <a:t>􏰀􏰀Enabling </a:t>
            </a:r>
            <a:r>
              <a:rPr lang="en-US" sz="1000" dirty="0">
                <a:solidFill>
                  <a:schemeClr val="tx1"/>
                </a:solidFill>
                <a:latin typeface="Lato Regular"/>
                <a:cs typeface="Lato Regular"/>
              </a:rPr>
              <a:t>Technologies for Future Medical </a:t>
            </a:r>
            <a:r>
              <a:rPr lang="en-US" sz="1000" dirty="0" smtClean="0">
                <a:solidFill>
                  <a:schemeClr val="tx1"/>
                </a:solidFill>
                <a:latin typeface="Lato Regular"/>
                <a:cs typeface="Lato Regular"/>
              </a:rPr>
              <a:t>Devices</a:t>
            </a:r>
          </a:p>
          <a:p>
            <a:pPr marL="285750" indent="-285750" algn="l">
              <a:lnSpc>
                <a:spcPct val="120000"/>
              </a:lnSpc>
              <a:buFont typeface="Wingdings" charset="2"/>
              <a:buChar char="q"/>
            </a:pPr>
            <a:r>
              <a:rPr lang="en-US" sz="1000" dirty="0" smtClean="0">
                <a:solidFill>
                  <a:schemeClr val="tx1"/>
                </a:solidFill>
                <a:latin typeface="Lato Regular"/>
                <a:cs typeface="Lato Regular"/>
              </a:rPr>
              <a:t>Distributed </a:t>
            </a:r>
            <a:r>
              <a:rPr lang="en-US" sz="1000" dirty="0">
                <a:solidFill>
                  <a:schemeClr val="tx1"/>
                </a:solidFill>
                <a:latin typeface="Lato Regular"/>
                <a:cs typeface="Lato Regular"/>
              </a:rPr>
              <a:t>Control &amp; Sensing of Networked Medical Device </a:t>
            </a:r>
            <a:r>
              <a:rPr lang="en-US" sz="1000" dirty="0" smtClean="0">
                <a:solidFill>
                  <a:schemeClr val="tx1"/>
                </a:solidFill>
                <a:latin typeface="Lato Regular"/>
                <a:cs typeface="Lato Regular"/>
              </a:rPr>
              <a:t>Systems</a:t>
            </a:r>
          </a:p>
          <a:p>
            <a:pPr marL="285750" indent="-285750" algn="l">
              <a:lnSpc>
                <a:spcPct val="120000"/>
              </a:lnSpc>
              <a:buFont typeface="Wingdings" charset="2"/>
              <a:buChar char="q"/>
            </a:pPr>
            <a:r>
              <a:rPr lang="en-US" sz="1000" dirty="0" smtClean="0">
                <a:solidFill>
                  <a:schemeClr val="tx1"/>
                </a:solidFill>
                <a:latin typeface="Lato Regular"/>
                <a:cs typeface="Lato Regular"/>
              </a:rPr>
              <a:t>Medical </a:t>
            </a:r>
            <a:r>
              <a:rPr lang="en-US" sz="1000" dirty="0">
                <a:solidFill>
                  <a:schemeClr val="tx1"/>
                </a:solidFill>
                <a:latin typeface="Lato Regular"/>
                <a:cs typeface="Lato Regular"/>
              </a:rPr>
              <a:t>Device Plug-and-Play </a:t>
            </a:r>
            <a:r>
              <a:rPr lang="en-US" sz="1000" dirty="0" smtClean="0">
                <a:solidFill>
                  <a:schemeClr val="tx1"/>
                </a:solidFill>
                <a:latin typeface="Lato Regular"/>
                <a:cs typeface="Lato Regular"/>
              </a:rPr>
              <a:t>Ecosystem</a:t>
            </a:r>
          </a:p>
          <a:p>
            <a:pPr marL="285750" indent="-285750" algn="l">
              <a:lnSpc>
                <a:spcPct val="120000"/>
              </a:lnSpc>
              <a:buFont typeface="Wingdings" charset="2"/>
              <a:buChar char="q"/>
            </a:pPr>
            <a:r>
              <a:rPr lang="en-US" sz="1000" dirty="0" smtClean="0">
                <a:solidFill>
                  <a:schemeClr val="tx1"/>
                </a:solidFill>
                <a:latin typeface="Lato Regular"/>
                <a:cs typeface="Lato Regular"/>
              </a:rPr>
              <a:t>Patient </a:t>
            </a:r>
            <a:r>
              <a:rPr lang="en-US" sz="1000" dirty="0">
                <a:solidFill>
                  <a:schemeClr val="tx1"/>
                </a:solidFill>
                <a:latin typeface="Lato Regular"/>
                <a:cs typeface="Lato Regular"/>
              </a:rPr>
              <a:t>Modeling &amp; </a:t>
            </a:r>
            <a:r>
              <a:rPr lang="en-US" sz="1000" dirty="0" smtClean="0">
                <a:solidFill>
                  <a:schemeClr val="tx1"/>
                </a:solidFill>
                <a:latin typeface="Lato Regular"/>
                <a:cs typeface="Lato Regular"/>
              </a:rPr>
              <a:t>Simulation</a:t>
            </a:r>
          </a:p>
          <a:p>
            <a:pPr marL="285750" indent="-285750" algn="l">
              <a:lnSpc>
                <a:spcPct val="120000"/>
              </a:lnSpc>
              <a:buFont typeface="Wingdings" charset="2"/>
              <a:buChar char="q"/>
            </a:pPr>
            <a:r>
              <a:rPr lang="en-US" sz="1000" dirty="0" smtClean="0">
                <a:solidFill>
                  <a:schemeClr val="tx1"/>
                </a:solidFill>
                <a:latin typeface="Lato Regular"/>
                <a:cs typeface="Lato Regular"/>
              </a:rPr>
              <a:t>Embedded</a:t>
            </a:r>
            <a:r>
              <a:rPr lang="en-US" sz="1000" dirty="0">
                <a:solidFill>
                  <a:schemeClr val="tx1"/>
                </a:solidFill>
                <a:latin typeface="Lato Regular"/>
                <a:cs typeface="Lato Regular"/>
              </a:rPr>
              <a:t>, Real-Time, Networked System Infrastructures for HCMDSS 􏰀􏰀 </a:t>
            </a:r>
            <a:endParaRPr lang="en-US" sz="10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smtClean="0">
                <a:solidFill>
                  <a:schemeClr val="tx1"/>
                </a:solidFill>
                <a:latin typeface="Lato Regular"/>
                <a:cs typeface="Lato Regular"/>
              </a:rPr>
              <a:t>High </a:t>
            </a:r>
            <a:r>
              <a:rPr lang="en-US" sz="1000" dirty="0">
                <a:solidFill>
                  <a:schemeClr val="tx1"/>
                </a:solidFill>
                <a:latin typeface="Lato Regular"/>
                <a:cs typeface="Lato Regular"/>
              </a:rPr>
              <a:t>Confidence Medical Device Software </a:t>
            </a:r>
            <a:r>
              <a:rPr lang="en-US" sz="1000" dirty="0" smtClean="0">
                <a:solidFill>
                  <a:schemeClr val="tx1"/>
                </a:solidFill>
                <a:latin typeface="Lato Regular"/>
                <a:cs typeface="Lato Regular"/>
              </a:rPr>
              <a:t>Development </a:t>
            </a:r>
            <a:r>
              <a:rPr lang="en-US" sz="1000" dirty="0">
                <a:solidFill>
                  <a:schemeClr val="tx1"/>
                </a:solidFill>
                <a:latin typeface="Lato Regular"/>
                <a:cs typeface="Lato Regular"/>
              </a:rPr>
              <a:t>&amp; Assurance 􏰀􏰀 </a:t>
            </a:r>
            <a:endParaRPr lang="en-US" sz="10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smtClean="0">
                <a:solidFill>
                  <a:schemeClr val="tx1"/>
                </a:solidFill>
                <a:latin typeface="Lato Regular"/>
                <a:cs typeface="Lato Regular"/>
              </a:rPr>
              <a:t>Medical </a:t>
            </a:r>
            <a:r>
              <a:rPr lang="en-US" sz="1000" dirty="0">
                <a:solidFill>
                  <a:schemeClr val="tx1"/>
                </a:solidFill>
                <a:latin typeface="Lato Regular"/>
                <a:cs typeface="Lato Regular"/>
              </a:rPr>
              <a:t>Practice-driven Models and </a:t>
            </a:r>
            <a:r>
              <a:rPr lang="en-US" sz="1000" dirty="0" smtClean="0">
                <a:solidFill>
                  <a:schemeClr val="tx1"/>
                </a:solidFill>
                <a:latin typeface="Lato Regular"/>
                <a:cs typeface="Lato Regular"/>
              </a:rPr>
              <a:t>Requirements</a:t>
            </a:r>
          </a:p>
          <a:p>
            <a:pPr marL="285750" indent="-285750" algn="l">
              <a:lnSpc>
                <a:spcPct val="120000"/>
              </a:lnSpc>
              <a:buFont typeface="Wingdings" charset="2"/>
              <a:buChar char="q"/>
            </a:pPr>
            <a:r>
              <a:rPr lang="en-US" sz="1000" dirty="0" smtClean="0">
                <a:solidFill>
                  <a:schemeClr val="tx1"/>
                </a:solidFill>
                <a:latin typeface="Lato Regular"/>
                <a:cs typeface="Lato Regular"/>
              </a:rPr>
              <a:t>Certification </a:t>
            </a:r>
            <a:r>
              <a:rPr lang="en-US" sz="1000" dirty="0">
                <a:solidFill>
                  <a:schemeClr val="tx1"/>
                </a:solidFill>
                <a:latin typeface="Lato Regular"/>
                <a:cs typeface="Lato Regular"/>
              </a:rPr>
              <a:t>of HCMDSS and MD </a:t>
            </a:r>
            <a:r>
              <a:rPr lang="en-US" sz="1000" dirty="0" smtClean="0">
                <a:solidFill>
                  <a:schemeClr val="tx1"/>
                </a:solidFill>
                <a:latin typeface="Lato Regular"/>
                <a:cs typeface="Lato Regular"/>
              </a:rPr>
              <a:t>PnP</a:t>
            </a:r>
          </a:p>
          <a:p>
            <a:pPr algn="l">
              <a:lnSpc>
                <a:spcPct val="120000"/>
              </a:lnSpc>
            </a:pPr>
            <a:endParaRPr lang="en-US" sz="500" dirty="0">
              <a:solidFill>
                <a:schemeClr val="tx1"/>
              </a:solidFill>
              <a:latin typeface="Lato Regular"/>
              <a:cs typeface="Lato Regular"/>
            </a:endParaRPr>
          </a:p>
          <a:p>
            <a:pPr algn="l">
              <a:lnSpc>
                <a:spcPct val="120000"/>
              </a:lnSpc>
            </a:pPr>
            <a:r>
              <a:rPr lang="en-US" sz="1400" b="1" dirty="0" smtClean="0">
                <a:solidFill>
                  <a:schemeClr val="tx2"/>
                </a:solidFill>
                <a:latin typeface="Lato Regular"/>
                <a:cs typeface="Lato Regular"/>
              </a:rPr>
              <a:t>Paper Submission</a:t>
            </a:r>
          </a:p>
          <a:p>
            <a:pPr algn="just">
              <a:lnSpc>
                <a:spcPct val="120000"/>
              </a:lnSpc>
            </a:pPr>
            <a:r>
              <a:rPr lang="en-US" sz="1000" dirty="0" smtClean="0">
                <a:solidFill>
                  <a:schemeClr val="tx1"/>
                </a:solidFill>
                <a:latin typeface="Lato Regular"/>
                <a:cs typeface="Lato Regular"/>
              </a:rPr>
              <a:t>Authors are invited to submit papers by February 14</a:t>
            </a:r>
            <a:r>
              <a:rPr lang="en-US" sz="1000" baseline="30000" dirty="0" smtClean="0">
                <a:solidFill>
                  <a:schemeClr val="tx1"/>
                </a:solidFill>
                <a:latin typeface="Lato Regular"/>
                <a:cs typeface="Lato Regular"/>
              </a:rPr>
              <a:t>th</a:t>
            </a:r>
            <a:r>
              <a:rPr lang="en-US" sz="1000" dirty="0" smtClean="0">
                <a:solidFill>
                  <a:schemeClr val="tx1"/>
                </a:solidFill>
                <a:latin typeface="Lato Regular"/>
                <a:cs typeface="Lato Regular"/>
              </a:rPr>
              <a:t>, 2016 (short papers 4 pages, full papers 6 pages) and posters by March 15</a:t>
            </a:r>
            <a:r>
              <a:rPr lang="en-US" sz="1000" baseline="30000" dirty="0" smtClean="0">
                <a:solidFill>
                  <a:schemeClr val="tx1"/>
                </a:solidFill>
                <a:latin typeface="Lato Regular"/>
                <a:cs typeface="Lato Regular"/>
              </a:rPr>
              <a:t>th</a:t>
            </a:r>
            <a:r>
              <a:rPr lang="en-US" sz="1000" dirty="0" smtClean="0">
                <a:solidFill>
                  <a:schemeClr val="tx1"/>
                </a:solidFill>
                <a:latin typeface="Lato Regular"/>
                <a:cs typeface="Lato Regular"/>
              </a:rPr>
              <a:t>, 2016 via </a:t>
            </a:r>
            <a:r>
              <a:rPr lang="en-US" sz="1000" dirty="0" err="1" smtClean="0">
                <a:solidFill>
                  <a:schemeClr val="tx1"/>
                </a:solidFill>
                <a:latin typeface="Lato Regular"/>
                <a:cs typeface="Lato Regular"/>
              </a:rPr>
              <a:t>easychair.org</a:t>
            </a:r>
            <a:r>
              <a:rPr lang="en-US" sz="1000" dirty="0" smtClean="0">
                <a:solidFill>
                  <a:schemeClr val="tx1"/>
                </a:solidFill>
                <a:latin typeface="Lato Regular"/>
                <a:cs typeface="Lato Regular"/>
              </a:rPr>
              <a:t>. Submissions must be original and should not have been published previously or be under consideration for publication while being evaluated for this workshop. More about the submission process can be found on the website.</a:t>
            </a:r>
          </a:p>
          <a:p>
            <a:pPr algn="l"/>
            <a:endParaRPr lang="en-US" sz="1400" b="1" dirty="0" smtClean="0">
              <a:solidFill>
                <a:schemeClr val="tx2"/>
              </a:solidFill>
              <a:latin typeface="Lato Regular"/>
              <a:cs typeface="Lato Regular"/>
            </a:endParaRPr>
          </a:p>
          <a:p>
            <a:pPr algn="l"/>
            <a:endParaRPr lang="en-US" sz="1400" b="1" dirty="0">
              <a:solidFill>
                <a:schemeClr val="tx2"/>
              </a:solidFill>
              <a:latin typeface="Lato Regular"/>
              <a:cs typeface="Lato Regular"/>
            </a:endParaRPr>
          </a:p>
        </p:txBody>
      </p:sp>
      <p:sp>
        <p:nvSpPr>
          <p:cNvPr id="4" name="Rectangle 3"/>
          <p:cNvSpPr/>
          <p:nvPr/>
        </p:nvSpPr>
        <p:spPr>
          <a:xfrm>
            <a:off x="-762635" y="-14001"/>
            <a:ext cx="8582702" cy="2068317"/>
          </a:xfrm>
          <a:prstGeom prst="rect">
            <a:avLst/>
          </a:prstGeom>
          <a:effectLst>
            <a:softEdge rad="749300"/>
          </a:effectLst>
        </p:spPr>
        <p:txBody>
          <a:bodyPr wrap="square" lIns="417634" tIns="208817" rIns="417634" bIns="208817">
            <a:spAutoFit/>
          </a:bodyPr>
          <a:lstStyle/>
          <a:p>
            <a:pPr lvl="0" algn="ctr"/>
            <a:r>
              <a:rPr lang="en-US" sz="2400" b="1" spc="50" dirty="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7</a:t>
            </a:r>
            <a:r>
              <a:rPr lang="en-US" sz="2400" b="1" spc="50" baseline="3000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th</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 </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International </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Workshop</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 </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on </a:t>
            </a:r>
            <a:endPar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Medical Cyber-Physical Systems</a:t>
            </a:r>
          </a:p>
          <a:p>
            <a:pPr lvl="0" algn="ctr"/>
            <a:endParaRPr lang="en-US" sz="5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1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Medical Device Interoperability, Safety, and Security Assurance</a:t>
            </a:r>
          </a:p>
          <a:p>
            <a:pPr lvl="0" algn="ctr"/>
            <a:endParaRPr lang="en-US" sz="600" b="1" spc="50" dirty="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April</a:t>
            </a: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 </a:t>
            </a: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11th</a:t>
            </a: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 2016 - </a:t>
            </a: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Vienna, Austria</a:t>
            </a:r>
            <a:endPar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endParaRPr>
          </a:p>
          <a:p>
            <a:pPr lvl="0" algn="ctr"/>
            <a:endParaRPr lang="en-US" sz="600" b="1"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endParaRPr>
          </a:p>
          <a:p>
            <a:pPr lvl="0" algn="ctr"/>
            <a:r>
              <a:rPr lang="en-US" sz="1400" spc="50" dirty="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http:/</a:t>
            </a:r>
            <a:r>
              <a:rPr lang="en-US" sz="1400" spc="50" dirty="0" smtClean="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a:t>
            </a:r>
            <a:r>
              <a:rPr lang="en-US" sz="1400" spc="50" dirty="0" err="1" smtClean="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workshop.medcps.org</a:t>
            </a:r>
            <a:endParaRPr lang="en-US" sz="1400" spc="50" dirty="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endParaRPr>
          </a:p>
        </p:txBody>
      </p:sp>
      <p:grpSp>
        <p:nvGrpSpPr>
          <p:cNvPr id="10" name="Group 9"/>
          <p:cNvGrpSpPr/>
          <p:nvPr/>
        </p:nvGrpSpPr>
        <p:grpSpPr>
          <a:xfrm>
            <a:off x="2220140" y="8295154"/>
            <a:ext cx="4537953" cy="1429892"/>
            <a:chOff x="2149092" y="8366202"/>
            <a:chExt cx="4537953" cy="1429892"/>
          </a:xfrm>
        </p:grpSpPr>
        <p:sp>
          <p:nvSpPr>
            <p:cNvPr id="5" name="Rounded Rectangle 4"/>
            <p:cNvSpPr/>
            <p:nvPr/>
          </p:nvSpPr>
          <p:spPr>
            <a:xfrm>
              <a:off x="2149092" y="8392845"/>
              <a:ext cx="4537953" cy="1403249"/>
            </a:xfrm>
            <a:prstGeom prst="roundRect">
              <a:avLst>
                <a:gd name="adj" fmla="val 13503"/>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Same Side Corner Rectangle 5"/>
            <p:cNvSpPr/>
            <p:nvPr/>
          </p:nvSpPr>
          <p:spPr>
            <a:xfrm>
              <a:off x="2149092" y="8392846"/>
              <a:ext cx="4537953" cy="248682"/>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49092" y="8366202"/>
              <a:ext cx="1356110" cy="276999"/>
            </a:xfrm>
            <a:prstGeom prst="rect">
              <a:avLst/>
            </a:prstGeom>
            <a:noFill/>
          </p:spPr>
          <p:txBody>
            <a:bodyPr wrap="none" rtlCol="0">
              <a:spAutoFit/>
            </a:bodyPr>
            <a:lstStyle/>
            <a:p>
              <a:r>
                <a:rPr lang="en-US" sz="1200" b="1" dirty="0" smtClean="0">
                  <a:solidFill>
                    <a:schemeClr val="bg1"/>
                  </a:solidFill>
                  <a:latin typeface="Lato Regular"/>
                  <a:cs typeface="Lato Regular"/>
                </a:rPr>
                <a:t>Important Dates</a:t>
              </a:r>
              <a:endParaRPr lang="en-US" sz="1200" b="1" dirty="0">
                <a:solidFill>
                  <a:schemeClr val="bg1"/>
                </a:solidFill>
                <a:latin typeface="Lato Regular"/>
                <a:cs typeface="Lato Regular"/>
              </a:endParaRPr>
            </a:p>
          </p:txBody>
        </p:sp>
      </p:grpSp>
      <p:sp>
        <p:nvSpPr>
          <p:cNvPr id="8" name="TextBox 7"/>
          <p:cNvSpPr txBox="1"/>
          <p:nvPr/>
        </p:nvSpPr>
        <p:spPr>
          <a:xfrm>
            <a:off x="2219117" y="8598184"/>
            <a:ext cx="4538976" cy="1384995"/>
          </a:xfrm>
          <a:prstGeom prst="rect">
            <a:avLst/>
          </a:prstGeom>
          <a:noFill/>
        </p:spPr>
        <p:txBody>
          <a:bodyPr wrap="square" rtlCol="0">
            <a:spAutoFit/>
          </a:bodyPr>
          <a:lstStyle/>
          <a:p>
            <a:r>
              <a:rPr lang="en-US" sz="1100" dirty="0" smtClean="0">
                <a:latin typeface="Lato Regular"/>
                <a:cs typeface="Lato Regular"/>
              </a:rPr>
              <a:t>Submission Deadline (Short, Full Papers)</a:t>
            </a:r>
          </a:p>
          <a:p>
            <a:r>
              <a:rPr lang="en-US" sz="1100" dirty="0" smtClean="0">
                <a:latin typeface="Lato Regular"/>
                <a:cs typeface="Lato Regular"/>
              </a:rPr>
              <a:t>Submission Deadline (Posters)</a:t>
            </a:r>
          </a:p>
          <a:p>
            <a:r>
              <a:rPr lang="en-US" sz="1100" dirty="0" smtClean="0">
                <a:latin typeface="Lato Regular"/>
                <a:cs typeface="Lato Regular"/>
              </a:rPr>
              <a:t>Author Notification</a:t>
            </a:r>
          </a:p>
          <a:p>
            <a:r>
              <a:rPr lang="en-US" sz="1100" dirty="0" smtClean="0">
                <a:latin typeface="Lato Regular"/>
                <a:cs typeface="Lato Regular"/>
              </a:rPr>
              <a:t>Camera Ready Version</a:t>
            </a:r>
          </a:p>
          <a:p>
            <a:r>
              <a:rPr lang="en-US" sz="1100" dirty="0" smtClean="0">
                <a:latin typeface="Lato Regular"/>
                <a:cs typeface="Lato Regular"/>
              </a:rPr>
              <a:t>Early Registration  </a:t>
            </a:r>
          </a:p>
          <a:p>
            <a:r>
              <a:rPr lang="en-US" sz="1100" dirty="0" smtClean="0">
                <a:latin typeface="Lato Regular"/>
                <a:cs typeface="Lato Regular"/>
              </a:rPr>
              <a:t>Workshop</a:t>
            </a:r>
          </a:p>
          <a:p>
            <a:endParaRPr lang="en-US" dirty="0"/>
          </a:p>
        </p:txBody>
      </p:sp>
      <p:sp>
        <p:nvSpPr>
          <p:cNvPr id="9" name="TextBox 8"/>
          <p:cNvSpPr txBox="1"/>
          <p:nvPr/>
        </p:nvSpPr>
        <p:spPr>
          <a:xfrm>
            <a:off x="2202778" y="8599607"/>
            <a:ext cx="4538976" cy="1723549"/>
          </a:xfrm>
          <a:prstGeom prst="rect">
            <a:avLst/>
          </a:prstGeom>
          <a:noFill/>
        </p:spPr>
        <p:txBody>
          <a:bodyPr wrap="square" rtlCol="0">
            <a:spAutoFit/>
          </a:bodyPr>
          <a:lstStyle/>
          <a:p>
            <a:pPr algn="r"/>
            <a:r>
              <a:rPr lang="en-US" sz="1100" dirty="0" smtClean="0">
                <a:latin typeface="Lato Regular"/>
                <a:cs typeface="Lato Regular"/>
              </a:rPr>
              <a:t>February 14</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15</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a:t>
            </a:r>
            <a:r>
              <a:rPr lang="en-US" sz="1100" baseline="30000" dirty="0" smtClean="0">
                <a:latin typeface="Lato Regular"/>
                <a:cs typeface="Lato Regular"/>
              </a:rPr>
              <a:t>st</a:t>
            </a:r>
            <a:r>
              <a:rPr lang="en-US" sz="1100" dirty="0" smtClean="0">
                <a:latin typeface="Lato Regular"/>
                <a:cs typeface="Lato Regular"/>
              </a:rPr>
              <a:t>, 2016</a:t>
            </a:r>
          </a:p>
          <a:p>
            <a:pPr algn="r"/>
            <a:r>
              <a:rPr lang="en-US" sz="1100" dirty="0" smtClean="0">
                <a:latin typeface="Lato Regular"/>
                <a:cs typeface="Lato Regular"/>
              </a:rPr>
              <a:t>March 17</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10</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April</a:t>
            </a:r>
            <a:r>
              <a:rPr lang="en-US" sz="1100" dirty="0" smtClean="0">
                <a:latin typeface="Lato Regular"/>
                <a:cs typeface="Lato Regular"/>
              </a:rPr>
              <a:t> 11</a:t>
            </a:r>
            <a:r>
              <a:rPr lang="en-US" sz="1100" baseline="30000" dirty="0" smtClean="0">
                <a:latin typeface="Lato Regular"/>
                <a:cs typeface="Lato Regular"/>
              </a:rPr>
              <a:t>th</a:t>
            </a:r>
            <a:r>
              <a:rPr lang="en-US" sz="1100" dirty="0" smtClean="0">
                <a:latin typeface="Lato Regular"/>
                <a:cs typeface="Lato Regular"/>
              </a:rPr>
              <a:t>, 2016</a:t>
            </a:r>
          </a:p>
          <a:p>
            <a:pPr algn="r"/>
            <a:endParaRPr lang="en-US" sz="1100" dirty="0" smtClean="0">
              <a:latin typeface="Lato Regular"/>
              <a:cs typeface="Lato Regular"/>
            </a:endParaRPr>
          </a:p>
          <a:p>
            <a:pPr algn="r"/>
            <a:endParaRPr lang="en-US" sz="1100" dirty="0" smtClean="0">
              <a:latin typeface="Lato Regular"/>
              <a:cs typeface="Lato Regular"/>
            </a:endParaRPr>
          </a:p>
          <a:p>
            <a:endParaRPr lang="en-US" dirty="0"/>
          </a:p>
        </p:txBody>
      </p:sp>
      <p:grpSp>
        <p:nvGrpSpPr>
          <p:cNvPr id="26" name="Group 25"/>
          <p:cNvGrpSpPr/>
          <p:nvPr/>
        </p:nvGrpSpPr>
        <p:grpSpPr>
          <a:xfrm>
            <a:off x="186501" y="1936740"/>
            <a:ext cx="1944839" cy="1472202"/>
            <a:chOff x="177616" y="3349676"/>
            <a:chExt cx="1944839" cy="1659387"/>
          </a:xfrm>
        </p:grpSpPr>
        <p:grpSp>
          <p:nvGrpSpPr>
            <p:cNvPr id="17" name="Group 16"/>
            <p:cNvGrpSpPr/>
            <p:nvPr/>
          </p:nvGrpSpPr>
          <p:grpSpPr>
            <a:xfrm>
              <a:off x="186501" y="3349676"/>
              <a:ext cx="1856029" cy="1659387"/>
              <a:chOff x="2149092" y="8348440"/>
              <a:chExt cx="4537953" cy="1447654"/>
            </a:xfrm>
          </p:grpSpPr>
          <p:sp>
            <p:nvSpPr>
              <p:cNvPr id="18" name="Rounded Rectangle 17"/>
              <p:cNvSpPr/>
              <p:nvPr/>
            </p:nvSpPr>
            <p:spPr>
              <a:xfrm>
                <a:off x="2149092" y="8392845"/>
                <a:ext cx="4537953" cy="1403249"/>
              </a:xfrm>
              <a:prstGeom prst="roundRect">
                <a:avLst>
                  <a:gd name="adj" fmla="val 13503"/>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 Same Side Corner Rectangle 18"/>
              <p:cNvSpPr/>
              <p:nvPr/>
            </p:nvSpPr>
            <p:spPr>
              <a:xfrm>
                <a:off x="2149092" y="8392846"/>
                <a:ext cx="4537953" cy="208728"/>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2149092" y="8348440"/>
                <a:ext cx="2941202" cy="323866"/>
              </a:xfrm>
              <a:prstGeom prst="rect">
                <a:avLst/>
              </a:prstGeom>
              <a:noFill/>
            </p:spPr>
            <p:txBody>
              <a:bodyPr wrap="none" rtlCol="0">
                <a:spAutoFit/>
              </a:bodyPr>
              <a:lstStyle/>
              <a:p>
                <a:r>
                  <a:rPr lang="en-US" sz="1200" b="1" dirty="0" smtClean="0">
                    <a:solidFill>
                      <a:schemeClr val="bg1"/>
                    </a:solidFill>
                  </a:rPr>
                  <a:t>Invited Speakers</a:t>
                </a:r>
                <a:endParaRPr lang="en-US" sz="1200" b="1" dirty="0">
                  <a:solidFill>
                    <a:schemeClr val="bg1"/>
                  </a:solidFill>
                </a:endParaRPr>
              </a:p>
            </p:txBody>
          </p:sp>
        </p:grpSp>
        <p:sp>
          <p:nvSpPr>
            <p:cNvPr id="25" name="TextBox 24"/>
            <p:cNvSpPr txBox="1"/>
            <p:nvPr/>
          </p:nvSpPr>
          <p:spPr>
            <a:xfrm>
              <a:off x="177616" y="3660021"/>
              <a:ext cx="1944839" cy="1161857"/>
            </a:xfrm>
            <a:prstGeom prst="rect">
              <a:avLst/>
            </a:prstGeom>
            <a:noFill/>
          </p:spPr>
          <p:txBody>
            <a:bodyPr wrap="square" rtlCol="0">
              <a:spAutoFit/>
            </a:bodyPr>
            <a:lstStyle/>
            <a:p>
              <a:r>
                <a:rPr lang="en-US" sz="1000" b="1" dirty="0" smtClean="0">
                  <a:latin typeface="Lato Regular"/>
                  <a:cs typeface="Lato Regular"/>
                </a:rPr>
                <a:t>Stefan </a:t>
              </a:r>
              <a:r>
                <a:rPr lang="en-US" sz="1000" b="1" dirty="0" err="1" smtClean="0">
                  <a:latin typeface="Lato Regular"/>
                  <a:cs typeface="Lato Regular"/>
                </a:rPr>
                <a:t>Schlichting</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Drägerwerk</a:t>
              </a:r>
              <a:r>
                <a:rPr lang="en-US" sz="900" dirty="0" smtClean="0">
                  <a:latin typeface="Lato Regular"/>
                  <a:cs typeface="Lato Regular"/>
                </a:rPr>
                <a:t> AG, Germany)</a:t>
              </a:r>
            </a:p>
            <a:p>
              <a:endParaRPr lang="en-US" sz="500" dirty="0" smtClean="0">
                <a:latin typeface="Lato Regular"/>
                <a:cs typeface="Lato Regular"/>
              </a:endParaRPr>
            </a:p>
            <a:p>
              <a:r>
                <a:rPr lang="en-US" sz="1000" b="1" dirty="0" smtClean="0">
                  <a:latin typeface="Lato Regular"/>
                  <a:cs typeface="Lato Regular"/>
                </a:rPr>
                <a:t>Scott A. </a:t>
              </a:r>
              <a:r>
                <a:rPr lang="en-US" sz="1000" b="1" dirty="0" err="1" smtClean="0">
                  <a:latin typeface="Lato Regular"/>
                  <a:cs typeface="Lato Regular"/>
                </a:rPr>
                <a:t>Smolka</a:t>
              </a:r>
              <a:endParaRPr lang="en-US" sz="1000" b="1" dirty="0">
                <a:latin typeface="Lato Regular"/>
                <a:cs typeface="Lato Regular"/>
              </a:endParaRPr>
            </a:p>
            <a:p>
              <a:r>
                <a:rPr lang="en-US" sz="900" dirty="0" smtClean="0">
                  <a:latin typeface="Lato Regular"/>
                  <a:cs typeface="Lato Regular"/>
                </a:rPr>
                <a:t>(Stony Brook University</a:t>
              </a:r>
              <a:r>
                <a:rPr lang="en-US" sz="900" dirty="0" smtClean="0">
                  <a:latin typeface="Lato Regular"/>
                  <a:cs typeface="Lato Regular"/>
                </a:rPr>
                <a:t>, USA</a:t>
              </a:r>
              <a:r>
                <a:rPr lang="en-US" sz="900" dirty="0" smtClean="0">
                  <a:latin typeface="Lato Regular"/>
                  <a:cs typeface="Lato Regular"/>
                </a:rPr>
                <a:t>)</a:t>
              </a:r>
            </a:p>
            <a:p>
              <a:endParaRPr lang="en-US" sz="500" dirty="0">
                <a:latin typeface="Lato Regular"/>
                <a:cs typeface="Lato Regular"/>
              </a:endParaRPr>
            </a:p>
            <a:p>
              <a:r>
                <a:rPr lang="en-US" sz="1000" b="1" dirty="0" err="1" smtClean="0">
                  <a:latin typeface="Lato Regular"/>
                  <a:cs typeface="Lato Regular"/>
                </a:rPr>
                <a:t>Pietro</a:t>
              </a:r>
              <a:r>
                <a:rPr lang="en-US" sz="1000" b="1" dirty="0" smtClean="0">
                  <a:latin typeface="Lato Regular"/>
                  <a:cs typeface="Lato Regular"/>
                </a:rPr>
                <a:t> </a:t>
              </a:r>
              <a:r>
                <a:rPr lang="en-US" sz="1000" b="1" dirty="0" err="1" smtClean="0">
                  <a:latin typeface="Lato Regular"/>
                  <a:cs typeface="Lato Regular"/>
                </a:rPr>
                <a:t>Valdastri</a:t>
              </a:r>
              <a:endParaRPr lang="en-US" sz="1000" b="1" dirty="0" smtClean="0">
                <a:latin typeface="Lato Regular"/>
                <a:cs typeface="Lato Regular"/>
              </a:endParaRPr>
            </a:p>
            <a:p>
              <a:r>
                <a:rPr lang="en-US" sz="900" dirty="0" smtClean="0">
                  <a:latin typeface="Lato Regular"/>
                  <a:cs typeface="Lato Regular"/>
                </a:rPr>
                <a:t>(Vanderbilt University, USA)</a:t>
              </a:r>
            </a:p>
          </p:txBody>
        </p:sp>
      </p:grpSp>
      <p:grpSp>
        <p:nvGrpSpPr>
          <p:cNvPr id="27" name="Group 26"/>
          <p:cNvGrpSpPr/>
          <p:nvPr/>
        </p:nvGrpSpPr>
        <p:grpSpPr>
          <a:xfrm>
            <a:off x="195374" y="3724311"/>
            <a:ext cx="1944839" cy="6276630"/>
            <a:chOff x="168735" y="3317046"/>
            <a:chExt cx="1944839" cy="2182851"/>
          </a:xfrm>
        </p:grpSpPr>
        <p:sp>
          <p:nvSpPr>
            <p:cNvPr id="30" name="Rounded Rectangle 29"/>
            <p:cNvSpPr/>
            <p:nvPr/>
          </p:nvSpPr>
          <p:spPr>
            <a:xfrm>
              <a:off x="186501" y="3317046"/>
              <a:ext cx="1856029" cy="2090713"/>
            </a:xfrm>
            <a:prstGeom prst="roundRect">
              <a:avLst>
                <a:gd name="adj" fmla="val 4891"/>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68735" y="3385189"/>
              <a:ext cx="1944839" cy="2114708"/>
            </a:xfrm>
            <a:prstGeom prst="rect">
              <a:avLst/>
            </a:prstGeom>
            <a:noFill/>
          </p:spPr>
          <p:txBody>
            <a:bodyPr wrap="square" rtlCol="0">
              <a:spAutoFit/>
            </a:bodyPr>
            <a:lstStyle/>
            <a:p>
              <a:r>
                <a:rPr lang="en-US" sz="1000" b="1" dirty="0" smtClean="0">
                  <a:latin typeface="Lato Regular"/>
                  <a:cs typeface="Lato Regular"/>
                </a:rPr>
                <a:t>David </a:t>
              </a:r>
              <a:r>
                <a:rPr lang="en-US" sz="1000" b="1" dirty="0" err="1" smtClean="0">
                  <a:latin typeface="Lato Regular"/>
                  <a:cs typeface="Lato Regular"/>
                </a:rPr>
                <a:t>Arney</a:t>
              </a:r>
              <a:endParaRPr lang="en-US" sz="1000" dirty="0" smtClean="0">
                <a:latin typeface="Lato Regular"/>
                <a:cs typeface="Lato Regular"/>
              </a:endParaRPr>
            </a:p>
            <a:p>
              <a:r>
                <a:rPr lang="en-US" sz="900" dirty="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b="1" dirty="0" smtClean="0">
                <a:latin typeface="Lato Regular"/>
                <a:cs typeface="Lato Regular"/>
              </a:endParaRPr>
            </a:p>
            <a:p>
              <a:r>
                <a:rPr lang="en-US" sz="1000" b="1" dirty="0" smtClean="0">
                  <a:latin typeface="Lato Regular"/>
                  <a:cs typeface="Lato Regular"/>
                </a:rPr>
                <a:t>Ezio Bartocci (co-Chair)</a:t>
              </a:r>
            </a:p>
            <a:p>
              <a:r>
                <a:rPr lang="en-US" sz="900" dirty="0">
                  <a:latin typeface="Lato Regular"/>
                  <a:cs typeface="Lato Regular"/>
                </a:rPr>
                <a:t>(</a:t>
              </a:r>
              <a:r>
                <a:rPr lang="en-US" sz="900" dirty="0" smtClean="0">
                  <a:latin typeface="Lato Regular"/>
                  <a:cs typeface="Lato Regular"/>
                </a:rPr>
                <a:t>TU Wien</a:t>
              </a:r>
              <a:r>
                <a:rPr lang="en-US" sz="900" dirty="0" smtClean="0">
                  <a:latin typeface="Lato Regular"/>
                  <a:cs typeface="Lato Regular"/>
                </a:rPr>
                <a:t>, Austria)</a:t>
              </a:r>
              <a:endParaRPr lang="en-US" sz="900" dirty="0">
                <a:latin typeface="Lato Regular"/>
                <a:cs typeface="Lato Regular"/>
              </a:endParaRPr>
            </a:p>
            <a:p>
              <a:endParaRPr lang="en-US" sz="700" b="1" dirty="0" smtClean="0">
                <a:latin typeface="Lato Regular"/>
                <a:cs typeface="Lato Regular"/>
              </a:endParaRPr>
            </a:p>
            <a:p>
              <a:r>
                <a:rPr lang="en-US" sz="1000" b="1" dirty="0" smtClean="0">
                  <a:latin typeface="Lato Regular"/>
                  <a:cs typeface="Lato Regular"/>
                </a:rPr>
                <a:t>Marco </a:t>
              </a:r>
              <a:r>
                <a:rPr lang="en-US" sz="1000" b="1" dirty="0" err="1" smtClean="0">
                  <a:latin typeface="Lato Regular"/>
                  <a:cs typeface="Lato Regular"/>
                </a:rPr>
                <a:t>Beccani</a:t>
              </a:r>
              <a:endParaRPr lang="en-US" sz="1000" b="1" dirty="0" smtClean="0">
                <a:latin typeface="Lato Regular"/>
                <a:cs typeface="Lato Regular"/>
              </a:endParaRPr>
            </a:p>
            <a:p>
              <a:r>
                <a:rPr lang="en-US" sz="900" dirty="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Luca </a:t>
              </a:r>
              <a:r>
                <a:rPr lang="en-US" sz="1000" b="1" dirty="0" err="1" smtClean="0">
                  <a:latin typeface="Lato Regular"/>
                  <a:cs typeface="Lato Regular"/>
                </a:rPr>
                <a:t>Bortolussi</a:t>
              </a:r>
              <a:r>
                <a:rPr lang="en-US" sz="1000" b="1" dirty="0" smtClean="0">
                  <a:latin typeface="Lato Regular"/>
                  <a:cs typeface="Lato Regular"/>
                </a:rPr>
                <a:t> </a:t>
              </a:r>
            </a:p>
            <a:p>
              <a:r>
                <a:rPr lang="en-US" sz="900" dirty="0" smtClean="0">
                  <a:latin typeface="Lato Regular"/>
                  <a:cs typeface="Lato Regular"/>
                </a:rPr>
                <a:t>University of </a:t>
              </a:r>
              <a:r>
                <a:rPr lang="en-US" sz="900" dirty="0" smtClean="0">
                  <a:latin typeface="Lato Regular"/>
                  <a:cs typeface="Lato Regular"/>
                </a:rPr>
                <a:t>Trieste</a:t>
              </a:r>
              <a:r>
                <a:rPr lang="en-US" sz="900" dirty="0" smtClean="0">
                  <a:latin typeface="Lato Regular"/>
                  <a:cs typeface="Lato Regular"/>
                </a:rPr>
                <a:t>, Italy</a:t>
              </a:r>
            </a:p>
            <a:p>
              <a:endParaRPr lang="en-US" sz="700" b="1" dirty="0" smtClean="0">
                <a:latin typeface="Lato Regular"/>
                <a:cs typeface="Lato Regular"/>
              </a:endParaRPr>
            </a:p>
            <a:p>
              <a:r>
                <a:rPr lang="en-US" sz="1000" b="1" dirty="0" err="1" smtClean="0">
                  <a:latin typeface="Lato Regular"/>
                  <a:cs typeface="Lato Regular"/>
                </a:rPr>
                <a:t>Flavio</a:t>
              </a:r>
              <a:r>
                <a:rPr lang="en-US" sz="1000" b="1" dirty="0" smtClean="0">
                  <a:latin typeface="Lato Regular"/>
                  <a:cs typeface="Lato Regular"/>
                </a:rPr>
                <a:t> H. Fenton</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GeorgiaTech</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Martin </a:t>
              </a:r>
              <a:r>
                <a:rPr lang="en-US" sz="1000" b="1" dirty="0" err="1" smtClean="0">
                  <a:latin typeface="Lato Regular"/>
                  <a:cs typeface="Lato Regular"/>
                </a:rPr>
                <a:t>Leucker</a:t>
              </a:r>
              <a:r>
                <a:rPr lang="en-US" sz="1000" b="1" dirty="0" smtClean="0">
                  <a:latin typeface="Lato Regular"/>
                  <a:cs typeface="Lato Regular"/>
                </a:rPr>
                <a:t> </a:t>
              </a:r>
              <a:r>
                <a:rPr lang="en-US" sz="1000" b="1" dirty="0" smtClean="0">
                  <a:latin typeface="Lato Regular"/>
                  <a:cs typeface="Lato Regular"/>
                </a:rPr>
                <a:t> (co-Chair)</a:t>
              </a:r>
            </a:p>
            <a:p>
              <a:r>
                <a:rPr lang="en-US" sz="900" dirty="0" smtClean="0">
                  <a:latin typeface="Lato Regular"/>
                  <a:cs typeface="Lato Regular"/>
                </a:rPr>
                <a:t>(University of </a:t>
              </a:r>
              <a:r>
                <a:rPr lang="en-US" sz="900" dirty="0" err="1" smtClean="0">
                  <a:latin typeface="Lato Regular"/>
                  <a:cs typeface="Lato Regular"/>
                </a:rPr>
                <a:t>L</a:t>
              </a:r>
              <a:r>
                <a:rPr lang="en-US" sz="900" dirty="0" err="1" smtClean="0">
                  <a:latin typeface="Lato Regular"/>
                  <a:cs typeface="Lato Regular"/>
                </a:rPr>
                <a:t>übeck</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Philip T Moore</a:t>
              </a:r>
              <a:endParaRPr lang="en-US" sz="1000" b="1" dirty="0" smtClean="0">
                <a:latin typeface="Lato Regular"/>
                <a:cs typeface="Lato Regular"/>
              </a:endParaRPr>
            </a:p>
            <a:p>
              <a:r>
                <a:rPr lang="en-US" sz="900" dirty="0" smtClean="0">
                  <a:latin typeface="Lato Regular"/>
                  <a:cs typeface="Lato Regular"/>
                </a:rPr>
                <a:t>(Lanzhou University, China)</a:t>
              </a:r>
            </a:p>
            <a:p>
              <a:endParaRPr lang="en-US" sz="700" dirty="0" smtClean="0">
                <a:latin typeface="Lato Regular"/>
                <a:cs typeface="Lato Regular"/>
              </a:endParaRPr>
            </a:p>
            <a:p>
              <a:r>
                <a:rPr lang="en-US" sz="1000" b="1" dirty="0" smtClean="0">
                  <a:latin typeface="Lato Regular"/>
                  <a:cs typeface="Lato Regular"/>
                </a:rPr>
                <a:t>Nicola </a:t>
              </a:r>
              <a:r>
                <a:rPr lang="en-US" sz="1000" b="1" dirty="0" err="1" smtClean="0">
                  <a:latin typeface="Lato Regular"/>
                  <a:cs typeface="Lato Regular"/>
                </a:rPr>
                <a:t>Paoletti</a:t>
              </a:r>
              <a:endParaRPr lang="en-US" sz="1000" b="1" dirty="0" smtClean="0">
                <a:latin typeface="Lato Regular"/>
                <a:cs typeface="Lato Regular"/>
              </a:endParaRPr>
            </a:p>
            <a:p>
              <a:r>
                <a:rPr lang="en-US" sz="900" dirty="0" smtClean="0">
                  <a:latin typeface="Lato Regular"/>
                  <a:cs typeface="Lato Regular"/>
                </a:rPr>
                <a:t>(University of Oxford, USA)</a:t>
              </a:r>
            </a:p>
            <a:p>
              <a:endParaRPr lang="en-US" sz="700" dirty="0" smtClean="0">
                <a:latin typeface="Lato Regular"/>
                <a:cs typeface="Lato Regular"/>
              </a:endParaRPr>
            </a:p>
            <a:p>
              <a:r>
                <a:rPr lang="en-US" sz="1000" b="1" dirty="0" smtClean="0">
                  <a:latin typeface="Lato Regular"/>
                  <a:cs typeface="Lato Regular"/>
                </a:rPr>
                <a:t>Guido </a:t>
              </a:r>
              <a:r>
                <a:rPr lang="en-US" sz="1000" b="1" dirty="0" err="1" smtClean="0">
                  <a:latin typeface="Lato Regular"/>
                  <a:cs typeface="Lato Regular"/>
                </a:rPr>
                <a:t>Sanguinetti</a:t>
              </a:r>
              <a:endParaRPr lang="en-US" sz="1000" b="1" dirty="0" smtClean="0">
                <a:latin typeface="Lato Regular"/>
                <a:cs typeface="Lato Regular"/>
              </a:endParaRPr>
            </a:p>
            <a:p>
              <a:r>
                <a:rPr lang="en-US" sz="900" dirty="0" smtClean="0">
                  <a:latin typeface="Lato Regular"/>
                  <a:cs typeface="Lato Regular"/>
                </a:rPr>
                <a:t>(University of Edinburgh, UK)</a:t>
              </a:r>
            </a:p>
            <a:p>
              <a:endParaRPr lang="en-US" sz="700" dirty="0" smtClean="0">
                <a:latin typeface="Lato Regular"/>
                <a:cs typeface="Lato Regular"/>
              </a:endParaRPr>
            </a:p>
            <a:p>
              <a:r>
                <a:rPr lang="en-US" sz="1000" b="1" dirty="0" smtClean="0">
                  <a:latin typeface="Lato Regular"/>
                  <a:cs typeface="Lato Regular"/>
                </a:rPr>
                <a:t>Scott A. </a:t>
              </a:r>
              <a:r>
                <a:rPr lang="en-US" sz="1000" b="1" dirty="0" err="1" smtClean="0">
                  <a:latin typeface="Lato Regular"/>
                  <a:cs typeface="Lato Regular"/>
                </a:rPr>
                <a:t>Smolka</a:t>
              </a:r>
              <a:endParaRPr lang="en-US" sz="1000" b="1" dirty="0" smtClean="0">
                <a:latin typeface="Lato Regular"/>
                <a:cs typeface="Lato Regular"/>
              </a:endParaRPr>
            </a:p>
            <a:p>
              <a:r>
                <a:rPr lang="en-US" sz="900" dirty="0" smtClean="0">
                  <a:latin typeface="Lato Regular"/>
                  <a:cs typeface="Lato Regular"/>
                </a:rPr>
                <a:t>(Stony Brook University, USA)</a:t>
              </a:r>
            </a:p>
            <a:p>
              <a:endParaRPr lang="en-US" sz="700" b="1" dirty="0" smtClean="0">
                <a:latin typeface="Lato Regular"/>
                <a:cs typeface="Lato Regular"/>
              </a:endParaRPr>
            </a:p>
            <a:p>
              <a:r>
                <a:rPr lang="en-US" sz="1000" b="1" dirty="0" smtClean="0">
                  <a:latin typeface="Lato Regular"/>
                  <a:cs typeface="Lato Regular"/>
                </a:rPr>
                <a:t>Oleg </a:t>
              </a:r>
              <a:r>
                <a:rPr lang="en-US" sz="1000" b="1" dirty="0" err="1" smtClean="0">
                  <a:latin typeface="Lato Regular"/>
                  <a:cs typeface="Lato Regular"/>
                </a:rPr>
                <a:t>Sokolosky</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a:latin typeface="Lato Regular"/>
                <a:cs typeface="Lato Regular"/>
              </a:endParaRPr>
            </a:p>
            <a:p>
              <a:r>
                <a:rPr lang="en-US" sz="1000" b="1" dirty="0" smtClean="0">
                  <a:latin typeface="Lato Regular"/>
                  <a:cs typeface="Lato Regular"/>
                </a:rPr>
                <a:t>Volker </a:t>
              </a:r>
              <a:r>
                <a:rPr lang="en-US" sz="1000" b="1" dirty="0" err="1" smtClean="0">
                  <a:latin typeface="Lato Regular"/>
                  <a:cs typeface="Lato Regular"/>
                </a:rPr>
                <a:t>Turau</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a:latin typeface="Lato Regular"/>
                <a:cs typeface="Lato Regular"/>
              </a:endParaRPr>
            </a:p>
            <a:p>
              <a:r>
                <a:rPr lang="en-US" sz="1000" b="1" dirty="0" err="1" smtClean="0">
                  <a:latin typeface="Lato Regular"/>
                  <a:cs typeface="Lato Regular"/>
                </a:rPr>
                <a:t>Pietro</a:t>
              </a:r>
              <a:r>
                <a:rPr lang="en-US" sz="1000" b="1" dirty="0" smtClean="0">
                  <a:latin typeface="Lato Regular"/>
                  <a:cs typeface="Lato Regular"/>
                </a:rPr>
                <a:t> </a:t>
              </a:r>
              <a:r>
                <a:rPr lang="en-US" sz="1000" b="1" dirty="0" err="1" smtClean="0">
                  <a:latin typeface="Lato Regular"/>
                  <a:cs typeface="Lato Regular"/>
                </a:rPr>
                <a:t>Valdastri</a:t>
              </a:r>
              <a:endParaRPr lang="en-US" sz="1000" b="1" dirty="0" smtClean="0">
                <a:latin typeface="Lato Regular"/>
                <a:cs typeface="Lato Regular"/>
              </a:endParaRPr>
            </a:p>
            <a:p>
              <a:r>
                <a:rPr lang="en-US" sz="900" dirty="0" smtClean="0">
                  <a:latin typeface="Lato Regular"/>
                  <a:cs typeface="Lato Regular"/>
                </a:rPr>
                <a:t>(Vanderbilt University, USA)</a:t>
              </a:r>
            </a:p>
            <a:p>
              <a:endParaRPr lang="en-US" sz="700" b="1" dirty="0" smtClean="0">
                <a:latin typeface="Lato Regular"/>
                <a:cs typeface="Lato Regular"/>
              </a:endParaRPr>
            </a:p>
            <a:p>
              <a:r>
                <a:rPr lang="en-US" sz="1000" b="1" dirty="0" smtClean="0">
                  <a:latin typeface="Lato Regular"/>
                  <a:cs typeface="Lato Regular"/>
                </a:rPr>
                <a:t>K. </a:t>
              </a:r>
              <a:r>
                <a:rPr lang="en-US" sz="1000" b="1" dirty="0" err="1" smtClean="0">
                  <a:latin typeface="Lato Regular"/>
                  <a:cs typeface="Lato Regular"/>
                </a:rPr>
                <a:t>Venkatasubramanian</a:t>
              </a:r>
              <a:endParaRPr lang="en-US" sz="1000" b="1" dirty="0" smtClean="0">
                <a:latin typeface="Lato Regular"/>
                <a:cs typeface="Lato Regular"/>
              </a:endParaRPr>
            </a:p>
            <a:p>
              <a:r>
                <a:rPr lang="en-US" sz="800" b="1" dirty="0" smtClean="0">
                  <a:latin typeface="Lato Regular"/>
                  <a:cs typeface="Lato Regular"/>
                </a:rPr>
                <a:t>(</a:t>
              </a:r>
              <a:r>
                <a:rPr lang="en-US" sz="800" dirty="0">
                  <a:latin typeface="Lato Regular"/>
                  <a:cs typeface="Lato Regular"/>
                </a:rPr>
                <a:t>Worcester Polytechnic Institute, USA</a:t>
              </a:r>
              <a:r>
                <a:rPr lang="en-US" sz="800" b="1" dirty="0" smtClean="0">
                  <a:latin typeface="Lato Regular"/>
                  <a:cs typeface="Lato Regular"/>
                </a:rPr>
                <a:t>)</a:t>
              </a:r>
              <a:endParaRPr lang="en-US" sz="800" b="1" dirty="0">
                <a:latin typeface="Lato Regular"/>
                <a:cs typeface="Lato Regular"/>
              </a:endParaRPr>
            </a:p>
            <a:p>
              <a:endParaRPr lang="en-US" sz="900" dirty="0" smtClean="0">
                <a:latin typeface="Lato Regular"/>
                <a:cs typeface="Lato Regular"/>
              </a:endParaRPr>
            </a:p>
            <a:p>
              <a:endParaRPr lang="en-US" sz="900" dirty="0" smtClean="0">
                <a:latin typeface="Lato Regular"/>
                <a:cs typeface="Lato Regular"/>
              </a:endParaRPr>
            </a:p>
            <a:p>
              <a:endParaRPr lang="en-US" sz="900" dirty="0" smtClean="0">
                <a:latin typeface="Lato Regular"/>
                <a:cs typeface="Lato Regular"/>
              </a:endParaRPr>
            </a:p>
          </p:txBody>
        </p:sp>
      </p:grpSp>
      <p:sp>
        <p:nvSpPr>
          <p:cNvPr id="33" name="Round Same Side Corner Rectangle 32"/>
          <p:cNvSpPr/>
          <p:nvPr/>
        </p:nvSpPr>
        <p:spPr>
          <a:xfrm>
            <a:off x="204267" y="3632575"/>
            <a:ext cx="1856029" cy="239256"/>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204267" y="3607169"/>
            <a:ext cx="1475885" cy="276999"/>
          </a:xfrm>
          <a:prstGeom prst="rect">
            <a:avLst/>
          </a:prstGeom>
          <a:noFill/>
        </p:spPr>
        <p:txBody>
          <a:bodyPr wrap="none" rtlCol="0">
            <a:spAutoFit/>
          </a:bodyPr>
          <a:lstStyle/>
          <a:p>
            <a:r>
              <a:rPr lang="en-US" sz="1200" b="1" dirty="0" smtClean="0">
                <a:solidFill>
                  <a:schemeClr val="bg1"/>
                </a:solidFill>
              </a:rPr>
              <a:t>Program Committee</a:t>
            </a:r>
            <a:endParaRPr lang="en-US" sz="1200" b="1" dirty="0">
              <a:solidFill>
                <a:schemeClr val="bg1"/>
              </a:solidFill>
            </a:endParaRPr>
          </a:p>
        </p:txBody>
      </p:sp>
    </p:spTree>
    <p:extLst>
      <p:ext uri="{BB962C8B-B14F-4D97-AF65-F5344CB8AC3E}">
        <p14:creationId xmlns:p14="http://schemas.microsoft.com/office/powerpoint/2010/main" val="4545991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TotalTime>
  <Words>554</Words>
  <Application>Microsoft Macintosh PowerPoint</Application>
  <PresentationFormat>A4 Paper (210x297 mm)</PresentationFormat>
  <Paragraphs>90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TU Wien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Ezio Bartocci</dc:creator>
  <cp:lastModifiedBy>Ezio Bartocci</cp:lastModifiedBy>
  <cp:revision>11</cp:revision>
  <dcterms:created xsi:type="dcterms:W3CDTF">2016-01-12T16:05:49Z</dcterms:created>
  <dcterms:modified xsi:type="dcterms:W3CDTF">2016-01-12T17:38:45Z</dcterms:modified>
</cp:coreProperties>
</file>