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94" r:id="rId3"/>
    <p:sldId id="495" r:id="rId4"/>
    <p:sldId id="470" r:id="rId5"/>
    <p:sldId id="526" r:id="rId6"/>
    <p:sldId id="471" r:id="rId7"/>
    <p:sldId id="497" r:id="rId8"/>
    <p:sldId id="498" r:id="rId9"/>
    <p:sldId id="499" r:id="rId10"/>
    <p:sldId id="500" r:id="rId11"/>
    <p:sldId id="501" r:id="rId12"/>
    <p:sldId id="502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27" r:id="rId21"/>
    <p:sldId id="515" r:id="rId22"/>
    <p:sldId id="514" r:id="rId23"/>
    <p:sldId id="516" r:id="rId24"/>
    <p:sldId id="517" r:id="rId25"/>
    <p:sldId id="518" r:id="rId26"/>
    <p:sldId id="519" r:id="rId27"/>
    <p:sldId id="506" r:id="rId28"/>
    <p:sldId id="522" r:id="rId29"/>
    <p:sldId id="523" r:id="rId30"/>
    <p:sldId id="52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8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5" autoAdjust="0"/>
    <p:restoredTop sz="78695" autoAdjust="0"/>
  </p:normalViewPr>
  <p:slideViewPr>
    <p:cSldViewPr>
      <p:cViewPr varScale="1">
        <p:scale>
          <a:sx n="102" d="100"/>
          <a:sy n="102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0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329B6-B70C-4D13-AA16-3B107A787613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79FA4-C9AD-4832-8A4F-EC6EC71B86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6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86C4-9348-4851-AECB-D2797D57A905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4723-4798-4640-9E46-580242E5BB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concurrent system case study - FreeBSD kernel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Exercises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key concurrency principles: sources of concurrency, race conditions, primitives to manage it.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deadlocks,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livelock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priority inversion, transactions…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0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Why? </a:t>
            </a:r>
            <a:r>
              <a:rPr lang="en-US" sz="1200" dirty="0" err="1" smtClean="0">
                <a:solidFill>
                  <a:schemeClr val="tx1"/>
                </a:solidFill>
              </a:rPr>
              <a:t>Mutex</a:t>
            </a:r>
            <a:r>
              <a:rPr lang="en-US" sz="1200" dirty="0" smtClean="0">
                <a:solidFill>
                  <a:schemeClr val="tx1"/>
                </a:solidFill>
              </a:rPr>
              <a:t> are only ever held for ‘short’ waits, whereas SX locks can be held over long waits – e.g., disk I/O. Holders of the former should not try to acquire the latter or they risk cascading ‘long’ waits.</a:t>
            </a:r>
          </a:p>
          <a:p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long should an adaptive </a:t>
            </a:r>
            <a:r>
              <a:rPr lang="en-US" baseline="0" dirty="0" err="1" smtClean="0"/>
              <a:t>mutex</a:t>
            </a:r>
            <a:r>
              <a:rPr lang="en-US" baseline="0" dirty="0" smtClean="0"/>
              <a:t> spin? As long as necessary … unless the other thread is itself sleeping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1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42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graph edge?</a:t>
            </a:r>
          </a:p>
          <a:p>
            <a:r>
              <a:rPr lang="en-US" dirty="0" smtClean="0"/>
              <a:t>	Lock A is held</a:t>
            </a:r>
          </a:p>
          <a:p>
            <a:r>
              <a:rPr lang="en-US" dirty="0" smtClean="0"/>
              <a:t>	Lock B is acquired</a:t>
            </a:r>
          </a:p>
          <a:p>
            <a:r>
              <a:rPr lang="en-US" dirty="0" smtClean="0"/>
              <a:t>Cycles</a:t>
            </a:r>
            <a:r>
              <a:rPr lang="en-US" baseline="0" dirty="0" smtClean="0"/>
              <a:t> in the graph can be direct or implied – e.g., implied by a larger cycle</a:t>
            </a:r>
          </a:p>
          <a:p>
            <a:r>
              <a:rPr lang="en-US" baseline="0" dirty="0" smtClean="0"/>
              <a:t>Can inspect the full graph using the kernel debugger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packets go in *and* out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Multiprocessing doesn’t really change the work done, just when and</a:t>
            </a:r>
            <a:r>
              <a:rPr lang="en-US" baseline="0" dirty="0" smtClean="0"/>
              <a:t> where it is done</a:t>
            </a:r>
            <a:endParaRPr lang="en-US" dirty="0" smtClean="0"/>
          </a:p>
          <a:p>
            <a:r>
              <a:rPr lang="en-US" dirty="0" smtClean="0"/>
              <a:t>Summary: packets go in, packets go out</a:t>
            </a:r>
          </a:p>
          <a:p>
            <a:r>
              <a:rPr lang="en-US" dirty="0" smtClean="0"/>
              <a:t>Dotted</a:t>
            </a:r>
            <a:r>
              <a:rPr lang="en-US" baseline="0" dirty="0" smtClean="0"/>
              <a:t> lines: historic dispatch points</a:t>
            </a:r>
          </a:p>
          <a:p>
            <a:r>
              <a:rPr lang="en-US" baseline="0" dirty="0" smtClean="0"/>
              <a:t>Software router path: </a:t>
            </a:r>
            <a:r>
              <a:rPr lang="en-US" baseline="0" dirty="0" err="1" smtClean="0"/>
              <a:t>ip_input</a:t>
            </a:r>
            <a:r>
              <a:rPr lang="en-US" baseline="0" dirty="0" smtClean="0"/>
              <a:t>() calls </a:t>
            </a:r>
            <a:r>
              <a:rPr lang="en-US" baseline="0" dirty="0" err="1" smtClean="0"/>
              <a:t>ip_output</a:t>
            </a:r>
            <a:r>
              <a:rPr lang="en-US" baseline="0" dirty="0" smtClean="0"/>
              <a:t>()</a:t>
            </a:r>
          </a:p>
          <a:p>
            <a:r>
              <a:rPr lang="en-US" b="1" baseline="0" dirty="0" smtClean="0"/>
              <a:t>XXX: Next year, explicitly point out that the handoffs are producer-consumer relationships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7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parallelism a threaded system can ever implement is the number of defined threads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having threads doesn’t help: you must deliver work to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9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 don’t change core functionality, just representation</a:t>
            </a:r>
          </a:p>
          <a:p>
            <a:r>
              <a:rPr lang="en-US" dirty="0" smtClean="0"/>
              <a:t>Check:</a:t>
            </a:r>
            <a:r>
              <a:rPr lang="en-US" baseline="0" dirty="0" smtClean="0"/>
              <a:t> do students know what ‘false sharing’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32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Historically, critical sections were cheaper than locks, so used for per-CPU variables.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Nowadays,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quite cheap -- so a design choice that might change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56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does TCP get cranky?</a:t>
            </a:r>
            <a:endParaRPr lang="en-US" dirty="0" smtClean="0"/>
          </a:p>
          <a:p>
            <a:r>
              <a:rPr lang="en-US" dirty="0" smtClean="0"/>
              <a:t>Same structure as Linux,</a:t>
            </a:r>
            <a:r>
              <a:rPr lang="en-US" baseline="0" dirty="0" smtClean="0"/>
              <a:t> only ‘</a:t>
            </a:r>
            <a:r>
              <a:rPr lang="en-US" baseline="0" dirty="0" err="1" smtClean="0"/>
              <a:t>skbufs</a:t>
            </a:r>
            <a:r>
              <a:rPr lang="en-US" baseline="0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recent change: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 dispatch “stack” from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ithread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rather than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netisr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Why? hardware work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4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components by many authors all interacting … raises concerns with </a:t>
            </a:r>
            <a:r>
              <a:rPr lang="en-US" b="1" dirty="0" err="1" smtClean="0"/>
              <a:t>composability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doesn’t concurrency</a:t>
            </a:r>
            <a:r>
              <a:rPr lang="en-US" baseline="0" dirty="0" smtClean="0"/>
              <a:t> compose cleanly, unlike other properties – e.g., serial correctness based on API contracts</a:t>
            </a:r>
            <a:r>
              <a:rPr lang="en-US" baseline="0" dirty="0" smtClean="0"/>
              <a:t>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4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Idea: contention is expensive; if one CPU holds a lock and two more spin waiting for it, we get (at best) 1/3 efficiency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fundamental bottlenecks exist -- e.g., memory bandwidth which remains (perhaps) constant as CPUs grow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3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contention inevitable?</a:t>
            </a:r>
          </a:p>
          <a:p>
            <a:r>
              <a:rPr lang="en-US" baseline="0" dirty="0" smtClean="0"/>
              <a:t>Because communication is inevitable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5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Userspace</a:t>
            </a:r>
            <a:r>
              <a:rPr lang="en-US" baseline="0" dirty="0" smtClean="0"/>
              <a:t> t</a:t>
            </a:r>
            <a:r>
              <a:rPr lang="en-US" dirty="0" smtClean="0"/>
              <a:t>hreading really</a:t>
            </a:r>
            <a:r>
              <a:rPr lang="en-US" baseline="0" dirty="0" smtClean="0"/>
              <a:t> hits the scene in the mid-1990s</a:t>
            </a:r>
          </a:p>
          <a:p>
            <a:r>
              <a:rPr lang="en-US" baseline="0" dirty="0" smtClean="0"/>
              <a:t>Kernels and research systems using threading much earlier</a:t>
            </a:r>
          </a:p>
          <a:p>
            <a:r>
              <a:rPr lang="en-US" baseline="0" dirty="0" smtClean="0"/>
              <a:t>User threads also enter the kernel for page faults, signal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‘&amp;’ if needed</a:t>
            </a:r>
          </a:p>
          <a:p>
            <a:r>
              <a:rPr lang="en-US" dirty="0" smtClean="0"/>
              <a:t>Lock released</a:t>
            </a:r>
            <a:r>
              <a:rPr lang="en-US" baseline="0" dirty="0" smtClean="0"/>
              <a:t> invisibly: s</a:t>
            </a:r>
            <a:r>
              <a:rPr lang="en-US" dirty="0" smtClean="0"/>
              <a:t>leep() … or call something that calls</a:t>
            </a:r>
            <a:r>
              <a:rPr lang="en-US" baseline="0" dirty="0" smtClean="0"/>
              <a:t> sleep()!</a:t>
            </a:r>
          </a:p>
          <a:p>
            <a:r>
              <a:rPr lang="en-US" baseline="0" dirty="0" smtClean="0"/>
              <a:t>Simplicity of model means much less overhead: aren’t constantly locking!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kernel or user code on the second processor!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Low-end: i.e.,</a:t>
            </a:r>
            <a:r>
              <a:rPr lang="en-US" baseline="0" dirty="0" smtClean="0"/>
              <a:t> not a super computer</a:t>
            </a:r>
          </a:p>
          <a:p>
            <a:r>
              <a:rPr lang="en-US" baseline="0" dirty="0" smtClean="0"/>
              <a:t>Which instruction? Doesn’t really matter: we can build the higher-level primitives such as ‘atomic add’ with any.</a:t>
            </a:r>
          </a:p>
          <a:p>
            <a:r>
              <a:rPr lang="en-US" baseline="0" dirty="0" smtClean="0"/>
              <a:t>My phone has </a:t>
            </a:r>
            <a:r>
              <a:rPr lang="en-US" baseline="0" dirty="0" err="1" smtClean="0"/>
              <a:t>fourcores</a:t>
            </a:r>
            <a:r>
              <a:rPr lang="en-US" baseline="0" dirty="0" smtClean="0"/>
              <a:t>; my notebook has </a:t>
            </a:r>
            <a:r>
              <a:rPr lang="en-US" baseline="0" dirty="0" smtClean="0"/>
              <a:t>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is parallel application programs</a:t>
            </a:r>
          </a:p>
          <a:p>
            <a:r>
              <a:rPr lang="en-US" dirty="0" smtClean="0"/>
              <a:t>Keep the same kernel concurrency model</a:t>
            </a:r>
          </a:p>
          <a:p>
            <a:r>
              <a:rPr lang="en-US" dirty="0" smtClean="0"/>
              <a:t>Inter-processor interrupts (IPIs) forward interrupts to the right CPU via a trampoline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08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might </a:t>
            </a:r>
            <a:r>
              <a:rPr lang="en-US" dirty="0" err="1" smtClean="0"/>
              <a:t>filesystems</a:t>
            </a:r>
            <a:r>
              <a:rPr lang="en-US" dirty="0" smtClean="0"/>
              <a:t> now experience more contention</a:t>
            </a:r>
            <a:r>
              <a:rPr lang="en-US" baseline="0" dirty="0" smtClean="0"/>
              <a:t> than before?</a:t>
            </a:r>
          </a:p>
          <a:p>
            <a:r>
              <a:rPr lang="en-US" baseline="0" dirty="0" smtClean="0"/>
              <a:t>Low-latency I/O means kernel work becomes more dominant</a:t>
            </a:r>
          </a:p>
          <a:p>
            <a:r>
              <a:rPr lang="en-US" baseline="0" dirty="0" smtClean="0"/>
              <a:t>Why do semaphores make priority inheritance hard?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4723-4798-4640-9E46-580242E5BB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7E0-4DF4-4602-9A9E-040F5207A9E1}" type="datetime1">
              <a:rPr lang="en-US" smtClean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533400" y="3611881"/>
            <a:ext cx="8153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227-C23D-4EE8-9BF1-0D41A382A43B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019C-F11D-440F-A725-6DB4221A2F2E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F69A-5ABE-4F72-A55B-82811E5E0122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533400" y="1173480"/>
            <a:ext cx="8153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6AD4-390D-4713-8D5C-6691E006D17B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B67-8FD7-49DB-834A-1058D427BB93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9E34-A16A-48C1-B56B-1A9CC7C27D7D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798-8818-45C2-A318-1B4DE8DAEEE0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FFD-4C9E-4237-BE0C-A4A75AFC1F29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73E-6432-4662-A76F-AB952B1646A2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A13-ABE4-446B-BEDB-FC08C8F6B1B5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BD11-3ADA-407B-BC51-94229BCC81C2}" type="datetime1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60C2-5AF3-4708-9635-DA9F59488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Concurrent systems</a:t>
            </a:r>
            <a:br>
              <a:rPr lang="en-US" dirty="0" smtClean="0"/>
            </a:br>
            <a:r>
              <a:rPr lang="en-US" sz="3100" dirty="0" smtClean="0"/>
              <a:t>Case study: FreeBSD kernel concurrency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Robert N. M. </a:t>
            </a:r>
            <a:r>
              <a:rPr lang="en-US" dirty="0" smtClean="0"/>
              <a:t>Watson</a:t>
            </a:r>
          </a:p>
          <a:p>
            <a:r>
              <a:rPr lang="en-US" dirty="0" smtClean="0"/>
              <a:t>University of Cambridge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Giant</a:t>
            </a:r>
            <a:r>
              <a:rPr lang="en-US" dirty="0"/>
              <a:t> </a:t>
            </a:r>
            <a:r>
              <a:rPr lang="en-US" dirty="0" smtClean="0"/>
              <a:t>locking is fine for user-program parallelism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ernel-centered </a:t>
            </a:r>
            <a:r>
              <a:rPr lang="en-US" dirty="0"/>
              <a:t>workloads </a:t>
            </a:r>
            <a:r>
              <a:rPr lang="en-US" dirty="0" smtClean="0"/>
              <a:t>trigger Giant contention</a:t>
            </a:r>
          </a:p>
          <a:p>
            <a:pPr lvl="1"/>
            <a:r>
              <a:rPr lang="en-US" dirty="0" smtClean="0"/>
              <a:t>Scheduler, IPC-intensive workloads</a:t>
            </a:r>
          </a:p>
          <a:p>
            <a:pPr lvl="1"/>
            <a:r>
              <a:rPr lang="en-US" dirty="0" smtClean="0"/>
              <a:t>TCP/buffer cache on high-load web servers</a:t>
            </a:r>
          </a:p>
          <a:p>
            <a:pPr lvl="1"/>
            <a:r>
              <a:rPr lang="en-US" dirty="0" smtClean="0"/>
              <a:t>Process-model contention with multithreading (VM, …)</a:t>
            </a:r>
            <a:endParaRPr lang="en-US" dirty="0"/>
          </a:p>
          <a:p>
            <a:r>
              <a:rPr lang="en-US" dirty="0"/>
              <a:t>Motivates </a:t>
            </a:r>
            <a:r>
              <a:rPr lang="en-US" dirty="0" smtClean="0"/>
              <a:t>migration to </a:t>
            </a:r>
            <a:r>
              <a:rPr lang="en-US" b="1" dirty="0" smtClean="0">
                <a:solidFill>
                  <a:srgbClr val="1F497D"/>
                </a:solidFill>
              </a:rPr>
              <a:t>fine</a:t>
            </a:r>
            <a:r>
              <a:rPr lang="en-US" b="1" dirty="0">
                <a:solidFill>
                  <a:srgbClr val="1F497D"/>
                </a:solidFill>
              </a:rPr>
              <a:t>-grained locking</a:t>
            </a:r>
          </a:p>
          <a:p>
            <a:pPr lvl="1"/>
            <a:r>
              <a:rPr lang="en-US" dirty="0" smtClean="0"/>
              <a:t>Greater granularity (may) afford greater parallelism</a:t>
            </a:r>
          </a:p>
          <a:p>
            <a:pPr lvl="1"/>
            <a:r>
              <a:rPr lang="en-US" dirty="0" err="1" smtClean="0"/>
              <a:t>Mutexes</a:t>
            </a:r>
            <a:r>
              <a:rPr lang="en-US" dirty="0"/>
              <a:t>/condition variables rather than semaphores</a:t>
            </a:r>
          </a:p>
          <a:p>
            <a:r>
              <a:rPr lang="en-US" dirty="0" smtClean="0"/>
              <a:t>Why this approach?</a:t>
            </a:r>
          </a:p>
          <a:p>
            <a:pPr lvl="1"/>
            <a:r>
              <a:rPr lang="en-US" dirty="0" smtClean="0"/>
              <a:t>Increasing consensus on </a:t>
            </a:r>
            <a:r>
              <a:rPr lang="en-US" dirty="0" err="1" smtClean="0"/>
              <a:t>pthreads</a:t>
            </a:r>
            <a:r>
              <a:rPr lang="en-US" dirty="0" smtClean="0"/>
              <a:t>-like synchronization</a:t>
            </a:r>
          </a:p>
          <a:p>
            <a:pPr lvl="1"/>
            <a:r>
              <a:rPr lang="en-US" dirty="0" smtClean="0"/>
              <a:t>Unlike semaphores, access to priority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Fine-grained scheduling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914400"/>
            <a:ext cx="9061704" cy="60216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33600" y="5105400"/>
            <a:ext cx="609600" cy="16002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905000" y="3962400"/>
            <a:ext cx="2057400" cy="838200"/>
          </a:xfrm>
          <a:prstGeom prst="wedgeRoundRectCallout">
            <a:avLst>
              <a:gd name="adj1" fmla="val -23737"/>
              <a:gd name="adj2" fmla="val 11979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True kernel parallelism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81400" y="5105400"/>
            <a:ext cx="685800" cy="16002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synchronization primitives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Spin </a:t>
            </a:r>
            <a:r>
              <a:rPr lang="en-US" b="1" dirty="0" smtClean="0">
                <a:solidFill>
                  <a:srgbClr val="1F497D"/>
                </a:solidFill>
              </a:rPr>
              <a:t>locks </a:t>
            </a:r>
            <a:r>
              <a:rPr lang="en-US" dirty="0" smtClean="0"/>
              <a:t>– scheduler, interrupt synchronization</a:t>
            </a:r>
            <a:endParaRPr lang="en-US" dirty="0"/>
          </a:p>
          <a:p>
            <a:r>
              <a:rPr lang="en-US" b="1" dirty="0" err="1" smtClean="0">
                <a:solidFill>
                  <a:srgbClr val="1F497D"/>
                </a:solidFill>
              </a:rPr>
              <a:t>Mutexes</a:t>
            </a:r>
            <a:r>
              <a:rPr lang="en-US" dirty="0"/>
              <a:t>, </a:t>
            </a:r>
            <a:r>
              <a:rPr lang="en-US" b="1" dirty="0">
                <a:solidFill>
                  <a:srgbClr val="1F497D"/>
                </a:solidFill>
              </a:rPr>
              <a:t>reader-</a:t>
            </a:r>
            <a:r>
              <a:rPr lang="en-US" b="1" dirty="0" smtClean="0">
                <a:solidFill>
                  <a:srgbClr val="1F497D"/>
                </a:solidFill>
              </a:rPr>
              <a:t>writer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1F497D"/>
                </a:solidFill>
              </a:rPr>
              <a:t>read-</a:t>
            </a:r>
            <a:r>
              <a:rPr lang="en-US" b="1" dirty="0" smtClean="0">
                <a:solidFill>
                  <a:srgbClr val="1F497D"/>
                </a:solidFill>
              </a:rPr>
              <a:t>mostly </a:t>
            </a:r>
            <a:r>
              <a:rPr lang="en-US" b="1" dirty="0">
                <a:solidFill>
                  <a:srgbClr val="1F497D"/>
                </a:solidFill>
              </a:rPr>
              <a:t>locks</a:t>
            </a:r>
          </a:p>
          <a:p>
            <a:pPr lvl="1"/>
            <a:r>
              <a:rPr lang="en-US" dirty="0" smtClean="0"/>
              <a:t>Most heavily used – different optimization tradeoffs</a:t>
            </a:r>
          </a:p>
          <a:p>
            <a:pPr lvl="1"/>
            <a:r>
              <a:rPr lang="en-US" dirty="0" smtClean="0"/>
              <a:t>Sleep for </a:t>
            </a:r>
            <a:r>
              <a:rPr lang="en-US" dirty="0"/>
              <a:t>only a </a:t>
            </a:r>
            <a:r>
              <a:rPr lang="en-US" b="1" dirty="0" smtClean="0"/>
              <a:t>bounded</a:t>
            </a:r>
            <a:r>
              <a:rPr lang="en-US" dirty="0" smtClean="0"/>
              <a:t> </a:t>
            </a:r>
            <a:r>
              <a:rPr lang="en-US" dirty="0"/>
              <a:t>period of </a:t>
            </a:r>
            <a:r>
              <a:rPr lang="en-US" dirty="0" smtClean="0"/>
              <a:t>time – </a:t>
            </a:r>
            <a:r>
              <a:rPr lang="en-US" dirty="0" err="1" smtClean="0"/>
              <a:t>mutex</a:t>
            </a:r>
            <a:r>
              <a:rPr lang="en-US" dirty="0" smtClean="0"/>
              <a:t> holds</a:t>
            </a:r>
            <a:endParaRPr lang="en-US" dirty="0" smtClean="0"/>
          </a:p>
          <a:p>
            <a:r>
              <a:rPr lang="en-US" b="1" dirty="0" smtClean="0">
                <a:solidFill>
                  <a:srgbClr val="1F497D"/>
                </a:solidFill>
              </a:rPr>
              <a:t>Shared</a:t>
            </a:r>
            <a:r>
              <a:rPr lang="en-US" b="1" dirty="0">
                <a:solidFill>
                  <a:srgbClr val="1F497D"/>
                </a:solidFill>
              </a:rPr>
              <a:t>-</a:t>
            </a:r>
            <a:r>
              <a:rPr lang="en-US" b="1" dirty="0" err="1" smtClean="0">
                <a:solidFill>
                  <a:srgbClr val="1F497D"/>
                </a:solidFill>
              </a:rPr>
              <a:t>eXclusive</a:t>
            </a:r>
            <a:r>
              <a:rPr lang="en-US" b="1" dirty="0" smtClean="0">
                <a:solidFill>
                  <a:srgbClr val="1F497D"/>
                </a:solidFill>
              </a:rPr>
              <a:t> </a:t>
            </a:r>
            <a:r>
              <a:rPr lang="en-US" b="1" dirty="0">
                <a:solidFill>
                  <a:srgbClr val="1F497D"/>
                </a:solidFill>
              </a:rPr>
              <a:t>(SX) </a:t>
            </a:r>
            <a:r>
              <a:rPr lang="en-US" b="1" dirty="0" smtClean="0">
                <a:solidFill>
                  <a:srgbClr val="1F497D"/>
                </a:solidFill>
              </a:rPr>
              <a:t>locks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1F497D"/>
                </a:solidFill>
              </a:rPr>
              <a:t>condition variables</a:t>
            </a:r>
            <a:endParaRPr lang="en-US" b="1" dirty="0">
              <a:solidFill>
                <a:srgbClr val="1F497D"/>
              </a:solidFill>
            </a:endParaRPr>
          </a:p>
          <a:p>
            <a:pPr lvl="1"/>
            <a:r>
              <a:rPr lang="en-US" dirty="0" smtClean="0"/>
              <a:t>May </a:t>
            </a:r>
            <a:r>
              <a:rPr lang="en-US" dirty="0"/>
              <a:t>sleep for an </a:t>
            </a:r>
            <a:r>
              <a:rPr lang="en-US" b="1" dirty="0" smtClean="0"/>
              <a:t>unbounded </a:t>
            </a:r>
            <a:r>
              <a:rPr lang="en-US" dirty="0" smtClean="0"/>
              <a:t>period </a:t>
            </a:r>
            <a:r>
              <a:rPr lang="en-US" dirty="0"/>
              <a:t>of </a:t>
            </a:r>
            <a:r>
              <a:rPr lang="en-US" dirty="0" smtClean="0"/>
              <a:t>time – e.g., I/O</a:t>
            </a:r>
            <a:endParaRPr lang="en-US" dirty="0"/>
          </a:p>
          <a:p>
            <a:pPr lvl="1"/>
            <a:r>
              <a:rPr lang="en-US" dirty="0"/>
              <a:t>Implied lock order: </a:t>
            </a:r>
            <a:r>
              <a:rPr lang="en-US" dirty="0" smtClean="0"/>
              <a:t>unbounded </a:t>
            </a:r>
            <a:r>
              <a:rPr lang="en-US" dirty="0"/>
              <a:t>before </a:t>
            </a:r>
            <a:r>
              <a:rPr lang="en-US" dirty="0" smtClean="0"/>
              <a:t>bounded; why?</a:t>
            </a:r>
          </a:p>
          <a:p>
            <a:pPr marL="0" indent="-400050"/>
            <a:r>
              <a:rPr lang="en-US" b="1" dirty="0" smtClean="0">
                <a:solidFill>
                  <a:schemeClr val="tx2"/>
                </a:solidFill>
              </a:rPr>
              <a:t>Condition variables </a:t>
            </a:r>
            <a:r>
              <a:rPr lang="en-US" dirty="0" smtClean="0"/>
              <a:t>usable with any lock type</a:t>
            </a:r>
          </a:p>
          <a:p>
            <a:pPr marL="0" indent="-400050"/>
            <a:r>
              <a:rPr lang="en-US" b="1" dirty="0" smtClean="0">
                <a:solidFill>
                  <a:srgbClr val="1F497D"/>
                </a:solidFill>
              </a:rPr>
              <a:t>Adaptive</a:t>
            </a:r>
            <a:r>
              <a:rPr lang="en-US" dirty="0"/>
              <a:t>: sleeping is expensive, </a:t>
            </a:r>
            <a:r>
              <a:rPr lang="en-US" dirty="0" smtClean="0"/>
              <a:t>spin </a:t>
            </a:r>
            <a:r>
              <a:rPr lang="en-US" dirty="0"/>
              <a:t>for a bit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Most primitives support </a:t>
            </a:r>
            <a:r>
              <a:rPr lang="en-US" b="1" dirty="0">
                <a:solidFill>
                  <a:srgbClr val="1F497D"/>
                </a:solidFill>
              </a:rPr>
              <a:t>priority </a:t>
            </a:r>
            <a:r>
              <a:rPr lang="en-US" b="1" dirty="0" smtClean="0">
                <a:solidFill>
                  <a:srgbClr val="1F497D"/>
                </a:solidFill>
              </a:rPr>
              <a:t>propagation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WITNESS lock-order checker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</a:t>
            </a:r>
            <a:r>
              <a:rPr lang="en-US" dirty="0" smtClean="0"/>
              <a:t>ernel relies on </a:t>
            </a:r>
            <a:r>
              <a:rPr lang="en-US" b="1" dirty="0" smtClean="0">
                <a:solidFill>
                  <a:schemeClr val="tx2"/>
                </a:solidFill>
              </a:rPr>
              <a:t>partial lock order </a:t>
            </a:r>
            <a:r>
              <a:rPr lang="en-US" dirty="0"/>
              <a:t>to prevent </a:t>
            </a:r>
            <a:r>
              <a:rPr lang="en-US" dirty="0" smtClean="0"/>
              <a:t>deadlock</a:t>
            </a:r>
            <a:br>
              <a:rPr lang="en-US" dirty="0" smtClean="0"/>
            </a:br>
            <a:r>
              <a:rPr lang="en-US" dirty="0" smtClean="0"/>
              <a:t>(recall </a:t>
            </a:r>
            <a:r>
              <a:rPr lang="en-US" dirty="0" smtClean="0"/>
              <a:t>dining </a:t>
            </a:r>
            <a:r>
              <a:rPr lang="en-US" dirty="0" smtClean="0"/>
              <a:t>philosophers)</a:t>
            </a:r>
            <a:endParaRPr lang="en-US" dirty="0"/>
          </a:p>
          <a:p>
            <a:r>
              <a:rPr lang="en-US" dirty="0"/>
              <a:t>WITNESS is a </a:t>
            </a:r>
            <a:r>
              <a:rPr lang="en-US" b="1" dirty="0" smtClean="0">
                <a:solidFill>
                  <a:schemeClr val="tx2"/>
                </a:solidFill>
              </a:rPr>
              <a:t>lock-order </a:t>
            </a:r>
            <a:r>
              <a:rPr lang="en-US" b="1" dirty="0">
                <a:solidFill>
                  <a:schemeClr val="tx2"/>
                </a:solidFill>
              </a:rPr>
              <a:t>debugging tool</a:t>
            </a:r>
          </a:p>
          <a:p>
            <a:pPr lvl="1"/>
            <a:r>
              <a:rPr lang="en-US" dirty="0"/>
              <a:t>Warns </a:t>
            </a:r>
            <a:r>
              <a:rPr lang="en-US" dirty="0" smtClean="0"/>
              <a:t>when </a:t>
            </a:r>
            <a:r>
              <a:rPr lang="en-US" b="1" dirty="0" smtClean="0">
                <a:solidFill>
                  <a:schemeClr val="tx2"/>
                </a:solidFill>
              </a:rPr>
              <a:t>lock cycles </a:t>
            </a:r>
            <a:r>
              <a:rPr lang="en-US" dirty="0" smtClean="0"/>
              <a:t>(could) arise by tracking edges</a:t>
            </a:r>
            <a:endParaRPr lang="en-US" dirty="0"/>
          </a:p>
          <a:p>
            <a:pPr lvl="1"/>
            <a:r>
              <a:rPr lang="en-US" dirty="0" smtClean="0"/>
              <a:t>Only in debugging </a:t>
            </a:r>
            <a:r>
              <a:rPr lang="en-US" dirty="0"/>
              <a:t>kernels due to </a:t>
            </a:r>
            <a:r>
              <a:rPr lang="en-US" dirty="0" smtClean="0"/>
              <a:t>overhead (15</a:t>
            </a:r>
            <a:r>
              <a:rPr lang="en-US" dirty="0"/>
              <a:t>%</a:t>
            </a:r>
            <a:r>
              <a:rPr lang="en-US" dirty="0" smtClean="0"/>
              <a:t>+)</a:t>
            </a:r>
            <a:endParaRPr lang="en-US" dirty="0"/>
          </a:p>
          <a:p>
            <a:r>
              <a:rPr lang="en-US" dirty="0"/>
              <a:t>Tracks both statically </a:t>
            </a:r>
            <a:r>
              <a:rPr lang="en-US" dirty="0" smtClean="0"/>
              <a:t>declared, dynamic </a:t>
            </a:r>
            <a:r>
              <a:rPr lang="en-US" dirty="0"/>
              <a:t>lock orders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Static orders </a:t>
            </a:r>
            <a:r>
              <a:rPr lang="en-US" dirty="0"/>
              <a:t>most commonly </a:t>
            </a:r>
            <a:r>
              <a:rPr lang="en-US" dirty="0" smtClean="0"/>
              <a:t>intra-module (why?)</a:t>
            </a:r>
            <a:endParaRPr lang="en-US" dirty="0"/>
          </a:p>
          <a:p>
            <a:pPr lvl="1"/>
            <a:r>
              <a:rPr lang="en-US" b="1" dirty="0">
                <a:solidFill>
                  <a:schemeClr val="tx2"/>
                </a:solidFill>
              </a:rPr>
              <a:t>Dynamic orders </a:t>
            </a:r>
            <a:r>
              <a:rPr lang="en-US" dirty="0"/>
              <a:t>most commonly </a:t>
            </a:r>
            <a:r>
              <a:rPr lang="en-US" dirty="0" smtClean="0"/>
              <a:t>inter-module (why?)</a:t>
            </a:r>
            <a:endParaRPr lang="en-US" dirty="0"/>
          </a:p>
          <a:p>
            <a:r>
              <a:rPr lang="en-US" dirty="0" smtClean="0"/>
              <a:t>In-field lock</a:t>
            </a:r>
            <a:r>
              <a:rPr lang="en-US" dirty="0"/>
              <a:t>-related </a:t>
            </a:r>
            <a:r>
              <a:rPr lang="en-US" dirty="0" smtClean="0"/>
              <a:t>deadlocks are (very) rare</a:t>
            </a:r>
            <a:endParaRPr lang="en-US" dirty="0"/>
          </a:p>
          <a:p>
            <a:r>
              <a:rPr lang="en-US" dirty="0" smtClean="0"/>
              <a:t>Unbounded sleep (e.g., I/O) deadlocks harder to debug</a:t>
            </a:r>
          </a:p>
          <a:p>
            <a:pPr lvl="1"/>
            <a:r>
              <a:rPr lang="en-US" dirty="0" smtClean="0"/>
              <a:t>What thread should have woken up a CV being waited 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WITNESS: global lock-order graph*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1170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096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Turns out that the global lock-order </a:t>
            </a:r>
            <a:br>
              <a:rPr lang="en-US" dirty="0" smtClean="0"/>
            </a:br>
            <a:r>
              <a:rPr lang="en-US" dirty="0" smtClean="0"/>
              <a:t>   graph is pretty complicated.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70000"/>
            <a:ext cx="5080000" cy="431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60960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Commentary </a:t>
            </a:r>
            <a:r>
              <a:rPr lang="en-US" dirty="0"/>
              <a:t>on </a:t>
            </a:r>
            <a:r>
              <a:rPr lang="en-US" dirty="0" smtClean="0"/>
              <a:t>WITNESS full-system </a:t>
            </a:r>
            <a:r>
              <a:rPr lang="en-US" dirty="0"/>
              <a:t>lock-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    graph </a:t>
            </a:r>
            <a:r>
              <a:rPr lang="en-US" dirty="0"/>
              <a:t>complexity; courtesy Scott Long, Netflix</a:t>
            </a:r>
          </a:p>
        </p:txBody>
      </p:sp>
    </p:spTree>
    <p:extLst>
      <p:ext uri="{BB962C8B-B14F-4D97-AF65-F5344CB8AC3E}">
        <p14:creationId xmlns:p14="http://schemas.microsoft.com/office/powerpoint/2010/main" val="665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Excerpt from global lock-order graph*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90600"/>
            <a:ext cx="6498326" cy="54380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6400800"/>
            <a:ext cx="469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The local lock-order graph is </a:t>
            </a:r>
            <a:r>
              <a:rPr lang="en-US" b="1" dirty="0" smtClean="0"/>
              <a:t>also</a:t>
            </a:r>
            <a:r>
              <a:rPr lang="en-US" dirty="0" smtClean="0"/>
              <a:t> complicated.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914400"/>
            <a:ext cx="2803839" cy="8534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bit mostly has to do with networking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13279" y="914400"/>
            <a:ext cx="3430721" cy="1524000"/>
          </a:xfrm>
          <a:prstGeom prst="wedgeRoundRectCallout">
            <a:avLst>
              <a:gd name="adj1" fmla="val -51795"/>
              <a:gd name="adj2" fmla="val 10258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Local clusters: e.g., </a:t>
            </a:r>
            <a:r>
              <a:rPr lang="en-US" sz="2000" dirty="0" smtClean="0">
                <a:solidFill>
                  <a:schemeClr val="tx1"/>
                </a:solidFill>
              </a:rPr>
              <a:t>related </a:t>
            </a:r>
            <a:r>
              <a:rPr lang="en-US" sz="2000" dirty="0">
                <a:solidFill>
                  <a:schemeClr val="tx1"/>
                </a:solidFill>
              </a:rPr>
              <a:t>locks from the </a:t>
            </a:r>
            <a:r>
              <a:rPr lang="en-US" sz="2000" dirty="0" smtClean="0">
                <a:solidFill>
                  <a:schemeClr val="tx1"/>
                </a:solidFill>
              </a:rPr>
              <a:t>firewall: </a:t>
            </a:r>
            <a:r>
              <a:rPr lang="en-US" sz="2000" dirty="0">
                <a:solidFill>
                  <a:schemeClr val="tx1"/>
                </a:solidFill>
              </a:rPr>
              <a:t>two </a:t>
            </a:r>
            <a:r>
              <a:rPr lang="en-US" sz="2000" dirty="0" smtClean="0">
                <a:solidFill>
                  <a:schemeClr val="tx1"/>
                </a:solidFill>
              </a:rPr>
              <a:t>leaf </a:t>
            </a:r>
            <a:r>
              <a:rPr lang="en-US" sz="2000" dirty="0">
                <a:solidFill>
                  <a:schemeClr val="tx1"/>
                </a:solidFill>
              </a:rPr>
              <a:t>nodes; one is held over calls to </a:t>
            </a:r>
            <a:r>
              <a:rPr lang="en-US" sz="2000" dirty="0" smtClean="0">
                <a:solidFill>
                  <a:schemeClr val="tx1"/>
                </a:solidFill>
              </a:rPr>
              <a:t>other subsystems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3581400"/>
            <a:ext cx="3430721" cy="1447800"/>
          </a:xfrm>
          <a:prstGeom prst="wedgeRoundRectCallout">
            <a:avLst>
              <a:gd name="adj1" fmla="val -8012"/>
              <a:gd name="adj2" fmla="val 6602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 interface locks: “transmit” tends to occur at the bottom of call stacks via many layers holding locks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638800" y="4876800"/>
            <a:ext cx="3430721" cy="1905000"/>
          </a:xfrm>
          <a:prstGeom prst="wedgeRoundRectCallout">
            <a:avLst>
              <a:gd name="adj1" fmla="val -55776"/>
              <a:gd name="adj2" fmla="val 215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UMA zone lock implicitly or explicitly follows most other </a:t>
            </a:r>
            <a:r>
              <a:rPr lang="en-US" sz="2000" dirty="0" smtClean="0">
                <a:solidFill>
                  <a:schemeClr val="tx1"/>
                </a:solidFill>
              </a:rPr>
              <a:t>locks, </a:t>
            </a:r>
            <a:r>
              <a:rPr lang="en-US" sz="2000" dirty="0">
                <a:solidFill>
                  <a:schemeClr val="tx1"/>
                </a:solidFill>
              </a:rPr>
              <a:t>since </a:t>
            </a:r>
            <a:r>
              <a:rPr lang="en-US" sz="2000" dirty="0" smtClean="0">
                <a:solidFill>
                  <a:schemeClr val="tx1"/>
                </a:solidFill>
              </a:rPr>
              <a:t>most kernel components </a:t>
            </a:r>
            <a:r>
              <a:rPr lang="en-US" sz="2000" dirty="0">
                <a:solidFill>
                  <a:schemeClr val="tx1"/>
                </a:solidFill>
              </a:rPr>
              <a:t>depend on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2947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WITNESS debug output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443" y="914400"/>
            <a:ext cx="9067801" cy="586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latin typeface="Courier"/>
                <a:cs typeface="Courier"/>
              </a:rPr>
              <a:t>1st 0xffffff80025207f0 run0_node_lock (run0_node_lock) @ /</a:t>
            </a:r>
            <a:r>
              <a:rPr lang="en-US" sz="1500" dirty="0" err="1">
                <a:latin typeface="Courier"/>
                <a:cs typeface="Courier"/>
              </a:rPr>
              <a:t>usr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src</a:t>
            </a:r>
            <a:r>
              <a:rPr lang="en-US" sz="1500" dirty="0">
                <a:latin typeface="Courier"/>
                <a:cs typeface="Courier"/>
              </a:rPr>
              <a:t>/sys/net80211/</a:t>
            </a:r>
            <a:r>
              <a:rPr lang="en-US" sz="1500" dirty="0" smtClean="0">
                <a:latin typeface="Courier"/>
                <a:cs typeface="Courier"/>
              </a:rPr>
              <a:t>ieee80211_ioctl.c:1341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2nd 0xffffff80025142a8 run0 (network driver) @ /</a:t>
            </a:r>
            <a:r>
              <a:rPr lang="en-US" sz="1500" dirty="0" err="1">
                <a:latin typeface="Courier"/>
                <a:cs typeface="Courier"/>
              </a:rPr>
              <a:t>usr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src</a:t>
            </a:r>
            <a:r>
              <a:rPr lang="en-US" sz="1500" dirty="0">
                <a:latin typeface="Courier"/>
                <a:cs typeface="Courier"/>
              </a:rPr>
              <a:t>/sys/modules/</a:t>
            </a:r>
            <a:r>
              <a:rPr lang="en-US" sz="1500" dirty="0" err="1">
                <a:latin typeface="Courier"/>
                <a:cs typeface="Courier"/>
              </a:rPr>
              <a:t>usb</a:t>
            </a:r>
            <a:r>
              <a:rPr lang="en-US" sz="1500" dirty="0">
                <a:latin typeface="Courier"/>
                <a:cs typeface="Courier"/>
              </a:rPr>
              <a:t>/run/../../../</a:t>
            </a:r>
            <a:r>
              <a:rPr lang="en-US" sz="1500" dirty="0" err="1">
                <a:latin typeface="Courier"/>
                <a:cs typeface="Courier"/>
              </a:rPr>
              <a:t>dev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usb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 smtClean="0">
                <a:latin typeface="Courier"/>
                <a:cs typeface="Courier"/>
              </a:rPr>
              <a:t>wlan</a:t>
            </a:r>
            <a:r>
              <a:rPr lang="en-US" sz="1500" dirty="0" smtClean="0">
                <a:latin typeface="Courier"/>
                <a:cs typeface="Courier"/>
              </a:rPr>
              <a:t>/if_run.c</a:t>
            </a:r>
            <a:r>
              <a:rPr lang="en-US" sz="1500" dirty="0">
                <a:latin typeface="Courier"/>
                <a:cs typeface="Courier"/>
              </a:rPr>
              <a:t>:</a:t>
            </a:r>
            <a:r>
              <a:rPr lang="en-US" sz="1500" dirty="0" smtClean="0">
                <a:latin typeface="Courier"/>
                <a:cs typeface="Courier"/>
              </a:rPr>
              <a:t>3368</a:t>
            </a:r>
          </a:p>
          <a:p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KDB: stack </a:t>
            </a:r>
            <a:r>
              <a:rPr lang="en-US" sz="1500" dirty="0" err="1">
                <a:latin typeface="Courier"/>
                <a:cs typeface="Courier"/>
              </a:rPr>
              <a:t>backtrace</a:t>
            </a:r>
            <a:r>
              <a:rPr lang="en-US" sz="1500" dirty="0">
                <a:latin typeface="Courier"/>
                <a:cs typeface="Courier"/>
              </a:rPr>
              <a:t>:</a:t>
            </a:r>
          </a:p>
          <a:p>
            <a:r>
              <a:rPr lang="en-US" sz="1500" dirty="0" err="1">
                <a:latin typeface="Courier"/>
                <a:cs typeface="Courier"/>
              </a:rPr>
              <a:t>db_trace_self_wrapper</a:t>
            </a:r>
            <a:r>
              <a:rPr lang="en-US" sz="1500" dirty="0">
                <a:latin typeface="Courier"/>
                <a:cs typeface="Courier"/>
              </a:rPr>
              <a:t>() at db_trace_self_wrapper+0x2a</a:t>
            </a:r>
          </a:p>
          <a:p>
            <a:r>
              <a:rPr lang="en-US" sz="1500" dirty="0" err="1">
                <a:latin typeface="Courier"/>
                <a:cs typeface="Courier"/>
              </a:rPr>
              <a:t>kdb_backtrace</a:t>
            </a:r>
            <a:r>
              <a:rPr lang="en-US" sz="1500" dirty="0">
                <a:latin typeface="Courier"/>
                <a:cs typeface="Courier"/>
              </a:rPr>
              <a:t>() at kdb_backtrace+0x37</a:t>
            </a:r>
          </a:p>
          <a:p>
            <a:r>
              <a:rPr lang="en-US" sz="1500" dirty="0">
                <a:latin typeface="Courier"/>
                <a:cs typeface="Courier"/>
              </a:rPr>
              <a:t>_</a:t>
            </a:r>
            <a:r>
              <a:rPr lang="en-US" sz="1500" dirty="0" err="1">
                <a:latin typeface="Courier"/>
                <a:cs typeface="Courier"/>
              </a:rPr>
              <a:t>witness_debugger</a:t>
            </a:r>
            <a:r>
              <a:rPr lang="en-US" sz="1500" dirty="0">
                <a:latin typeface="Courier"/>
                <a:cs typeface="Courier"/>
              </a:rPr>
              <a:t>() at _witness_debugger+0x2c</a:t>
            </a:r>
          </a:p>
          <a:p>
            <a:r>
              <a:rPr lang="en-US" sz="1500" dirty="0" err="1">
                <a:latin typeface="Courier"/>
                <a:cs typeface="Courier"/>
              </a:rPr>
              <a:t>witness_checkorder</a:t>
            </a:r>
            <a:r>
              <a:rPr lang="en-US" sz="1500" dirty="0">
                <a:latin typeface="Courier"/>
                <a:cs typeface="Courier"/>
              </a:rPr>
              <a:t>() at witness_checkorder+0x853</a:t>
            </a:r>
          </a:p>
          <a:p>
            <a:r>
              <a:rPr lang="en-US" sz="1500" dirty="0">
                <a:latin typeface="Courier"/>
                <a:cs typeface="Courier"/>
              </a:rPr>
              <a:t>_</a:t>
            </a:r>
            <a:r>
              <a:rPr lang="en-US" sz="1500" dirty="0" err="1">
                <a:latin typeface="Courier"/>
                <a:cs typeface="Courier"/>
              </a:rPr>
              <a:t>mtx_lock_flags</a:t>
            </a:r>
            <a:r>
              <a:rPr lang="en-US" sz="1500" dirty="0">
                <a:latin typeface="Courier"/>
                <a:cs typeface="Courier"/>
              </a:rPr>
              <a:t>() at _mtx_lock_flags+0x85</a:t>
            </a:r>
          </a:p>
          <a:p>
            <a:r>
              <a:rPr lang="en-US" sz="1500" dirty="0" err="1">
                <a:latin typeface="Courier"/>
                <a:cs typeface="Courier"/>
              </a:rPr>
              <a:t>run_raw_xmit</a:t>
            </a:r>
            <a:r>
              <a:rPr lang="en-US" sz="1500" dirty="0">
                <a:latin typeface="Courier"/>
                <a:cs typeface="Courier"/>
              </a:rPr>
              <a:t>() at run_raw_xmit+0x58</a:t>
            </a:r>
          </a:p>
          <a:p>
            <a:r>
              <a:rPr lang="en-US" sz="1500" dirty="0">
                <a:latin typeface="Courier"/>
                <a:cs typeface="Courier"/>
              </a:rPr>
              <a:t>ieee80211_send_mgmt() at ieee80211_send_mgmt+0x4d5</a:t>
            </a:r>
          </a:p>
          <a:p>
            <a:r>
              <a:rPr lang="en-US" sz="1500" dirty="0" err="1">
                <a:latin typeface="Courier"/>
                <a:cs typeface="Courier"/>
              </a:rPr>
              <a:t>domlme</a:t>
            </a:r>
            <a:r>
              <a:rPr lang="en-US" sz="1500" dirty="0">
                <a:latin typeface="Courier"/>
                <a:cs typeface="Courier"/>
              </a:rPr>
              <a:t>() at domlme+0x95</a:t>
            </a:r>
          </a:p>
          <a:p>
            <a:r>
              <a:rPr lang="en-US" sz="1500" dirty="0" err="1">
                <a:latin typeface="Courier"/>
                <a:cs typeface="Courier"/>
              </a:rPr>
              <a:t>setmlme_common</a:t>
            </a:r>
            <a:r>
              <a:rPr lang="en-US" sz="1500" dirty="0">
                <a:latin typeface="Courier"/>
                <a:cs typeface="Courier"/>
              </a:rPr>
              <a:t>() at setmlme_common+0x2f0</a:t>
            </a:r>
          </a:p>
          <a:p>
            <a:r>
              <a:rPr lang="en-US" sz="1500" dirty="0">
                <a:latin typeface="Courier"/>
                <a:cs typeface="Courier"/>
              </a:rPr>
              <a:t>ieee80211_ioctl_setmlme() at ieee80211_ioctl_setmlme+0x7e</a:t>
            </a:r>
          </a:p>
          <a:p>
            <a:r>
              <a:rPr lang="en-US" sz="1500" dirty="0">
                <a:latin typeface="Courier"/>
                <a:cs typeface="Courier"/>
              </a:rPr>
              <a:t>ieee80211_ioctl_set80211() at ieee80211_ioctl_set80211+0x46f</a:t>
            </a:r>
          </a:p>
          <a:p>
            <a:r>
              <a:rPr lang="en-US" sz="1500" dirty="0" err="1">
                <a:latin typeface="Courier"/>
                <a:cs typeface="Courier"/>
              </a:rPr>
              <a:t>in_control</a:t>
            </a:r>
            <a:r>
              <a:rPr lang="en-US" sz="1500" dirty="0">
                <a:latin typeface="Courier"/>
                <a:cs typeface="Courier"/>
              </a:rPr>
              <a:t>() at in_control+0xad</a:t>
            </a:r>
          </a:p>
          <a:p>
            <a:r>
              <a:rPr lang="en-US" sz="1500" dirty="0" err="1">
                <a:latin typeface="Courier"/>
                <a:cs typeface="Courier"/>
              </a:rPr>
              <a:t>ifioctl</a:t>
            </a:r>
            <a:r>
              <a:rPr lang="en-US" sz="1500" dirty="0">
                <a:latin typeface="Courier"/>
                <a:cs typeface="Courier"/>
              </a:rPr>
              <a:t>() at ifioctl+0xece</a:t>
            </a:r>
          </a:p>
          <a:p>
            <a:r>
              <a:rPr lang="en-US" sz="1500" dirty="0" err="1">
                <a:latin typeface="Courier"/>
                <a:cs typeface="Courier"/>
              </a:rPr>
              <a:t>kern_ioctl</a:t>
            </a:r>
            <a:r>
              <a:rPr lang="en-US" sz="1500" dirty="0">
                <a:latin typeface="Courier"/>
                <a:cs typeface="Courier"/>
              </a:rPr>
              <a:t>() at kern_ioctl+0xcd</a:t>
            </a:r>
          </a:p>
          <a:p>
            <a:r>
              <a:rPr lang="en-US" sz="1500" dirty="0" err="1">
                <a:latin typeface="Courier"/>
                <a:cs typeface="Courier"/>
              </a:rPr>
              <a:t>sys_ioctl</a:t>
            </a:r>
            <a:r>
              <a:rPr lang="en-US" sz="1500" dirty="0">
                <a:latin typeface="Courier"/>
                <a:cs typeface="Courier"/>
              </a:rPr>
              <a:t>() at sys_ioctl+0xf0</a:t>
            </a:r>
          </a:p>
          <a:p>
            <a:r>
              <a:rPr lang="en-US" sz="1500" dirty="0">
                <a:latin typeface="Courier"/>
                <a:cs typeface="Courier"/>
              </a:rPr>
              <a:t>amd64_syscall() at amd64_syscall+0x380</a:t>
            </a:r>
          </a:p>
          <a:p>
            <a:r>
              <a:rPr lang="en-US" sz="1500" dirty="0" err="1">
                <a:latin typeface="Courier"/>
                <a:cs typeface="Courier"/>
              </a:rPr>
              <a:t>Xfast_syscall</a:t>
            </a:r>
            <a:r>
              <a:rPr lang="en-US" sz="1500" dirty="0">
                <a:latin typeface="Courier"/>
                <a:cs typeface="Courier"/>
              </a:rPr>
              <a:t>() at Xfast_syscall+0xf7</a:t>
            </a:r>
          </a:p>
          <a:p>
            <a:r>
              <a:rPr lang="en-US" sz="1500" dirty="0">
                <a:latin typeface="Courier"/>
                <a:cs typeface="Courier"/>
              </a:rPr>
              <a:t>--- </a:t>
            </a:r>
            <a:r>
              <a:rPr lang="en-US" sz="1500" dirty="0" err="1">
                <a:latin typeface="Courier"/>
                <a:cs typeface="Courier"/>
              </a:rPr>
              <a:t>syscall</a:t>
            </a:r>
            <a:r>
              <a:rPr lang="en-US" sz="1500" dirty="0">
                <a:latin typeface="Courier"/>
                <a:cs typeface="Courier"/>
              </a:rPr>
              <a:t> (54, FreeBSD ELF64, </a:t>
            </a:r>
            <a:r>
              <a:rPr lang="en-US" sz="1500" dirty="0" err="1">
                <a:latin typeface="Courier"/>
                <a:cs typeface="Courier"/>
              </a:rPr>
              <a:t>sys_ioctl</a:t>
            </a:r>
            <a:r>
              <a:rPr lang="en-US" sz="1500" dirty="0">
                <a:latin typeface="Courier"/>
                <a:cs typeface="Courier"/>
              </a:rPr>
              <a:t>), rip = 0x800de7aec, </a:t>
            </a:r>
            <a:r>
              <a:rPr lang="en-US" sz="1500" dirty="0" err="1">
                <a:latin typeface="Courier"/>
                <a:cs typeface="Courier"/>
              </a:rPr>
              <a:t>rsp</a:t>
            </a:r>
            <a:r>
              <a:rPr lang="en-US" sz="1500" dirty="0">
                <a:latin typeface="Courier"/>
                <a:cs typeface="Courier"/>
              </a:rPr>
              <a:t> = 0x7fffffffd848, </a:t>
            </a:r>
            <a:r>
              <a:rPr lang="en-US" sz="1500" dirty="0" err="1">
                <a:latin typeface="Courier"/>
                <a:cs typeface="Courier"/>
              </a:rPr>
              <a:t>rbp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= </a:t>
            </a:r>
            <a:r>
              <a:rPr lang="en-US" sz="1500" dirty="0">
                <a:latin typeface="Courier"/>
                <a:cs typeface="Courier"/>
              </a:rPr>
              <a:t>0x2a ---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24600" y="2133600"/>
            <a:ext cx="2758491" cy="1524000"/>
          </a:xfrm>
          <a:prstGeom prst="wedgeRoundRectCallout">
            <a:avLst>
              <a:gd name="adj1" fmla="val -27740"/>
              <a:gd name="adj2" fmla="val -8366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Lock names and source code locations of </a:t>
            </a:r>
            <a:r>
              <a:rPr lang="en-US" sz="2000" dirty="0" smtClean="0">
                <a:solidFill>
                  <a:schemeClr val="tx1"/>
                </a:solidFill>
              </a:rPr>
              <a:t>acquisitions adding the offending graph edge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96000" y="5181600"/>
            <a:ext cx="2973521" cy="838200"/>
          </a:xfrm>
          <a:prstGeom prst="wedgeRoundRectCallout">
            <a:avLst>
              <a:gd name="adj1" fmla="val -64135"/>
              <a:gd name="adj2" fmla="val -354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Stack trace to acquisition that triggered cycle</a:t>
            </a:r>
          </a:p>
        </p:txBody>
      </p:sp>
    </p:spTree>
    <p:extLst>
      <p:ext uri="{BB962C8B-B14F-4D97-AF65-F5344CB8AC3E}">
        <p14:creationId xmlns:p14="http://schemas.microsoft.com/office/powerpoint/2010/main" val="37527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 in practice?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Kernel is heavily multi-threaded</a:t>
            </a:r>
          </a:p>
          <a:p>
            <a:r>
              <a:rPr lang="en-US" dirty="0"/>
              <a:t>Each user thread has a corresponding kernel thread</a:t>
            </a:r>
          </a:p>
          <a:p>
            <a:pPr lvl="1"/>
            <a:r>
              <a:rPr lang="en-US" dirty="0"/>
              <a:t>Represents user thread when in </a:t>
            </a:r>
            <a:r>
              <a:rPr lang="en-US" dirty="0" err="1"/>
              <a:t>syscall</a:t>
            </a:r>
            <a:r>
              <a:rPr lang="en-US" dirty="0"/>
              <a:t>, page fault, etc.</a:t>
            </a:r>
          </a:p>
          <a:p>
            <a:r>
              <a:rPr lang="en-US" dirty="0" smtClean="0"/>
              <a:t>Kernels services often </a:t>
            </a:r>
            <a:r>
              <a:rPr lang="en-US" dirty="0" smtClean="0"/>
              <a:t>execute </a:t>
            </a:r>
            <a:r>
              <a:rPr lang="en-US" dirty="0" err="1" smtClean="0"/>
              <a:t>asynchrously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threads</a:t>
            </a:r>
            <a:endParaRPr lang="en-US" dirty="0"/>
          </a:p>
          <a:p>
            <a:pPr lvl="1"/>
            <a:r>
              <a:rPr lang="en-US" dirty="0"/>
              <a:t>Interrupts, timers, I/O, networking, etc.</a:t>
            </a:r>
          </a:p>
          <a:p>
            <a:r>
              <a:rPr lang="en-US" dirty="0"/>
              <a:t>Therefore extensive </a:t>
            </a:r>
            <a:r>
              <a:rPr lang="en-US" dirty="0" smtClean="0"/>
              <a:t>synchronization</a:t>
            </a:r>
            <a:endParaRPr lang="en-US" dirty="0"/>
          </a:p>
          <a:p>
            <a:pPr lvl="1"/>
            <a:r>
              <a:rPr lang="en-US" dirty="0"/>
              <a:t>Locking model is almost always data-oriented</a:t>
            </a:r>
          </a:p>
          <a:p>
            <a:pPr lvl="1"/>
            <a:r>
              <a:rPr lang="en-US" dirty="0"/>
              <a:t>Think </a:t>
            </a:r>
            <a:r>
              <a:rPr lang="en-US" dirty="0" smtClean="0"/>
              <a:t>‘monitors’ </a:t>
            </a:r>
            <a:r>
              <a:rPr lang="en-US" dirty="0"/>
              <a:t>rather than </a:t>
            </a:r>
            <a:r>
              <a:rPr lang="en-US" dirty="0" smtClean="0"/>
              <a:t>‘critical sections’</a:t>
            </a:r>
            <a:endParaRPr lang="en-US" dirty="0"/>
          </a:p>
          <a:p>
            <a:pPr lvl="1"/>
            <a:r>
              <a:rPr lang="en-US" dirty="0"/>
              <a:t>Reference counting or reader-writer locks used for </a:t>
            </a:r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Higher-level patterns (producer-consumer, active objects, etc.) used frequently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threads in 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42" y="990600"/>
            <a:ext cx="4515558" cy="480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latin typeface="Courier"/>
                <a:cs typeface="Courier"/>
              </a:rPr>
              <a:t>robert@lemongrass-freebsd64:~&gt; </a:t>
            </a:r>
            <a:r>
              <a:rPr lang="en-US" sz="800" b="1" dirty="0" err="1" smtClean="0">
                <a:latin typeface="Courier"/>
                <a:cs typeface="Courier"/>
              </a:rPr>
              <a:t>procstat</a:t>
            </a:r>
            <a:r>
              <a:rPr lang="en-US" sz="800" b="1" dirty="0" smtClean="0">
                <a:latin typeface="Courier"/>
                <a:cs typeface="Courier"/>
              </a:rPr>
              <a:t> –at</a:t>
            </a:r>
          </a:p>
          <a:p>
            <a:r>
              <a:rPr lang="en-US" sz="800" dirty="0" smtClean="0">
                <a:latin typeface="Courier"/>
                <a:cs typeface="Courier"/>
              </a:rPr>
              <a:t> PID    TID COMM             TDNAME           CPU  PRI STATE   WCHAN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0 100000 kernel           swapper            1   84 sleep   </a:t>
            </a:r>
            <a:r>
              <a:rPr lang="en-US" sz="800" dirty="0" err="1" smtClean="0">
                <a:latin typeface="Courier"/>
                <a:cs typeface="Courier"/>
              </a:rPr>
              <a:t>sched</a:t>
            </a:r>
            <a:r>
              <a:rPr lang="en-US" sz="800" dirty="0" smtClean="0">
                <a:latin typeface="Courier"/>
                <a:cs typeface="Courier"/>
              </a:rPr>
              <a:t>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0 100009 kernel           firmware </a:t>
            </a:r>
            <a:r>
              <a:rPr lang="en-US" sz="800" dirty="0" err="1" smtClean="0">
                <a:latin typeface="Courier"/>
                <a:cs typeface="Courier"/>
              </a:rPr>
              <a:t>taskq</a:t>
            </a:r>
            <a:r>
              <a:rPr lang="en-US" sz="800" dirty="0" smtClean="0">
                <a:latin typeface="Courier"/>
                <a:cs typeface="Courier"/>
              </a:rPr>
              <a:t>     0  108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0 100014 kernel           </a:t>
            </a:r>
            <a:r>
              <a:rPr lang="en-US" sz="800" dirty="0" err="1" smtClean="0">
                <a:latin typeface="Courier"/>
                <a:cs typeface="Courier"/>
              </a:rPr>
              <a:t>kqueue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taskq</a:t>
            </a:r>
            <a:r>
              <a:rPr lang="en-US" sz="800" dirty="0" smtClean="0">
                <a:latin typeface="Courier"/>
                <a:cs typeface="Courier"/>
              </a:rPr>
              <a:t>       0  108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0 100016 kernel           thread </a:t>
            </a:r>
            <a:r>
              <a:rPr lang="en-US" sz="800" dirty="0" err="1" smtClean="0">
                <a:latin typeface="Courier"/>
                <a:cs typeface="Courier"/>
              </a:rPr>
              <a:t>taskq</a:t>
            </a:r>
            <a:r>
              <a:rPr lang="en-US" sz="800" dirty="0" smtClean="0">
                <a:latin typeface="Courier"/>
                <a:cs typeface="Courier"/>
              </a:rPr>
              <a:t>       0  108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0 100020 kernel           acpi_task_0        1  108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0 100021 kernel           acpi_task_1        1  108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0 100022 kernel           acpi_task_2        1  108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0 100023 kernel           </a:t>
            </a:r>
            <a:r>
              <a:rPr lang="en-US" sz="800" dirty="0" err="1" smtClean="0">
                <a:latin typeface="Courier"/>
                <a:cs typeface="Courier"/>
              </a:rPr>
              <a:t>ffs_trim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taskq</a:t>
            </a:r>
            <a:r>
              <a:rPr lang="en-US" sz="800" dirty="0" smtClean="0">
                <a:latin typeface="Courier"/>
                <a:cs typeface="Courier"/>
              </a:rPr>
              <a:t>     1  108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0 100033 kernel           em0 </a:t>
            </a:r>
            <a:r>
              <a:rPr lang="en-US" sz="800" dirty="0" err="1" smtClean="0">
                <a:latin typeface="Courier"/>
                <a:cs typeface="Courier"/>
              </a:rPr>
              <a:t>taskq</a:t>
            </a:r>
            <a:r>
              <a:rPr lang="en-US" sz="800" dirty="0" smtClean="0">
                <a:latin typeface="Courier"/>
                <a:cs typeface="Courier"/>
              </a:rPr>
              <a:t>          1    8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1 100002 </a:t>
            </a:r>
            <a:r>
              <a:rPr lang="en-US" sz="800" dirty="0" err="1" smtClean="0">
                <a:latin typeface="Courier"/>
                <a:cs typeface="Courier"/>
              </a:rPr>
              <a:t>init</a:t>
            </a:r>
            <a:r>
              <a:rPr lang="en-US" sz="800" dirty="0" smtClean="0">
                <a:latin typeface="Courier"/>
                <a:cs typeface="Courier"/>
              </a:rPr>
              <a:t>             -                  0  152 sleep   wait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2 100027 mpt_recovery0    -                  0   84 sleep   idle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3 100039 fdc0             -                  1   84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4 100040 </a:t>
            </a:r>
            <a:r>
              <a:rPr lang="en-US" sz="800" dirty="0" err="1" smtClean="0">
                <a:latin typeface="Courier"/>
                <a:cs typeface="Courier"/>
              </a:rPr>
              <a:t>ctl_thrd</a:t>
            </a:r>
            <a:r>
              <a:rPr lang="en-US" sz="800" dirty="0" smtClean="0">
                <a:latin typeface="Courier"/>
                <a:cs typeface="Courier"/>
              </a:rPr>
              <a:t>         -                  0   84 sleep   </a:t>
            </a:r>
            <a:r>
              <a:rPr lang="en-US" sz="800" dirty="0" err="1" smtClean="0">
                <a:latin typeface="Courier"/>
                <a:cs typeface="Courier"/>
              </a:rPr>
              <a:t>ctl_work</a:t>
            </a:r>
            <a:r>
              <a:rPr lang="en-US" sz="800" dirty="0" smtClean="0">
                <a:latin typeface="Courier"/>
                <a:cs typeface="Courier"/>
              </a:rPr>
              <a:t>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5 100041 </a:t>
            </a:r>
            <a:r>
              <a:rPr lang="en-US" sz="800" dirty="0" err="1" smtClean="0">
                <a:latin typeface="Courier"/>
                <a:cs typeface="Courier"/>
              </a:rPr>
              <a:t>sctp_iterator</a:t>
            </a:r>
            <a:r>
              <a:rPr lang="en-US" sz="800" dirty="0" smtClean="0">
                <a:latin typeface="Courier"/>
                <a:cs typeface="Courier"/>
              </a:rPr>
              <a:t>    -                  0   84 sleep   waiting_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6 100042 </a:t>
            </a:r>
            <a:r>
              <a:rPr lang="en-US" sz="800" dirty="0" err="1" smtClean="0">
                <a:latin typeface="Courier"/>
                <a:cs typeface="Courier"/>
              </a:rPr>
              <a:t>xpt_thrd</a:t>
            </a:r>
            <a:r>
              <a:rPr lang="en-US" sz="800" dirty="0" smtClean="0">
                <a:latin typeface="Courier"/>
                <a:cs typeface="Courier"/>
              </a:rPr>
              <a:t>         -                  0   84 sleep   </a:t>
            </a:r>
            <a:r>
              <a:rPr lang="en-US" sz="800" dirty="0" err="1" smtClean="0">
                <a:latin typeface="Courier"/>
                <a:cs typeface="Courier"/>
              </a:rPr>
              <a:t>ccb_scan</a:t>
            </a:r>
            <a:r>
              <a:rPr lang="en-US" sz="800" dirty="0" smtClean="0">
                <a:latin typeface="Courier"/>
                <a:cs typeface="Courier"/>
              </a:rPr>
              <a:t>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7 100043 </a:t>
            </a:r>
            <a:r>
              <a:rPr lang="en-US" sz="800" dirty="0" err="1" smtClean="0">
                <a:latin typeface="Courier"/>
                <a:cs typeface="Courier"/>
              </a:rPr>
              <a:t>pagedaemon</a:t>
            </a:r>
            <a:r>
              <a:rPr lang="en-US" sz="800" dirty="0" smtClean="0">
                <a:latin typeface="Courier"/>
                <a:cs typeface="Courier"/>
              </a:rPr>
              <a:t>       -                  1   84 sleep   </a:t>
            </a:r>
            <a:r>
              <a:rPr lang="en-US" sz="800" dirty="0" err="1" smtClean="0">
                <a:latin typeface="Courier"/>
                <a:cs typeface="Courier"/>
              </a:rPr>
              <a:t>psleep</a:t>
            </a:r>
            <a:r>
              <a:rPr lang="en-US" sz="800" dirty="0" smtClean="0">
                <a:latin typeface="Courier"/>
                <a:cs typeface="Courier"/>
              </a:rPr>
              <a:t>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8 100044 </a:t>
            </a:r>
            <a:r>
              <a:rPr lang="en-US" sz="800" dirty="0" err="1" smtClean="0">
                <a:latin typeface="Courier"/>
                <a:cs typeface="Courier"/>
              </a:rPr>
              <a:t>vmdaemon</a:t>
            </a:r>
            <a:r>
              <a:rPr lang="en-US" sz="800" dirty="0" smtClean="0">
                <a:latin typeface="Courier"/>
                <a:cs typeface="Courier"/>
              </a:rPr>
              <a:t>         -                  1   84 sleep   </a:t>
            </a:r>
            <a:r>
              <a:rPr lang="en-US" sz="800" dirty="0" err="1" smtClean="0">
                <a:latin typeface="Courier"/>
                <a:cs typeface="Courier"/>
              </a:rPr>
              <a:t>psleep</a:t>
            </a:r>
            <a:r>
              <a:rPr lang="en-US" sz="800" dirty="0" smtClean="0">
                <a:latin typeface="Courier"/>
                <a:cs typeface="Courier"/>
              </a:rPr>
              <a:t>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 9 100045 </a:t>
            </a:r>
            <a:r>
              <a:rPr lang="en-US" sz="800" dirty="0" err="1" smtClean="0">
                <a:latin typeface="Courier"/>
                <a:cs typeface="Courier"/>
              </a:rPr>
              <a:t>pagezero</a:t>
            </a:r>
            <a:r>
              <a:rPr lang="en-US" sz="800" dirty="0" smtClean="0">
                <a:latin typeface="Courier"/>
                <a:cs typeface="Courier"/>
              </a:rPr>
              <a:t>         -                  1  255 sleep   </a:t>
            </a:r>
            <a:r>
              <a:rPr lang="en-US" sz="800" dirty="0" err="1" smtClean="0">
                <a:latin typeface="Courier"/>
                <a:cs typeface="Courier"/>
              </a:rPr>
              <a:t>pgzero</a:t>
            </a:r>
            <a:r>
              <a:rPr lang="en-US" sz="800" dirty="0" smtClean="0">
                <a:latin typeface="Courier"/>
                <a:cs typeface="Courier"/>
              </a:rPr>
              <a:t>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10 100001 audit            -                  0   84 sleep   </a:t>
            </a:r>
            <a:r>
              <a:rPr lang="en-US" sz="800" dirty="0" err="1" smtClean="0">
                <a:latin typeface="Courier"/>
                <a:cs typeface="Courier"/>
              </a:rPr>
              <a:t>audit_wo</a:t>
            </a:r>
            <a:r>
              <a:rPr lang="en-US" sz="800" dirty="0" smtClean="0">
                <a:latin typeface="Courier"/>
                <a:cs typeface="Courier"/>
              </a:rPr>
              <a:t>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11 100003 idle             idle: cpu0         0  255 run 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11 100004 idle             idle: cpu1         1  255 run 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12 100005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swi4: clock        1   40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12 100006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swi4: clock        0   40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12 100007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swi3: </a:t>
            </a:r>
            <a:r>
              <a:rPr lang="en-US" sz="800" dirty="0" err="1" smtClean="0">
                <a:latin typeface="Courier"/>
                <a:cs typeface="Courier"/>
              </a:rPr>
              <a:t>vm</a:t>
            </a:r>
            <a:r>
              <a:rPr lang="en-US" sz="800" dirty="0" smtClean="0">
                <a:latin typeface="Courier"/>
                <a:cs typeface="Courier"/>
              </a:rPr>
              <a:t>           0   36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12 100008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swi1: </a:t>
            </a:r>
            <a:r>
              <a:rPr lang="en-US" sz="800" dirty="0" err="1" smtClean="0">
                <a:latin typeface="Courier"/>
                <a:cs typeface="Courier"/>
              </a:rPr>
              <a:t>netisr</a:t>
            </a:r>
            <a:r>
              <a:rPr lang="en-US" sz="800" dirty="0" smtClean="0">
                <a:latin typeface="Courier"/>
                <a:cs typeface="Courier"/>
              </a:rPr>
              <a:t> 0     1   28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12 100015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swi5: +            0   44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12 100017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swi6: Giant task   0   48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12 100018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swi6: task queue   0   48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12 100019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swi2: </a:t>
            </a:r>
            <a:r>
              <a:rPr lang="en-US" sz="800" dirty="0" err="1" smtClean="0">
                <a:latin typeface="Courier"/>
                <a:cs typeface="Courier"/>
              </a:rPr>
              <a:t>cambio</a:t>
            </a:r>
            <a:r>
              <a:rPr lang="en-US" sz="800" dirty="0" smtClean="0">
                <a:latin typeface="Courier"/>
                <a:cs typeface="Courier"/>
              </a:rPr>
              <a:t>       1   32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12 100024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irq14: ata0        0   12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12 100025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irq15: ata1        1   12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12 100026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irq17: mpt0        1   12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12 100028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irq18: uhci0       0   12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12 100034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irq16: pcm0        0    4 wait    -         </a:t>
            </a:r>
          </a:p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12 </a:t>
            </a:r>
            <a:r>
              <a:rPr lang="en-US" sz="800" dirty="0">
                <a:latin typeface="Courier"/>
                <a:cs typeface="Courier"/>
              </a:rPr>
              <a:t>100035 </a:t>
            </a:r>
            <a:r>
              <a:rPr lang="en-US" sz="800" dirty="0" err="1">
                <a:latin typeface="Courier"/>
                <a:cs typeface="Courier"/>
              </a:rPr>
              <a:t>intr</a:t>
            </a:r>
            <a:r>
              <a:rPr lang="en-US" sz="800" dirty="0">
                <a:latin typeface="Courier"/>
                <a:cs typeface="Courier"/>
              </a:rPr>
              <a:t>             irq1: atkbd0       1   16 wait    -         </a:t>
            </a:r>
          </a:p>
          <a:p>
            <a:r>
              <a:rPr lang="en-US" sz="800" dirty="0">
                <a:latin typeface="Courier"/>
                <a:cs typeface="Courier"/>
              </a:rPr>
              <a:t>  12 100036 </a:t>
            </a:r>
            <a:r>
              <a:rPr lang="en-US" sz="800" dirty="0" err="1">
                <a:latin typeface="Courier"/>
                <a:cs typeface="Courier"/>
              </a:rPr>
              <a:t>intr</a:t>
            </a:r>
            <a:r>
              <a:rPr lang="en-US" sz="800" dirty="0">
                <a:latin typeface="Courier"/>
                <a:cs typeface="Courier"/>
              </a:rPr>
              <a:t>             irq12: psm0        0   16 wait    -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8115" y="990600"/>
            <a:ext cx="4495800" cy="480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latin typeface="Courier"/>
                <a:cs typeface="Courier"/>
              </a:rPr>
              <a:t>  12 100037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irq7: ppc0         0   16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12 100038 </a:t>
            </a:r>
            <a:r>
              <a:rPr lang="en-US" sz="800" dirty="0" err="1" smtClean="0">
                <a:latin typeface="Courier"/>
                <a:cs typeface="Courier"/>
              </a:rPr>
              <a:t>intr</a:t>
            </a:r>
            <a:r>
              <a:rPr lang="en-US" sz="800" dirty="0" smtClean="0">
                <a:latin typeface="Courier"/>
                <a:cs typeface="Courier"/>
              </a:rPr>
              <a:t>             swi0: </a:t>
            </a:r>
            <a:r>
              <a:rPr lang="en-US" sz="800" dirty="0" err="1" smtClean="0">
                <a:latin typeface="Courier"/>
                <a:cs typeface="Courier"/>
              </a:rPr>
              <a:t>uart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uart</a:t>
            </a:r>
            <a:r>
              <a:rPr lang="en-US" sz="800" dirty="0" smtClean="0">
                <a:latin typeface="Courier"/>
                <a:cs typeface="Courier"/>
              </a:rPr>
              <a:t>    0   24 wait 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13 100010 </a:t>
            </a:r>
            <a:r>
              <a:rPr lang="en-US" sz="800" dirty="0" err="1" smtClean="0">
                <a:latin typeface="Courier"/>
                <a:cs typeface="Courier"/>
              </a:rPr>
              <a:t>geom</a:t>
            </a:r>
            <a:r>
              <a:rPr lang="en-US" sz="800" dirty="0" smtClean="0">
                <a:latin typeface="Courier"/>
                <a:cs typeface="Courier"/>
              </a:rPr>
              <a:t>             </a:t>
            </a:r>
            <a:r>
              <a:rPr lang="en-US" sz="800" dirty="0" err="1" smtClean="0">
                <a:latin typeface="Courier"/>
                <a:cs typeface="Courier"/>
              </a:rPr>
              <a:t>g_event</a:t>
            </a:r>
            <a:r>
              <a:rPr lang="en-US" sz="800" dirty="0" smtClean="0">
                <a:latin typeface="Courier"/>
                <a:cs typeface="Courier"/>
              </a:rPr>
              <a:t>            0   92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>
                <a:latin typeface="Courier"/>
                <a:cs typeface="Courier"/>
              </a:rPr>
              <a:t>13 100011 </a:t>
            </a:r>
            <a:r>
              <a:rPr lang="en-US" sz="800" dirty="0" err="1">
                <a:latin typeface="Courier"/>
                <a:cs typeface="Courier"/>
              </a:rPr>
              <a:t>geom</a:t>
            </a:r>
            <a:r>
              <a:rPr lang="en-US" sz="800" dirty="0">
                <a:latin typeface="Courier"/>
                <a:cs typeface="Courier"/>
              </a:rPr>
              <a:t>             </a:t>
            </a:r>
            <a:r>
              <a:rPr lang="en-US" sz="800" dirty="0" err="1">
                <a:latin typeface="Courier"/>
                <a:cs typeface="Courier"/>
              </a:rPr>
              <a:t>g_up</a:t>
            </a:r>
            <a:r>
              <a:rPr lang="en-US" sz="800" dirty="0">
                <a:latin typeface="Courier"/>
                <a:cs typeface="Courier"/>
              </a:rPr>
              <a:t>               1   92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>
                <a:latin typeface="Courier"/>
                <a:cs typeface="Courier"/>
              </a:rPr>
              <a:t>13 100012 </a:t>
            </a:r>
            <a:r>
              <a:rPr lang="en-US" sz="800" dirty="0" err="1">
                <a:latin typeface="Courier"/>
                <a:cs typeface="Courier"/>
              </a:rPr>
              <a:t>geom</a:t>
            </a:r>
            <a:r>
              <a:rPr lang="en-US" sz="800" dirty="0">
                <a:latin typeface="Courier"/>
                <a:cs typeface="Courier"/>
              </a:rPr>
              <a:t>             </a:t>
            </a:r>
            <a:r>
              <a:rPr lang="en-US" sz="800" dirty="0" err="1">
                <a:latin typeface="Courier"/>
                <a:cs typeface="Courier"/>
              </a:rPr>
              <a:t>g_down</a:t>
            </a:r>
            <a:r>
              <a:rPr lang="en-US" sz="800" dirty="0">
                <a:latin typeface="Courier"/>
                <a:cs typeface="Courier"/>
              </a:rPr>
              <a:t>             1   92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>
                <a:latin typeface="Courier"/>
                <a:cs typeface="Courier"/>
              </a:rPr>
              <a:t>14 100013 yarrow           -                  1   84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>
                <a:latin typeface="Courier"/>
                <a:cs typeface="Courier"/>
              </a:rPr>
              <a:t>15 100029 </a:t>
            </a:r>
            <a:r>
              <a:rPr lang="en-US" sz="800" dirty="0" err="1">
                <a:latin typeface="Courier"/>
                <a:cs typeface="Courier"/>
              </a:rPr>
              <a:t>usb</a:t>
            </a:r>
            <a:r>
              <a:rPr lang="en-US" sz="800" dirty="0">
                <a:latin typeface="Courier"/>
                <a:cs typeface="Courier"/>
              </a:rPr>
              <a:t>              usbus0             0   32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>
                <a:latin typeface="Courier"/>
                <a:cs typeface="Courier"/>
              </a:rPr>
              <a:t>15 100030 </a:t>
            </a:r>
            <a:r>
              <a:rPr lang="en-US" sz="800" dirty="0" err="1">
                <a:latin typeface="Courier"/>
                <a:cs typeface="Courier"/>
              </a:rPr>
              <a:t>usb</a:t>
            </a:r>
            <a:r>
              <a:rPr lang="en-US" sz="800" dirty="0">
                <a:latin typeface="Courier"/>
                <a:cs typeface="Courier"/>
              </a:rPr>
              <a:t>              usbus0             0   28 sleep   -      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>
                <a:latin typeface="Courier"/>
                <a:cs typeface="Courier"/>
              </a:rPr>
              <a:t>15 100031 </a:t>
            </a:r>
            <a:r>
              <a:rPr lang="en-US" sz="800" dirty="0" err="1">
                <a:latin typeface="Courier"/>
                <a:cs typeface="Courier"/>
              </a:rPr>
              <a:t>usb</a:t>
            </a:r>
            <a:r>
              <a:rPr lang="en-US" sz="800" dirty="0">
                <a:latin typeface="Courier"/>
                <a:cs typeface="Courier"/>
              </a:rPr>
              <a:t>              usbus0             0   32 sleep   USBWAIT   </a:t>
            </a:r>
          </a:p>
          <a:p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>
                <a:latin typeface="Courier"/>
                <a:cs typeface="Courier"/>
              </a:rPr>
              <a:t>15 100032 </a:t>
            </a:r>
            <a:r>
              <a:rPr lang="en-US" sz="800" dirty="0" err="1">
                <a:latin typeface="Courier"/>
                <a:cs typeface="Courier"/>
              </a:rPr>
              <a:t>usb</a:t>
            </a:r>
            <a:r>
              <a:rPr lang="en-US" sz="800" dirty="0">
                <a:latin typeface="Courier"/>
                <a:cs typeface="Courier"/>
              </a:rPr>
              <a:t>              usbus0             0   32 sleep   -         </a:t>
            </a:r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  16 </a:t>
            </a:r>
            <a:r>
              <a:rPr lang="en-US" sz="800" dirty="0">
                <a:latin typeface="Courier"/>
                <a:cs typeface="Courier"/>
              </a:rPr>
              <a:t>100046 </a:t>
            </a:r>
            <a:r>
              <a:rPr lang="en-US" sz="800" dirty="0" err="1">
                <a:latin typeface="Courier"/>
                <a:cs typeface="Courier"/>
              </a:rPr>
              <a:t>bufdaemon</a:t>
            </a:r>
            <a:r>
              <a:rPr lang="en-US" sz="800" dirty="0">
                <a:latin typeface="Courier"/>
                <a:cs typeface="Courier"/>
              </a:rPr>
              <a:t>        -                  0   84 sleep   </a:t>
            </a:r>
            <a:r>
              <a:rPr lang="en-US" sz="800" dirty="0" err="1">
                <a:latin typeface="Courier"/>
                <a:cs typeface="Courier"/>
              </a:rPr>
              <a:t>psleep</a:t>
            </a:r>
            <a:r>
              <a:rPr lang="en-US" sz="800" dirty="0">
                <a:latin typeface="Courier"/>
                <a:cs typeface="Courier"/>
              </a:rPr>
              <a:t>    </a:t>
            </a:r>
          </a:p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>
                <a:latin typeface="Courier"/>
                <a:cs typeface="Courier"/>
              </a:rPr>
              <a:t>17 100047 </a:t>
            </a:r>
            <a:r>
              <a:rPr lang="en-US" sz="800" dirty="0" err="1">
                <a:latin typeface="Courier"/>
                <a:cs typeface="Courier"/>
              </a:rPr>
              <a:t>syncer</a:t>
            </a:r>
            <a:r>
              <a:rPr lang="en-US" sz="800" dirty="0">
                <a:latin typeface="Courier"/>
                <a:cs typeface="Courier"/>
              </a:rPr>
              <a:t>           -                  1  116 sleep   </a:t>
            </a:r>
            <a:r>
              <a:rPr lang="en-US" sz="800" dirty="0" err="1">
                <a:latin typeface="Courier"/>
                <a:cs typeface="Courier"/>
              </a:rPr>
              <a:t>syncer</a:t>
            </a:r>
            <a:r>
              <a:rPr lang="en-US" sz="800" dirty="0">
                <a:latin typeface="Courier"/>
                <a:cs typeface="Courier"/>
              </a:rPr>
              <a:t>    </a:t>
            </a:r>
          </a:p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>
                <a:latin typeface="Courier"/>
                <a:cs typeface="Courier"/>
              </a:rPr>
              <a:t>18 100048 </a:t>
            </a:r>
            <a:r>
              <a:rPr lang="en-US" sz="800" dirty="0" err="1">
                <a:latin typeface="Courier"/>
                <a:cs typeface="Courier"/>
              </a:rPr>
              <a:t>vnlru</a:t>
            </a:r>
            <a:r>
              <a:rPr lang="en-US" sz="800" dirty="0">
                <a:latin typeface="Courier"/>
                <a:cs typeface="Courier"/>
              </a:rPr>
              <a:t>            -                  1   84 sleep   </a:t>
            </a:r>
            <a:r>
              <a:rPr lang="en-US" sz="800" dirty="0" err="1">
                <a:latin typeface="Courier"/>
                <a:cs typeface="Courier"/>
              </a:rPr>
              <a:t>vlruwt</a:t>
            </a:r>
            <a:r>
              <a:rPr lang="en-US" sz="800" dirty="0">
                <a:latin typeface="Courier"/>
                <a:cs typeface="Courier"/>
              </a:rPr>
              <a:t>    </a:t>
            </a:r>
          </a:p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>
                <a:latin typeface="Courier"/>
                <a:cs typeface="Courier"/>
              </a:rPr>
              <a:t>19 100049 </a:t>
            </a:r>
            <a:r>
              <a:rPr lang="en-US" sz="800" dirty="0" err="1">
                <a:latin typeface="Courier"/>
                <a:cs typeface="Courier"/>
              </a:rPr>
              <a:t>softdepflush</a:t>
            </a:r>
            <a:r>
              <a:rPr lang="en-US" sz="800" dirty="0">
                <a:latin typeface="Courier"/>
                <a:cs typeface="Courier"/>
              </a:rPr>
              <a:t>     -                  1   84 sleep </a:t>
            </a:r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 err="1">
                <a:latin typeface="Courier"/>
                <a:cs typeface="Courier"/>
              </a:rPr>
              <a:t>sdflush</a:t>
            </a:r>
            <a:r>
              <a:rPr lang="en-US" sz="800" dirty="0">
                <a:latin typeface="Courier"/>
                <a:cs typeface="Courier"/>
              </a:rPr>
              <a:t> </a:t>
            </a:r>
            <a:endParaRPr lang="nl-NL" sz="800" dirty="0">
              <a:latin typeface="Courier"/>
              <a:cs typeface="Courier"/>
            </a:endParaRPr>
          </a:p>
          <a:p>
            <a:r>
              <a:rPr lang="nl-NL" sz="800" dirty="0" smtClean="0">
                <a:latin typeface="Courier"/>
                <a:cs typeface="Courier"/>
              </a:rPr>
              <a:t> 104 100055 </a:t>
            </a:r>
            <a:r>
              <a:rPr lang="nl-NL" sz="800" dirty="0" err="1" smtClean="0">
                <a:latin typeface="Courier"/>
                <a:cs typeface="Courier"/>
              </a:rPr>
              <a:t>adjkerntz</a:t>
            </a:r>
            <a:r>
              <a:rPr lang="nl-NL" sz="800" dirty="0" smtClean="0">
                <a:latin typeface="Courier"/>
                <a:cs typeface="Courier"/>
              </a:rPr>
              <a:t>        -                  1  152 sleep   </a:t>
            </a:r>
            <a:r>
              <a:rPr lang="nl-NL" sz="800" dirty="0" err="1" smtClean="0">
                <a:latin typeface="Courier"/>
                <a:cs typeface="Courier"/>
              </a:rPr>
              <a:t>pause</a:t>
            </a:r>
            <a:r>
              <a:rPr lang="nl-NL" sz="800" dirty="0" smtClean="0">
                <a:latin typeface="Courier"/>
                <a:cs typeface="Courier"/>
              </a:rPr>
              <a:t>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615 100056 </a:t>
            </a:r>
            <a:r>
              <a:rPr lang="nl-NL" sz="800" dirty="0" err="1">
                <a:latin typeface="Courier"/>
                <a:cs typeface="Courier"/>
              </a:rPr>
              <a:t>dhclient</a:t>
            </a:r>
            <a:r>
              <a:rPr lang="nl-NL" sz="800" dirty="0">
                <a:latin typeface="Courier"/>
                <a:cs typeface="Courier"/>
              </a:rPr>
              <a:t>         -                  0  139 sleep   select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667 100075 </a:t>
            </a:r>
            <a:r>
              <a:rPr lang="nl-NL" sz="800" dirty="0" err="1">
                <a:latin typeface="Courier"/>
                <a:cs typeface="Courier"/>
              </a:rPr>
              <a:t>dhclient</a:t>
            </a:r>
            <a:r>
              <a:rPr lang="nl-NL" sz="800" dirty="0">
                <a:latin typeface="Courier"/>
                <a:cs typeface="Courier"/>
              </a:rPr>
              <a:t>         -                  1  120 sleep   select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685 100068 </a:t>
            </a:r>
            <a:r>
              <a:rPr lang="nl-NL" sz="800" dirty="0" err="1">
                <a:latin typeface="Courier"/>
                <a:cs typeface="Courier"/>
              </a:rPr>
              <a:t>devd</a:t>
            </a:r>
            <a:r>
              <a:rPr lang="nl-NL" sz="800" dirty="0">
                <a:latin typeface="Courier"/>
                <a:cs typeface="Courier"/>
              </a:rPr>
              <a:t>             -                  1  120 sleep   </a:t>
            </a:r>
            <a:r>
              <a:rPr lang="nl-NL" sz="800" dirty="0" err="1">
                <a:latin typeface="Courier"/>
                <a:cs typeface="Courier"/>
              </a:rPr>
              <a:t>wait</a:t>
            </a:r>
            <a:r>
              <a:rPr lang="nl-NL" sz="800" dirty="0">
                <a:latin typeface="Courier"/>
                <a:cs typeface="Courier"/>
              </a:rPr>
              <a:t> 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798 100065 </a:t>
            </a:r>
            <a:r>
              <a:rPr lang="nl-NL" sz="800" dirty="0" err="1">
                <a:latin typeface="Courier"/>
                <a:cs typeface="Courier"/>
              </a:rPr>
              <a:t>syslogd</a:t>
            </a:r>
            <a:r>
              <a:rPr lang="nl-NL" sz="800" dirty="0">
                <a:latin typeface="Courier"/>
                <a:cs typeface="Courier"/>
              </a:rPr>
              <a:t>          -                  0  120 sleep   select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895 100076 </a:t>
            </a:r>
            <a:r>
              <a:rPr lang="nl-NL" sz="800" dirty="0" err="1">
                <a:latin typeface="Courier"/>
                <a:cs typeface="Courier"/>
              </a:rPr>
              <a:t>sshd</a:t>
            </a:r>
            <a:r>
              <a:rPr lang="nl-NL" sz="800" dirty="0">
                <a:latin typeface="Courier"/>
                <a:cs typeface="Courier"/>
              </a:rPr>
              <a:t>             -                  0  120 sleep   select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934 100052 login            -                  1  120 sleep   </a:t>
            </a:r>
            <a:r>
              <a:rPr lang="nl-NL" sz="800" dirty="0" err="1">
                <a:latin typeface="Courier"/>
                <a:cs typeface="Courier"/>
              </a:rPr>
              <a:t>wait</a:t>
            </a:r>
            <a:r>
              <a:rPr lang="nl-NL" sz="800" dirty="0">
                <a:latin typeface="Courier"/>
                <a:cs typeface="Courier"/>
              </a:rPr>
              <a:t> 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935 100070 </a:t>
            </a:r>
            <a:r>
              <a:rPr lang="nl-NL" sz="800" dirty="0" err="1">
                <a:latin typeface="Courier"/>
                <a:cs typeface="Courier"/>
              </a:rPr>
              <a:t>getty</a:t>
            </a:r>
            <a:r>
              <a:rPr lang="nl-NL" sz="800" dirty="0">
                <a:latin typeface="Courier"/>
                <a:cs typeface="Courier"/>
              </a:rPr>
              <a:t>            -                  0  152 sleep   </a:t>
            </a:r>
            <a:r>
              <a:rPr lang="nl-NL" sz="800" dirty="0" err="1">
                <a:latin typeface="Courier"/>
                <a:cs typeface="Courier"/>
              </a:rPr>
              <a:t>ttyin</a:t>
            </a:r>
            <a:r>
              <a:rPr lang="nl-NL" sz="800" dirty="0">
                <a:latin typeface="Courier"/>
                <a:cs typeface="Courier"/>
              </a:rPr>
              <a:t>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936 100060 </a:t>
            </a:r>
            <a:r>
              <a:rPr lang="nl-NL" sz="800" dirty="0" err="1">
                <a:latin typeface="Courier"/>
                <a:cs typeface="Courier"/>
              </a:rPr>
              <a:t>getty</a:t>
            </a:r>
            <a:r>
              <a:rPr lang="nl-NL" sz="800" dirty="0">
                <a:latin typeface="Courier"/>
                <a:cs typeface="Courier"/>
              </a:rPr>
              <a:t>            -                  0  152 sleep   </a:t>
            </a:r>
            <a:r>
              <a:rPr lang="nl-NL" sz="800" dirty="0" err="1">
                <a:latin typeface="Courier"/>
                <a:cs typeface="Courier"/>
              </a:rPr>
              <a:t>ttyin</a:t>
            </a:r>
            <a:r>
              <a:rPr lang="nl-NL" sz="800" dirty="0">
                <a:latin typeface="Courier"/>
                <a:cs typeface="Courier"/>
              </a:rPr>
              <a:t>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937 100064 </a:t>
            </a:r>
            <a:r>
              <a:rPr lang="nl-NL" sz="800" dirty="0" err="1">
                <a:latin typeface="Courier"/>
                <a:cs typeface="Courier"/>
              </a:rPr>
              <a:t>getty</a:t>
            </a:r>
            <a:r>
              <a:rPr lang="nl-NL" sz="800" dirty="0">
                <a:latin typeface="Courier"/>
                <a:cs typeface="Courier"/>
              </a:rPr>
              <a:t>            -                  0  152 sleep   </a:t>
            </a:r>
            <a:r>
              <a:rPr lang="nl-NL" sz="800" dirty="0" err="1">
                <a:latin typeface="Courier"/>
                <a:cs typeface="Courier"/>
              </a:rPr>
              <a:t>ttyin</a:t>
            </a:r>
            <a:r>
              <a:rPr lang="nl-NL" sz="800" dirty="0">
                <a:latin typeface="Courier"/>
                <a:cs typeface="Courier"/>
              </a:rPr>
              <a:t>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938 100077 </a:t>
            </a:r>
            <a:r>
              <a:rPr lang="nl-NL" sz="800" dirty="0" err="1">
                <a:latin typeface="Courier"/>
                <a:cs typeface="Courier"/>
              </a:rPr>
              <a:t>getty</a:t>
            </a:r>
            <a:r>
              <a:rPr lang="nl-NL" sz="800" dirty="0">
                <a:latin typeface="Courier"/>
                <a:cs typeface="Courier"/>
              </a:rPr>
              <a:t>            -                  1  152 sleep   </a:t>
            </a:r>
            <a:r>
              <a:rPr lang="nl-NL" sz="800" dirty="0" err="1">
                <a:latin typeface="Courier"/>
                <a:cs typeface="Courier"/>
              </a:rPr>
              <a:t>ttyin</a:t>
            </a:r>
            <a:r>
              <a:rPr lang="nl-NL" sz="800" dirty="0">
                <a:latin typeface="Courier"/>
                <a:cs typeface="Courier"/>
              </a:rPr>
              <a:t>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939 100067 </a:t>
            </a:r>
            <a:r>
              <a:rPr lang="nl-NL" sz="800" dirty="0" err="1">
                <a:latin typeface="Courier"/>
                <a:cs typeface="Courier"/>
              </a:rPr>
              <a:t>getty</a:t>
            </a:r>
            <a:r>
              <a:rPr lang="nl-NL" sz="800" dirty="0">
                <a:latin typeface="Courier"/>
                <a:cs typeface="Courier"/>
              </a:rPr>
              <a:t>            -                  1  152 sleep   </a:t>
            </a:r>
            <a:r>
              <a:rPr lang="nl-NL" sz="800" dirty="0" err="1">
                <a:latin typeface="Courier"/>
                <a:cs typeface="Courier"/>
              </a:rPr>
              <a:t>ttyin</a:t>
            </a:r>
            <a:r>
              <a:rPr lang="nl-NL" sz="800" dirty="0">
                <a:latin typeface="Courier"/>
                <a:cs typeface="Courier"/>
              </a:rPr>
              <a:t>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 </a:t>
            </a:r>
            <a:r>
              <a:rPr lang="nl-NL" sz="800" dirty="0">
                <a:latin typeface="Courier"/>
                <a:cs typeface="Courier"/>
              </a:rPr>
              <a:t>940 100072 </a:t>
            </a:r>
            <a:r>
              <a:rPr lang="nl-NL" sz="800" dirty="0" err="1">
                <a:latin typeface="Courier"/>
                <a:cs typeface="Courier"/>
              </a:rPr>
              <a:t>getty</a:t>
            </a:r>
            <a:r>
              <a:rPr lang="nl-NL" sz="800" dirty="0">
                <a:latin typeface="Courier"/>
                <a:cs typeface="Courier"/>
              </a:rPr>
              <a:t>            -                  1  152 sleep   </a:t>
            </a:r>
            <a:r>
              <a:rPr lang="nl-NL" sz="800" dirty="0" err="1">
                <a:latin typeface="Courier"/>
                <a:cs typeface="Courier"/>
              </a:rPr>
              <a:t>ttyin</a:t>
            </a:r>
            <a:r>
              <a:rPr lang="nl-NL" sz="800" dirty="0">
                <a:latin typeface="Courier"/>
                <a:cs typeface="Courier"/>
              </a:rPr>
              <a:t>     </a:t>
            </a:r>
            <a:r>
              <a:rPr lang="nl-NL" sz="800" dirty="0" smtClean="0">
                <a:latin typeface="Courier"/>
                <a:cs typeface="Courier"/>
              </a:rPr>
              <a:t> </a:t>
            </a:r>
          </a:p>
          <a:p>
            <a:r>
              <a:rPr lang="nl-NL" sz="800" dirty="0">
                <a:latin typeface="Courier"/>
                <a:cs typeface="Courier"/>
              </a:rPr>
              <a:t> </a:t>
            </a:r>
            <a:r>
              <a:rPr lang="nl-NL" sz="800" dirty="0" smtClean="0">
                <a:latin typeface="Courier"/>
                <a:cs typeface="Courier"/>
              </a:rPr>
              <a:t>941 </a:t>
            </a:r>
            <a:r>
              <a:rPr lang="nl-NL" sz="800" dirty="0">
                <a:latin typeface="Courier"/>
                <a:cs typeface="Courier"/>
              </a:rPr>
              <a:t>100073 </a:t>
            </a:r>
            <a:r>
              <a:rPr lang="nl-NL" sz="800" dirty="0" err="1">
                <a:latin typeface="Courier"/>
                <a:cs typeface="Courier"/>
              </a:rPr>
              <a:t>getty</a:t>
            </a:r>
            <a:r>
              <a:rPr lang="nl-NL" sz="800" dirty="0">
                <a:latin typeface="Courier"/>
                <a:cs typeface="Courier"/>
              </a:rPr>
              <a:t>            -                  0  152 sleep   </a:t>
            </a:r>
            <a:r>
              <a:rPr lang="nl-NL" sz="800" dirty="0" err="1">
                <a:latin typeface="Courier"/>
                <a:cs typeface="Courier"/>
              </a:rPr>
              <a:t>ttyin</a:t>
            </a:r>
            <a:r>
              <a:rPr lang="nl-NL" sz="800" dirty="0">
                <a:latin typeface="Courier"/>
                <a:cs typeface="Courier"/>
              </a:rPr>
              <a:t>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9074 </a:t>
            </a:r>
            <a:r>
              <a:rPr lang="nl-NL" sz="800" dirty="0">
                <a:latin typeface="Courier"/>
                <a:cs typeface="Courier"/>
              </a:rPr>
              <a:t>100138 </a:t>
            </a:r>
            <a:r>
              <a:rPr lang="nl-NL" sz="800" dirty="0" err="1">
                <a:latin typeface="Courier"/>
                <a:cs typeface="Courier"/>
              </a:rPr>
              <a:t>csh</a:t>
            </a:r>
            <a:r>
              <a:rPr lang="nl-NL" sz="800" dirty="0">
                <a:latin typeface="Courier"/>
                <a:cs typeface="Courier"/>
              </a:rPr>
              <a:t>              -                  0  120 sleep   </a:t>
            </a:r>
            <a:r>
              <a:rPr lang="nl-NL" sz="800" dirty="0" err="1">
                <a:latin typeface="Courier"/>
                <a:cs typeface="Courier"/>
              </a:rPr>
              <a:t>ttyin</a:t>
            </a:r>
            <a:r>
              <a:rPr lang="nl-NL" sz="800" dirty="0">
                <a:latin typeface="Courier"/>
                <a:cs typeface="Courier"/>
              </a:rPr>
              <a:t>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3023 </a:t>
            </a:r>
            <a:r>
              <a:rPr lang="nl-NL" sz="800" dirty="0">
                <a:latin typeface="Courier"/>
                <a:cs typeface="Courier"/>
              </a:rPr>
              <a:t>100207 </a:t>
            </a:r>
            <a:r>
              <a:rPr lang="nl-NL" sz="800" dirty="0" err="1">
                <a:latin typeface="Courier"/>
                <a:cs typeface="Courier"/>
              </a:rPr>
              <a:t>ssh</a:t>
            </a:r>
            <a:r>
              <a:rPr lang="nl-NL" sz="800" dirty="0">
                <a:latin typeface="Courier"/>
                <a:cs typeface="Courier"/>
              </a:rPr>
              <a:t>-agent        -                  1  120 sleep   select    </a:t>
            </a:r>
          </a:p>
          <a:p>
            <a:r>
              <a:rPr lang="nl-NL" sz="800" dirty="0" smtClean="0">
                <a:latin typeface="Courier"/>
                <a:cs typeface="Courier"/>
              </a:rPr>
              <a:t>3556 </a:t>
            </a:r>
            <a:r>
              <a:rPr lang="nl-NL" sz="800" dirty="0">
                <a:latin typeface="Courier"/>
                <a:cs typeface="Courier"/>
              </a:rPr>
              <a:t>100231 sh               -                  0  123 sleep   </a:t>
            </a:r>
            <a:r>
              <a:rPr lang="nl-NL" sz="800" dirty="0" err="1">
                <a:latin typeface="Courier"/>
                <a:cs typeface="Courier"/>
              </a:rPr>
              <a:t>piperd</a:t>
            </a:r>
            <a:r>
              <a:rPr lang="nl-NL" sz="800" dirty="0">
                <a:latin typeface="Courier"/>
                <a:cs typeface="Courier"/>
              </a:rPr>
              <a:t>    </a:t>
            </a:r>
          </a:p>
          <a:p>
            <a:r>
              <a:rPr lang="nl-NL" sz="800" dirty="0" smtClean="0">
                <a:latin typeface="Courier"/>
                <a:cs typeface="Courier"/>
              </a:rPr>
              <a:t>3558 </a:t>
            </a:r>
            <a:r>
              <a:rPr lang="nl-NL" sz="800" dirty="0">
                <a:latin typeface="Courier"/>
                <a:cs typeface="Courier"/>
              </a:rPr>
              <a:t>100216 sh               -                  1  124 sleep   </a:t>
            </a:r>
            <a:r>
              <a:rPr lang="nl-NL" sz="800" dirty="0" err="1">
                <a:latin typeface="Courier"/>
                <a:cs typeface="Courier"/>
              </a:rPr>
              <a:t>wait</a:t>
            </a:r>
            <a:r>
              <a:rPr lang="nl-NL" sz="800" dirty="0">
                <a:latin typeface="Courier"/>
                <a:cs typeface="Courier"/>
              </a:rPr>
              <a:t> 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3559 </a:t>
            </a:r>
            <a:r>
              <a:rPr lang="nl-NL" sz="800" dirty="0">
                <a:latin typeface="Courier"/>
                <a:cs typeface="Courier"/>
              </a:rPr>
              <a:t>100145 sh               -                  0  122 sleep   </a:t>
            </a:r>
            <a:r>
              <a:rPr lang="nl-NL" sz="800" dirty="0" err="1">
                <a:latin typeface="Courier"/>
                <a:cs typeface="Courier"/>
              </a:rPr>
              <a:t>vmo_de</a:t>
            </a:r>
            <a:r>
              <a:rPr lang="nl-NL" sz="800" dirty="0">
                <a:latin typeface="Courier"/>
                <a:cs typeface="Courier"/>
              </a:rPr>
              <a:t>    </a:t>
            </a:r>
          </a:p>
          <a:p>
            <a:r>
              <a:rPr lang="nl-NL" sz="800" dirty="0" smtClean="0">
                <a:latin typeface="Courier"/>
                <a:cs typeface="Courier"/>
              </a:rPr>
              <a:t>3560 </a:t>
            </a:r>
            <a:r>
              <a:rPr lang="nl-NL" sz="800" dirty="0">
                <a:latin typeface="Courier"/>
                <a:cs typeface="Courier"/>
              </a:rPr>
              <a:t>100058 sh               -                  0  123 sleep   </a:t>
            </a:r>
            <a:r>
              <a:rPr lang="nl-NL" sz="800" dirty="0" err="1">
                <a:latin typeface="Courier"/>
                <a:cs typeface="Courier"/>
              </a:rPr>
              <a:t>piperd</a:t>
            </a:r>
            <a:r>
              <a:rPr lang="nl-NL" sz="800" dirty="0">
                <a:latin typeface="Courier"/>
                <a:cs typeface="Courier"/>
              </a:rPr>
              <a:t>    </a:t>
            </a:r>
            <a:endParaRPr lang="nl-NL" sz="800" dirty="0" smtClean="0">
              <a:latin typeface="Courier"/>
              <a:cs typeface="Courier"/>
            </a:endParaRPr>
          </a:p>
          <a:p>
            <a:r>
              <a:rPr lang="nl-NL" sz="800" dirty="0" smtClean="0">
                <a:latin typeface="Courier"/>
                <a:cs typeface="Courier"/>
              </a:rPr>
              <a:t>3588 100176 </a:t>
            </a:r>
            <a:r>
              <a:rPr lang="nl-NL" sz="800" dirty="0" err="1" smtClean="0">
                <a:latin typeface="Courier"/>
                <a:cs typeface="Courier"/>
              </a:rPr>
              <a:t>sshd</a:t>
            </a:r>
            <a:r>
              <a:rPr lang="nl-NL" sz="800" dirty="0" smtClean="0">
                <a:latin typeface="Courier"/>
                <a:cs typeface="Courier"/>
              </a:rPr>
              <a:t>             -                  0  122 sleep   select    </a:t>
            </a:r>
          </a:p>
          <a:p>
            <a:r>
              <a:rPr lang="nl-NL" sz="800" dirty="0" smtClean="0">
                <a:latin typeface="Courier"/>
                <a:cs typeface="Courier"/>
              </a:rPr>
              <a:t>3590 </a:t>
            </a:r>
            <a:r>
              <a:rPr lang="nl-NL" sz="800" dirty="0">
                <a:latin typeface="Courier"/>
                <a:cs typeface="Courier"/>
              </a:rPr>
              <a:t>101853 </a:t>
            </a:r>
            <a:r>
              <a:rPr lang="nl-NL" sz="800" dirty="0" err="1">
                <a:latin typeface="Courier"/>
                <a:cs typeface="Courier"/>
              </a:rPr>
              <a:t>sshd</a:t>
            </a:r>
            <a:r>
              <a:rPr lang="nl-NL" sz="800" dirty="0">
                <a:latin typeface="Courier"/>
                <a:cs typeface="Courier"/>
              </a:rPr>
              <a:t>             -                  1  122 run     -    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3591 </a:t>
            </a:r>
            <a:r>
              <a:rPr lang="nl-NL" sz="800" dirty="0">
                <a:latin typeface="Courier"/>
                <a:cs typeface="Courier"/>
              </a:rPr>
              <a:t>100069 </a:t>
            </a:r>
            <a:r>
              <a:rPr lang="nl-NL" sz="800" dirty="0" err="1">
                <a:latin typeface="Courier"/>
                <a:cs typeface="Courier"/>
              </a:rPr>
              <a:t>tcsh</a:t>
            </a:r>
            <a:r>
              <a:rPr lang="nl-NL" sz="800" dirty="0">
                <a:latin typeface="Courier"/>
                <a:cs typeface="Courier"/>
              </a:rPr>
              <a:t>             -                  0  152 sleep   </a:t>
            </a:r>
            <a:r>
              <a:rPr lang="nl-NL" sz="800" dirty="0" err="1">
                <a:latin typeface="Courier"/>
                <a:cs typeface="Courier"/>
              </a:rPr>
              <a:t>pause</a:t>
            </a:r>
            <a:r>
              <a:rPr lang="nl-NL" sz="800" dirty="0">
                <a:latin typeface="Courier"/>
                <a:cs typeface="Courier"/>
              </a:rPr>
              <a:t>     </a:t>
            </a:r>
          </a:p>
          <a:p>
            <a:r>
              <a:rPr lang="nl-NL" sz="800" dirty="0" smtClean="0">
                <a:latin typeface="Courier"/>
                <a:cs typeface="Courier"/>
              </a:rPr>
              <a:t>3596 </a:t>
            </a:r>
            <a:r>
              <a:rPr lang="nl-NL" sz="800" dirty="0">
                <a:latin typeface="Courier"/>
                <a:cs typeface="Courier"/>
              </a:rPr>
              <a:t>100172 </a:t>
            </a:r>
            <a:r>
              <a:rPr lang="nl-NL" sz="800" dirty="0" err="1">
                <a:latin typeface="Courier"/>
                <a:cs typeface="Courier"/>
              </a:rPr>
              <a:t>procstat</a:t>
            </a:r>
            <a:r>
              <a:rPr lang="nl-NL" sz="800" dirty="0">
                <a:latin typeface="Courier"/>
                <a:cs typeface="Courier"/>
              </a:rPr>
              <a:t>         -                  0  172 run     - </a:t>
            </a:r>
            <a:endParaRPr lang="en-US" sz="800" dirty="0"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" y="5775960"/>
            <a:ext cx="7772400" cy="1005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Kernel-internal  concurrency </a:t>
            </a:r>
            <a:r>
              <a:rPr lang="en-US" sz="2400" dirty="0">
                <a:solidFill>
                  <a:schemeClr val="tx1"/>
                </a:solidFill>
              </a:rPr>
              <a:t>is represented using a </a:t>
            </a:r>
            <a:r>
              <a:rPr lang="en-US" sz="2400" dirty="0" smtClean="0">
                <a:solidFill>
                  <a:schemeClr val="tx1"/>
                </a:solidFill>
              </a:rPr>
              <a:t>familiar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shared </a:t>
            </a:r>
            <a:r>
              <a:rPr lang="en-US" sz="2400" b="1" dirty="0">
                <a:solidFill>
                  <a:schemeClr val="tx1"/>
                </a:solidFill>
              </a:rPr>
              <a:t>memory threading </a:t>
            </a:r>
            <a:r>
              <a:rPr lang="en-US" sz="2400" b="1" dirty="0" smtClean="0">
                <a:solidFill>
                  <a:schemeClr val="tx1"/>
                </a:solidFill>
              </a:rPr>
              <a:t>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362200"/>
            <a:ext cx="8839200" cy="1600200"/>
          </a:xfrm>
          <a:prstGeom prst="rect">
            <a:avLst/>
          </a:prstGeom>
          <a:ln w="25400">
            <a:solidFill>
              <a:schemeClr val="tx2"/>
            </a:solidFill>
          </a:ln>
          <a:effectLst>
            <a:outerShdw blurRad="40005" dist="114300" dir="36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o-RO" sz="1600" dirty="0" smtClean="0">
                <a:latin typeface="Courier"/>
                <a:cs typeface="Courier"/>
              </a:rPr>
              <a:t> </a:t>
            </a:r>
            <a:r>
              <a:rPr lang="ro-RO" sz="1600" dirty="0">
                <a:latin typeface="Courier"/>
                <a:cs typeface="Courier"/>
              </a:rPr>
              <a:t>PID    TID COMM             TDNAME           CPU  PRI STATE   WCHAN    </a:t>
            </a:r>
          </a:p>
          <a:p>
            <a:r>
              <a:rPr lang="ro-RO" sz="1600" dirty="0" smtClean="0">
                <a:latin typeface="Courier"/>
                <a:cs typeface="Courier"/>
              </a:rPr>
              <a:t>  11 </a:t>
            </a:r>
            <a:r>
              <a:rPr lang="ro-RO" sz="1600" dirty="0">
                <a:latin typeface="Courier"/>
                <a:cs typeface="Courier"/>
              </a:rPr>
              <a:t>100003 idle             idle: cpu0         0  255 run     -         </a:t>
            </a:r>
          </a:p>
          <a:p>
            <a:r>
              <a:rPr lang="ro-RO" sz="1600" dirty="0" smtClean="0">
                <a:latin typeface="Courier"/>
                <a:cs typeface="Courier"/>
              </a:rPr>
              <a:t>  </a:t>
            </a:r>
            <a:r>
              <a:rPr lang="ro-RO" sz="1600" dirty="0">
                <a:latin typeface="Courier"/>
                <a:cs typeface="Courier"/>
              </a:rPr>
              <a:t>12 100024 intr             irq14: ata0        0   12 wait    -         </a:t>
            </a:r>
          </a:p>
          <a:p>
            <a:r>
              <a:rPr lang="ro-RO" sz="1600" dirty="0">
                <a:latin typeface="Courier"/>
                <a:cs typeface="Courier"/>
              </a:rPr>
              <a:t>  12 100025 intr             irq15: ata1        1   12 wait    - </a:t>
            </a:r>
          </a:p>
          <a:p>
            <a:r>
              <a:rPr lang="ro-RO" sz="1600" dirty="0" smtClean="0">
                <a:latin typeface="Courier"/>
                <a:cs typeface="Courier"/>
              </a:rPr>
              <a:t>  </a:t>
            </a:r>
            <a:r>
              <a:rPr lang="ro-RO" sz="1600" dirty="0">
                <a:latin typeface="Courier"/>
                <a:cs typeface="Courier"/>
              </a:rPr>
              <a:t>12 100008 intr             swi1: netisr 0     1   28 wait    -         </a:t>
            </a:r>
          </a:p>
          <a:p>
            <a:r>
              <a:rPr lang="ro-RO" sz="1600" dirty="0" smtClean="0">
                <a:latin typeface="Courier"/>
                <a:cs typeface="Courier"/>
              </a:rPr>
              <a:t>3588 </a:t>
            </a:r>
            <a:r>
              <a:rPr lang="ro-RO" sz="1600" dirty="0">
                <a:latin typeface="Courier"/>
                <a:cs typeface="Courier"/>
              </a:rPr>
              <a:t>100176 sshd             -                  0  122 sleep   select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50172" y="838200"/>
            <a:ext cx="3200400" cy="12344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Vast hoards of threads represent concurrent kernel activities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6200" y="4191000"/>
            <a:ext cx="3124200" cy="1447800"/>
          </a:xfrm>
          <a:prstGeom prst="wedgeRoundRectCallout">
            <a:avLst>
              <a:gd name="adj1" fmla="val -316"/>
              <a:gd name="adj2" fmla="val -10091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Device-driver interrupts execute in kernel  </a:t>
            </a:r>
            <a:r>
              <a:rPr lang="en-US" sz="2000" i="1" dirty="0" smtClean="0">
                <a:solidFill>
                  <a:schemeClr val="tx1"/>
                </a:solidFill>
              </a:rPr>
              <a:t>interrupt threads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ithreads</a:t>
            </a:r>
            <a:r>
              <a:rPr lang="en-US" sz="2000" dirty="0" smtClean="0">
                <a:solidFill>
                  <a:schemeClr val="tx1"/>
                </a:solidFill>
              </a:rPr>
              <a:t>) within kernel-only ‘</a:t>
            </a:r>
            <a:r>
              <a:rPr lang="en-US" sz="2000" dirty="0" err="1" smtClean="0">
                <a:solidFill>
                  <a:schemeClr val="tx1"/>
                </a:solidFill>
              </a:rPr>
              <a:t>intr</a:t>
            </a:r>
            <a:r>
              <a:rPr lang="en-US" sz="2000" dirty="0" smtClean="0">
                <a:solidFill>
                  <a:schemeClr val="tx1"/>
                </a:solidFill>
              </a:rPr>
              <a:t>’ process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514600" y="1600200"/>
            <a:ext cx="3048000" cy="838200"/>
          </a:xfrm>
          <a:prstGeom prst="wedgeRoundRectCallout">
            <a:avLst>
              <a:gd name="adj1" fmla="val -11557"/>
              <a:gd name="adj2" fmla="val 9326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Idle CPUs are occupied by an idle thread … why?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345180" y="4343400"/>
            <a:ext cx="2674620" cy="1295400"/>
          </a:xfrm>
          <a:prstGeom prst="wedgeRoundRectCallout">
            <a:avLst>
              <a:gd name="adj1" fmla="val -12778"/>
              <a:gd name="adj2" fmla="val -1004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Asynchronous packet processing occurs in a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netisr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‘soft’ </a:t>
            </a:r>
            <a:r>
              <a:rPr lang="en-US" sz="2000" dirty="0" err="1">
                <a:solidFill>
                  <a:schemeClr val="tx1"/>
                </a:solidFill>
              </a:rPr>
              <a:t>ithread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172200" y="4343400"/>
            <a:ext cx="2897505" cy="1295400"/>
          </a:xfrm>
          <a:prstGeom prst="wedgeRoundRectCallout">
            <a:avLst>
              <a:gd name="adj1" fmla="val 5418"/>
              <a:gd name="adj2" fmla="val -8956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Familiar </a:t>
            </a:r>
            <a:r>
              <a:rPr lang="en-US" sz="2000" dirty="0" err="1">
                <a:solidFill>
                  <a:schemeClr val="tx1"/>
                </a:solidFill>
              </a:rPr>
              <a:t>userspace</a:t>
            </a:r>
            <a:r>
              <a:rPr lang="en-US" sz="2000" dirty="0">
                <a:solidFill>
                  <a:schemeClr val="tx1"/>
                </a:solidFill>
              </a:rPr>
              <a:t> thread: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sshd</a:t>
            </a:r>
            <a:r>
              <a:rPr lang="en-US" sz="2000" dirty="0">
                <a:solidFill>
                  <a:schemeClr val="tx1"/>
                </a:solidFill>
              </a:rPr>
              <a:t>, blocked in network I/</a:t>
            </a:r>
            <a:r>
              <a:rPr lang="en-US" sz="2000" dirty="0" smtClean="0">
                <a:solidFill>
                  <a:schemeClr val="tx1"/>
                </a:solidFill>
              </a:rPr>
              <a:t>O (‘in kernel’)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Open</a:t>
            </a:r>
            <a:r>
              <a:rPr lang="en-US" dirty="0"/>
              <a:t>-source </a:t>
            </a:r>
            <a:r>
              <a:rPr lang="en-US" dirty="0" smtClean="0"/>
              <a:t>OS kernel</a:t>
            </a:r>
            <a:endParaRPr lang="en-US" dirty="0"/>
          </a:p>
          <a:p>
            <a:pPr lvl="1"/>
            <a:r>
              <a:rPr lang="en-US" b="1" dirty="0"/>
              <a:t>Large</a:t>
            </a:r>
            <a:r>
              <a:rPr lang="en-US" dirty="0"/>
              <a:t>: millions of </a:t>
            </a:r>
            <a:r>
              <a:rPr lang="en-US" dirty="0" err="1" smtClean="0"/>
              <a:t>LoC</a:t>
            </a:r>
            <a:endParaRPr lang="en-US" dirty="0"/>
          </a:p>
          <a:p>
            <a:pPr lvl="1"/>
            <a:r>
              <a:rPr lang="en-US" b="1" dirty="0"/>
              <a:t>Complex</a:t>
            </a:r>
            <a:r>
              <a:rPr lang="en-US" dirty="0"/>
              <a:t>: thousands of subsystems, drivers, ...</a:t>
            </a:r>
          </a:p>
          <a:p>
            <a:pPr lvl="1"/>
            <a:r>
              <a:rPr lang="en-US" b="1" dirty="0" smtClean="0"/>
              <a:t>Very concurrent</a:t>
            </a:r>
            <a:r>
              <a:rPr lang="en-US" dirty="0"/>
              <a:t>: </a:t>
            </a:r>
            <a:r>
              <a:rPr lang="en-US" dirty="0" smtClean="0"/>
              <a:t>dozens or hundreds of CPU cores/threads</a:t>
            </a:r>
            <a:endParaRPr lang="en-US" dirty="0"/>
          </a:p>
          <a:p>
            <a:pPr lvl="1"/>
            <a:r>
              <a:rPr lang="en-US" b="1" dirty="0" smtClean="0"/>
              <a:t>Widely used</a:t>
            </a:r>
            <a:r>
              <a:rPr lang="en-US" dirty="0" smtClean="0"/>
              <a:t>: NetApp</a:t>
            </a:r>
            <a:r>
              <a:rPr lang="en-US" dirty="0"/>
              <a:t>, EMC, </a:t>
            </a:r>
            <a:r>
              <a:rPr lang="en-US" dirty="0" smtClean="0"/>
              <a:t>Dell, Apple</a:t>
            </a:r>
            <a:r>
              <a:rPr lang="en-US" dirty="0"/>
              <a:t>, </a:t>
            </a:r>
            <a:r>
              <a:rPr lang="en-US" dirty="0" smtClean="0"/>
              <a:t>Juniper, </a:t>
            </a:r>
            <a:r>
              <a:rPr lang="en-US" dirty="0"/>
              <a:t>Netflix, </a:t>
            </a:r>
            <a:r>
              <a:rPr lang="en-US" dirty="0" smtClean="0"/>
              <a:t>Sony, Cisco, Yahoo!, </a:t>
            </a:r>
            <a:r>
              <a:rPr lang="en-US" dirty="0" smtClean="0"/>
              <a:t>… + in research</a:t>
            </a:r>
            <a:endParaRPr lang="en-US" dirty="0"/>
          </a:p>
          <a:p>
            <a:r>
              <a:rPr lang="en-US" dirty="0" smtClean="0"/>
              <a:t>Why a case study?</a:t>
            </a:r>
          </a:p>
          <a:p>
            <a:pPr lvl="1"/>
            <a:r>
              <a:rPr lang="en-US" dirty="0" smtClean="0"/>
              <a:t>Employs </a:t>
            </a:r>
            <a:r>
              <a:rPr lang="en-US" dirty="0" smtClean="0"/>
              <a:t>critical concurrency design principles</a:t>
            </a:r>
            <a:endParaRPr lang="en-US" dirty="0" smtClean="0"/>
          </a:p>
          <a:p>
            <a:pPr lvl="1"/>
            <a:r>
              <a:rPr lang="en-US" dirty="0" smtClean="0"/>
              <a:t>Concurrency performance and </a:t>
            </a:r>
            <a:r>
              <a:rPr lang="en-US" dirty="0" err="1" smtClean="0"/>
              <a:t>composability</a:t>
            </a:r>
            <a:r>
              <a:rPr lang="en-US" dirty="0" smtClean="0"/>
              <a:t> at scale</a:t>
            </a:r>
          </a:p>
        </p:txBody>
      </p:sp>
      <p:pic>
        <p:nvPicPr>
          <p:cNvPr id="6" name="Content Placeholder 5" descr="cover-spine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66" r="-806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273224"/>
            <a:ext cx="906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Marshall </a:t>
            </a:r>
            <a:r>
              <a:rPr lang="en-US" sz="1600" dirty="0"/>
              <a:t>Kirk </a:t>
            </a:r>
            <a:r>
              <a:rPr lang="en-US" sz="1600" dirty="0" err="1"/>
              <a:t>McKusick</a:t>
            </a:r>
            <a:r>
              <a:rPr lang="en-US" sz="1600" dirty="0"/>
              <a:t>, George V. Neville-Neil, and Robert N. M. </a:t>
            </a:r>
            <a:r>
              <a:rPr lang="en-US" sz="1600" dirty="0" smtClean="0"/>
              <a:t>Watson. </a:t>
            </a:r>
            <a:r>
              <a:rPr lang="en-US" sz="1600" i="1" dirty="0"/>
              <a:t>The Design and Implementation of the FreeBSD Operating </a:t>
            </a:r>
            <a:r>
              <a:rPr lang="en-US" sz="1600" i="1" dirty="0" smtClean="0"/>
              <a:t>System</a:t>
            </a:r>
            <a:r>
              <a:rPr lang="en-US" sz="1600" i="1" dirty="0"/>
              <a:t> </a:t>
            </a:r>
            <a:r>
              <a:rPr lang="en-US" sz="1600" i="1" dirty="0" smtClean="0"/>
              <a:t>(2nd Edition)</a:t>
            </a:r>
            <a:r>
              <a:rPr lang="en-US" sz="1600" dirty="0" smtClean="0"/>
              <a:t>, </a:t>
            </a:r>
            <a:r>
              <a:rPr lang="en-US" sz="1600" dirty="0"/>
              <a:t>Pearson </a:t>
            </a:r>
            <a:r>
              <a:rPr lang="en-US" sz="1600" dirty="0" smtClean="0"/>
              <a:t>Education, 2014.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21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the network stack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rgbClr val="1F497D"/>
                </a:solidFill>
              </a:rPr>
              <a:t>network stack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Kernel-resident library of networking routines</a:t>
            </a:r>
          </a:p>
          <a:p>
            <a:pPr lvl="1"/>
            <a:r>
              <a:rPr lang="en-US" dirty="0" smtClean="0"/>
              <a:t>Sockets, TCP/IP, UDP/IP, Ethernet, …</a:t>
            </a:r>
          </a:p>
          <a:p>
            <a:r>
              <a:rPr lang="en-US" dirty="0" smtClean="0"/>
              <a:t>Implements user abstractions, network-interface abstraction, sockets, protocol state machines, etc.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System calls</a:t>
            </a:r>
            <a:r>
              <a:rPr lang="en-US" dirty="0" smtClean="0"/>
              <a:t>: socket(), connect(), send(), </a:t>
            </a:r>
            <a:r>
              <a:rPr lang="en-US" dirty="0" err="1" smtClean="0"/>
              <a:t>recv</a:t>
            </a:r>
            <a:r>
              <a:rPr lang="en-US" dirty="0" smtClean="0"/>
              <a:t>(), listen(), …</a:t>
            </a:r>
          </a:p>
          <a:p>
            <a:r>
              <a:rPr lang="en-US" dirty="0" smtClean="0"/>
              <a:t>Highly complex and concurrent subsystem</a:t>
            </a:r>
          </a:p>
          <a:p>
            <a:pPr lvl="1"/>
            <a:r>
              <a:rPr lang="en-US" dirty="0" smtClean="0"/>
              <a:t>Composed from many (pluggable) elements</a:t>
            </a:r>
          </a:p>
          <a:p>
            <a:pPr lvl="1"/>
            <a:r>
              <a:rPr lang="en-US" dirty="0" smtClean="0"/>
              <a:t>Socket layer, network device drivers, protocols, …</a:t>
            </a:r>
          </a:p>
          <a:p>
            <a:r>
              <a:rPr lang="en-US" dirty="0" smtClean="0"/>
              <a:t>Paths: ‘up’ </a:t>
            </a:r>
            <a:r>
              <a:rPr lang="en-US" dirty="0" smtClean="0"/>
              <a:t>and </a:t>
            </a:r>
            <a:r>
              <a:rPr lang="en-US" dirty="0" smtClean="0"/>
              <a:t>‘down’ –</a:t>
            </a:r>
            <a:r>
              <a:rPr lang="en-US" dirty="0"/>
              <a:t> </a:t>
            </a:r>
            <a:r>
              <a:rPr lang="en-US" dirty="0" smtClean="0"/>
              <a:t>packets come in, go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Network-stack work flows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838200"/>
            <a:ext cx="6825233" cy="4953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6200" y="990600"/>
            <a:ext cx="2285999" cy="1219200"/>
          </a:xfrm>
          <a:prstGeom prst="wedgeRoundRectCallout">
            <a:avLst>
              <a:gd name="adj1" fmla="val 62907"/>
              <a:gd name="adj2" fmla="val -194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Applications send, receive, await data on sockets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6200" y="2438400"/>
            <a:ext cx="2286000" cy="1905000"/>
          </a:xfrm>
          <a:prstGeom prst="wedgeRoundRectCallout">
            <a:avLst>
              <a:gd name="adj1" fmla="val 66624"/>
              <a:gd name="adj2" fmla="val 649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Data/packets processed;  </a:t>
            </a:r>
            <a:r>
              <a:rPr lang="en-US" sz="2000" dirty="0" err="1" smtClean="0">
                <a:solidFill>
                  <a:schemeClr val="tx1"/>
                </a:solidFill>
              </a:rPr>
              <a:t>enqueued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at various </a:t>
            </a:r>
            <a:r>
              <a:rPr lang="en-US" sz="2000" dirty="0" smtClean="0">
                <a:solidFill>
                  <a:schemeClr val="tx1"/>
                </a:solidFill>
              </a:rPr>
              <a:t>dispatch </a:t>
            </a:r>
            <a:r>
              <a:rPr lang="en-US" sz="2000" dirty="0">
                <a:solidFill>
                  <a:schemeClr val="tx1"/>
                </a:solidFill>
              </a:rPr>
              <a:t>or buffering points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6200" y="4572000"/>
            <a:ext cx="2286000" cy="1219200"/>
          </a:xfrm>
          <a:prstGeom prst="wedgeRoundRectCallout">
            <a:avLst>
              <a:gd name="adj1" fmla="val 62933"/>
              <a:gd name="adj2" fmla="val 1671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Packets go in and out of network interfaces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" y="5943600"/>
            <a:ext cx="9067800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work: adding/removing headers, calculating checksums, fragmentation/defragmentation, segment reassembly, ensuring order, flow control, congestion, etc.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the network stack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make it safe without the </a:t>
            </a:r>
            <a:r>
              <a:rPr lang="en-US" b="1" dirty="0">
                <a:solidFill>
                  <a:schemeClr val="tx2"/>
                </a:solidFill>
              </a:rPr>
              <a:t>Giant lock</a:t>
            </a:r>
          </a:p>
          <a:p>
            <a:pPr lvl="1"/>
            <a:r>
              <a:rPr lang="en-US" dirty="0"/>
              <a:t>Lots of data structures require locks</a:t>
            </a:r>
          </a:p>
          <a:p>
            <a:pPr lvl="1"/>
            <a:r>
              <a:rPr lang="en-US" dirty="0" smtClean="0"/>
              <a:t>Condition signaling already </a:t>
            </a:r>
            <a:r>
              <a:rPr lang="en-US" dirty="0"/>
              <a:t>exists </a:t>
            </a:r>
            <a:r>
              <a:rPr lang="en-US" dirty="0" smtClean="0"/>
              <a:t>but </a:t>
            </a:r>
            <a:r>
              <a:rPr lang="en-US" dirty="0"/>
              <a:t>added to</a:t>
            </a:r>
          </a:p>
          <a:p>
            <a:pPr lvl="1"/>
            <a:r>
              <a:rPr lang="en-US" dirty="0"/>
              <a:t>Establish key work flows, lock orders</a:t>
            </a:r>
          </a:p>
          <a:p>
            <a:r>
              <a:rPr lang="en-US" dirty="0"/>
              <a:t>Then, </a:t>
            </a:r>
            <a:r>
              <a:rPr lang="en-US" dirty="0" smtClean="0"/>
              <a:t>optimize</a:t>
            </a:r>
            <a:endParaRPr lang="en-US" dirty="0"/>
          </a:p>
          <a:p>
            <a:pPr lvl="1"/>
            <a:r>
              <a:rPr lang="en-US" dirty="0"/>
              <a:t>Especially locking primitives themselves</a:t>
            </a:r>
          </a:p>
          <a:p>
            <a:r>
              <a:rPr lang="en-US" dirty="0"/>
              <a:t>As hardware becomes more parallel, identify and exploit further concurrency opportunities</a:t>
            </a:r>
          </a:p>
          <a:p>
            <a:pPr lvl="1"/>
            <a:r>
              <a:rPr lang="en-US" dirty="0"/>
              <a:t>Add more </a:t>
            </a:r>
            <a:r>
              <a:rPr lang="en-US" dirty="0" smtClean="0"/>
              <a:t>threads, distribute more </a:t>
            </a:r>
            <a:r>
              <a:rPr lang="en-US" dirty="0"/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lock and how?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Lock </a:t>
            </a:r>
            <a:r>
              <a:rPr lang="en-US" b="1" dirty="0" smtClean="0">
                <a:solidFill>
                  <a:schemeClr val="tx2"/>
                </a:solidFill>
              </a:rPr>
              <a:t>overhead </a:t>
            </a:r>
            <a:r>
              <a:rPr lang="en-US" dirty="0"/>
              <a:t>vs. </a:t>
            </a:r>
            <a:r>
              <a:rPr lang="en-US" b="1" dirty="0" smtClean="0">
                <a:solidFill>
                  <a:schemeClr val="tx2"/>
                </a:solidFill>
              </a:rPr>
              <a:t>lock contention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Fine-grained locking</a:t>
            </a:r>
            <a:r>
              <a:rPr lang="en-US" dirty="0" smtClean="0"/>
              <a:t>: avoid contention at greater overhead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Coarse-grained locking</a:t>
            </a:r>
            <a:r>
              <a:rPr lang="en-US" dirty="0" smtClean="0"/>
              <a:t>: less overhead, at risk of contention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Some </a:t>
            </a:r>
            <a:r>
              <a:rPr lang="en-US" dirty="0"/>
              <a:t>contention is inevitable: reflects </a:t>
            </a:r>
            <a:r>
              <a:rPr lang="en-US" dirty="0" smtClean="0"/>
              <a:t>need for communication</a:t>
            </a:r>
            <a:endParaRPr lang="en-US" dirty="0"/>
          </a:p>
          <a:p>
            <a:pPr lvl="1"/>
            <a:r>
              <a:rPr lang="en-US" dirty="0"/>
              <a:t>Other contention is </a:t>
            </a:r>
            <a:r>
              <a:rPr lang="en-US" b="1" dirty="0" smtClean="0">
                <a:solidFill>
                  <a:schemeClr val="tx2"/>
                </a:solidFill>
              </a:rPr>
              <a:t>false sharing</a:t>
            </a:r>
            <a:r>
              <a:rPr lang="en-US" dirty="0" smtClean="0"/>
              <a:t>: side effect of </a:t>
            </a:r>
            <a:r>
              <a:rPr lang="en-US" dirty="0" smtClean="0"/>
              <a:t>memory layout</a:t>
            </a:r>
            <a:endParaRPr lang="en-US" dirty="0"/>
          </a:p>
          <a:p>
            <a:r>
              <a:rPr lang="en-US" dirty="0"/>
              <a:t>Principle: </a:t>
            </a:r>
            <a:r>
              <a:rPr lang="en-US" b="1" dirty="0" smtClean="0">
                <a:solidFill>
                  <a:schemeClr val="tx2"/>
                </a:solidFill>
              </a:rPr>
              <a:t>lock data, not code </a:t>
            </a:r>
            <a:r>
              <a:rPr lang="en-US" dirty="0" smtClean="0"/>
              <a:t>(i.e., not critical sections)</a:t>
            </a:r>
            <a:endParaRPr lang="en-US" dirty="0"/>
          </a:p>
          <a:p>
            <a:pPr lvl="1"/>
            <a:r>
              <a:rPr lang="en-US" dirty="0"/>
              <a:t>Key structures: network interfaces, sockets, work queues</a:t>
            </a:r>
          </a:p>
          <a:p>
            <a:pPr lvl="1"/>
            <a:r>
              <a:rPr lang="en-US" dirty="0"/>
              <a:t>Independent instances should be </a:t>
            </a:r>
            <a:r>
              <a:rPr lang="en-US" dirty="0" smtClean="0"/>
              <a:t>parallelizable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Horizontal </a:t>
            </a:r>
            <a:r>
              <a:rPr lang="en-US" b="1" dirty="0" smtClean="0">
                <a:solidFill>
                  <a:schemeClr val="tx2"/>
                </a:solidFill>
              </a:rPr>
              <a:t>parallelism </a:t>
            </a:r>
            <a:r>
              <a:rPr lang="en-US" dirty="0" smtClean="0"/>
              <a:t>vs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chemeClr val="tx2"/>
                </a:solidFill>
              </a:rPr>
              <a:t>vertical parallelism</a:t>
            </a:r>
          </a:p>
          <a:p>
            <a:pPr lvl="1"/>
            <a:r>
              <a:rPr lang="en-US" dirty="0" smtClean="0"/>
              <a:t>H: Different </a:t>
            </a:r>
            <a:r>
              <a:rPr lang="en-US" dirty="0"/>
              <a:t>locks for different connections </a:t>
            </a:r>
            <a:r>
              <a:rPr lang="en-US" dirty="0" smtClean="0"/>
              <a:t>(e.g., TCP1 </a:t>
            </a:r>
            <a:r>
              <a:rPr lang="en-US" dirty="0"/>
              <a:t>vs. TCP2)</a:t>
            </a:r>
          </a:p>
          <a:p>
            <a:pPr lvl="1"/>
            <a:r>
              <a:rPr lang="en-US" dirty="0" smtClean="0"/>
              <a:t>H: Different locks within a layer (e.g., receive vs. send buffers)</a:t>
            </a:r>
          </a:p>
          <a:p>
            <a:pPr lvl="1"/>
            <a:r>
              <a:rPr lang="en-US" dirty="0" smtClean="0"/>
              <a:t>V: Different </a:t>
            </a:r>
            <a:r>
              <a:rPr lang="en-US" dirty="0"/>
              <a:t>locks </a:t>
            </a:r>
            <a:r>
              <a:rPr lang="en-US" dirty="0" smtClean="0"/>
              <a:t>at different layers (e.g., socket </a:t>
            </a:r>
            <a:r>
              <a:rPr lang="en-US" dirty="0"/>
              <a:t>vs. TCP 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Things </a:t>
            </a:r>
            <a:r>
              <a:rPr lang="en-US" dirty="0"/>
              <a:t>not to lock: </a:t>
            </a:r>
            <a:r>
              <a:rPr lang="en-US" dirty="0" smtClean="0"/>
              <a:t>packets in flight - </a:t>
            </a:r>
            <a:r>
              <a:rPr lang="en-US" dirty="0" err="1" smtClean="0"/>
              <a:t>mbufs</a:t>
            </a:r>
            <a:r>
              <a:rPr lang="en-US" dirty="0" smtClean="0"/>
              <a:t> (‘work’)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smtClean="0"/>
              <a:t>Kernel Memory Allocation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370" b="370"/>
          <a:stretch>
            <a:fillRect/>
          </a:stretch>
        </p:blipFill>
        <p:spPr/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Universal Memory Allocator (UMA)</a:t>
            </a:r>
            <a:endParaRPr lang="en-US" dirty="0"/>
          </a:p>
          <a:p>
            <a:r>
              <a:rPr lang="en-US" dirty="0"/>
              <a:t>Slab </a:t>
            </a:r>
            <a:r>
              <a:rPr lang="en-US" dirty="0" smtClean="0"/>
              <a:t>allocator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Bonwick</a:t>
            </a:r>
            <a:r>
              <a:rPr lang="en-US" dirty="0"/>
              <a:t> 1994)</a:t>
            </a:r>
          </a:p>
          <a:p>
            <a:r>
              <a:rPr lang="en-US" dirty="0"/>
              <a:t>Object-oriented </a:t>
            </a:r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/>
              <a:t>/destroy, </a:t>
            </a:r>
            <a:r>
              <a:rPr lang="en-US" dirty="0" err="1"/>
              <a:t>alloc</a:t>
            </a:r>
            <a:r>
              <a:rPr lang="en-US" dirty="0"/>
              <a:t>/free</a:t>
            </a:r>
          </a:p>
          <a:p>
            <a:r>
              <a:rPr lang="en-US" dirty="0"/>
              <a:t>Per-CPU caches</a:t>
            </a:r>
          </a:p>
          <a:p>
            <a:pPr lvl="1"/>
            <a:r>
              <a:rPr lang="en-US" dirty="0" smtClean="0"/>
              <a:t>Accessed in critical sections</a:t>
            </a:r>
            <a:endParaRPr lang="en-US" dirty="0"/>
          </a:p>
          <a:p>
            <a:pPr lvl="1"/>
            <a:r>
              <a:rPr lang="en-US" dirty="0"/>
              <a:t>Encourage </a:t>
            </a:r>
            <a:r>
              <a:rPr lang="en-US" dirty="0" smtClean="0"/>
              <a:t>cache locality </a:t>
            </a:r>
            <a:r>
              <a:rPr lang="en-US" dirty="0"/>
              <a:t>by </a:t>
            </a:r>
            <a:r>
              <a:rPr lang="en-US" dirty="0" smtClean="0"/>
              <a:t>allocating </a:t>
            </a:r>
            <a:r>
              <a:rPr lang="en-US" dirty="0" smtClean="0"/>
              <a:t>memory </a:t>
            </a:r>
            <a:r>
              <a:rPr lang="en-US" dirty="0"/>
              <a:t>where last freed</a:t>
            </a:r>
          </a:p>
          <a:p>
            <a:pPr lvl="1"/>
            <a:r>
              <a:rPr lang="en-US" dirty="0"/>
              <a:t>Avoid </a:t>
            </a:r>
            <a:r>
              <a:rPr lang="en-US" dirty="0" smtClean="0"/>
              <a:t>contention on global UMA zone 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Packets </a:t>
            </a:r>
            <a:r>
              <a:rPr lang="en-US" dirty="0" smtClean="0"/>
              <a:t>(</a:t>
            </a:r>
            <a:r>
              <a:rPr lang="en-US" dirty="0" err="1" smtClean="0"/>
              <a:t>mbufs</a:t>
            </a:r>
            <a:r>
              <a:rPr lang="en-US" dirty="0" smtClean="0"/>
              <a:t>) are </a:t>
            </a:r>
            <a:r>
              <a:rPr lang="en-US" dirty="0"/>
              <a:t>units of </a:t>
            </a:r>
            <a:r>
              <a:rPr lang="en-US" dirty="0" smtClean="0"/>
              <a:t>work</a:t>
            </a:r>
            <a:endParaRPr lang="en-US" dirty="0"/>
          </a:p>
          <a:p>
            <a:r>
              <a:rPr lang="en-US" dirty="0"/>
              <a:t>Parallel work requires distribution to </a:t>
            </a:r>
            <a:r>
              <a:rPr lang="en-US" dirty="0" smtClean="0"/>
              <a:t>threads</a:t>
            </a:r>
            <a:endParaRPr lang="en-US" dirty="0"/>
          </a:p>
          <a:p>
            <a:pPr lvl="1"/>
            <a:r>
              <a:rPr lang="en-US" dirty="0"/>
              <a:t>Must keep packets ordered </a:t>
            </a:r>
            <a:r>
              <a:rPr lang="en-US" dirty="0" smtClean="0"/>
              <a:t>– or TCP </a:t>
            </a:r>
            <a:r>
              <a:rPr lang="en-US" dirty="0"/>
              <a:t>gets </a:t>
            </a:r>
            <a:r>
              <a:rPr lang="en-US" dirty="0" smtClean="0"/>
              <a:t>cranky!</a:t>
            </a:r>
            <a:endParaRPr lang="en-US" dirty="0"/>
          </a:p>
          <a:p>
            <a:r>
              <a:rPr lang="en-US" dirty="0" smtClean="0"/>
              <a:t>Implication: </a:t>
            </a:r>
            <a:r>
              <a:rPr lang="en-US" b="1" dirty="0" smtClean="0">
                <a:solidFill>
                  <a:schemeClr val="tx2"/>
                </a:solidFill>
              </a:rPr>
              <a:t>strong per-flow serialization</a:t>
            </a:r>
            <a:endParaRPr lang="en-US" b="1" i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I.e., no </a:t>
            </a:r>
            <a:r>
              <a:rPr lang="en-US" dirty="0" smtClean="0"/>
              <a:t>generalized </a:t>
            </a:r>
            <a:r>
              <a:rPr lang="en-US" dirty="0"/>
              <a:t>producer-consumer/round robin</a:t>
            </a:r>
          </a:p>
          <a:p>
            <a:pPr lvl="1"/>
            <a:r>
              <a:rPr lang="en-US" dirty="0"/>
              <a:t>Various strategies to keep work </a:t>
            </a:r>
            <a:r>
              <a:rPr lang="en-US" dirty="0" smtClean="0"/>
              <a:t>ordered; e.g.: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in a single </a:t>
            </a:r>
            <a:r>
              <a:rPr lang="en-US" dirty="0" smtClean="0"/>
              <a:t>thread</a:t>
            </a:r>
            <a:endParaRPr lang="en-US" dirty="0"/>
          </a:p>
          <a:p>
            <a:pPr lvl="2"/>
            <a:r>
              <a:rPr lang="en-US" dirty="0" smtClean="0"/>
              <a:t>Multiple </a:t>
            </a:r>
            <a:r>
              <a:rPr lang="en-US" dirty="0"/>
              <a:t>threads </a:t>
            </a:r>
            <a:r>
              <a:rPr lang="en-US" dirty="0" smtClean="0"/>
              <a:t>in a ‘pipeline’ linked </a:t>
            </a:r>
            <a:r>
              <a:rPr lang="en-US" dirty="0"/>
              <a:t>by a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/>
              <a:t>Establish flow-CPU </a:t>
            </a:r>
            <a:r>
              <a:rPr lang="en-US" b="1" dirty="0">
                <a:solidFill>
                  <a:schemeClr val="tx2"/>
                </a:solidFill>
              </a:rPr>
              <a:t>affinity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can both order processing and utilize </a:t>
            </a:r>
            <a:r>
              <a:rPr lang="en-US" dirty="0"/>
              <a:t>caches 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input path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524000"/>
            <a:ext cx="9144000" cy="44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286000"/>
            <a:ext cx="5994400" cy="44958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9529981">
            <a:off x="4277149" y="2244718"/>
            <a:ext cx="1247152" cy="1533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572001" y="2719000"/>
            <a:ext cx="914400" cy="15240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2006024"/>
            <a:ext cx="374822" cy="584776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33400" y="1371600"/>
            <a:ext cx="3202121" cy="841248"/>
          </a:xfrm>
          <a:prstGeom prst="wedgeRoundRectCallout">
            <a:avLst>
              <a:gd name="adj1" fmla="val 77566"/>
              <a:gd name="adj2" fmla="val 6005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 might we expect if we didn’t hit contention?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43600" y="1066800"/>
            <a:ext cx="3184839" cy="502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Key idea: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dirty="0" smtClean="0">
                <a:solidFill>
                  <a:schemeClr val="tx1"/>
                </a:solidFill>
              </a:rPr>
              <a:t>peedup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 we add more parallelism, we would like the system to get faster.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Another key idea: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</a:rPr>
              <a:t>erformance collapse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Sometimes parallelism hurts performance more than it helps due to work-distribution overheads, contention.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hardware impacts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Changes in measurement and optimization:</a:t>
            </a:r>
            <a:endParaRPr lang="en-US" dirty="0" smtClean="0"/>
          </a:p>
          <a:p>
            <a:pPr lvl="1"/>
            <a:r>
              <a:rPr lang="en-US" dirty="0" smtClean="0"/>
              <a:t>Counting </a:t>
            </a:r>
            <a:r>
              <a:rPr lang="en-US" dirty="0"/>
              <a:t>instructions ➞ cache misses</a:t>
            </a:r>
          </a:p>
          <a:p>
            <a:pPr lvl="1"/>
            <a:r>
              <a:rPr lang="en-US" dirty="0"/>
              <a:t>Lock contention ➞ </a:t>
            </a:r>
            <a:r>
              <a:rPr lang="en-US" dirty="0" smtClean="0"/>
              <a:t>cache-line </a:t>
            </a:r>
            <a:r>
              <a:rPr lang="en-US" dirty="0"/>
              <a:t>contention</a:t>
            </a:r>
          </a:p>
          <a:p>
            <a:pPr lvl="1"/>
            <a:r>
              <a:rPr lang="en-US" dirty="0"/>
              <a:t>Locking ➞ find parallelism opportunities</a:t>
            </a:r>
          </a:p>
          <a:p>
            <a:pPr lvl="1"/>
            <a:r>
              <a:rPr lang="en-US" dirty="0"/>
              <a:t>Work ordering, classification, distribution</a:t>
            </a:r>
          </a:p>
          <a:p>
            <a:pPr lvl="1"/>
            <a:r>
              <a:rPr lang="en-US" dirty="0" smtClean="0"/>
              <a:t>NIC offload </a:t>
            </a:r>
            <a:r>
              <a:rPr lang="en-US" dirty="0"/>
              <a:t>of even more protocol layers</a:t>
            </a:r>
          </a:p>
          <a:p>
            <a:pPr lvl="1"/>
            <a:r>
              <a:rPr lang="en-US" dirty="0"/>
              <a:t>Vertically integrate distribution/</a:t>
            </a:r>
            <a:r>
              <a:rPr lang="en-US" dirty="0" smtClean="0"/>
              <a:t>affinity</a:t>
            </a:r>
          </a:p>
          <a:p>
            <a:pPr lvl="1"/>
            <a:r>
              <a:rPr lang="en-US" dirty="0" smtClean="0"/>
              <a:t>DMA/</a:t>
            </a:r>
            <a:r>
              <a:rPr lang="en-US" dirty="0"/>
              <a:t>c</a:t>
            </a:r>
            <a:r>
              <a:rPr lang="en-US" dirty="0" smtClean="0"/>
              <a:t>ache interactions</a:t>
            </a:r>
          </a:p>
          <a:p>
            <a:r>
              <a:rPr lang="en-US" dirty="0" smtClean="0"/>
              <a:t>But: core principles for concurrency control (synchronization) remain the same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Longer-term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Optimize for </a:t>
            </a:r>
            <a:r>
              <a:rPr lang="en-US" b="1" dirty="0" smtClean="0">
                <a:solidFill>
                  <a:schemeClr val="tx2"/>
                </a:solidFill>
              </a:rPr>
              <a:t>inevitable contention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 smtClean="0"/>
              <a:t>Lockless primitives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</a:t>
            </a:r>
            <a:r>
              <a:rPr lang="en-US" dirty="0" smtClean="0"/>
              <a:t>statistics</a:t>
            </a:r>
            <a:r>
              <a:rPr lang="en-US" dirty="0"/>
              <a:t>, </a:t>
            </a:r>
            <a:r>
              <a:rPr lang="en-US" dirty="0" smtClean="0"/>
              <a:t>queues</a:t>
            </a:r>
            <a:endParaRPr lang="en-US" dirty="0"/>
          </a:p>
          <a:p>
            <a:r>
              <a:rPr lang="en-US" dirty="0" smtClean="0"/>
              <a:t>Tune primitives for workloads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</a:t>
            </a:r>
            <a:r>
              <a:rPr lang="en-US" dirty="0" err="1" smtClean="0"/>
              <a:t>rmlocks</a:t>
            </a:r>
            <a:r>
              <a:rPr lang="en-US" dirty="0" smtClean="0"/>
              <a:t>, read-copy-update (RCU)</a:t>
            </a:r>
            <a:endParaRPr lang="en-US" dirty="0"/>
          </a:p>
          <a:p>
            <a:r>
              <a:rPr lang="en-US" dirty="0"/>
              <a:t>Replicate data structures; </a:t>
            </a:r>
            <a:r>
              <a:rPr lang="en-US" dirty="0" smtClean="0"/>
              <a:t>with </a:t>
            </a:r>
            <a:r>
              <a:rPr lang="en-US" dirty="0"/>
              <a:t>weak </a:t>
            </a:r>
            <a:r>
              <a:rPr lang="en-US" dirty="0" smtClean="0"/>
              <a:t>consistency?</a:t>
            </a:r>
            <a:endParaRPr lang="en-US" dirty="0"/>
          </a:p>
          <a:p>
            <a:pPr lvl="1"/>
            <a:r>
              <a:rPr lang="en-US" dirty="0"/>
              <a:t>E.g., per-CPU statistics, per-CPU memory caches</a:t>
            </a:r>
          </a:p>
          <a:p>
            <a:r>
              <a:rPr lang="en-US" dirty="0"/>
              <a:t>D</a:t>
            </a:r>
            <a:r>
              <a:rPr lang="en-US" dirty="0" smtClean="0"/>
              <a:t>istribution</a:t>
            </a:r>
            <a:r>
              <a:rPr lang="en-US" dirty="0"/>
              <a:t>/affinity </a:t>
            </a:r>
            <a:r>
              <a:rPr lang="en-US" dirty="0" smtClean="0"/>
              <a:t>to minimize contention</a:t>
            </a:r>
            <a:endParaRPr lang="en-US" dirty="0"/>
          </a:p>
          <a:p>
            <a:r>
              <a:rPr lang="en-US" dirty="0" smtClean="0"/>
              <a:t>From parallelism to NUMA + I</a:t>
            </a:r>
            <a:r>
              <a:rPr lang="en-US" dirty="0"/>
              <a:t>/O affinity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BSD + FreeBSD: 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1980s </a:t>
            </a:r>
            <a:r>
              <a:rPr lang="en-US" dirty="0" smtClean="0"/>
              <a:t>Berkeley </a:t>
            </a:r>
            <a:r>
              <a:rPr lang="en-US" dirty="0"/>
              <a:t>Standard Distribution (BSD)</a:t>
            </a:r>
          </a:p>
          <a:p>
            <a:pPr lvl="1"/>
            <a:r>
              <a:rPr lang="en-US" dirty="0" smtClean="0"/>
              <a:t>‘BSD’-style open-source license (MIT, ISC, CMU, …)</a:t>
            </a:r>
          </a:p>
          <a:p>
            <a:pPr lvl="1"/>
            <a:r>
              <a:rPr lang="en-US" dirty="0" smtClean="0"/>
              <a:t>UNIX </a:t>
            </a:r>
            <a:r>
              <a:rPr lang="en-US" dirty="0"/>
              <a:t>Fast File System (UFS/FFS), </a:t>
            </a:r>
            <a:r>
              <a:rPr lang="en-US" dirty="0" smtClean="0"/>
              <a:t>sockets </a:t>
            </a:r>
            <a:r>
              <a:rPr lang="en-US" dirty="0"/>
              <a:t>API, </a:t>
            </a:r>
            <a:r>
              <a:rPr lang="en-US" dirty="0" smtClean="0"/>
              <a:t>DNS, used </a:t>
            </a:r>
            <a:r>
              <a:rPr lang="en-US" dirty="0"/>
              <a:t>TCP/IP stack, FTP, </a:t>
            </a:r>
            <a:r>
              <a:rPr lang="en-US" dirty="0" err="1"/>
              <a:t>sendmail</a:t>
            </a:r>
            <a:r>
              <a:rPr lang="en-US" dirty="0"/>
              <a:t>, </a:t>
            </a:r>
            <a:r>
              <a:rPr lang="en-US" dirty="0" smtClean="0"/>
              <a:t>BIND, </a:t>
            </a:r>
            <a:r>
              <a:rPr lang="en-US" dirty="0" err="1" smtClean="0"/>
              <a:t>cron</a:t>
            </a:r>
            <a:r>
              <a:rPr lang="en-US" dirty="0"/>
              <a:t>, </a:t>
            </a:r>
            <a:r>
              <a:rPr lang="en-US" dirty="0" smtClean="0"/>
              <a:t>vi, …</a:t>
            </a:r>
          </a:p>
          <a:p>
            <a:r>
              <a:rPr lang="en-US" dirty="0" smtClean="0"/>
              <a:t>Open-source FreeBSD operating system</a:t>
            </a:r>
            <a:endParaRPr lang="en-US" dirty="0"/>
          </a:p>
          <a:p>
            <a:pPr marL="457200" lvl="1" indent="0">
              <a:spcAft>
                <a:spcPts val="1000"/>
              </a:spcAft>
              <a:buNone/>
            </a:pPr>
            <a:r>
              <a:rPr lang="en-US" dirty="0" smtClean="0"/>
              <a:t>1993: FreeBSD </a:t>
            </a:r>
            <a:r>
              <a:rPr lang="en-US" dirty="0"/>
              <a:t>1.0 without support for multiprocessing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en-US" dirty="0" smtClean="0"/>
              <a:t>1998</a:t>
            </a:r>
            <a:r>
              <a:rPr lang="en-US" dirty="0"/>
              <a:t>: FreeBSD 3.0 with giant-lock </a:t>
            </a:r>
            <a:r>
              <a:rPr lang="en-US" dirty="0" smtClean="0"/>
              <a:t>multiprocessing</a:t>
            </a:r>
          </a:p>
          <a:p>
            <a:pPr marL="457200" lvl="1" indent="0">
              <a:buNone/>
            </a:pPr>
            <a:r>
              <a:rPr lang="en-US" dirty="0" smtClean="0"/>
              <a:t>2003</a:t>
            </a:r>
            <a:r>
              <a:rPr lang="en-US" dirty="0"/>
              <a:t>: FreeBSD 5.0 with fine-grained locking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en-US" dirty="0"/>
              <a:t>2005: FreeBSD 6.0 with mature fine-grained </a:t>
            </a:r>
            <a:r>
              <a:rPr lang="en-US" dirty="0" smtClean="0"/>
              <a:t>locking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2012: FreeBSD 9.0 with TCP scalability beyond 32 </a:t>
            </a:r>
            <a:r>
              <a:rPr lang="en-US" dirty="0" smtClean="0"/>
              <a:t>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FreeBSD employs many </a:t>
            </a:r>
            <a:r>
              <a:rPr lang="en-US" dirty="0" smtClean="0"/>
              <a:t>of </a:t>
            </a:r>
            <a:r>
              <a:rPr lang="en-US" dirty="0" smtClean="0"/>
              <a:t>concurrency principles</a:t>
            </a:r>
            <a:endParaRPr lang="en-US" dirty="0"/>
          </a:p>
          <a:p>
            <a:pPr lvl="1"/>
            <a:r>
              <a:rPr lang="en-US" dirty="0"/>
              <a:t>Mutual exclusion, </a:t>
            </a:r>
            <a:r>
              <a:rPr lang="en-US" dirty="0" smtClean="0"/>
              <a:t>condition synchronization</a:t>
            </a:r>
            <a:endParaRPr lang="en-US" dirty="0"/>
          </a:p>
          <a:p>
            <a:pPr lvl="1"/>
            <a:r>
              <a:rPr lang="en-US" dirty="0"/>
              <a:t>Producer-consumer</a:t>
            </a:r>
          </a:p>
          <a:p>
            <a:pPr lvl="1"/>
            <a:r>
              <a:rPr lang="en-US" dirty="0"/>
              <a:t>Lockless primitives</a:t>
            </a:r>
          </a:p>
          <a:p>
            <a:r>
              <a:rPr lang="en-US" dirty="0" smtClean="0"/>
              <a:t>Real</a:t>
            </a:r>
            <a:r>
              <a:rPr lang="en-US" dirty="0"/>
              <a:t>-world systems are really complicated</a:t>
            </a:r>
          </a:p>
          <a:p>
            <a:pPr lvl="1"/>
            <a:r>
              <a:rPr lang="en-US" dirty="0" smtClean="0"/>
              <a:t>Hopefully, </a:t>
            </a:r>
            <a:r>
              <a:rPr lang="en-US" dirty="0"/>
              <a:t>you will mostly consume, rather than produce, concurrency primitives like </a:t>
            </a:r>
            <a:r>
              <a:rPr lang="en-US" dirty="0" smtClean="0"/>
              <a:t>these</a:t>
            </a:r>
          </a:p>
          <a:p>
            <a:pPr lvl="1"/>
            <a:r>
              <a:rPr lang="en-US" dirty="0" smtClean="0"/>
              <a:t>Composition is not </a:t>
            </a:r>
            <a:r>
              <a:rPr lang="en-US" dirty="0" smtClean="0"/>
              <a:t>straightforward</a:t>
            </a:r>
          </a:p>
          <a:p>
            <a:pPr lvl="1"/>
            <a:r>
              <a:rPr lang="en-US" dirty="0" smtClean="0"/>
              <a:t>Debugging requires specialized approaches and tools</a:t>
            </a:r>
            <a:endParaRPr lang="en-US" dirty="0" smtClean="0"/>
          </a:p>
          <a:p>
            <a:pPr lvl="1"/>
            <a:r>
              <a:rPr lang="en-US" dirty="0" smtClean="0"/>
              <a:t>Parallelism performance wins are a lot of work</a:t>
            </a:r>
          </a:p>
          <a:p>
            <a:pPr lvl="1"/>
            <a:r>
              <a:rPr lang="en-US" dirty="0" smtClean="0"/>
              <a:t>Hardware continues to </a:t>
            </a:r>
            <a:r>
              <a:rPr lang="en-US" dirty="0" smtClean="0"/>
              <a:t>evolve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FreeBSD: before multiprocessing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</a:t>
            </a:r>
            <a:r>
              <a:rPr lang="en-US" dirty="0" smtClean="0"/>
              <a:t>oncurrency model inherited </a:t>
            </a:r>
            <a:r>
              <a:rPr lang="en-US" dirty="0"/>
              <a:t>from </a:t>
            </a:r>
            <a:r>
              <a:rPr lang="en-US" dirty="0" smtClean="0"/>
              <a:t>UNIX</a:t>
            </a:r>
            <a:endParaRPr lang="en-US" dirty="0"/>
          </a:p>
          <a:p>
            <a:r>
              <a:rPr lang="en-US" dirty="0" err="1" smtClean="0"/>
              <a:t>Userspace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1F497D"/>
                </a:solidFill>
              </a:rPr>
              <a:t>Preemptive multitasking </a:t>
            </a:r>
            <a:r>
              <a:rPr lang="en-US" b="1" dirty="0" smtClean="0"/>
              <a:t>between</a:t>
            </a:r>
            <a:r>
              <a:rPr lang="en-US" dirty="0" smtClean="0"/>
              <a:t> processes</a:t>
            </a:r>
          </a:p>
          <a:p>
            <a:pPr lvl="1"/>
            <a:r>
              <a:rPr lang="en-US" dirty="0" smtClean="0"/>
              <a:t>Later, </a:t>
            </a:r>
            <a:r>
              <a:rPr lang="en-US" b="1" dirty="0" smtClean="0">
                <a:solidFill>
                  <a:schemeClr val="tx2"/>
                </a:solidFill>
              </a:rPr>
              <a:t>preemptive multithreading </a:t>
            </a:r>
            <a:r>
              <a:rPr lang="en-US" b="1" dirty="0" smtClean="0"/>
              <a:t>within</a:t>
            </a:r>
            <a:r>
              <a:rPr lang="en-US" dirty="0" smtClean="0"/>
              <a:t> processes</a:t>
            </a:r>
          </a:p>
          <a:p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‘Just’ a C program running ‘bare metal’</a:t>
            </a:r>
          </a:p>
          <a:p>
            <a:pPr lvl="1"/>
            <a:r>
              <a:rPr lang="en-US" dirty="0" smtClean="0"/>
              <a:t>Internally multithreaded</a:t>
            </a:r>
          </a:p>
          <a:p>
            <a:pPr lvl="1"/>
            <a:r>
              <a:rPr lang="en-US" dirty="0" smtClean="0"/>
              <a:t>User threads ‘in kernel’ (e.g., in system calls)</a:t>
            </a:r>
            <a:endParaRPr lang="en-US" dirty="0"/>
          </a:p>
          <a:p>
            <a:pPr lvl="1"/>
            <a:r>
              <a:rPr lang="en-US" dirty="0" smtClean="0"/>
              <a:t>Kernel services (e.g., </a:t>
            </a:r>
            <a:r>
              <a:rPr lang="en-US" dirty="0" err="1" smtClean="0"/>
              <a:t>async</a:t>
            </a:r>
            <a:r>
              <a:rPr lang="en-US" dirty="0" smtClean="0"/>
              <a:t>. work for VM,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FreeBSD: before multiprocessing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Cooperative </a:t>
            </a:r>
            <a:r>
              <a:rPr lang="en-US" b="1" dirty="0" smtClean="0">
                <a:solidFill>
                  <a:srgbClr val="1F497D"/>
                </a:solidFill>
              </a:rPr>
              <a:t>multitasking </a:t>
            </a:r>
            <a:r>
              <a:rPr lang="en-US" dirty="0" smtClean="0"/>
              <a:t>within kernel</a:t>
            </a:r>
          </a:p>
          <a:p>
            <a:pPr lvl="1"/>
            <a:r>
              <a:rPr lang="en-US" dirty="0" smtClean="0"/>
              <a:t>Except for interrupt handlers, non-preemptive kernel</a:t>
            </a:r>
          </a:p>
          <a:p>
            <a:pPr lvl="1"/>
            <a:r>
              <a:rPr lang="en-US" dirty="0" smtClean="0"/>
              <a:t>Mutual exclusion as long as you don’t </a:t>
            </a:r>
            <a:r>
              <a:rPr lang="en-US" sz="2600" dirty="0" smtClean="0">
                <a:latin typeface="Courier"/>
                <a:cs typeface="Courier"/>
              </a:rPr>
              <a:t>sleep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Implied </a:t>
            </a:r>
            <a:r>
              <a:rPr lang="en-US" dirty="0"/>
              <a:t>global lock means </a:t>
            </a:r>
            <a:r>
              <a:rPr lang="en-US" dirty="0" smtClean="0"/>
              <a:t>local locks rarely required</a:t>
            </a:r>
          </a:p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2"/>
                </a:solidFill>
              </a:rPr>
              <a:t>Wait channels</a:t>
            </a:r>
            <a:r>
              <a:rPr lang="en-US" dirty="0" smtClean="0"/>
              <a:t>: implied condition variable for every address</a:t>
            </a:r>
            <a:endParaRPr lang="en-US" sz="2300" dirty="0"/>
          </a:p>
          <a:p>
            <a:pPr marL="457200" lvl="1" indent="0">
              <a:buNone/>
            </a:pPr>
            <a:r>
              <a:rPr lang="en-US" sz="2300" dirty="0" smtClean="0">
                <a:latin typeface="Courier"/>
                <a:cs typeface="Courier"/>
              </a:rPr>
              <a:t>	sleep</a:t>
            </a:r>
            <a:r>
              <a:rPr lang="en-US" sz="2300" dirty="0">
                <a:latin typeface="Courier"/>
                <a:cs typeface="Courier"/>
              </a:rPr>
              <a:t>(&amp;x, </a:t>
            </a:r>
            <a:r>
              <a:rPr lang="en-US" sz="2300" dirty="0" smtClean="0">
                <a:latin typeface="Courier"/>
                <a:cs typeface="Courier"/>
              </a:rPr>
              <a:t>…);		// Wait for event on &amp;x</a:t>
            </a:r>
            <a:endParaRPr lang="en-US" sz="2300" dirty="0">
              <a:latin typeface="Courier"/>
              <a:cs typeface="Courier"/>
            </a:endParaRPr>
          </a:p>
          <a:p>
            <a:pPr marL="457200" lvl="1" indent="0">
              <a:spcAft>
                <a:spcPts val="800"/>
              </a:spcAft>
              <a:buNone/>
            </a:pPr>
            <a:r>
              <a:rPr lang="en-US" sz="2300" dirty="0" smtClean="0">
                <a:latin typeface="Courier"/>
                <a:cs typeface="Courier"/>
              </a:rPr>
              <a:t>	wakeup</a:t>
            </a:r>
            <a:r>
              <a:rPr lang="en-US" sz="2300" dirty="0">
                <a:latin typeface="Courier"/>
                <a:cs typeface="Courier"/>
              </a:rPr>
              <a:t>(&amp;x)</a:t>
            </a:r>
            <a:r>
              <a:rPr lang="en-US" sz="2300" dirty="0" smtClean="0">
                <a:latin typeface="Courier"/>
                <a:cs typeface="Courier"/>
              </a:rPr>
              <a:t>;		// Signal an event on &amp;x</a:t>
            </a:r>
          </a:p>
          <a:p>
            <a:pPr lvl="1"/>
            <a:r>
              <a:rPr lang="en-US" dirty="0" smtClean="0"/>
              <a:t>Must leave global state </a:t>
            </a:r>
            <a:r>
              <a:rPr lang="en-US" b="1" dirty="0" smtClean="0">
                <a:solidFill>
                  <a:schemeClr val="tx2"/>
                </a:solidFill>
              </a:rPr>
              <a:t>consistent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when calling </a:t>
            </a:r>
            <a:r>
              <a:rPr lang="en-US" sz="2600" dirty="0" smtClean="0">
                <a:latin typeface="Courier"/>
                <a:cs typeface="Courier"/>
              </a:rPr>
              <a:t>sleep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Must reload any </a:t>
            </a:r>
            <a:r>
              <a:rPr lang="en-US" b="1" dirty="0" smtClean="0">
                <a:solidFill>
                  <a:schemeClr val="tx2"/>
                </a:solidFill>
              </a:rPr>
              <a:t>cached local state </a:t>
            </a:r>
            <a:r>
              <a:rPr lang="en-US" dirty="0" smtClean="0"/>
              <a:t>after </a:t>
            </a:r>
            <a:r>
              <a:rPr lang="en-US" sz="2600" dirty="0" smtClean="0">
                <a:latin typeface="Courier"/>
                <a:cs typeface="Courier"/>
              </a:rPr>
              <a:t>sleep</a:t>
            </a:r>
            <a:r>
              <a:rPr lang="en-US" dirty="0" smtClean="0"/>
              <a:t>() returns</a:t>
            </a:r>
          </a:p>
          <a:p>
            <a:r>
              <a:rPr lang="en-US" dirty="0" smtClean="0"/>
              <a:t>Primitive to build more complex synchronization tools</a:t>
            </a:r>
          </a:p>
          <a:p>
            <a:pPr lvl="1"/>
            <a:r>
              <a:rPr lang="en-US" dirty="0" smtClean="0"/>
              <a:t>E.g., </a:t>
            </a:r>
            <a:r>
              <a:rPr lang="en-US" sz="2600" dirty="0" err="1" smtClean="0">
                <a:latin typeface="Courier"/>
                <a:cs typeface="Courier"/>
              </a:rPr>
              <a:t>lockmgr</a:t>
            </a:r>
            <a:r>
              <a:rPr lang="en-US" dirty="0" smtClean="0"/>
              <a:t>() reader-writer lock can be held over I/O (sleep)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Critical </a:t>
            </a:r>
            <a:r>
              <a:rPr lang="en-US" b="1" dirty="0">
                <a:solidFill>
                  <a:schemeClr val="tx2"/>
                </a:solidFill>
              </a:rPr>
              <a:t>sections </a:t>
            </a:r>
            <a:r>
              <a:rPr lang="en-US" dirty="0" smtClean="0"/>
              <a:t>limit interrupt-handler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Pre-multiprocessor </a:t>
            </a:r>
            <a:r>
              <a:rPr lang="en-US" dirty="0" smtClean="0"/>
              <a:t>scheduling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914400"/>
            <a:ext cx="9058923" cy="60198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24000" y="2057400"/>
            <a:ext cx="6324600" cy="6096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590800" y="2895600"/>
            <a:ext cx="2514600" cy="841248"/>
          </a:xfrm>
          <a:prstGeom prst="wedgeRoundRectCallout">
            <a:avLst>
              <a:gd name="adj1" fmla="val -32951"/>
              <a:gd name="adj2" fmla="val -9511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Lots of unexploited parallelism!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parallelism,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Late 1990s</a:t>
            </a:r>
            <a:r>
              <a:rPr lang="en-US" dirty="0"/>
              <a:t>: </a:t>
            </a:r>
            <a:r>
              <a:rPr lang="en-US" dirty="0" smtClean="0"/>
              <a:t>multi-CPU begins to move down market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2000s: </a:t>
            </a:r>
            <a:r>
              <a:rPr lang="en-US" dirty="0"/>
              <a:t>2-processor a big </a:t>
            </a:r>
            <a:r>
              <a:rPr lang="en-US" dirty="0" smtClean="0"/>
              <a:t>deal</a:t>
            </a:r>
            <a:endParaRPr lang="en-US" dirty="0"/>
          </a:p>
          <a:p>
            <a:pPr lvl="1"/>
            <a:r>
              <a:rPr lang="en-US" dirty="0" smtClean="0"/>
              <a:t>In 2010s: </a:t>
            </a:r>
            <a:r>
              <a:rPr lang="en-US" dirty="0"/>
              <a:t>64-core </a:t>
            </a:r>
            <a:r>
              <a:rPr lang="en-US" dirty="0" smtClean="0"/>
              <a:t>increasingly </a:t>
            </a:r>
            <a:r>
              <a:rPr lang="en-US" dirty="0" smtClean="0"/>
              <a:t>common</a:t>
            </a:r>
            <a:endParaRPr lang="en-US" dirty="0"/>
          </a:p>
          <a:p>
            <a:r>
              <a:rPr lang="en-US" dirty="0" smtClean="0"/>
              <a:t>Coherent, symmetric, </a:t>
            </a:r>
            <a:r>
              <a:rPr lang="en-US" b="1" dirty="0" smtClean="0">
                <a:solidFill>
                  <a:schemeClr val="tx2"/>
                </a:solidFill>
              </a:rPr>
              <a:t>shared memory systems</a:t>
            </a:r>
          </a:p>
          <a:p>
            <a:pPr lvl="1"/>
            <a:r>
              <a:rPr lang="en-US" dirty="0" smtClean="0"/>
              <a:t>Instructions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1F497D"/>
                </a:solidFill>
              </a:rPr>
              <a:t>atomic memory access</a:t>
            </a:r>
          </a:p>
          <a:p>
            <a:pPr lvl="2"/>
            <a:r>
              <a:rPr lang="en-US" dirty="0" smtClean="0"/>
              <a:t>Compare</a:t>
            </a:r>
            <a:r>
              <a:rPr lang="en-US" dirty="0"/>
              <a:t>-and-</a:t>
            </a:r>
            <a:r>
              <a:rPr lang="en-US" dirty="0" smtClean="0"/>
              <a:t>swap, test-and-set, load linked/store conditional</a:t>
            </a:r>
            <a:endParaRPr lang="en-US" dirty="0"/>
          </a:p>
          <a:p>
            <a:r>
              <a:rPr lang="en-US" dirty="0" smtClean="0"/>
              <a:t>Signaling via </a:t>
            </a:r>
            <a:r>
              <a:rPr lang="en-US" b="1" dirty="0" smtClean="0">
                <a:solidFill>
                  <a:srgbClr val="1F497D"/>
                </a:solidFill>
              </a:rPr>
              <a:t>Inter-Processor Interrupts </a:t>
            </a:r>
            <a:r>
              <a:rPr lang="en-US" dirty="0" smtClean="0"/>
              <a:t>(IPIs)</a:t>
            </a:r>
          </a:p>
          <a:p>
            <a:pPr lvl="1"/>
            <a:r>
              <a:rPr lang="en-US" dirty="0" smtClean="0"/>
              <a:t>CPUs </a:t>
            </a:r>
            <a:r>
              <a:rPr lang="en-US" dirty="0"/>
              <a:t>can trigger </a:t>
            </a:r>
            <a:r>
              <a:rPr lang="en-US" dirty="0" smtClean="0"/>
              <a:t>an interrupt handler on each another</a:t>
            </a:r>
            <a:endParaRPr lang="en-US" dirty="0"/>
          </a:p>
          <a:p>
            <a:r>
              <a:rPr lang="en-US" dirty="0" smtClean="0"/>
              <a:t>Vendor extensions for performance, programmability</a:t>
            </a:r>
            <a:endParaRPr lang="en-US" dirty="0"/>
          </a:p>
          <a:p>
            <a:pPr lvl="1"/>
            <a:r>
              <a:rPr lang="en-US" dirty="0"/>
              <a:t>MIPS inter-thread message passing</a:t>
            </a:r>
          </a:p>
          <a:p>
            <a:pPr lvl="1"/>
            <a:r>
              <a:rPr lang="en-US" dirty="0"/>
              <a:t>Intel TM </a:t>
            </a:r>
            <a:r>
              <a:rPr lang="en-US" dirty="0" smtClean="0"/>
              <a:t>support: TSX			(Whoops: HSW136!)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Giant locking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FreeBSD follows </a:t>
            </a:r>
            <a:r>
              <a:rPr lang="en-US" dirty="0" smtClean="0"/>
              <a:t>footsteps </a:t>
            </a:r>
            <a:r>
              <a:rPr lang="en-US" dirty="0"/>
              <a:t>of Cray, Sun</a:t>
            </a:r>
            <a:r>
              <a:rPr lang="en-US" dirty="0" smtClean="0"/>
              <a:t>, …</a:t>
            </a:r>
            <a:endParaRPr lang="en-US" dirty="0"/>
          </a:p>
          <a:p>
            <a:r>
              <a:rPr lang="en-US" dirty="0" smtClean="0"/>
              <a:t>First, allow user programs to run in parallel</a:t>
            </a:r>
          </a:p>
          <a:p>
            <a:pPr lvl="1"/>
            <a:r>
              <a:rPr lang="en-US" dirty="0" smtClean="0"/>
              <a:t>One instance of kernel code/data shared by all CPUs</a:t>
            </a:r>
          </a:p>
          <a:p>
            <a:pPr lvl="1"/>
            <a:r>
              <a:rPr lang="en-US" dirty="0" smtClean="0"/>
              <a:t>Different user processes/threads on different CPUs</a:t>
            </a:r>
          </a:p>
          <a:p>
            <a:pPr lvl="1"/>
            <a:r>
              <a:rPr lang="en-US" dirty="0" smtClean="0"/>
              <a:t>No affinity model: schedule work on first available CPU</a:t>
            </a:r>
          </a:p>
          <a:p>
            <a:r>
              <a:rPr lang="en-US" b="1" dirty="0" smtClean="0">
                <a:solidFill>
                  <a:srgbClr val="1F497D"/>
                </a:solidFill>
              </a:rPr>
              <a:t>Giant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/>
              <a:t>spinlock around kernel</a:t>
            </a:r>
          </a:p>
          <a:p>
            <a:pPr lvl="1"/>
            <a:r>
              <a:rPr lang="en-US" dirty="0"/>
              <a:t>Acquire on </a:t>
            </a:r>
            <a:r>
              <a:rPr lang="en-US" dirty="0" err="1"/>
              <a:t>syscall</a:t>
            </a:r>
            <a:r>
              <a:rPr lang="en-US" dirty="0"/>
              <a:t>/trap to </a:t>
            </a:r>
            <a:r>
              <a:rPr lang="en-US" dirty="0" smtClean="0"/>
              <a:t>kernel; drop </a:t>
            </a:r>
            <a:r>
              <a:rPr lang="en-US" dirty="0"/>
              <a:t>on return</a:t>
            </a:r>
          </a:p>
          <a:p>
            <a:pPr lvl="1"/>
            <a:r>
              <a:rPr lang="en-US" dirty="0" smtClean="0"/>
              <a:t>In effect: kernel ‘migrates’ </a:t>
            </a:r>
            <a:r>
              <a:rPr lang="en-US" dirty="0"/>
              <a:t>between CPUs on demand</a:t>
            </a:r>
          </a:p>
          <a:p>
            <a:r>
              <a:rPr lang="en-US" b="1" dirty="0">
                <a:solidFill>
                  <a:schemeClr val="tx2"/>
                </a:solidFill>
              </a:rPr>
              <a:t>Interrupts</a:t>
            </a:r>
          </a:p>
          <a:p>
            <a:pPr lvl="1"/>
            <a:r>
              <a:rPr lang="en-US" dirty="0"/>
              <a:t>If interrupt delivered on CPU X while kernel is </a:t>
            </a:r>
            <a:r>
              <a:rPr lang="en-US" dirty="0" smtClean="0"/>
              <a:t>on </a:t>
            </a:r>
            <a:r>
              <a:rPr lang="en-US" dirty="0"/>
              <a:t>CPU Y, forward interrupt to </a:t>
            </a:r>
            <a:r>
              <a:rPr lang="en-US" dirty="0" smtClean="0"/>
              <a:t>Y using an IPI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Giant-locked scheduling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60C2-5AF3-4708-9635-DA9F59488A3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914400"/>
            <a:ext cx="9061704" cy="602164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43200" y="3733800"/>
            <a:ext cx="2438400" cy="8382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81600" y="2971800"/>
            <a:ext cx="609600" cy="16002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33600" y="2971800"/>
            <a:ext cx="609600" cy="16002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24000" y="2971800"/>
            <a:ext cx="609600" cy="16002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4038600" y="4953000"/>
            <a:ext cx="4800600" cy="841248"/>
          </a:xfrm>
          <a:prstGeom prst="wedgeRoundRectCallout">
            <a:avLst>
              <a:gd name="adj1" fmla="val -44416"/>
              <a:gd name="adj2" fmla="val -10521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Serial kernel execution; parallelism opportunity missed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33400" y="4953000"/>
            <a:ext cx="2514600" cy="841248"/>
          </a:xfrm>
          <a:prstGeom prst="wedgeRoundRectCallout">
            <a:avLst>
              <a:gd name="adj1" fmla="val 26308"/>
              <a:gd name="adj2" fmla="val -10456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Kernel giant-lock contention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029200" y="1676400"/>
            <a:ext cx="2057400" cy="841248"/>
          </a:xfrm>
          <a:prstGeom prst="wedgeRoundRectCallout">
            <a:avLst>
              <a:gd name="adj1" fmla="val -29710"/>
              <a:gd name="adj2" fmla="val 10690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Kernel-user parallelism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33400" y="1676400"/>
            <a:ext cx="1828800" cy="841248"/>
          </a:xfrm>
          <a:prstGeom prst="wedgeRoundRectCallout">
            <a:avLst>
              <a:gd name="adj1" fmla="val 20342"/>
              <a:gd name="adj2" fmla="val 10799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User-user parallelism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12588</TotalTime>
  <Words>3150</Words>
  <Application>Microsoft Macintosh PowerPoint</Application>
  <PresentationFormat>On-screen Show (4:3)</PresentationFormat>
  <Paragraphs>450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Courier</vt:lpstr>
      <vt:lpstr>Arial</vt:lpstr>
      <vt:lpstr>Office Theme</vt:lpstr>
      <vt:lpstr>Concurrent systems Case study: FreeBSD kernel concurrency</vt:lpstr>
      <vt:lpstr>FreeBSD kernel</vt:lpstr>
      <vt:lpstr>BSD + FreeBSD: a brief history</vt:lpstr>
      <vt:lpstr>FreeBSD: before multiprocessing (1)</vt:lpstr>
      <vt:lpstr>FreeBSD: before multiprocessing (2)</vt:lpstr>
      <vt:lpstr>Pre-multiprocessor scheduling </vt:lpstr>
      <vt:lpstr>Hardware parallelism, synchronization</vt:lpstr>
      <vt:lpstr>Giant locking the kernel</vt:lpstr>
      <vt:lpstr>Giant-locked scheduling </vt:lpstr>
      <vt:lpstr>Fine-grained locking</vt:lpstr>
      <vt:lpstr>Fine-grained scheduling </vt:lpstr>
      <vt:lpstr>Kernel synchronization primitives</vt:lpstr>
      <vt:lpstr>WITNESS lock-order checker</vt:lpstr>
      <vt:lpstr>WITNESS: global lock-order graph* </vt:lpstr>
      <vt:lpstr>PowerPoint Presentation</vt:lpstr>
      <vt:lpstr>Excerpt from global lock-order graph* </vt:lpstr>
      <vt:lpstr>WITNESS debug output </vt:lpstr>
      <vt:lpstr>How does this work in practice?</vt:lpstr>
      <vt:lpstr>Kernel threads in action </vt:lpstr>
      <vt:lpstr>Case study: the network stack (1)</vt:lpstr>
      <vt:lpstr>Network-stack work flows </vt:lpstr>
      <vt:lpstr>Case study: the network stack (2)</vt:lpstr>
      <vt:lpstr>What to lock and how?</vt:lpstr>
      <vt:lpstr>Example: Kernel Memory Allocation</vt:lpstr>
      <vt:lpstr>Work distribution</vt:lpstr>
      <vt:lpstr>TCP input path </vt:lpstr>
      <vt:lpstr>Scalability </vt:lpstr>
      <vt:lpstr>Changing hardware impacts software</vt:lpstr>
      <vt:lpstr>Longer-term strategies</vt:lpstr>
      <vt:lpstr>Conclusions</vt:lpstr>
    </vt:vector>
  </TitlesOfParts>
  <Company>Hummingbird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Systems</dc:title>
  <dc:creator>Steve Hand</dc:creator>
  <cp:lastModifiedBy>Robert N.M. Watson</cp:lastModifiedBy>
  <cp:revision>563</cp:revision>
  <cp:lastPrinted>2013-10-25T08:16:40Z</cp:lastPrinted>
  <dcterms:created xsi:type="dcterms:W3CDTF">2008-11-17T18:22:48Z</dcterms:created>
  <dcterms:modified xsi:type="dcterms:W3CDTF">2016-01-31T19:30:57Z</dcterms:modified>
</cp:coreProperties>
</file>