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5" r:id="rId3"/>
  </p:sldMasterIdLst>
  <p:notesMasterIdLst>
    <p:notesMasterId r:id="rId9"/>
  </p:notesMasterIdLst>
  <p:sldIdLst>
    <p:sldId id="256" r:id="rId4"/>
    <p:sldId id="271" r:id="rId5"/>
    <p:sldId id="270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eneva" panose="020B050303040404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44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59"/>
  </p:normalViewPr>
  <p:slideViewPr>
    <p:cSldViewPr snapToGrid="0">
      <p:cViewPr varScale="1">
        <p:scale>
          <a:sx n="111" d="100"/>
          <a:sy n="111" d="100"/>
        </p:scale>
        <p:origin x="1784" y="200"/>
      </p:cViewPr>
      <p:guideLst>
        <p:guide orient="horz" pos="3974"/>
        <p:guide pos="4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D7B5A-637D-4E47-A84F-1A119D982D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85128-9B47-CB44-8135-66A8BB4100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BD82337-B352-B140-AB88-0EB5E69F5261}" type="datetime1">
              <a:rPr lang="en-US" altLang="en-US"/>
              <a:pPr/>
              <a:t>2/18/25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E00591E-4047-B946-ABFE-D16B93EAD3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5F84545-97EB-B24E-BFF4-50BA24119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C4F6B-FB17-3344-BD35-1853971F6A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435A-9C2C-FF40-96E3-5D5B97C2B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5B6E407-0E75-D14C-B179-D9D071D3CA9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0129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anose="020B0503030404040204" pitchFamily="34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anose="020B0503030404040204" pitchFamily="34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anose="020B0503030404040204" pitchFamily="34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anose="020B0503030404040204" pitchFamily="34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anose="020B0503030404040204" pitchFamily="34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PT ACE orig (Page 01).pdf">
            <a:extLst>
              <a:ext uri="{FF2B5EF4-FFF2-40B4-BE49-F238E27FC236}">
                <a16:creationId xmlns:a16="http://schemas.microsoft.com/office/drawing/2014/main" id="{F134EDB1-3471-6043-8C13-B2C8E9CDF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22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PT ACE orig (Page 02).pdf">
            <a:extLst>
              <a:ext uri="{FF2B5EF4-FFF2-40B4-BE49-F238E27FC236}">
                <a16:creationId xmlns:a16="http://schemas.microsoft.com/office/drawing/2014/main" id="{17CD3F22-AFE8-F542-9E90-FFA483231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 ACE orig (Page 03).pdf">
            <a:extLst>
              <a:ext uri="{FF2B5EF4-FFF2-40B4-BE49-F238E27FC236}">
                <a16:creationId xmlns:a16="http://schemas.microsoft.com/office/drawing/2014/main" id="{F3C3BD2A-E369-6642-B620-AA2F46FCEC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2" r:id="rId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Geneva" charset="-128"/>
          <a:cs typeface="Geneva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-52"/>
          <a:ea typeface="Geneva" charset="-128"/>
          <a:cs typeface="Geneva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-52"/>
          <a:ea typeface="Geneva" charset="-128"/>
          <a:cs typeface="Geneva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-52"/>
          <a:ea typeface="Geneva" charset="-128"/>
          <a:cs typeface="Geneva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-52"/>
          <a:ea typeface="Geneva" charset="-128"/>
          <a:cs typeface="Geneva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Geneva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ildwelllabs" TargetMode="External"/><Relationship Id="rId2" Type="http://schemas.openxmlformats.org/officeDocument/2006/relationships/hyperlink" Target="https://github.com/cunylaguardiadata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CunyLaguardiaDataAnalytics/datasets/master/2014-15_To_2016-17_School-_Level_NYC_Regents_Report_For_All_Variable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3D8EF8-AE25-5B45-B64F-6895DAE8C05A}"/>
              </a:ext>
            </a:extLst>
          </p:cNvPr>
          <p:cNvSpPr txBox="1">
            <a:spLocks/>
          </p:cNvSpPr>
          <p:nvPr/>
        </p:nvSpPr>
        <p:spPr>
          <a:xfrm>
            <a:off x="1038225" y="2979837"/>
            <a:ext cx="7400925" cy="974626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3825"/>
              </a:lnSpc>
            </a:pPr>
            <a:r>
              <a:rPr lang="en-US" altLang="en-US" sz="3600" b="1" dirty="0">
                <a:solidFill>
                  <a:schemeClr val="bg2"/>
                </a:solidFill>
              </a:rPr>
              <a:t>an exploration of nyc public schools</a:t>
            </a:r>
          </a:p>
        </p:txBody>
      </p:sp>
      <p:sp>
        <p:nvSpPr>
          <p:cNvPr id="6147" name="TextBox 7">
            <a:extLst>
              <a:ext uri="{FF2B5EF4-FFF2-40B4-BE49-F238E27FC236}">
                <a16:creationId xmlns:a16="http://schemas.microsoft.com/office/drawing/2014/main" id="{E0417532-9318-CC46-9895-EC0AB82A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4006533"/>
            <a:ext cx="2974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endParaRPr lang="en-US" altLang="en-US" sz="1600" dirty="0">
              <a:solidFill>
                <a:schemeClr val="accent1"/>
              </a:solidFill>
            </a:endParaRPr>
          </a:p>
          <a:p>
            <a:r>
              <a:rPr lang="en-US" altLang="en-US" sz="1600" dirty="0">
                <a:solidFill>
                  <a:schemeClr val="accent1"/>
                </a:solidFill>
              </a:rPr>
              <a:t>python project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261C66E4-8627-3A42-8D75-A6291BDBC1C1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160463" y="1939904"/>
            <a:ext cx="71247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set up your github account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set up a class projects repository (public, not private)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when you’re ready to submit your work, you’ll submit your github project link in google classroom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this will be the first project in your portfolio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you’ll add any future projects to your github to grow your portfolio for future employers and data endeavors you’ll want to pursue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there is a social network component to github as well, so you’ll want to think about ways to grow your network and grow your personal brand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https://github.com/cunylaguardiadataanalytics</a:t>
            </a:r>
            <a:r>
              <a:rPr lang="en-US" altLang="en-US" dirty="0">
                <a:solidFill>
                  <a:schemeClr val="bg1"/>
                </a:solidFill>
              </a:rPr>
              <a:t> - our program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https://github.com/buildwelllabs</a:t>
            </a:r>
            <a:r>
              <a:rPr lang="en-US" altLang="en-US" dirty="0">
                <a:solidFill>
                  <a:schemeClr val="bg1"/>
                </a:solidFill>
              </a:rPr>
              <a:t> - 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ED2503-CA29-4A43-A4A4-6402C05D5525}"/>
              </a:ext>
            </a:extLst>
          </p:cNvPr>
          <p:cNvSpPr txBox="1">
            <a:spLocks noChangeAspect="1"/>
          </p:cNvSpPr>
          <p:nvPr/>
        </p:nvSpPr>
        <p:spPr>
          <a:xfrm>
            <a:off x="1160463" y="1149350"/>
            <a:ext cx="7124700" cy="5175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3325"/>
              </a:lnSpc>
            </a:pPr>
            <a:r>
              <a:rPr lang="en-US" altLang="en-US" sz="2800" b="1" dirty="0">
                <a:solidFill>
                  <a:schemeClr val="accent2"/>
                </a:solidFill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8818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261C66E4-8627-3A42-8D75-A6291BDBC1C1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160463" y="2052638"/>
            <a:ext cx="71247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https://raw.githubusercontent.com/CunyLaguardiaDataAnalytics/datasets/master/2014-15_To_2016-17_School-_Level_NYC_Regents_Report_For_All_Variables.csv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ED2503-CA29-4A43-A4A4-6402C05D5525}"/>
              </a:ext>
            </a:extLst>
          </p:cNvPr>
          <p:cNvSpPr txBox="1">
            <a:spLocks noChangeAspect="1"/>
          </p:cNvSpPr>
          <p:nvPr/>
        </p:nvSpPr>
        <p:spPr>
          <a:xfrm>
            <a:off x="1160463" y="1149350"/>
            <a:ext cx="7124700" cy="5175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3325"/>
              </a:lnSpc>
            </a:pPr>
            <a:r>
              <a:rPr lang="en-US" altLang="en-US" sz="2800" b="1" dirty="0">
                <a:solidFill>
                  <a:schemeClr val="accent2"/>
                </a:solidFill>
              </a:rPr>
              <a:t>the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261C66E4-8627-3A42-8D75-A6291BDBC1C1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160463" y="1939904"/>
            <a:ext cx="71247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 goal of this project is to analyze student test performance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pick any school in this dataset as an initial comparison point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pick a feature/measure/score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compare above school to schools in the entire dataset, schools in a particular borough, or schools in a particular district - you only need to do one additional comparison point (but you’re welcome to do more comparisons if you feel compelled to do so)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 analysis should include some descriptive statistics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 analysis should include one cleaning task (or more)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 analysis should include one visualization (or more)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the analysis should include a brief conclusion statement (not more than two or three sentences)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ED2503-CA29-4A43-A4A4-6402C05D5525}"/>
              </a:ext>
            </a:extLst>
          </p:cNvPr>
          <p:cNvSpPr txBox="1">
            <a:spLocks noChangeAspect="1"/>
          </p:cNvSpPr>
          <p:nvPr/>
        </p:nvSpPr>
        <p:spPr>
          <a:xfrm>
            <a:off x="1160463" y="1149350"/>
            <a:ext cx="7124700" cy="5175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3325"/>
              </a:lnSpc>
            </a:pPr>
            <a:r>
              <a:rPr lang="en-US" altLang="en-US" sz="2800" b="1" dirty="0">
                <a:solidFill>
                  <a:schemeClr val="accent2"/>
                </a:solidFill>
              </a:rPr>
              <a:t>the task</a:t>
            </a:r>
          </a:p>
        </p:txBody>
      </p:sp>
    </p:spTree>
    <p:extLst>
      <p:ext uri="{BB962C8B-B14F-4D97-AF65-F5344CB8AC3E}">
        <p14:creationId xmlns:p14="http://schemas.microsoft.com/office/powerpoint/2010/main" val="35252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261C66E4-8627-3A42-8D75-A6291BDBC1C1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1160463" y="1939904"/>
            <a:ext cx="71247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73050" indent="-273050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you’ll come across challenges - that’s the whole point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take breaks - get up and step away from your code and then come back to it later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error messages are part of the process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if you don’t remember something, look it up - there are a ton of resources out there (memorization was never the goal here - application is the goal)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this is an opportunity to practice - making mistakes and struggling are all a part of the process</a:t>
            </a:r>
          </a:p>
          <a:p>
            <a:pPr marL="0" indent="0">
              <a:lnSpc>
                <a:spcPts val="1863"/>
              </a:lnSpc>
              <a:buClr>
                <a:schemeClr val="accent1"/>
              </a:buClr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don’t overcomplicate and don’t over-engineer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don’t worry about clean code or code efficiency</a:t>
            </a: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endParaRPr lang="en-US" altLang="en-US" dirty="0">
              <a:solidFill>
                <a:schemeClr val="bg2"/>
              </a:solidFill>
            </a:endParaRPr>
          </a:p>
          <a:p>
            <a:pPr>
              <a:lnSpc>
                <a:spcPts val="1863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en-US" dirty="0">
                <a:solidFill>
                  <a:schemeClr val="bg2"/>
                </a:solidFill>
              </a:rPr>
              <a:t>get into the habit of annotating - headings, commentary, etc.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ED2503-CA29-4A43-A4A4-6402C05D5525}"/>
              </a:ext>
            </a:extLst>
          </p:cNvPr>
          <p:cNvSpPr txBox="1">
            <a:spLocks noChangeAspect="1"/>
          </p:cNvSpPr>
          <p:nvPr/>
        </p:nvSpPr>
        <p:spPr>
          <a:xfrm>
            <a:off x="1160463" y="1149350"/>
            <a:ext cx="7124700" cy="5175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</a:defRPr>
            </a:lvl9pPr>
          </a:lstStyle>
          <a:p>
            <a:pPr>
              <a:lnSpc>
                <a:spcPts val="3325"/>
              </a:lnSpc>
            </a:pPr>
            <a:r>
              <a:rPr lang="en-US" altLang="en-US" sz="2800" b="1" dirty="0">
                <a:solidFill>
                  <a:schemeClr val="accent2"/>
                </a:solidFill>
              </a:rPr>
              <a:t>some reminders</a:t>
            </a:r>
          </a:p>
        </p:txBody>
      </p:sp>
    </p:spTree>
    <p:extLst>
      <p:ext uri="{BB962C8B-B14F-4D97-AF65-F5344CB8AC3E}">
        <p14:creationId xmlns:p14="http://schemas.microsoft.com/office/powerpoint/2010/main" val="4098032605"/>
      </p:ext>
    </p:extLst>
  </p:cSld>
  <p:clrMapOvr>
    <a:masterClrMapping/>
  </p:clrMapOvr>
</p:sld>
</file>

<file path=ppt/theme/theme1.xml><?xml version="1.0" encoding="utf-8"?>
<a:theme xmlns:a="http://schemas.openxmlformats.org/drawingml/2006/main" name="LAG 2SF">
  <a:themeElements>
    <a:clrScheme name="LAGCC palette">
      <a:dk1>
        <a:srgbClr val="000000"/>
      </a:dk1>
      <a:lt1>
        <a:sysClr val="window" lastClr="FFFFFF"/>
      </a:lt1>
      <a:dk2>
        <a:srgbClr val="4A3C31"/>
      </a:dk2>
      <a:lt2>
        <a:srgbClr val="C2C2A0"/>
      </a:lt2>
      <a:accent1>
        <a:srgbClr val="C43024"/>
      </a:accent1>
      <a:accent2>
        <a:srgbClr val="6E273D"/>
      </a:accent2>
      <a:accent3>
        <a:srgbClr val="887B1B"/>
      </a:accent3>
      <a:accent4>
        <a:srgbClr val="ACC0C6"/>
      </a:accent4>
      <a:accent5>
        <a:srgbClr val="C0C0C0"/>
      </a:accent5>
      <a:accent6>
        <a:srgbClr val="808080"/>
      </a:accent6>
      <a:hlink>
        <a:srgbClr val="678BC1"/>
      </a:hlink>
      <a:folHlink>
        <a:srgbClr val="ACC0C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1FA53ADBB2E240A00B45CCDAF7DDF5" ma:contentTypeVersion="0" ma:contentTypeDescription="Create a new document." ma:contentTypeScope="" ma:versionID="8cc02718fd7246c603c013464928c0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B91E2C-1EF8-48BD-A44D-93E396F2FD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D30E34-4C1E-4D79-AF3C-8AEA058FD2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LAG 2SF.thmx</Template>
  <TotalTime>5433</TotalTime>
  <Words>395</Words>
  <Application>Microsoft Macintosh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LAG 2SF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Laguardia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Cindy Busch</dc:creator>
  <cp:lastModifiedBy>Imran Khan</cp:lastModifiedBy>
  <cp:revision>137</cp:revision>
  <cp:lastPrinted>2011-09-29T16:47:34Z</cp:lastPrinted>
  <dcterms:created xsi:type="dcterms:W3CDTF">2011-11-15T16:09:40Z</dcterms:created>
  <dcterms:modified xsi:type="dcterms:W3CDTF">2025-02-18T17:29:20Z</dcterms:modified>
</cp:coreProperties>
</file>