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646" autoAdjust="0"/>
  </p:normalViewPr>
  <p:slideViewPr>
    <p:cSldViewPr snapToGrid="0">
      <p:cViewPr varScale="1">
        <p:scale>
          <a:sx n="108" d="100"/>
          <a:sy n="108" d="100"/>
        </p:scale>
        <p:origin x="114" y="108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623359" cy="3830130"/>
          </a:xfrm>
        </p:spPr>
        <p:txBody>
          <a:bodyPr/>
          <a:lstStyle/>
          <a:p>
            <a:r>
              <a:rPr lang="en-US" sz="4000" dirty="0"/>
              <a:t>Variant Calling and Comparison Using GATK </a:t>
            </a:r>
            <a:r>
              <a:rPr lang="en-US" sz="4000" dirty="0" err="1"/>
              <a:t>HaplotypeCaller</a:t>
            </a:r>
            <a:r>
              <a:rPr lang="en-US" sz="4000" dirty="0"/>
              <a:t> and </a:t>
            </a:r>
            <a:r>
              <a:rPr lang="en-US" sz="4000" dirty="0" err="1"/>
              <a:t>FreeBayes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8406-F158-5F1E-1BD4-BACD0F311597}"/>
              </a:ext>
            </a:extLst>
          </p:cNvPr>
          <p:cNvSpPr txBox="1"/>
          <p:nvPr/>
        </p:nvSpPr>
        <p:spPr>
          <a:xfrm>
            <a:off x="5563652" y="5437554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Kosta Mladenovic 3155/23</a:t>
            </a:r>
          </a:p>
          <a:p>
            <a:r>
              <a:rPr lang="en-US" dirty="0"/>
              <a:t>Ilija Markovic 3272/23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337F-7C10-3F62-3568-606F5DC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CF65-2D3D-6AB7-DB0B-52BA877E9BB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516636" indent="-457200">
              <a:buFont typeface="+mj-lt"/>
              <a:buAutoNum type="arabicPeriod"/>
            </a:pPr>
            <a:r>
              <a:rPr lang="en-US" dirty="0"/>
              <a:t>Precision: 0.3588</a:t>
            </a:r>
          </a:p>
          <a:p>
            <a:pPr lvl="1"/>
            <a:r>
              <a:rPr lang="en-US" dirty="0"/>
              <a:t>Low precision indicates a high number of false positives (59.8486%).</a:t>
            </a:r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Recall: 0.8341</a:t>
            </a:r>
          </a:p>
          <a:p>
            <a:pPr lvl="1"/>
            <a:r>
              <a:rPr lang="en-US" dirty="0"/>
              <a:t>High recall shows that most true variants detected by </a:t>
            </a:r>
            <a:r>
              <a:rPr lang="en-US" dirty="0" err="1"/>
              <a:t>HaplotypeCaller</a:t>
            </a:r>
            <a:r>
              <a:rPr lang="en-US" dirty="0"/>
              <a:t> are also detected by </a:t>
            </a:r>
            <a:r>
              <a:rPr lang="en-US" dirty="0" err="1"/>
              <a:t>FreeBayes</a:t>
            </a:r>
            <a:r>
              <a:rPr lang="en-US" dirty="0"/>
              <a:t> (33.4915%).</a:t>
            </a:r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F-score: 0.5018</a:t>
            </a:r>
          </a:p>
          <a:p>
            <a:pPr lvl="1"/>
            <a:r>
              <a:rPr lang="en-US" dirty="0"/>
              <a:t>Combined metric of precision and recall. The moderate F-score suggests an imbalance between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4798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C07-ABA4-3127-296B-59FFAFC5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True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A8B5-0EAE-AE83-0D30-428B28DDCBF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True Positives: 58,591 (33.4915%) - Represents the number of variants correctly identified by both GATK </a:t>
            </a:r>
            <a:r>
              <a:rPr lang="en-US" dirty="0" err="1"/>
              <a:t>HaplotypeCaller</a:t>
            </a:r>
            <a:r>
              <a:rPr lang="en-US" dirty="0"/>
              <a:t> and </a:t>
            </a:r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r>
              <a:rPr lang="en-US" dirty="0"/>
              <a:t>The percentage of true positives (33.4915%) indicates that a significant portion of the true variants detected by the </a:t>
            </a:r>
            <a:r>
              <a:rPr lang="en-US" dirty="0" err="1"/>
              <a:t>HaplotypeCaller</a:t>
            </a:r>
            <a:r>
              <a:rPr lang="en-US" dirty="0"/>
              <a:t> are also detected by </a:t>
            </a:r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r>
              <a:rPr lang="en-US" dirty="0"/>
              <a:t>However, considering that a perfect caller would have a true positive rate close to 100%, this number suggests there is room for improvement (Quality of Data, Parameters and Filters).</a:t>
            </a:r>
          </a:p>
        </p:txBody>
      </p:sp>
    </p:spTree>
    <p:extLst>
      <p:ext uri="{BB962C8B-B14F-4D97-AF65-F5344CB8AC3E}">
        <p14:creationId xmlns:p14="http://schemas.microsoft.com/office/powerpoint/2010/main" val="173469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416-9752-AC83-F5E1-0076C815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False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03C7-5642-B660-FC25-89C93CFB5C7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False Positives: 104,701 (59.8486%) - Represents the number of variants detected by </a:t>
            </a:r>
            <a:r>
              <a:rPr lang="en-US" dirty="0" err="1"/>
              <a:t>FreeBayes</a:t>
            </a:r>
            <a:r>
              <a:rPr lang="en-US" dirty="0"/>
              <a:t> but not by GATK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r>
              <a:rPr lang="en-US" dirty="0"/>
              <a:t>A high number of false positives (almost 60%) indicates that </a:t>
            </a:r>
            <a:r>
              <a:rPr lang="en-US" dirty="0" err="1"/>
              <a:t>FreeBayes</a:t>
            </a:r>
            <a:r>
              <a:rPr lang="en-US" dirty="0"/>
              <a:t> is detecting many variants that are not confirmed by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r>
              <a:rPr lang="en-US" dirty="0"/>
              <a:t>This can lead to incorrect conclusions and unnecessary follow-up experiments in downstream analyses.</a:t>
            </a:r>
          </a:p>
          <a:p>
            <a:r>
              <a:rPr lang="en-US" dirty="0"/>
              <a:t>Possible Causes: </a:t>
            </a:r>
            <a:r>
              <a:rPr lang="en-US" dirty="0" err="1"/>
              <a:t>FreeBayes</a:t>
            </a:r>
            <a:r>
              <a:rPr lang="en-US" dirty="0"/>
              <a:t> might be more sensitive, detecting variants that are borderline or noise.</a:t>
            </a:r>
          </a:p>
        </p:txBody>
      </p:sp>
    </p:spTree>
    <p:extLst>
      <p:ext uri="{BB962C8B-B14F-4D97-AF65-F5344CB8AC3E}">
        <p14:creationId xmlns:p14="http://schemas.microsoft.com/office/powerpoint/2010/main" val="157732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863F-620C-A034-506C-28A0C392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81A6-C278-9D2F-9D75-41AFF1CC099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False Negatives: 11,651 (6.6599%) - Represents the number of variants detected by GATK </a:t>
            </a:r>
            <a:r>
              <a:rPr lang="en-US" dirty="0" err="1"/>
              <a:t>HaplotypeCaller</a:t>
            </a:r>
            <a:r>
              <a:rPr lang="en-US" dirty="0"/>
              <a:t> but not by </a:t>
            </a:r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r>
              <a:rPr lang="en-US" dirty="0"/>
              <a:t>A lower number of false negatives (6.6599%) indicates that </a:t>
            </a:r>
            <a:r>
              <a:rPr lang="en-US" dirty="0" err="1"/>
              <a:t>FreeBayes</a:t>
            </a:r>
            <a:r>
              <a:rPr lang="en-US" dirty="0"/>
              <a:t> is missing some variants detected by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r>
              <a:rPr lang="en-US" dirty="0"/>
              <a:t>False negatives can result in loss of important genetic information and lead to incomplete conclusions.</a:t>
            </a:r>
          </a:p>
          <a:p>
            <a:r>
              <a:rPr lang="en-US" dirty="0"/>
              <a:t>Compared to almost 34% True Positives, this amount is relatively O.K.</a:t>
            </a:r>
          </a:p>
        </p:txBody>
      </p:sp>
    </p:spTree>
    <p:extLst>
      <p:ext uri="{BB962C8B-B14F-4D97-AF65-F5344CB8AC3E}">
        <p14:creationId xmlns:p14="http://schemas.microsoft.com/office/powerpoint/2010/main" val="31074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2E0-E84D-E641-58DD-DA21288F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15F-760B-8B89-6701-822FABA8C5D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Results are good</a:t>
            </a:r>
            <a:r>
              <a:rPr lang="en-US"/>
              <a:t>, but </a:t>
            </a:r>
            <a:r>
              <a:rPr lang="en-US" dirty="0"/>
              <a:t>t</a:t>
            </a:r>
            <a:r>
              <a:rPr lang="en-US"/>
              <a:t>here </a:t>
            </a:r>
            <a:r>
              <a:rPr lang="en-US" dirty="0"/>
              <a:t>is obviously a room for improvement.</a:t>
            </a:r>
          </a:p>
          <a:p>
            <a:r>
              <a:rPr lang="en-US" dirty="0"/>
              <a:t>Decreasing sensitivity to reduce false positives without increasing false negatives is challenging but necessary.</a:t>
            </a:r>
          </a:p>
          <a:p>
            <a:r>
              <a:rPr lang="en-US" dirty="0"/>
              <a:t>Adjusting </a:t>
            </a:r>
            <a:r>
              <a:rPr lang="en-US" dirty="0" err="1"/>
              <a:t>FreeBayes</a:t>
            </a:r>
            <a:r>
              <a:rPr lang="en-US" dirty="0"/>
              <a:t> parameters, using additional data quality metrics, and combining results from multiple callers can help.</a:t>
            </a:r>
          </a:p>
        </p:txBody>
      </p:sp>
    </p:spTree>
    <p:extLst>
      <p:ext uri="{BB962C8B-B14F-4D97-AF65-F5344CB8AC3E}">
        <p14:creationId xmlns:p14="http://schemas.microsoft.com/office/powerpoint/2010/main" val="134729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480725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B586D7-8210-EB85-43F1-1FC5D9AEE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875" y="2824094"/>
            <a:ext cx="106779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Main 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bjective: Performing variant calling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Comparing the results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HaplotypeCaller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VCF as the truth set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FreeBayes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VCF as the test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with diagrams and calculate precision, recall, and F-score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Steps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402665"/>
            <a:ext cx="9780587" cy="4338670"/>
          </a:xfrm>
        </p:spPr>
        <p:txBody>
          <a:bodyPr>
            <a:normAutofit lnSpcReduction="10000"/>
          </a:bodyPr>
          <a:lstStyle/>
          <a:p>
            <a:pPr marL="516636" indent="-457200">
              <a:buFont typeface="+mj-lt"/>
              <a:buAutoNum type="arabicPeriod"/>
            </a:pPr>
            <a:r>
              <a:rPr lang="en-US" b="1" dirty="0"/>
              <a:t>Data and Tool Preparation</a:t>
            </a:r>
          </a:p>
          <a:p>
            <a:pPr lvl="1"/>
            <a:r>
              <a:rPr lang="en-US" dirty="0"/>
              <a:t>Download reference genome and BAM file.</a:t>
            </a:r>
          </a:p>
          <a:p>
            <a:pPr lvl="1"/>
            <a:r>
              <a:rPr lang="en-US" dirty="0"/>
              <a:t>Install necessary tools.</a:t>
            </a:r>
          </a:p>
          <a:p>
            <a:pPr marL="516636" indent="-457200">
              <a:buFont typeface="+mj-lt"/>
              <a:buAutoNum type="arabicPeriod"/>
            </a:pPr>
            <a:r>
              <a:rPr lang="en-US" b="1" dirty="0"/>
              <a:t>Variant Calling</a:t>
            </a:r>
          </a:p>
          <a:p>
            <a:pPr lvl="1"/>
            <a:r>
              <a:rPr lang="en-US" dirty="0"/>
              <a:t>GATK </a:t>
            </a:r>
            <a:r>
              <a:rPr lang="en-US" dirty="0" err="1"/>
              <a:t>HaplotypeCaller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FreeBayes</a:t>
            </a:r>
            <a:r>
              <a:rPr lang="en-US" dirty="0"/>
              <a:t>.</a:t>
            </a:r>
          </a:p>
          <a:p>
            <a:pPr marL="516636" indent="-457200">
              <a:buFont typeface="+mj-lt"/>
              <a:buAutoNum type="arabicPeriod"/>
            </a:pPr>
            <a:r>
              <a:rPr lang="en-US" b="1" dirty="0"/>
              <a:t>Comparison of Results</a:t>
            </a:r>
          </a:p>
          <a:p>
            <a:pPr lvl="1"/>
            <a:r>
              <a:rPr lang="en-US" dirty="0"/>
              <a:t>Filter and index VCF files.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bcftools</a:t>
            </a:r>
            <a:r>
              <a:rPr lang="en-US" dirty="0"/>
              <a:t> and pandas for comparison.</a:t>
            </a:r>
          </a:p>
          <a:p>
            <a:pPr marL="516636" indent="-457200">
              <a:buFont typeface="+mj-lt"/>
              <a:buAutoNum type="arabicPeriod"/>
            </a:pPr>
            <a:r>
              <a:rPr lang="en-US" b="1" dirty="0"/>
              <a:t>Metric Calculation</a:t>
            </a:r>
          </a:p>
          <a:p>
            <a:pPr lvl="1"/>
            <a:r>
              <a:rPr lang="en-US" dirty="0"/>
              <a:t>Precision, recall, and F-score.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86D9-46AC-AB4D-763F-04D2F7CB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Tool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4AD3-4FCA-2B01-BDA0-1F580890D86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Download reference genome human_g1k_v37_decoy.fasta (a reference genome).</a:t>
            </a:r>
          </a:p>
          <a:p>
            <a:r>
              <a:rPr lang="en-US" dirty="0"/>
              <a:t>Download BAM file C835.HCC1143.2.converted.realigned.base_recalibrated.bam (tumor sample).</a:t>
            </a:r>
          </a:p>
          <a:p>
            <a:r>
              <a:rPr lang="en-US" dirty="0"/>
              <a:t>Download GATK and </a:t>
            </a:r>
            <a:r>
              <a:rPr lang="en-US" dirty="0" err="1"/>
              <a:t>FreeBayes</a:t>
            </a:r>
            <a:r>
              <a:rPr lang="en-US" dirty="0"/>
              <a:t> libraries.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C7E66-CFC1-28BF-1DE7-A5064520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4254048"/>
            <a:ext cx="848796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A9D-EA30-85BC-7E4A-20963734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Calling with GATK </a:t>
            </a:r>
            <a:r>
              <a:rPr lang="en-US" dirty="0" err="1"/>
              <a:t>HaplotypeCaller</a:t>
            </a:r>
            <a:r>
              <a:rPr lang="en-US" dirty="0"/>
              <a:t> and </a:t>
            </a:r>
            <a:r>
              <a:rPr lang="en-US" dirty="0" err="1"/>
              <a:t>FreeeBayes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B1451-14C9-C950-4B8C-D01BDC8A8EE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570941" y="3718698"/>
            <a:ext cx="8316486" cy="262926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E287D-C653-EB00-C5EF-FF6BB1ED0C10}"/>
              </a:ext>
            </a:extLst>
          </p:cNvPr>
          <p:cNvSpPr txBox="1">
            <a:spLocks/>
          </p:cNvSpPr>
          <p:nvPr/>
        </p:nvSpPr>
        <p:spPr>
          <a:xfrm>
            <a:off x="1166087" y="2652713"/>
            <a:ext cx="9780587" cy="34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downloading necessary .</a:t>
            </a:r>
            <a:r>
              <a:rPr lang="en-US" dirty="0" err="1"/>
              <a:t>fasta</a:t>
            </a:r>
            <a:r>
              <a:rPr lang="en-US" dirty="0"/>
              <a:t> and .bam files, using GATK and </a:t>
            </a:r>
            <a:r>
              <a:rPr lang="en-US" dirty="0" err="1"/>
              <a:t>FreeBayes</a:t>
            </a:r>
            <a:r>
              <a:rPr lang="en-US" dirty="0"/>
              <a:t> libraries, new .</a:t>
            </a:r>
            <a:r>
              <a:rPr lang="en-US" dirty="0" err="1"/>
              <a:t>vcf</a:t>
            </a:r>
            <a:r>
              <a:rPr lang="en-US" dirty="0"/>
              <a:t> files are created.</a:t>
            </a:r>
          </a:p>
        </p:txBody>
      </p:sp>
    </p:spTree>
    <p:extLst>
      <p:ext uri="{BB962C8B-B14F-4D97-AF65-F5344CB8AC3E}">
        <p14:creationId xmlns:p14="http://schemas.microsoft.com/office/powerpoint/2010/main" val="257762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FB42-4BBC-2D75-8D58-2B10105A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Indexing VCF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D13D-9586-4CA2-063B-E43A882D957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Because .</a:t>
            </a:r>
            <a:r>
              <a:rPr lang="en-US" dirty="0" err="1"/>
              <a:t>vcf</a:t>
            </a:r>
            <a:r>
              <a:rPr lang="en-US" dirty="0"/>
              <a:t> files are large, filtering and indexing are necessary for optimal future work with those files.</a:t>
            </a:r>
          </a:p>
          <a:p>
            <a:r>
              <a:rPr lang="en-US" dirty="0"/>
              <a:t>Now we have two new .csv files that are easier for compiler to work with.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FD208-63FC-EF27-BCB4-C38EF5D5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4" y="4105845"/>
            <a:ext cx="829743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1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DDBA-D4FD-963B-558E-B0C99973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FC038-1A4B-1D26-B970-64D5ADB12A5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305835" y="2747306"/>
            <a:ext cx="5152904" cy="34369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F4954-645A-39CE-5431-DB955ABEFACE}"/>
              </a:ext>
            </a:extLst>
          </p:cNvPr>
          <p:cNvSpPr txBox="1"/>
          <p:nvPr/>
        </p:nvSpPr>
        <p:spPr>
          <a:xfrm>
            <a:off x="833263" y="2943213"/>
            <a:ext cx="5365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Loading CSV files into pandas so Python can finally work freely. </a:t>
            </a:r>
          </a:p>
        </p:txBody>
      </p:sp>
    </p:spTree>
    <p:extLst>
      <p:ext uri="{BB962C8B-B14F-4D97-AF65-F5344CB8AC3E}">
        <p14:creationId xmlns:p14="http://schemas.microsoft.com/office/powerpoint/2010/main" val="211457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5414-859C-EAC9-4328-F6B54327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795A-8385-F2B3-E120-6A96F3F8ACC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90086" y="2652713"/>
            <a:ext cx="4193628" cy="3436936"/>
          </a:xfrm>
        </p:spPr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r>
              <a:rPr lang="en-US" dirty="0"/>
              <a:t> and calculating true positives, false positives, and false negatives.</a:t>
            </a:r>
          </a:p>
          <a:p>
            <a:r>
              <a:rPr lang="en-US" dirty="0"/>
              <a:t>Calculating Precision, Recall and F-score </a:t>
            </a:r>
            <a:r>
              <a:rPr lang="en-US" dirty="0" err="1"/>
              <a:t>alse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53514-91CB-35F3-A6B4-60D6AB87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045" y="2411910"/>
            <a:ext cx="7107217" cy="42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97B0-B557-BC15-1C57-30394CD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AABFE-89F4-A6FA-C059-D995DE502DE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66063" y="2573448"/>
            <a:ext cx="6122599" cy="3436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F9D77-87FF-8855-050E-548D8E876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73" b="6237"/>
          <a:stretch/>
        </p:blipFill>
        <p:spPr>
          <a:xfrm>
            <a:off x="6371986" y="2573448"/>
            <a:ext cx="5729625" cy="34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92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{8FCE0829-896C-4BDA-AFC3-172444BDB126}tf45331398_win32</Template>
  <TotalTime>57</TotalTime>
  <Words>623</Words>
  <Application>Microsoft Office PowerPoint</Application>
  <PresentationFormat>Widescreen</PresentationFormat>
  <Paragraphs>67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Variant Calling and Comparison Using GATK HaplotypeCaller and FreeBayes</vt:lpstr>
      <vt:lpstr>Introduction</vt:lpstr>
      <vt:lpstr>Steps of Analysis</vt:lpstr>
      <vt:lpstr>Data and Tool Preparation</vt:lpstr>
      <vt:lpstr>Variant Calling with GATK HaplotypeCaller and FreeeBayes</vt:lpstr>
      <vt:lpstr>Filtering and Indexing VCF Files</vt:lpstr>
      <vt:lpstr>Using pandas</vt:lpstr>
      <vt:lpstr>Metric Calculation</vt:lpstr>
      <vt:lpstr>Visualization of Results</vt:lpstr>
      <vt:lpstr>Graph Review</vt:lpstr>
      <vt:lpstr>Evaluation of True Positives</vt:lpstr>
      <vt:lpstr>Evaluation of False Positives</vt:lpstr>
      <vt:lpstr>Evaluation of False Negatives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Kosta Mladenovic</dc:creator>
  <cp:lastModifiedBy>Kosta Mladenovic</cp:lastModifiedBy>
  <cp:revision>14</cp:revision>
  <dcterms:created xsi:type="dcterms:W3CDTF">2024-06-27T16:44:54Z</dcterms:created>
  <dcterms:modified xsi:type="dcterms:W3CDTF">2024-06-28T18:04:40Z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