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E8E0-9398-E247-8313-7E50B53204A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5574" y="1202626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Records identified through database searching</a:t>
            </a:r>
          </a:p>
          <a:p>
            <a:pPr algn="ctr"/>
            <a:r>
              <a:rPr lang="en-US" dirty="0"/>
              <a:t>N = 5,314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7664" y="1202626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Additional records identified through other sources</a:t>
            </a:r>
          </a:p>
          <a:p>
            <a:pPr algn="ctr"/>
            <a:r>
              <a:rPr lang="en-US" dirty="0"/>
              <a:t>N = 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2438" y="2367283"/>
            <a:ext cx="3600000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after duplicates removed</a:t>
            </a:r>
          </a:p>
          <a:p>
            <a:pPr algn="ctr"/>
            <a:r>
              <a:rPr lang="en-US" dirty="0"/>
              <a:t>N = 3,665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1045" y="3242907"/>
            <a:ext cx="2866853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screened </a:t>
            </a:r>
          </a:p>
          <a:p>
            <a:pPr algn="ctr"/>
            <a:r>
              <a:rPr lang="en-US" dirty="0"/>
              <a:t>(title + abstract + keywords)</a:t>
            </a:r>
          </a:p>
          <a:p>
            <a:pPr algn="ctr"/>
            <a:r>
              <a:rPr lang="en-US" dirty="0"/>
              <a:t>N = 3,665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98484" y="3372773"/>
            <a:ext cx="1867909" cy="646331"/>
          </a:xfrm>
          <a:prstGeom prst="rect">
            <a:avLst/>
          </a:prstGeom>
          <a:ln w="12700">
            <a:solidFill>
              <a:schemeClr val="tx1"/>
            </a:solidFill>
            <a:prstDash val="dot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excluded</a:t>
            </a:r>
          </a:p>
          <a:p>
            <a:pPr algn="ctr"/>
            <a:r>
              <a:rPr lang="en-US" dirty="0"/>
              <a:t>N = 2,851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4470" y="4552787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Full‐text articles</a:t>
            </a:r>
          </a:p>
          <a:p>
            <a:pPr algn="ctr"/>
            <a:r>
              <a:rPr lang="en-US" dirty="0"/>
              <a:t>assessed for eligibility</a:t>
            </a:r>
          </a:p>
          <a:p>
            <a:pPr algn="ctr"/>
            <a:r>
              <a:rPr lang="en-US" dirty="0"/>
              <a:t>N = 814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98483" y="4403669"/>
            <a:ext cx="1867909" cy="1200329"/>
          </a:xfrm>
          <a:prstGeom prst="rect">
            <a:avLst/>
          </a:prstGeom>
          <a:ln w="12700">
            <a:solidFill>
              <a:schemeClr val="tx1"/>
            </a:solidFill>
            <a:prstDash val="dot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Full‐text articles</a:t>
            </a:r>
          </a:p>
          <a:p>
            <a:pPr algn="ctr"/>
            <a:r>
              <a:rPr lang="en-US" dirty="0"/>
              <a:t>excluded, with reasons</a:t>
            </a:r>
          </a:p>
          <a:p>
            <a:pPr algn="ctr"/>
            <a:r>
              <a:rPr lang="en-US" dirty="0"/>
              <a:t>N = 233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14470" y="5871436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Studies included</a:t>
            </a:r>
          </a:p>
          <a:p>
            <a:pPr algn="ctr"/>
            <a:r>
              <a:rPr lang="en-US" dirty="0"/>
              <a:t>in systematic map</a:t>
            </a:r>
          </a:p>
          <a:p>
            <a:pPr algn="ctr"/>
            <a:r>
              <a:rPr lang="en-US" dirty="0"/>
              <a:t>N =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581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6670121" y="3403815"/>
            <a:ext cx="168698" cy="58528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6670121" y="4710313"/>
            <a:ext cx="168698" cy="58528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90942" y="6107555"/>
            <a:ext cx="104487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Included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54296" y="4779467"/>
            <a:ext cx="1371600" cy="3077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Eligibility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08595" y="3050482"/>
            <a:ext cx="1880190" cy="3077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Screening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726185" y="951671"/>
            <a:ext cx="2115360" cy="3077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Identification</a:t>
            </a:r>
          </a:p>
        </p:txBody>
      </p:sp>
      <p:sp>
        <p:nvSpPr>
          <p:cNvPr id="3" name="Down Arrow 20">
            <a:extLst>
              <a:ext uri="{FF2B5EF4-FFF2-40B4-BE49-F238E27FC236}">
                <a16:creationId xmlns:a16="http://schemas.microsoft.com/office/drawing/2014/main" id="{B9E669E3-AF0B-82B0-00F8-E750BF04A67A}"/>
              </a:ext>
            </a:extLst>
          </p:cNvPr>
          <p:cNvSpPr/>
          <p:nvPr/>
        </p:nvSpPr>
        <p:spPr>
          <a:xfrm>
            <a:off x="4860510" y="5492417"/>
            <a:ext cx="180881" cy="360000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04F7C-3A73-95D4-FD93-8C80FFEC4F38}"/>
              </a:ext>
            </a:extLst>
          </p:cNvPr>
          <p:cNvSpPr/>
          <p:nvPr/>
        </p:nvSpPr>
        <p:spPr>
          <a:xfrm>
            <a:off x="1243743" y="164490"/>
            <a:ext cx="1502406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Scopus: </a:t>
            </a:r>
            <a:r>
              <a:rPr lang="en-US" sz="1400" dirty="0"/>
              <a:t>N = 2,200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Down Arrow 20">
            <a:extLst>
              <a:ext uri="{FF2B5EF4-FFF2-40B4-BE49-F238E27FC236}">
                <a16:creationId xmlns:a16="http://schemas.microsoft.com/office/drawing/2014/main" id="{69AC7206-DF19-BCF5-6961-EE07D1A9783A}"/>
              </a:ext>
            </a:extLst>
          </p:cNvPr>
          <p:cNvSpPr/>
          <p:nvPr/>
        </p:nvSpPr>
        <p:spPr>
          <a:xfrm>
            <a:off x="4860509" y="4181679"/>
            <a:ext cx="180883" cy="360000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Down Arrow 20">
            <a:extLst>
              <a:ext uri="{FF2B5EF4-FFF2-40B4-BE49-F238E27FC236}">
                <a16:creationId xmlns:a16="http://schemas.microsoft.com/office/drawing/2014/main" id="{C78A30B1-89EF-EC48-278D-EC891971A344}"/>
              </a:ext>
            </a:extLst>
          </p:cNvPr>
          <p:cNvSpPr/>
          <p:nvPr/>
        </p:nvSpPr>
        <p:spPr>
          <a:xfrm>
            <a:off x="4867547" y="3033872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Down Arrow 20">
            <a:extLst>
              <a:ext uri="{FF2B5EF4-FFF2-40B4-BE49-F238E27FC236}">
                <a16:creationId xmlns:a16="http://schemas.microsoft.com/office/drawing/2014/main" id="{8A2ADF04-98D2-ED50-CD4F-CDCE797E9CE5}"/>
              </a:ext>
            </a:extLst>
          </p:cNvPr>
          <p:cNvSpPr/>
          <p:nvPr/>
        </p:nvSpPr>
        <p:spPr>
          <a:xfrm>
            <a:off x="3440976" y="2152349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Down Arrow 20">
            <a:extLst>
              <a:ext uri="{FF2B5EF4-FFF2-40B4-BE49-F238E27FC236}">
                <a16:creationId xmlns:a16="http://schemas.microsoft.com/office/drawing/2014/main" id="{E0E846B3-C20F-475F-4A35-4F8D55327585}"/>
              </a:ext>
            </a:extLst>
          </p:cNvPr>
          <p:cNvSpPr/>
          <p:nvPr/>
        </p:nvSpPr>
        <p:spPr>
          <a:xfrm>
            <a:off x="6214053" y="2145298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FA2AC-DAF9-EA18-36B7-2B43BE9DC527}"/>
              </a:ext>
            </a:extLst>
          </p:cNvPr>
          <p:cNvSpPr/>
          <p:nvPr/>
        </p:nvSpPr>
        <p:spPr>
          <a:xfrm>
            <a:off x="2797872" y="170765"/>
            <a:ext cx="2115723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of Science: </a:t>
            </a:r>
            <a:r>
              <a:rPr lang="en-US" sz="1400" dirty="0"/>
              <a:t>N = 1,966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A6EA8-9DD8-6804-1E48-AE9A5417BF82}"/>
              </a:ext>
            </a:extLst>
          </p:cNvPr>
          <p:cNvSpPr/>
          <p:nvPr/>
        </p:nvSpPr>
        <p:spPr>
          <a:xfrm>
            <a:off x="4965318" y="170765"/>
            <a:ext cx="1772742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ScienceDirect: </a:t>
            </a:r>
            <a:r>
              <a:rPr lang="en-US" sz="1400" dirty="0"/>
              <a:t>N =751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C8101-3E04-D304-4A3A-87B4D307E072}"/>
              </a:ext>
            </a:extLst>
          </p:cNvPr>
          <p:cNvSpPr/>
          <p:nvPr/>
        </p:nvSpPr>
        <p:spPr>
          <a:xfrm>
            <a:off x="6787700" y="164490"/>
            <a:ext cx="1639760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EbscoHost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/>
              <a:t>N = 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23CF3B-6E0A-0C43-D0BB-9ABA9F79E0CC}"/>
              </a:ext>
            </a:extLst>
          </p:cNvPr>
          <p:cNvSpPr/>
          <p:nvPr/>
        </p:nvSpPr>
        <p:spPr>
          <a:xfrm>
            <a:off x="2632570" y="554784"/>
            <a:ext cx="1297554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Biorxiv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/>
              <a:t>N = 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56FBD9-36AE-CEEF-EA49-DFC2A0F43AB4}"/>
              </a:ext>
            </a:extLst>
          </p:cNvPr>
          <p:cNvSpPr/>
          <p:nvPr/>
        </p:nvSpPr>
        <p:spPr>
          <a:xfrm>
            <a:off x="5571547" y="560510"/>
            <a:ext cx="1302967" cy="31047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BASE: </a:t>
            </a:r>
            <a:r>
              <a:rPr lang="en-US" sz="1400" dirty="0"/>
              <a:t>N = 109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855168-8080-0368-6014-5912D1F1063C}"/>
              </a:ext>
            </a:extLst>
          </p:cNvPr>
          <p:cNvSpPr/>
          <p:nvPr/>
        </p:nvSpPr>
        <p:spPr>
          <a:xfrm>
            <a:off x="4000287" y="560510"/>
            <a:ext cx="1501097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Agricola: </a:t>
            </a:r>
            <a:r>
              <a:rPr lang="en-US" sz="1400" dirty="0"/>
              <a:t>N =240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Down Arrow 20">
            <a:extLst>
              <a:ext uri="{FF2B5EF4-FFF2-40B4-BE49-F238E27FC236}">
                <a16:creationId xmlns:a16="http://schemas.microsoft.com/office/drawing/2014/main" id="{8CDE122C-9492-80BF-C817-00E73FFB8C95}"/>
              </a:ext>
            </a:extLst>
          </p:cNvPr>
          <p:cNvSpPr/>
          <p:nvPr/>
        </p:nvSpPr>
        <p:spPr>
          <a:xfrm>
            <a:off x="3430090" y="995927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6A1B16-B343-77D8-0CF8-61C07C34A43F}"/>
              </a:ext>
            </a:extLst>
          </p:cNvPr>
          <p:cNvSpPr/>
          <p:nvPr/>
        </p:nvSpPr>
        <p:spPr>
          <a:xfrm>
            <a:off x="1115122" y="37869"/>
            <a:ext cx="7415561" cy="94282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4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111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University of Otago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Shinichi Nakagawa</dc:creator>
  <cp:lastModifiedBy>Malgorzata Nakagawa-Lagisz</cp:lastModifiedBy>
  <cp:revision>13</cp:revision>
  <dcterms:created xsi:type="dcterms:W3CDTF">2012-03-21T20:48:39Z</dcterms:created>
  <dcterms:modified xsi:type="dcterms:W3CDTF">2022-11-09T03:14:19Z</dcterms:modified>
</cp:coreProperties>
</file>