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A2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92" d="100"/>
          <a:sy n="92" d="100"/>
        </p:scale>
        <p:origin x="772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5BD856-A219-444D-A244-0D5784F39DB8}" type="datetimeFigureOut">
              <a:rPr lang="zh-CN" altLang="en-US" smtClean="0"/>
              <a:t>2022/6/5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832F2E-D1E7-430B-B096-9C2E41E65B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93628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BD220A-F6A7-67D0-628C-057EE50C7F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69818"/>
            <a:ext cx="9144000" cy="2729346"/>
          </a:xfrm>
        </p:spPr>
        <p:txBody>
          <a:bodyPr anchor="b">
            <a:normAutofit/>
          </a:bodyPr>
          <a:lstStyle>
            <a:lvl1pPr algn="ctr">
              <a:defRPr sz="8000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1C30AF2-34D7-B15E-E041-667736F859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58491"/>
            <a:ext cx="9144000" cy="1399309"/>
          </a:xfrm>
        </p:spPr>
        <p:txBody>
          <a:bodyPr>
            <a:normAutofit/>
          </a:bodyPr>
          <a:lstStyle>
            <a:lvl1pPr marL="0" indent="0" algn="ctr">
              <a:buNone/>
              <a:defRPr sz="4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67425C-F2C3-6E2D-4B23-DBF2EA609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60126"/>
            <a:ext cx="2743200" cy="297873"/>
          </a:xfrm>
          <a:prstGeom prst="rect">
            <a:avLst/>
          </a:prstGeom>
        </p:spPr>
        <p:txBody>
          <a:bodyPr/>
          <a:lstStyle/>
          <a:p>
            <a:fld id="{11D4CF92-A3F5-4C72-9C99-8E020469E4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6984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D9906F-4941-932F-C247-66D42CD96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65394DA-F0D7-08DD-7D5F-6D1BAFE7D0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F62927-D088-A319-F5AE-97C647AC9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1D4CF92-A3F5-4C72-9C99-8E020469E4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637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F592291-505F-DEA2-F87E-9699D79F2F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B98C224-AAE2-24BB-2350-AC46416D07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FC2676-F29F-853C-E41C-D5D40D4CA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1D4CF92-A3F5-4C72-9C99-8E020469E4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408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C4990C-FAAD-032A-BEFE-9D1A67BAC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56924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0D3700-1A78-8EC5-E437-691CE0F689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6018"/>
            <a:ext cx="10515600" cy="513094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6775B9-25C6-3B72-177E-F2C5226F0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60126"/>
            <a:ext cx="2743200" cy="297873"/>
          </a:xfrm>
          <a:prstGeom prst="rect">
            <a:avLst/>
          </a:prstGeom>
        </p:spPr>
        <p:txBody>
          <a:bodyPr/>
          <a:lstStyle/>
          <a:p>
            <a:fld id="{11D4CF92-A3F5-4C72-9C99-8E020469E4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556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8F5611-D365-DE45-E51F-0D3807C0A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D1ED3F8-894F-76A2-C0EF-67B7801C6F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C7CB23-5AD5-BE11-B5E3-51672B55D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1D4CF92-A3F5-4C72-9C99-8E020469E4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7319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3E64B7-15A6-18EB-06AF-B62990FA9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759F55-F780-1B4A-D277-8E7F20A595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9D233FA-CCE9-6489-ADD0-1E8EBF762A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946A94E-D9CB-4823-6F12-B61F38625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1D4CF92-A3F5-4C72-9C99-8E020469E4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9082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0B42D0-75A2-1A4B-8076-2C3CE4268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0244CD5-39B6-EDA5-93EE-5034EB7406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4224699-51CB-9082-5A8E-D06494C05A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6C5308F-0E21-91BD-3226-51EA6BA241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5A06D70-01EB-A467-4B93-4D34BFB242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91BA327-DDB0-8870-A58E-E54D8CE47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1D4CF92-A3F5-4C72-9C99-8E020469E4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1156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81BF93-9E93-D7BA-0511-87A2C634E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7C2A469-BD0D-39D4-219B-34F33874C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1D4CF92-A3F5-4C72-9C99-8E020469E4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3857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D109114-E8D1-F763-493E-2632F943C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1D4CF92-A3F5-4C72-9C99-8E020469E4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4873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D0E288-42A7-51A2-CDCE-45AA5369F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3772C6-81FF-D04F-4415-49AF01B3F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E1C68D6-36F5-BA48-696E-D2C1D97864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BCF079E-6934-E935-84DE-ED7DA6F29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1D4CF92-A3F5-4C72-9C99-8E020469E4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1550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D310EE-45EE-A751-76F2-7B34CB54D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4248814-FC5F-9F56-886F-6B25B45BB1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75C0C86-2FA5-964D-B722-0E2FC97D23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B21C2B1-6BB7-7A0E-FD74-B80274997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1D4CF92-A3F5-4C72-9C99-8E020469E4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3160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s://github.com/mlaibook/aipractice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2273EE1-20A4-C586-1943-01AA77829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77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4408131-0D1B-AAE1-7C93-D7C31A8D74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039090"/>
            <a:ext cx="10515600" cy="54537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2C4AB5-F768-9609-699A-E0CD4F7397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607174"/>
            <a:ext cx="2743200" cy="2286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11D4CF92-A3F5-4C72-9C99-8E020469E472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B22D8AA-A1BC-6DF6-EA33-25760A157875}"/>
              </a:ext>
            </a:extLst>
          </p:cNvPr>
          <p:cNvSpPr txBox="1"/>
          <p:nvPr userDrawn="1"/>
        </p:nvSpPr>
        <p:spPr>
          <a:xfrm>
            <a:off x="838200" y="6538912"/>
            <a:ext cx="55948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《</a:t>
            </a:r>
            <a:r>
              <a:rPr lang="zh-CN" altLang="en-US" sz="1200" dirty="0"/>
              <a:t>机器学习入门</a:t>
            </a:r>
            <a:r>
              <a:rPr lang="en-US" altLang="zh-CN" sz="1200" dirty="0"/>
              <a:t>——</a:t>
            </a:r>
            <a:r>
              <a:rPr lang="zh-CN" altLang="en-US" sz="1200" dirty="0"/>
              <a:t>数学原理解析及算法实践</a:t>
            </a:r>
            <a:r>
              <a:rPr lang="en-US" altLang="zh-CN" sz="1200" dirty="0"/>
              <a:t>》</a:t>
            </a:r>
            <a:r>
              <a:rPr lang="en-US" altLang="zh-CN" sz="1200" dirty="0" err="1">
                <a:hlinkClick r:id="rId13"/>
              </a:rPr>
              <a:t>mlaibook</a:t>
            </a:r>
            <a:r>
              <a:rPr lang="en-US" altLang="zh-CN" sz="1200" dirty="0">
                <a:hlinkClick r:id="rId13"/>
              </a:rPr>
              <a:t>/</a:t>
            </a:r>
            <a:r>
              <a:rPr lang="en-US" altLang="zh-CN" sz="1200" dirty="0" err="1">
                <a:hlinkClick r:id="rId13"/>
              </a:rPr>
              <a:t>aipractice</a:t>
            </a:r>
            <a:r>
              <a:rPr lang="en-US" altLang="zh-CN" sz="1200" dirty="0">
                <a:hlinkClick r:id="rId13"/>
              </a:rPr>
              <a:t> (github.com)</a:t>
            </a:r>
            <a:endParaRPr lang="zh-CN" altLang="en-US" sz="12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13D8439-17C7-8070-30F2-8426A1C15DF8}"/>
              </a:ext>
            </a:extLst>
          </p:cNvPr>
          <p:cNvSpPr/>
          <p:nvPr userDrawn="1"/>
        </p:nvSpPr>
        <p:spPr>
          <a:xfrm>
            <a:off x="0" y="6538913"/>
            <a:ext cx="12192000" cy="319088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4B8557A-3FE9-85A5-85F7-82478CB2E104}"/>
              </a:ext>
            </a:extLst>
          </p:cNvPr>
          <p:cNvSpPr/>
          <p:nvPr userDrawn="1"/>
        </p:nvSpPr>
        <p:spPr>
          <a:xfrm>
            <a:off x="0" y="1"/>
            <a:ext cx="12192000" cy="962891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2083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n-ea"/>
          <a:ea typeface="+mn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D49DE6-3DDB-DD35-5BB4-C384C241BB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第二章</a:t>
            </a:r>
            <a:br>
              <a:rPr lang="en-US" altLang="zh-CN" dirty="0"/>
            </a:br>
            <a:r>
              <a:rPr lang="zh-CN" altLang="en-US" dirty="0"/>
              <a:t>决策树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F1C8ACE-8B1F-D99D-A73F-5E9A2EF15A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机器学习入门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FEF314-6325-1892-EC09-DDCE80AD4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4CF92-A3F5-4C72-9C99-8E020469E47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35628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FC9A57-3C22-BC1B-689E-9C5A257AA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其他的分支条件选择依据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E39AA0-0DBB-7A93-356A-8D40F27258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基尼不纯度</a:t>
            </a:r>
            <a:endParaRPr lang="en-US" altLang="zh-CN" dirty="0"/>
          </a:p>
          <a:p>
            <a:r>
              <a:rPr lang="zh-CN" altLang="en-US" dirty="0"/>
              <a:t>假设有</a:t>
            </a:r>
            <a:r>
              <a:rPr lang="en-US" altLang="zh-CN" dirty="0"/>
              <a:t>J</a:t>
            </a:r>
            <a:r>
              <a:rPr lang="zh-CN" altLang="en-US" dirty="0"/>
              <a:t>个类别，每个类别的样本比例为</a:t>
            </a:r>
            <a:r>
              <a:rPr lang="en-US" altLang="zh-CN" dirty="0"/>
              <a:t>p</a:t>
            </a:r>
            <a:r>
              <a:rPr lang="en-US" altLang="zh-CN" baseline="-25000" dirty="0"/>
              <a:t>i</a:t>
            </a:r>
          </a:p>
          <a:p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628E01E-6DB5-16BD-8429-831A0659B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4CF92-A3F5-4C72-9C99-8E020469E472}" type="slidenum">
              <a:rPr lang="zh-CN" altLang="en-US" smtClean="0"/>
              <a:t>10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154B40C-0393-B446-A407-B978903BB1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2825" y="2331930"/>
            <a:ext cx="4206350" cy="3969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542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0A2D83-04E9-D6E4-109B-3BFAC835D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决策树提出的背景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D67513-5F37-3734-42D5-4218E2C459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/>
              <a:t>提出决策树算法的时代，机器学习的概念已经提出</a:t>
            </a:r>
            <a:endParaRPr lang="en-US" altLang="zh-CN" sz="3600" dirty="0"/>
          </a:p>
          <a:p>
            <a:r>
              <a:rPr lang="zh-CN" altLang="en-US" sz="3600" dirty="0"/>
              <a:t>学习是智能行为的重要特征</a:t>
            </a:r>
            <a:endParaRPr lang="en-US" altLang="zh-CN" sz="3600" dirty="0"/>
          </a:p>
          <a:p>
            <a:r>
              <a:rPr lang="zh-CN" altLang="en-US" sz="3600" dirty="0"/>
              <a:t>学习方法分为两类</a:t>
            </a:r>
            <a:endParaRPr lang="en-US" altLang="zh-CN" sz="3600" dirty="0"/>
          </a:p>
          <a:p>
            <a:pPr lvl="1"/>
            <a:r>
              <a:rPr lang="zh-CN" altLang="en-US" sz="3200" dirty="0"/>
              <a:t>一类是能够自我改进的自适应系统</a:t>
            </a:r>
          </a:p>
          <a:p>
            <a:pPr lvl="1"/>
            <a:r>
              <a:rPr lang="zh-CN" altLang="en-US" sz="3200" dirty="0"/>
              <a:t>一类是基于结构化知识的学习方法</a:t>
            </a:r>
            <a:endParaRPr lang="en-US" altLang="zh-CN" sz="3200" dirty="0"/>
          </a:p>
          <a:p>
            <a:r>
              <a:rPr lang="zh-CN" altLang="en-US" sz="3600" dirty="0"/>
              <a:t>决策树是对专家系统学习过程的改进</a:t>
            </a:r>
            <a:endParaRPr lang="en-US" altLang="zh-CN" sz="3600" dirty="0"/>
          </a:p>
          <a:p>
            <a:pPr lvl="1"/>
            <a:r>
              <a:rPr lang="zh-CN" altLang="en-US" sz="3200" dirty="0"/>
              <a:t>不再依赖于领域专家</a:t>
            </a:r>
            <a:endParaRPr lang="en-US" altLang="zh-CN" sz="3200" dirty="0"/>
          </a:p>
          <a:p>
            <a:pPr lvl="1"/>
            <a:r>
              <a:rPr lang="zh-CN" altLang="en-US" sz="3200" dirty="0"/>
              <a:t>直接从数据中自动归纳总结规则</a:t>
            </a:r>
            <a:endParaRPr lang="en-US" altLang="zh-CN" sz="32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7E07700-6D74-4605-567C-F226C2639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4CF92-A3F5-4C72-9C99-8E020469E47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1723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B1BFDA-41DA-AC09-54DD-A42EA3806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分类问题</a:t>
            </a:r>
          </a:p>
        </p:txBody>
      </p:sp>
      <p:pic>
        <p:nvPicPr>
          <p:cNvPr id="13" name="内容占位符 12">
            <a:extLst>
              <a:ext uri="{FF2B5EF4-FFF2-40B4-BE49-F238E27FC236}">
                <a16:creationId xmlns:a16="http://schemas.microsoft.com/office/drawing/2014/main" id="{2FD36C0E-F48A-94F3-89F9-9619C670ED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12882" y="1040042"/>
            <a:ext cx="4366236" cy="5365098"/>
          </a:xfr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6EA6353-AFBC-B41C-4C53-5153A731E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4CF92-A3F5-4C72-9C99-8E020469E47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6814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420E3D-21D3-E22B-F2D0-E575CF384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决策树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60AF2B-7573-87AB-480E-0480B59DF5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将决策规则表示为树状分支的结构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20A49D4-2D21-C39A-0E6B-7F1673323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4CF92-A3F5-4C72-9C99-8E020469E472}" type="slidenum">
              <a:rPr lang="zh-CN" altLang="en-US" smtClean="0"/>
              <a:t>4</a:t>
            </a:fld>
            <a:endParaRPr lang="zh-CN" altLang="en-US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42FCAB96-BEEC-8FA0-3D11-D8B5F1A3AF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9188" y="1669469"/>
            <a:ext cx="6106717" cy="4373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243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D64D11-6E53-705D-CB71-470C149C0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决策树的优劣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B9498A-7148-2082-977C-15B6BEE573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分支条件的选择决定了树的优劣</a:t>
            </a:r>
            <a:endParaRPr lang="en-US" altLang="zh-CN" dirty="0"/>
          </a:p>
          <a:p>
            <a:r>
              <a:rPr lang="zh-CN" altLang="en-US" dirty="0"/>
              <a:t>简洁的树通常可以捕捉到最关键的分类条件</a:t>
            </a:r>
            <a:endParaRPr lang="en-US" altLang="zh-CN" dirty="0"/>
          </a:p>
          <a:p>
            <a:r>
              <a:rPr lang="zh-CN" altLang="en-US" dirty="0"/>
              <a:t>复杂的树极有可能发生过拟合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9CAAFCB-545C-8A76-4432-F744747C1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4CF92-A3F5-4C72-9C99-8E020469E472}" type="slidenum">
              <a:rPr lang="zh-CN" altLang="en-US" smtClean="0"/>
              <a:t>5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9F9191B-FA5B-8B3D-C1E6-3350CA5DD6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9692" y="2003273"/>
            <a:ext cx="6109854" cy="4234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261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2B3BDF-97AB-7DA7-26FB-387ED70D9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度量样本集合的纯度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D1B78A-A49D-BD1F-07B3-4E98359FEE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熵表示了无序程度，可以用来度量样本集合的纯度</a:t>
            </a:r>
            <a:endParaRPr lang="en-US" altLang="zh-CN" dirty="0"/>
          </a:p>
          <a:p>
            <a:r>
              <a:rPr lang="zh-CN" altLang="en-US" dirty="0"/>
              <a:t>假设</a:t>
            </a:r>
            <a:r>
              <a:rPr lang="en-US" altLang="zh-CN" dirty="0"/>
              <a:t>p</a:t>
            </a:r>
            <a:r>
              <a:rPr lang="zh-CN" altLang="en-US" dirty="0"/>
              <a:t>表示正样本数量，</a:t>
            </a:r>
            <a:r>
              <a:rPr lang="en-US" altLang="zh-CN" dirty="0"/>
              <a:t>n</a:t>
            </a:r>
            <a:r>
              <a:rPr lang="zh-CN" altLang="en-US" dirty="0"/>
              <a:t>表示负样本数量，样本集合的熵</a:t>
            </a:r>
            <a:r>
              <a:rPr lang="en-US" altLang="zh-CN" dirty="0"/>
              <a:t>H(p, n)</a:t>
            </a:r>
            <a:r>
              <a:rPr lang="zh-CN" altLang="en-US" dirty="0"/>
              <a:t>计算如下</a:t>
            </a:r>
            <a:endParaRPr lang="en-US" altLang="zh-CN" dirty="0"/>
          </a:p>
          <a:p>
            <a:r>
              <a:rPr lang="zh-CN" altLang="en-US" dirty="0"/>
              <a:t>熵越小，样本集合越纯</a:t>
            </a:r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54A1851-6B89-F8F8-D3AA-4394BB8B3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4CF92-A3F5-4C72-9C99-8E020469E472}" type="slidenum">
              <a:rPr lang="zh-CN" altLang="en-US" smtClean="0"/>
              <a:t>6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09A5EF1-8AB1-25C4-ABE6-9ACDC946F3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6214" y="2978859"/>
            <a:ext cx="9303489" cy="1460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3557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5CB903-3555-E32F-20BF-691A7C85E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信息增益是熵的减少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E85D842-3B30-B4ED-8A68-43DE8CA52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4CF92-A3F5-4C72-9C99-8E020469E472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2101A581-DB09-50C6-EC47-E5BB27FC4F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假设分支后两组样本集的正负样本数量分别为</a:t>
            </a:r>
            <a:r>
              <a:rPr lang="en-US" altLang="zh-CN" dirty="0"/>
              <a:t>p</a:t>
            </a:r>
            <a:r>
              <a:rPr lang="en-US" altLang="zh-CN" baseline="-25000" dirty="0"/>
              <a:t>1</a:t>
            </a:r>
            <a:r>
              <a:rPr lang="en-US" altLang="zh-CN" dirty="0"/>
              <a:t>, n</a:t>
            </a:r>
            <a:r>
              <a:rPr lang="en-US" altLang="zh-CN" baseline="-25000" dirty="0"/>
              <a:t>1</a:t>
            </a:r>
            <a:r>
              <a:rPr lang="en-US" altLang="zh-CN" dirty="0"/>
              <a:t>, p</a:t>
            </a:r>
            <a:r>
              <a:rPr lang="en-US" altLang="zh-CN" baseline="-25000" dirty="0"/>
              <a:t>2</a:t>
            </a:r>
            <a:r>
              <a:rPr lang="en-US" altLang="zh-CN" dirty="0"/>
              <a:t>, n</a:t>
            </a:r>
            <a:r>
              <a:rPr lang="en-US" altLang="zh-CN" baseline="-25000" dirty="0"/>
              <a:t>2</a:t>
            </a:r>
          </a:p>
          <a:p>
            <a:r>
              <a:rPr lang="zh-CN" altLang="en-US" dirty="0"/>
              <a:t>分支后的熵为：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减少的熵就是增加的信息，好的分支条件应该使信息增益最大化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0166D26-E935-77B9-720E-B16885FEEB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629" y="2225004"/>
            <a:ext cx="6237139" cy="96103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7F71B6FA-4CF0-1014-6D15-27A44B3CE4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3132" y="4449206"/>
            <a:ext cx="5614118" cy="1020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134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A47D6B-4BE8-8A0B-E1FA-BD879A7CC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信息熵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C163542-19FC-7FC3-5752-90273A9A3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4CF92-A3F5-4C72-9C99-8E020469E472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50BA9D4-9DF3-0F4E-47FB-B21964732D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熵是系统的无序程度或者不确定性的度量</a:t>
            </a:r>
            <a:endParaRPr lang="en-US" altLang="zh-CN" dirty="0"/>
          </a:p>
          <a:p>
            <a:r>
              <a:rPr lang="zh-CN" altLang="en-US" dirty="0"/>
              <a:t>以</a:t>
            </a:r>
            <a:r>
              <a:rPr lang="en-US" altLang="zh-CN" dirty="0"/>
              <a:t>4</a:t>
            </a:r>
            <a:r>
              <a:rPr lang="zh-CN" altLang="en-US" dirty="0"/>
              <a:t>选</a:t>
            </a:r>
            <a:r>
              <a:rPr lang="en-US" altLang="zh-CN" dirty="0"/>
              <a:t>1</a:t>
            </a:r>
            <a:r>
              <a:rPr lang="zh-CN" altLang="en-US" dirty="0"/>
              <a:t>的单项选择题为例</a:t>
            </a:r>
            <a:endParaRPr lang="en-US" altLang="zh-CN" dirty="0"/>
          </a:p>
          <a:p>
            <a:pPr lvl="1"/>
            <a:r>
              <a:rPr lang="zh-CN" altLang="en-US" dirty="0"/>
              <a:t>当不知道答案，没有任何知识或信息的时候，正确答案可能是任何一个</a:t>
            </a:r>
            <a:endParaRPr lang="en-US" altLang="zh-CN" dirty="0"/>
          </a:p>
          <a:p>
            <a:pPr lvl="1"/>
            <a:r>
              <a:rPr lang="zh-CN" altLang="en-US" dirty="0"/>
              <a:t>此时系统的熵很大，不确定性高</a:t>
            </a:r>
            <a:endParaRPr lang="en-US" altLang="zh-CN" dirty="0"/>
          </a:p>
          <a:p>
            <a:pPr lvl="1"/>
            <a:r>
              <a:rPr lang="zh-CN" altLang="en-US" dirty="0"/>
              <a:t>如果“老师”提供了信息，排除了</a:t>
            </a:r>
            <a:r>
              <a:rPr lang="en-US" altLang="zh-CN" dirty="0"/>
              <a:t>A</a:t>
            </a:r>
            <a:r>
              <a:rPr lang="zh-CN" altLang="en-US" dirty="0"/>
              <a:t>和</a:t>
            </a:r>
            <a:r>
              <a:rPr lang="en-US" altLang="zh-CN" dirty="0"/>
              <a:t>B</a:t>
            </a:r>
            <a:r>
              <a:rPr lang="zh-CN" altLang="en-US" dirty="0"/>
              <a:t>两个选项，不确定性就降低了，熵减小了</a:t>
            </a:r>
            <a:endParaRPr lang="en-US" altLang="zh-CN" dirty="0"/>
          </a:p>
          <a:p>
            <a:pPr lvl="1"/>
            <a:r>
              <a:rPr lang="zh-CN" altLang="en-US" dirty="0"/>
              <a:t>如果“老师”给出了正确答案，不确定性消失了，熵减小为</a:t>
            </a:r>
            <a:r>
              <a:rPr lang="en-US" altLang="zh-CN" dirty="0"/>
              <a:t>0</a:t>
            </a:r>
          </a:p>
          <a:p>
            <a:r>
              <a:rPr lang="zh-CN" altLang="en-US" dirty="0"/>
              <a:t>熵的度量</a:t>
            </a:r>
            <a:r>
              <a:rPr lang="en-US" altLang="zh-CN" dirty="0"/>
              <a:t>=</a:t>
            </a:r>
            <a:r>
              <a:rPr lang="zh-CN" altLang="en-US" dirty="0"/>
              <a:t>消除不确定性所需的信息量</a:t>
            </a:r>
            <a:endParaRPr lang="en-US" altLang="zh-CN" dirty="0"/>
          </a:p>
          <a:p>
            <a:pPr lvl="1"/>
            <a:r>
              <a:rPr lang="zh-CN" altLang="en-US" dirty="0"/>
              <a:t>设可能的状态数为</a:t>
            </a:r>
            <a:r>
              <a:rPr lang="en-US" altLang="zh-CN" dirty="0"/>
              <a:t>N</a:t>
            </a:r>
            <a:r>
              <a:rPr lang="zh-CN" altLang="en-US" dirty="0"/>
              <a:t>（各状态等概率），熵如下（以比特为单位）</a:t>
            </a:r>
            <a:endParaRPr lang="en-US" altLang="zh-CN" dirty="0"/>
          </a:p>
          <a:p>
            <a:pPr marL="457200" lvl="1" indent="0">
              <a:buNone/>
            </a:pP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124AC2C6-E95F-2F05-A44D-44E4232521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8980" y="4855080"/>
            <a:ext cx="1895636" cy="1048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738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E65978-3D42-1712-2423-878D5F538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信息熵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1E1A952-0C21-665D-442F-6D137C4DDA5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随机变量</a:t>
                </a:r>
                <a:r>
                  <a:rPr lang="en-US" altLang="zh-CN" dirty="0"/>
                  <a:t>x</a:t>
                </a:r>
                <a:r>
                  <a:rPr lang="zh-CN" altLang="en-US" dirty="0"/>
                  <a:t>的熵</a:t>
                </a:r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二分类标签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0, 1</m:t>
                        </m:r>
                      </m:e>
                    </m:d>
                    <m:r>
                      <a:rPr lang="zh-CN" altLang="en-US" i="1">
                        <a:latin typeface="Cambria Math" panose="02040503050406030204" pitchFamily="18" charset="0"/>
                      </a:rPr>
                      <m:t>作为</m:t>
                    </m:r>
                  </m:oMath>
                </a14:m>
                <a:r>
                  <a:rPr lang="zh-CN" altLang="en-US" dirty="0"/>
                  <a:t>随机变量的熵，</a:t>
                </a:r>
                <a:r>
                  <a:rPr lang="en-US" altLang="zh-CN" dirty="0"/>
                  <a:t>p</a:t>
                </a:r>
                <a:r>
                  <a:rPr lang="zh-CN" altLang="en-US" dirty="0"/>
                  <a:t>为</a:t>
                </a:r>
                <a:r>
                  <a:rPr lang="en-US" altLang="zh-CN" dirty="0"/>
                  <a:t>x=1</a:t>
                </a:r>
                <a:r>
                  <a:rPr lang="zh-CN" altLang="en-US" dirty="0"/>
                  <a:t>的概率</a:t>
                </a:r>
                <a:endParaRPr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1E1A952-0C21-665D-442F-6D137C4DDA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490864D-813E-4648-C71A-BD9F0B87C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4CF92-A3F5-4C72-9C99-8E020469E472}" type="slidenum">
              <a:rPr lang="zh-CN" altLang="en-US" smtClean="0"/>
              <a:t>9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E42FA5D-4871-9F30-0309-089D8FE43E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4936" y="1644417"/>
            <a:ext cx="4795234" cy="123140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6AFE34B-15C6-D716-113D-7B1429D934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7396" y="3825137"/>
            <a:ext cx="4692998" cy="2628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3168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黄橙色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</TotalTime>
  <Words>381</Words>
  <Application>Microsoft Office PowerPoint</Application>
  <PresentationFormat>宽屏</PresentationFormat>
  <Paragraphs>57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等线</vt:lpstr>
      <vt:lpstr>Arial</vt:lpstr>
      <vt:lpstr>Cambria Math</vt:lpstr>
      <vt:lpstr>Office 主题​​</vt:lpstr>
      <vt:lpstr>第二章 决策树</vt:lpstr>
      <vt:lpstr>决策树提出的背景</vt:lpstr>
      <vt:lpstr>分类问题</vt:lpstr>
      <vt:lpstr>决策树</vt:lpstr>
      <vt:lpstr>决策树的优劣</vt:lpstr>
      <vt:lpstr>度量样本集合的纯度</vt:lpstr>
      <vt:lpstr>信息增益是熵的减少</vt:lpstr>
      <vt:lpstr>信息熵</vt:lpstr>
      <vt:lpstr>信息熵</vt:lpstr>
      <vt:lpstr>其他的分支条件选择依据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前  言</dc:title>
  <dc:creator>Dong Zheng</dc:creator>
  <cp:lastModifiedBy>Dong Zheng</cp:lastModifiedBy>
  <cp:revision>4</cp:revision>
  <dcterms:created xsi:type="dcterms:W3CDTF">2022-06-03T03:17:49Z</dcterms:created>
  <dcterms:modified xsi:type="dcterms:W3CDTF">2022-06-05T07:53:47Z</dcterms:modified>
</cp:coreProperties>
</file>