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325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  <a:br>
              <a:rPr lang="en-US" altLang="zh-CN" dirty="0"/>
            </a:br>
            <a:r>
              <a:rPr lang="zh-CN" altLang="en-US" dirty="0"/>
              <a:t>逻辑斯蒂回归</a:t>
            </a:r>
            <a:br>
              <a:rPr lang="en-US" altLang="zh-CN" dirty="0"/>
            </a:br>
            <a:r>
              <a:rPr lang="zh-CN" altLang="en-US" dirty="0"/>
              <a:t>和分类器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2142-50AF-1829-2B3F-CD052916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决策树的分类边界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842B65-928E-5F16-D534-7D94FE575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000" y="1326087"/>
            <a:ext cx="6525999" cy="4205825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37ADE-D041-8697-4B92-5718CC74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575AC-189B-D3F6-C7CE-7597B1DE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8EC97-E71D-622E-B5E4-7C669169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寻找最优决策边界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5C5C7-0A64-7396-5814-0A8AFC33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F8CBC-16FE-DBBD-ACF6-CEAC7040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54" y="1591564"/>
            <a:ext cx="5657891" cy="42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72BA-D08F-1FB0-0872-EDAD7E6B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支持向量和决策边界的宽度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C8E5BD8-071D-59ED-1ADA-1D0A52C49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13860"/>
            <a:ext cx="4618796" cy="3772828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F0436-4410-87A4-5EA6-DC2B87570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𝒙</a:t>
            </a:r>
            <a:r>
              <a:rPr lang="zh-CN" altLang="en-US" baseline="-25000" dirty="0"/>
              <a:t>𝑖</a:t>
            </a:r>
            <a:r>
              <a:rPr lang="zh-CN" altLang="en-US" dirty="0"/>
              <a:t> 是正样本，𝒘⋅𝒙</a:t>
            </a:r>
            <a:r>
              <a:rPr lang="zh-CN" altLang="en-US" baseline="-25000" dirty="0"/>
              <a:t>𝑖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𝑏 ≥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𝒙</a:t>
            </a:r>
            <a:r>
              <a:rPr lang="zh-CN" altLang="en-US" baseline="-25000" dirty="0"/>
              <a:t>𝑖</a:t>
            </a:r>
            <a:r>
              <a:rPr lang="zh-CN" altLang="en-US" dirty="0"/>
              <a:t> 是负样本，𝒘⋅𝒙</a:t>
            </a:r>
            <a:r>
              <a:rPr lang="zh-CN" altLang="en-US" baseline="-25000" dirty="0"/>
              <a:t>𝑖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𝑏 ≤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1A4E-7A32-B55D-769B-D34F4690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1BC172-B49D-9C43-27FA-48FCB12D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74" y="2429735"/>
            <a:ext cx="3883451" cy="29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4A9D-15DA-6D99-ECBA-1526F0F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支持向量机的优化目标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2C6A4AB-D190-5A1E-73EF-78C51855B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最大化决策边界宽度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等价于最小化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约束条件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72C6A4AB-D190-5A1E-73EF-78C51855B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6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A4A5B-D09E-E961-63FE-4AE4B34E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9C78-6C12-D87E-A643-C5A3AF66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拉格朗日乘子法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D817BED-C412-FAE7-FE76-F76FF624CF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94" y="1919868"/>
            <a:ext cx="6205325" cy="3560812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6867-7981-7DB2-8B70-38EEE4DF2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求解 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</a:t>
            </a:r>
            <a:r>
              <a:rPr lang="zh-CN" altLang="en-US" dirty="0"/>
              <a:t>的极值，同时满足约束 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= 0</a:t>
            </a:r>
            <a:r>
              <a:rPr lang="zh-CN" altLang="en-US" dirty="0"/>
              <a:t>，可以转换为无约束的求解 𝐿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, </a:t>
            </a:r>
            <a:r>
              <a:rPr lang="zh-CN" altLang="en-US" dirty="0"/>
              <a:t>𝛼</a:t>
            </a:r>
            <a:r>
              <a:rPr lang="en-US" altLang="zh-CN" dirty="0"/>
              <a:t>) = </a:t>
            </a:r>
            <a:r>
              <a:rPr lang="zh-CN" altLang="en-US" dirty="0"/>
              <a:t>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+ </a:t>
            </a:r>
            <a:r>
              <a:rPr lang="zh-CN" altLang="en-US" dirty="0"/>
              <a:t>𝛼𝑔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</a:t>
            </a:r>
            <a:r>
              <a:rPr lang="zh-CN" altLang="en-US" dirty="0"/>
              <a:t>的极值</a:t>
            </a:r>
            <a:endParaRPr lang="en-US" altLang="zh-CN" dirty="0"/>
          </a:p>
          <a:p>
            <a:r>
              <a:rPr lang="en-US" altLang="zh-CN" dirty="0"/>
              <a:t>KKT </a:t>
            </a:r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如果约束条件是不等式 𝑔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) ≤ 0</a:t>
            </a:r>
          </a:p>
          <a:p>
            <a:pPr lvl="1"/>
            <a:r>
              <a:rPr lang="zh-CN" altLang="en-US" dirty="0"/>
              <a:t>需要满足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B7715-4B88-E929-E17F-1BB59EBC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A506D2-BE6D-06F5-BDD9-F4FBD48C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924" y="3838807"/>
            <a:ext cx="2687904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BC9E-F4B9-A8FE-D1DD-D2398A2E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支持向量机的有约束优化问题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129A8AE-A72D-C53C-9ABC-075DD962E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036" y="1194575"/>
            <a:ext cx="9047405" cy="4855161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836E1-71AD-67CE-1583-ACC8C79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0D14C-6091-C41B-2C8D-454E31CD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支持向量机的有约束优化问题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58CB1-E10C-7312-0D97-66385BC72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令优化目标的导数等于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求解后代入目标函数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dirty="0"/>
                  <a:t>得到分类判别函数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优化目标和分类判别函数仅依赖于内积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A58CB1-E10C-7312-0D97-66385BC72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 b="-2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836C5-B6D1-BED6-A650-6A9C42B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0ECE4-14A4-0514-731B-DEEF6E31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36" y="1567494"/>
            <a:ext cx="6895595" cy="1629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BEF8B-E562-4B34-08A1-D778DC7A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36" y="3387932"/>
            <a:ext cx="5793311" cy="968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A0A052-8945-F1FC-2022-75099299B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90" y="4414803"/>
            <a:ext cx="4693666" cy="9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FAC9E-634D-8F78-CD9E-9CEEBE3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利用核函数解决非线性分类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F83C94E-DC74-1E9D-3E98-77085418B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81" y="2359479"/>
            <a:ext cx="5948712" cy="2424792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E2465-0DEA-73D0-8106-6BACCB154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核函数：空间变换后的内积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常见核函数</a:t>
            </a:r>
            <a:endParaRPr lang="en-US" altLang="zh-CN" dirty="0"/>
          </a:p>
          <a:p>
            <a:pPr lvl="1"/>
            <a:r>
              <a:rPr lang="zh-CN" altLang="en-US" dirty="0"/>
              <a:t>线性核函数</a:t>
            </a:r>
            <a:endParaRPr lang="en-US" altLang="zh-CN" dirty="0"/>
          </a:p>
          <a:p>
            <a:pPr lvl="1"/>
            <a:r>
              <a:rPr lang="zh-CN" altLang="en-US" dirty="0"/>
              <a:t>多项式核函数</a:t>
            </a:r>
            <a:endParaRPr lang="en-US" altLang="zh-CN" dirty="0"/>
          </a:p>
          <a:p>
            <a:pPr lvl="1"/>
            <a:r>
              <a:rPr lang="zh-CN" altLang="en-US" dirty="0"/>
              <a:t>高斯核函数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4DACA-AA85-BC76-2341-5ABC5AB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E82543-E84D-1A2D-3B75-0254B8E3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136" y="1854850"/>
            <a:ext cx="3313727" cy="5046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718B8E-0F82-AEE5-8E43-C924DD39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816" y="3222607"/>
            <a:ext cx="1886047" cy="349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8E7785-DEDD-3F46-E19E-53DF1778A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45" y="3571875"/>
            <a:ext cx="2133710" cy="4191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CC3AD8-E147-C659-7721-239D43F93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136" y="4487781"/>
            <a:ext cx="3568883" cy="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4F6F-5387-8ECE-B173-29F8947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鸢尾花分类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4B03D-90A6-C30A-CE0C-3ABFB401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鸢尾花的花萼长度、花萼宽度和鸢尾花种类的关系：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−</a:t>
            </a:r>
            <a:r>
              <a:rPr lang="en-US" altLang="zh-CN" dirty="0"/>
              <a:t>1 </a:t>
            </a:r>
            <a:r>
              <a:rPr lang="zh-CN" altLang="en-US" dirty="0"/>
              <a:t>表示山鸢尾，</a:t>
            </a:r>
            <a:r>
              <a:rPr lang="en-US" altLang="zh-CN" dirty="0"/>
              <a:t>1 </a:t>
            </a:r>
            <a:r>
              <a:rPr lang="zh-CN" altLang="en-US" dirty="0"/>
              <a:t>表示杂色鸢尾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4885D-16B6-252F-BF66-64CAE472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26E6FC-7FCA-65D0-E834-D2FFA313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626"/>
            <a:ext cx="10567991" cy="33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F23E8-EFB4-4D2C-836B-1C22FF8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对数几率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2FC5-D0B9-4017-3C6C-BD907BE7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样本属于某个类别的几率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样本属于某个类别的几率与因变量呈线性关系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概率和因变量的关系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50C95-24D3-C5BE-C636-F91E4BDF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096C05-7396-CB79-0CE4-D5A16BC1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9" y="1152352"/>
            <a:ext cx="2968386" cy="1227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0ABC7D-2130-390E-D04A-D6143483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22" y="3111175"/>
            <a:ext cx="7790749" cy="14079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DFE8FB-F816-5A44-BDF2-6DA02687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41" y="5129698"/>
            <a:ext cx="7610899" cy="12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64B9-0254-1245-A656-592E5916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3EE28-AE1F-E999-A629-3BF5FEFE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最大化样本出现的“可能性”，及样本出现的概率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似然函数为概率的对数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交叉熵：观察分布和真实分布之间的差异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F3519-464B-13C4-3763-0A8C6C4A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5D341B-5E18-9E98-41B5-18093F09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68" y="1530146"/>
            <a:ext cx="5285432" cy="9898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F81832-E2BB-853B-CAFA-8F420369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34" y="3171031"/>
            <a:ext cx="7877295" cy="11670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8B2545-A250-9DC6-2014-7C58B583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29" y="5228479"/>
            <a:ext cx="5041909" cy="11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14999-4778-1468-6E39-463A9FC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多类别分类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BC9506-1F2C-BC68-A089-DB3C1E0C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282" y="1232792"/>
            <a:ext cx="6801435" cy="439241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6E069-26D9-77FD-C14D-B7A10FE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0CC7-992B-4FC8-49F1-9B912AA1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3CC79-0E36-CE10-77B2-FBEAB257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两个类别的对数几率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多个类别的对数几率</a:t>
            </a:r>
            <a:endParaRPr lang="en-US" altLang="zh-CN" dirty="0"/>
          </a:p>
          <a:p>
            <a:r>
              <a:rPr lang="zh-CN" altLang="en-US" dirty="0"/>
              <a:t>也就是</a:t>
            </a:r>
            <a:endParaRPr lang="en-US" altLang="zh-CN" dirty="0"/>
          </a:p>
          <a:p>
            <a:r>
              <a:rPr lang="zh-CN" altLang="en-US" dirty="0"/>
              <a:t>于是有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B2B13-5E2F-1795-437E-86D76DF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56DBAB-AF51-25B6-BA8D-3578607C5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299" y="953138"/>
            <a:ext cx="2673487" cy="8191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002036-6820-89C5-04FF-5DBBA740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99" y="1865210"/>
            <a:ext cx="2540131" cy="7239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71255C-E413-EF5E-A702-36D7F1738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412" y="2569453"/>
            <a:ext cx="3473629" cy="539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60E3CD-A6FC-96BB-B374-E48B3ED92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888" y="3132118"/>
            <a:ext cx="4292821" cy="31688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F8B749-16CD-A450-F609-42CE9A634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786" y="4025061"/>
            <a:ext cx="4331026" cy="18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DF04-00B4-61CA-A50C-E2BB7664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多类别逻辑斯蒂回归的最大似然估计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E78B3-9844-3618-9A71-5C029117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最大化似然函数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C210A-4C4A-AD57-863F-BF4954A2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68B5A-14D5-D894-F788-002029EA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47" y="1239409"/>
            <a:ext cx="4279952" cy="1115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5A767E-8D91-BFAC-986A-837FA2B5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94" y="2796725"/>
            <a:ext cx="3839705" cy="35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3812-F6A3-31DD-5B20-2794480C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交叉熵误差和均方误差的比较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F9E653-E67E-4F48-66CC-5C7898722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均方误差倾向于平均化各类别概率：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考虑一个三分类问题，类别分别为猫、豹和狗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某个样本类标签为猫，类标记变量 </a:t>
                </a:r>
                <a:r>
                  <a:rPr lang="en-US" altLang="zh-CN" dirty="0"/>
                  <a:t>(1, 0, 0)</a:t>
                </a:r>
              </a:p>
              <a:p>
                <a:pPr lvl="1"/>
                <a:r>
                  <a:rPr lang="zh-CN" altLang="en-US" dirty="0"/>
                  <a:t>对于预测概率 </a:t>
                </a:r>
                <a:r>
                  <a:rPr lang="en-US" altLang="zh-CN" dirty="0"/>
                  <a:t>(0.8, 0.1, 0.1) </a:t>
                </a:r>
              </a:p>
              <a:p>
                <a:pPr lvl="2"/>
                <a:r>
                  <a:rPr lang="zh-CN" altLang="en-US" dirty="0"/>
                  <a:t>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对于预测概率</a:t>
                </a:r>
                <a:r>
                  <a:rPr lang="en-US" altLang="zh-CN" dirty="0"/>
                  <a:t>(0.8, 0.15, 0.05)</a:t>
                </a:r>
              </a:p>
              <a:p>
                <a:pPr lvl="2"/>
                <a:r>
                  <a:rPr lang="zh-CN" altLang="en-US" dirty="0"/>
                  <a:t>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=0.065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当分类完全错误或者完全正确时，均方误差的梯度都极小，不利于进行数值优化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F9E653-E67E-4F48-66CC-5C7898722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82EA0-1A30-1CF0-9478-4E8E51AF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4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48DCD-72F8-A9C0-61A7-DAC9CA9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逻辑斯蒂回归的分类边界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BF709B6-FFB0-DD4E-5BE5-95D23B389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796" y="1547702"/>
            <a:ext cx="5010407" cy="4305521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19B0E81-C495-DD95-62E0-1123FB12D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519" y="2058903"/>
            <a:ext cx="5092962" cy="328311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1EB624-535C-2C23-1D03-9E8DC47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1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443</Words>
  <Application>Microsoft Office PowerPoint</Application>
  <PresentationFormat>宽屏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Cambria Math</vt:lpstr>
      <vt:lpstr>Office 主题​​</vt:lpstr>
      <vt:lpstr>第五章 逻辑斯蒂回归 和分类器</vt:lpstr>
      <vt:lpstr>鸢尾花分类</vt:lpstr>
      <vt:lpstr>对数几率</vt:lpstr>
      <vt:lpstr>最大似然估计</vt:lpstr>
      <vt:lpstr>多类别分类</vt:lpstr>
      <vt:lpstr>多类别逻辑斯蒂回归</vt:lpstr>
      <vt:lpstr>多类别逻辑斯蒂回归的最大似然估计</vt:lpstr>
      <vt:lpstr>交叉熵误差和均方误差的比较</vt:lpstr>
      <vt:lpstr>逻辑斯蒂回归的分类边界</vt:lpstr>
      <vt:lpstr>决策树的分类边界</vt:lpstr>
      <vt:lpstr>支持向量机</vt:lpstr>
      <vt:lpstr>支持向量和决策边界的宽度</vt:lpstr>
      <vt:lpstr>支持向量机的优化目标</vt:lpstr>
      <vt:lpstr>拉格朗日乘子法</vt:lpstr>
      <vt:lpstr>支持向量机的有约束优化问题</vt:lpstr>
      <vt:lpstr>支持向量机的有约束优化问题</vt:lpstr>
      <vt:lpstr>利用核函数解决非线性分类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10</cp:revision>
  <dcterms:created xsi:type="dcterms:W3CDTF">2022-06-03T03:17:49Z</dcterms:created>
  <dcterms:modified xsi:type="dcterms:W3CDTF">2022-10-01T03:06:08Z</dcterms:modified>
</cp:coreProperties>
</file>