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A2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97" d="100"/>
          <a:sy n="97" d="100"/>
        </p:scale>
        <p:origin x="68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5BD856-A219-444D-A244-0D5784F39DB8}" type="datetimeFigureOut">
              <a:rPr lang="zh-CN" altLang="en-US" smtClean="0"/>
              <a:t>2022/10/3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832F2E-D1E7-430B-B096-9C2E41E65B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93628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laibook/aipractice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10/3/2022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4CF92-A3F5-4C72-9C99-8E020469E47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094421C7-F3FB-F4DB-142C-9DF674FA5A7E}"/>
              </a:ext>
            </a:extLst>
          </p:cNvPr>
          <p:cNvSpPr txBox="1"/>
          <p:nvPr userDrawn="1"/>
        </p:nvSpPr>
        <p:spPr>
          <a:xfrm>
            <a:off x="1695807" y="6503847"/>
            <a:ext cx="54697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  <a:latin typeface="+mn-lt"/>
                <a:ea typeface="黑体" panose="02010609060101010101" pitchFamily="49" charset="-122"/>
              </a:rPr>
              <a:t>《</a:t>
            </a:r>
            <a:r>
              <a:rPr lang="zh-CN" altLang="en-US" sz="1200" dirty="0">
                <a:solidFill>
                  <a:schemeClr val="bg1"/>
                </a:solidFill>
                <a:latin typeface="+mn-lt"/>
                <a:ea typeface="黑体" panose="02010609060101010101" pitchFamily="49" charset="-122"/>
              </a:rPr>
              <a:t>机器学习入门</a:t>
            </a:r>
            <a:r>
              <a:rPr lang="en-US" altLang="zh-CN" sz="1200" dirty="0">
                <a:solidFill>
                  <a:schemeClr val="bg1"/>
                </a:solidFill>
                <a:latin typeface="+mn-lt"/>
                <a:ea typeface="黑体" panose="02010609060101010101" pitchFamily="49" charset="-122"/>
              </a:rPr>
              <a:t>——</a:t>
            </a:r>
            <a:r>
              <a:rPr lang="zh-CN" altLang="en-US" sz="1200" dirty="0">
                <a:solidFill>
                  <a:schemeClr val="bg1"/>
                </a:solidFill>
                <a:latin typeface="+mn-lt"/>
                <a:ea typeface="黑体" panose="02010609060101010101" pitchFamily="49" charset="-122"/>
              </a:rPr>
              <a:t>数学原理解析及算法实践</a:t>
            </a:r>
            <a:r>
              <a:rPr lang="en-US" altLang="zh-CN" sz="1200" dirty="0">
                <a:solidFill>
                  <a:schemeClr val="bg1"/>
                </a:solidFill>
                <a:latin typeface="+mn-lt"/>
                <a:ea typeface="黑体" panose="02010609060101010101" pitchFamily="49" charset="-122"/>
              </a:rPr>
              <a:t>》</a:t>
            </a:r>
            <a:r>
              <a:rPr lang="en-US" altLang="zh-CN" sz="1200" dirty="0" err="1">
                <a:solidFill>
                  <a:srgbClr val="2998E3"/>
                </a:solidFill>
                <a:latin typeface="+mn-lt"/>
                <a:ea typeface="黑体" panose="02010609060101010101" pitchFamily="49" charset="-122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mlaibook</a:t>
            </a:r>
            <a:r>
              <a:rPr lang="en-US" altLang="zh-CN" sz="1200" dirty="0">
                <a:solidFill>
                  <a:srgbClr val="2998E3"/>
                </a:solidFill>
                <a:latin typeface="+mn-lt"/>
                <a:ea typeface="黑体" panose="02010609060101010101" pitchFamily="49" charset="-122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en-US" altLang="zh-CN" sz="1200" dirty="0" err="1">
                <a:solidFill>
                  <a:srgbClr val="2998E3"/>
                </a:solidFill>
                <a:latin typeface="+mn-lt"/>
                <a:ea typeface="黑体" panose="02010609060101010101" pitchFamily="49" charset="-122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aipractice</a:t>
            </a:r>
            <a:r>
              <a:rPr lang="en-US" altLang="zh-CN" sz="1200" dirty="0">
                <a:solidFill>
                  <a:schemeClr val="bg1"/>
                </a:solidFill>
                <a:latin typeface="+mn-lt"/>
                <a:ea typeface="黑体" panose="02010609060101010101" pitchFamily="49" charset="-122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(github.com)</a:t>
            </a:r>
            <a:endParaRPr lang="zh-CN" altLang="en-US" sz="1200" dirty="0">
              <a:solidFill>
                <a:schemeClr val="bg1"/>
              </a:solidFill>
              <a:latin typeface="+mn-lt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52671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10/3/2022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4CF92-A3F5-4C72-9C99-8E020469E4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0461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10/3/2022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4CF92-A3F5-4C72-9C99-8E020469E4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3705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702302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072282"/>
            <a:ext cx="4937760" cy="4796812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072283"/>
            <a:ext cx="4937760" cy="4796812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10/3/2022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4CF92-A3F5-4C72-9C99-8E020469E4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6835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736282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102697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1853010"/>
            <a:ext cx="4937760" cy="410752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102697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1853010"/>
            <a:ext cx="4937760" cy="410752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10/3/2022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4CF92-A3F5-4C72-9C99-8E020469E4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1306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10/3/2022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4CF92-A3F5-4C72-9C99-8E020469E4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7413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10/3/2022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4CF92-A3F5-4C72-9C99-8E020469E4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8423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10/3/2022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1D4CF92-A3F5-4C72-9C99-8E020469E4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2327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10/3/2022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4CF92-A3F5-4C72-9C99-8E020469E4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1411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10/3/2022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4CF92-A3F5-4C72-9C99-8E020469E4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4414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hyperlink" Target="https://github.com/mlaibook/aipractice" TargetMode="Externa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7008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066544"/>
            <a:ext cx="10058400" cy="480255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10/3/2022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1D4CF92-A3F5-4C72-9C99-8E020469E472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097280" y="98790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FA69FC02-2D1F-3B5F-9AA4-FC67776192B7}"/>
              </a:ext>
            </a:extLst>
          </p:cNvPr>
          <p:cNvSpPr txBox="1"/>
          <p:nvPr userDrawn="1"/>
        </p:nvSpPr>
        <p:spPr>
          <a:xfrm>
            <a:off x="1695807" y="6503847"/>
            <a:ext cx="54697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  <a:latin typeface="+mn-lt"/>
                <a:ea typeface="黑体" panose="02010609060101010101" pitchFamily="49" charset="-122"/>
              </a:rPr>
              <a:t>《</a:t>
            </a:r>
            <a:r>
              <a:rPr lang="zh-CN" altLang="en-US" sz="1200" dirty="0">
                <a:solidFill>
                  <a:schemeClr val="bg1"/>
                </a:solidFill>
                <a:latin typeface="+mn-lt"/>
                <a:ea typeface="黑体" panose="02010609060101010101" pitchFamily="49" charset="-122"/>
              </a:rPr>
              <a:t>机器学习入门</a:t>
            </a:r>
            <a:r>
              <a:rPr lang="en-US" altLang="zh-CN" sz="1200" dirty="0">
                <a:solidFill>
                  <a:schemeClr val="bg1"/>
                </a:solidFill>
                <a:latin typeface="+mn-lt"/>
                <a:ea typeface="黑体" panose="02010609060101010101" pitchFamily="49" charset="-122"/>
              </a:rPr>
              <a:t>——</a:t>
            </a:r>
            <a:r>
              <a:rPr lang="zh-CN" altLang="en-US" sz="1200" dirty="0">
                <a:solidFill>
                  <a:schemeClr val="bg1"/>
                </a:solidFill>
                <a:latin typeface="+mn-lt"/>
                <a:ea typeface="黑体" panose="02010609060101010101" pitchFamily="49" charset="-122"/>
              </a:rPr>
              <a:t>数学原理解析及算法实践</a:t>
            </a:r>
            <a:r>
              <a:rPr lang="en-US" altLang="zh-CN" sz="1200" dirty="0">
                <a:solidFill>
                  <a:schemeClr val="bg1"/>
                </a:solidFill>
                <a:latin typeface="+mn-lt"/>
                <a:ea typeface="黑体" panose="02010609060101010101" pitchFamily="49" charset="-122"/>
              </a:rPr>
              <a:t>》</a:t>
            </a:r>
            <a:r>
              <a:rPr lang="en-US" altLang="zh-CN" sz="1200" dirty="0" err="1">
                <a:solidFill>
                  <a:srgbClr val="2998E3"/>
                </a:solidFill>
                <a:latin typeface="+mn-lt"/>
                <a:ea typeface="黑体" panose="02010609060101010101" pitchFamily="49" charset="-122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mlaibook</a:t>
            </a:r>
            <a:r>
              <a:rPr lang="en-US" altLang="zh-CN" sz="1200" dirty="0">
                <a:solidFill>
                  <a:srgbClr val="2998E3"/>
                </a:solidFill>
                <a:latin typeface="+mn-lt"/>
                <a:ea typeface="黑体" panose="02010609060101010101" pitchFamily="49" charset="-122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en-US" altLang="zh-CN" sz="1200" dirty="0" err="1">
                <a:solidFill>
                  <a:srgbClr val="2998E3"/>
                </a:solidFill>
                <a:latin typeface="+mn-lt"/>
                <a:ea typeface="黑体" panose="02010609060101010101" pitchFamily="49" charset="-122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aipractice</a:t>
            </a:r>
            <a:r>
              <a:rPr lang="en-US" altLang="zh-CN" sz="1200" dirty="0">
                <a:solidFill>
                  <a:schemeClr val="bg1"/>
                </a:solidFill>
                <a:latin typeface="+mn-lt"/>
                <a:ea typeface="黑体" panose="02010609060101010101" pitchFamily="49" charset="-122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(github.com)</a:t>
            </a:r>
            <a:endParaRPr lang="zh-CN" altLang="en-US" sz="1200" dirty="0">
              <a:solidFill>
                <a:schemeClr val="bg1"/>
              </a:solidFill>
              <a:latin typeface="+mn-lt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21961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n-lt"/>
          <a:ea typeface="黑体" panose="02010609060101010101" pitchFamily="49" charset="-122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Wingdings" panose="05000000000000000000" pitchFamily="2" charset="2"/>
        <a:buChar char="l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黑体" panose="02010609060101010101" pitchFamily="49" charset="-122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黑体" panose="02010609060101010101" pitchFamily="49" charset="-122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黑体" panose="02010609060101010101" pitchFamily="49" charset="-122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黑体" panose="02010609060101010101" pitchFamily="49" charset="-122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黑体" panose="02010609060101010101" pitchFamily="49" charset="-122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D49DE6-3DDB-DD35-5BB4-C384C241BB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第八章</a:t>
            </a:r>
            <a:br>
              <a:rPr lang="en-US" altLang="zh-CN" dirty="0"/>
            </a:br>
            <a:r>
              <a:rPr lang="zh-CN" altLang="en-US" dirty="0"/>
              <a:t>聚类分析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F1C8ACE-8B1F-D99D-A73F-5E9A2EF15A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机器学习入门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FEF314-6325-1892-EC09-DDCE80AD4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4CF92-A3F5-4C72-9C99-8E020469E47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35628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7842C49C-78B8-559B-1E2B-AA3CABF61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聚类算法比较</a:t>
            </a:r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6BEA0821-D90E-58ED-31AD-52531CC846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87552" y="1000573"/>
            <a:ext cx="4016895" cy="5238700"/>
          </a:xfrm>
        </p:spPr>
      </p:pic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5C5B202-7AB9-E2E8-F78E-EC369AEE2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4CF92-A3F5-4C72-9C99-8E020469E472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54398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CE7D11-15E5-7648-ACDB-1D4F78FCB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SOM</a:t>
            </a:r>
            <a:r>
              <a:rPr lang="zh-CN" altLang="en-US" dirty="0"/>
              <a:t>神经网络（在线聚类算法）</a:t>
            </a:r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0F661379-8C8C-5122-BB8E-E99A83B7B20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18238" y="1694265"/>
            <a:ext cx="4937125" cy="3552020"/>
          </a:xfr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94FF302-7959-260E-F750-C9EE69F28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4CF92-A3F5-4C72-9C99-8E020469E472}" type="slidenum">
              <a:rPr lang="zh-CN" altLang="en-US" smtClean="0"/>
              <a:t>11</a:t>
            </a:fld>
            <a:endParaRPr lang="zh-CN" altLang="en-US"/>
          </a:p>
        </p:txBody>
      </p:sp>
      <p:pic>
        <p:nvPicPr>
          <p:cNvPr id="1026" name="Picture 2" descr="自组织映射的训练实例。蓝色斑点是训练数据的分布，而小白斑点是从该分布走出的目前的训练数据。起初（左图）SOM节点处在数据空间的任意位置。选择离训练数据最近的（用黄色高亮的）节点。它会向着训练数据移动，网格上它的邻居节点也会（在较小程度上）如此移动。经过多次迭代后的网格会趋于近似的数据分布（右图）。">
            <a:extLst>
              <a:ext uri="{FF2B5EF4-FFF2-40B4-BE49-F238E27FC236}">
                <a16:creationId xmlns:a16="http://schemas.microsoft.com/office/drawing/2014/main" id="{F6F61374-BE4F-F2E1-3CB7-5703F99B4BF5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63" y="2803742"/>
            <a:ext cx="4938712" cy="1333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8B8D77F7-FE9C-C3B3-F3B6-30584351BF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2618" y="4326457"/>
            <a:ext cx="4026107" cy="704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57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4EF5D8-A529-E9F6-DF52-30EA667F3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K</a:t>
            </a:r>
            <a:r>
              <a:rPr lang="zh-CN" altLang="en-US" dirty="0"/>
              <a:t>均值聚类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A7E94A-8733-B462-351E-61E72E8137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利用聚类将相近的颜色归为一类，对颜色数量进行压缩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25A8E69-2D88-A108-9A06-87AF9871D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4CF92-A3F5-4C72-9C99-8E020469E472}" type="slidenum">
              <a:rPr lang="zh-CN" altLang="en-US" smtClean="0"/>
              <a:t>2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813FAEB-A4C3-297B-A74B-B626C6CA62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320" y="1868521"/>
            <a:ext cx="10518302" cy="371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887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A10D27-F15A-6068-5FD3-6442F64C2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K</a:t>
            </a:r>
            <a:r>
              <a:rPr lang="zh-CN" altLang="en-US" dirty="0"/>
              <a:t>均值聚类迭代过程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D20A303F-F151-7177-AD5B-C04814A47A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6531" y="1947009"/>
            <a:ext cx="9668410" cy="3167688"/>
          </a:xfr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6382B26-D68D-CDBA-3711-BC77207B9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4CF92-A3F5-4C72-9C99-8E020469E47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7677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9A3342-4724-3058-2253-9A1D6D22B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K</a:t>
            </a:r>
            <a:r>
              <a:rPr lang="zh-CN" altLang="en-US" dirty="0"/>
              <a:t>均值聚类算法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0603AE4B-18F3-8F0B-07E8-DA4C4BEFAA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80618" y="1066800"/>
            <a:ext cx="7291089" cy="4802188"/>
          </a:xfr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ABE5AF1-EDD4-3529-62D1-7F2C92B3D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4CF92-A3F5-4C72-9C99-8E020469E47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3977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946173-A01F-5BE7-A17F-872644D4A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距离度量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2125A5-4C26-5381-F046-EA1C60732C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欧氏距离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曼哈顿距离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余弦距离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2E27AB1-22E2-8AB7-1953-A24791A63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4CF92-A3F5-4C72-9C99-8E020469E472}" type="slidenum">
              <a:rPr lang="zh-CN" altLang="en-US" smtClean="0"/>
              <a:t>5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2C2D0A2-AA12-716F-91FC-5ECF62A5FB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8260" y="1541714"/>
            <a:ext cx="7567870" cy="70810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8761DCF-C3F5-0729-8D9B-88642A3392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4693" y="2942917"/>
            <a:ext cx="7142614" cy="79362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3F3D8161-6F15-4F74-8838-E0D447E70B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2593" y="4341247"/>
            <a:ext cx="6765937" cy="923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778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AB7FEB-6E4E-D696-88B8-7BFABF4F2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期望最大化算法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13CAABFE-C136-EC8E-9021-90DE706DAA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4125" y="1096035"/>
            <a:ext cx="8963750" cy="5074520"/>
          </a:xfr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DE60975-225A-7587-E362-514C32EDC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4CF92-A3F5-4C72-9C99-8E020469E47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0958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51BD09-0E3B-8BCC-09EF-E521AC070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K</a:t>
            </a:r>
            <a:r>
              <a:rPr lang="zh-CN" altLang="en-US" dirty="0"/>
              <a:t>均值聚类不适用的数据分布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45ABA5F7-E0FB-0E7A-984E-44800FB824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9409" y="1566828"/>
            <a:ext cx="8013182" cy="3945885"/>
          </a:xfr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64E531E-9BA0-9C5C-57C7-270BBB42C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4CF92-A3F5-4C72-9C99-8E020469E47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29480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8C15AB-FA4C-5329-29D7-053B2021C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高斯混合模型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CC302C-6A0C-5591-82C8-1735E83FA7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利用多维高斯分布代替欧式距离度量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8A66970-7D0C-7B07-04D7-01007D0A6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4CF92-A3F5-4C72-9C99-8E020469E472}" type="slidenum">
              <a:rPr lang="zh-CN" altLang="en-US" smtClean="0"/>
              <a:t>8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AA4E11E-DC4D-1132-4E5E-5FCD70463E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6738" y="1458056"/>
            <a:ext cx="4864350" cy="87634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5C89F38-ABCC-FD49-EC14-EBAF3B152D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3502" y="2450809"/>
            <a:ext cx="6724996" cy="3302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7806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BE16E8-6C09-CA04-953A-7137F2A62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DBSCAN</a:t>
            </a:r>
            <a:r>
              <a:rPr lang="zh-CN" altLang="en-US" dirty="0"/>
              <a:t>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CF6D81-328E-CDB5-F387-F1C2C34A0EF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zh-CN" altLang="en-US" dirty="0"/>
              <a:t>基于连通性和密度的聚类算法</a:t>
            </a:r>
            <a:endParaRPr lang="en-US" altLang="zh-CN" dirty="0"/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zh-CN" altLang="en-US" dirty="0"/>
              <a:t> 如果一个样本点周围 𝜖 为半径的邻域内至少有 </a:t>
            </a:r>
            <a:r>
              <a:rPr lang="en-US" altLang="zh-CN" dirty="0" err="1"/>
              <a:t>minPts</a:t>
            </a:r>
            <a:r>
              <a:rPr lang="en-US" altLang="zh-CN" dirty="0"/>
              <a:t> </a:t>
            </a:r>
            <a:r>
              <a:rPr lang="zh-CN" altLang="en-US" dirty="0"/>
              <a:t>个样本点，那么这个点就是核心点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zh-CN" altLang="en-US" dirty="0"/>
              <a:t>核心点到 𝜖 邻域内的点是直接密度可达的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zh-CN" altLang="en-US" dirty="0"/>
              <a:t>如果有一条链路 𝑝</a:t>
            </a:r>
            <a:r>
              <a:rPr lang="en-US" altLang="zh-CN" baseline="-25000" dirty="0"/>
              <a:t>1</a:t>
            </a:r>
            <a:r>
              <a:rPr lang="en-US" altLang="zh-CN" dirty="0"/>
              <a:t>, </a:t>
            </a:r>
            <a:r>
              <a:rPr lang="zh-CN" altLang="en-US" dirty="0"/>
              <a:t>𝑝</a:t>
            </a:r>
            <a:r>
              <a:rPr lang="en-US" altLang="zh-CN" sz="2100" baseline="-25000" dirty="0"/>
              <a:t>2</a:t>
            </a:r>
            <a:r>
              <a:rPr lang="en-US" altLang="zh-CN" dirty="0"/>
              <a:t>, ⋯ , </a:t>
            </a:r>
            <a:r>
              <a:rPr lang="zh-CN" altLang="en-US" dirty="0"/>
              <a:t>𝑝</a:t>
            </a:r>
            <a:r>
              <a:rPr lang="zh-CN" altLang="en-US" sz="2100" baseline="-25000" dirty="0"/>
              <a:t>𝑛</a:t>
            </a:r>
            <a:r>
              <a:rPr lang="zh-CN" altLang="en-US" dirty="0"/>
              <a:t>，其中，𝑝</a:t>
            </a:r>
            <a:r>
              <a:rPr lang="en-US" altLang="zh-CN" sz="2100" baseline="-25000" dirty="0"/>
              <a:t>1</a:t>
            </a:r>
            <a:r>
              <a:rPr lang="en-US" altLang="zh-CN" dirty="0"/>
              <a:t> </a:t>
            </a:r>
            <a:r>
              <a:rPr lang="zh-CN" altLang="en-US" dirty="0"/>
              <a:t>到 𝑝</a:t>
            </a:r>
            <a:r>
              <a:rPr lang="zh-CN" altLang="en-US" baseline="-25000" dirty="0"/>
              <a:t>𝑛</a:t>
            </a:r>
            <a:r>
              <a:rPr lang="zh-CN" altLang="en-US" sz="2100" baseline="-25000" dirty="0"/>
              <a:t>−</a:t>
            </a:r>
            <a:r>
              <a:rPr lang="en-US" altLang="zh-CN" sz="2100" baseline="-25000" dirty="0"/>
              <a:t>1 </a:t>
            </a:r>
            <a:r>
              <a:rPr lang="zh-CN" altLang="en-US" dirty="0"/>
              <a:t>都是核心点，而且 𝑝</a:t>
            </a:r>
            <a:r>
              <a:rPr lang="zh-CN" altLang="en-US" baseline="-25000" dirty="0"/>
              <a:t>𝑖</a:t>
            </a:r>
            <a:r>
              <a:rPr lang="zh-CN" altLang="en-US" dirty="0"/>
              <a:t>到 𝑝</a:t>
            </a:r>
            <a:r>
              <a:rPr lang="zh-CN" altLang="en-US" baseline="-25000" dirty="0"/>
              <a:t>𝑖</a:t>
            </a:r>
            <a:r>
              <a:rPr lang="en-US" altLang="zh-CN" baseline="-25000" dirty="0"/>
              <a:t>+1</a:t>
            </a:r>
            <a:r>
              <a:rPr lang="en-US" altLang="zh-CN" dirty="0"/>
              <a:t> </a:t>
            </a:r>
            <a:r>
              <a:rPr lang="zh-CN" altLang="en-US" dirty="0"/>
              <a:t>是直接可达的，那么，我们认为 𝑝</a:t>
            </a:r>
            <a:r>
              <a:rPr lang="en-US" altLang="zh-CN" baseline="-25000" dirty="0"/>
              <a:t>1</a:t>
            </a:r>
            <a:r>
              <a:rPr lang="en-US" altLang="zh-CN" dirty="0"/>
              <a:t> </a:t>
            </a:r>
            <a:r>
              <a:rPr lang="zh-CN" altLang="en-US" dirty="0"/>
              <a:t>到 𝑝</a:t>
            </a:r>
            <a:r>
              <a:rPr lang="zh-CN" altLang="en-US" sz="2100" baseline="-25000" dirty="0"/>
              <a:t>𝑛</a:t>
            </a:r>
            <a:r>
              <a:rPr lang="zh-CN" altLang="en-US" dirty="0"/>
              <a:t> 是间接密度可达的。间接可达的点通常位于类的边缘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zh-CN" altLang="en-US" dirty="0"/>
              <a:t>从一个核心点直接或者间接密度可达的所有点构成一个类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zh-CN" altLang="en-US" dirty="0"/>
              <a:t>如果一个非核心点不和任何核心点有可达关系，这个点称为局外点，被视为噪声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B7B9B1C-68B6-0526-8FC9-A70A6F800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4CF92-A3F5-4C72-9C99-8E020469E472}" type="slidenum">
              <a:rPr lang="zh-CN" altLang="en-US" smtClean="0"/>
              <a:t>9</a:t>
            </a:fld>
            <a:endParaRPr lang="zh-CN" altLang="en-US"/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F0342C36-D978-AE8B-49DA-9886B4EE7B2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11813" y="2022401"/>
            <a:ext cx="4349974" cy="2895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65189"/>
      </p:ext>
    </p:extLst>
  </p:cSld>
  <p:clrMapOvr>
    <a:masterClrMapping/>
  </p:clrMapOvr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539</TotalTime>
  <Words>233</Words>
  <Application>Microsoft Office PowerPoint</Application>
  <PresentationFormat>宽屏</PresentationFormat>
  <Paragraphs>38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等线</vt:lpstr>
      <vt:lpstr>Arial</vt:lpstr>
      <vt:lpstr>Calibri</vt:lpstr>
      <vt:lpstr>Wingdings</vt:lpstr>
      <vt:lpstr>回顾</vt:lpstr>
      <vt:lpstr>第八章 聚类分析</vt:lpstr>
      <vt:lpstr>K均值聚类</vt:lpstr>
      <vt:lpstr>K均值聚类迭代过程</vt:lpstr>
      <vt:lpstr>K均值聚类算法</vt:lpstr>
      <vt:lpstr>距离度量</vt:lpstr>
      <vt:lpstr>期望最大化算法</vt:lpstr>
      <vt:lpstr>K均值聚类不适用的数据分布</vt:lpstr>
      <vt:lpstr>高斯混合模型</vt:lpstr>
      <vt:lpstr>DBSCAN算法</vt:lpstr>
      <vt:lpstr>聚类算法比较</vt:lpstr>
      <vt:lpstr>SOM神经网络（在线聚类算法）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前  言</dc:title>
  <dc:creator>Dong Zheng</dc:creator>
  <cp:lastModifiedBy>Dong Zheng</cp:lastModifiedBy>
  <cp:revision>18</cp:revision>
  <dcterms:created xsi:type="dcterms:W3CDTF">2022-06-03T03:17:49Z</dcterms:created>
  <dcterms:modified xsi:type="dcterms:W3CDTF">2022-10-03T01:46:02Z</dcterms:modified>
</cp:coreProperties>
</file>