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2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7" d="100"/>
          <a:sy n="97" d="100"/>
        </p:scale>
        <p:origin x="6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5BD856-A219-444D-A244-0D5784F39DB8}" type="datetimeFigureOut">
              <a:rPr lang="zh-CN" altLang="en-US" smtClean="0"/>
              <a:t>2022/10/2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32F2E-D1E7-430B-B096-9C2E41E65B65}" type="slidenum">
              <a:rPr lang="zh-CN" altLang="en-US" smtClean="0"/>
              <a:t>‹#›</a:t>
            </a:fld>
            <a:endParaRPr lang="zh-CN" altLang="en-US"/>
          </a:p>
        </p:txBody>
      </p:sp>
    </p:spTree>
    <p:extLst>
      <p:ext uri="{BB962C8B-B14F-4D97-AF65-F5344CB8AC3E}">
        <p14:creationId xmlns:p14="http://schemas.microsoft.com/office/powerpoint/2010/main" val="1099362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s://github.com/mlaibook/aipractic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latin typeface="+mn-lt"/>
                <a:ea typeface="黑体" panose="02010609060101010101" pitchFamily="49"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D4CF92-A3F5-4C72-9C99-8E020469E47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094421C7-F3FB-F4DB-142C-9DF674FA5A7E}"/>
              </a:ext>
            </a:extLst>
          </p:cNvPr>
          <p:cNvSpPr txBox="1"/>
          <p:nvPr userDrawn="1"/>
        </p:nvSpPr>
        <p:spPr>
          <a:xfrm>
            <a:off x="1695807" y="6503847"/>
            <a:ext cx="5469767" cy="276999"/>
          </a:xfrm>
          <a:prstGeom prst="rect">
            <a:avLst/>
          </a:prstGeom>
          <a:noFill/>
        </p:spPr>
        <p:txBody>
          <a:bodyPr wrap="none" rtlCol="0">
            <a:spAutoFit/>
          </a:bodyPr>
          <a:lstStyle/>
          <a:p>
            <a:r>
              <a:rPr lang="en-US" altLang="zh-CN" sz="1200" dirty="0">
                <a:solidFill>
                  <a:schemeClr val="bg1"/>
                </a:solidFill>
                <a:latin typeface="+mn-lt"/>
                <a:ea typeface="黑体" panose="02010609060101010101" pitchFamily="49" charset="-122"/>
              </a:rPr>
              <a:t>《</a:t>
            </a:r>
            <a:r>
              <a:rPr lang="zh-CN" altLang="en-US" sz="1200" dirty="0">
                <a:solidFill>
                  <a:schemeClr val="bg1"/>
                </a:solidFill>
                <a:latin typeface="+mn-lt"/>
                <a:ea typeface="黑体" panose="02010609060101010101" pitchFamily="49" charset="-122"/>
              </a:rPr>
              <a:t>机器学习入门</a:t>
            </a:r>
            <a:r>
              <a:rPr lang="en-US" altLang="zh-CN" sz="1200" dirty="0">
                <a:solidFill>
                  <a:schemeClr val="bg1"/>
                </a:solidFill>
                <a:latin typeface="+mn-lt"/>
                <a:ea typeface="黑体" panose="02010609060101010101" pitchFamily="49" charset="-122"/>
              </a:rPr>
              <a:t>——</a:t>
            </a:r>
            <a:r>
              <a:rPr lang="zh-CN" altLang="en-US" sz="1200" dirty="0">
                <a:solidFill>
                  <a:schemeClr val="bg1"/>
                </a:solidFill>
                <a:latin typeface="+mn-lt"/>
                <a:ea typeface="黑体" panose="02010609060101010101" pitchFamily="49" charset="-122"/>
              </a:rPr>
              <a:t>数学原理解析及算法实践</a:t>
            </a:r>
            <a:r>
              <a:rPr lang="en-US" altLang="zh-CN" sz="1200" dirty="0">
                <a:solidFill>
                  <a:schemeClr val="bg1"/>
                </a:solidFill>
                <a:latin typeface="+mn-lt"/>
                <a:ea typeface="黑体" panose="02010609060101010101" pitchFamily="49" charset="-122"/>
              </a:rPr>
              <a:t>》</a:t>
            </a:r>
            <a:r>
              <a:rPr lang="en-US" altLang="zh-CN" sz="1200" dirty="0" err="1">
                <a:solidFill>
                  <a:srgbClr val="2998E3"/>
                </a:solidFill>
                <a:latin typeface="+mn-lt"/>
                <a:ea typeface="黑体" panose="02010609060101010101" pitchFamily="49" charset="-122"/>
                <a:hlinkClick r:id="rId2">
                  <a:extLst>
                    <a:ext uri="{A12FA001-AC4F-418D-AE19-62706E023703}">
                      <ahyp:hlinkClr xmlns:ahyp="http://schemas.microsoft.com/office/drawing/2018/hyperlinkcolor" val="tx"/>
                    </a:ext>
                  </a:extLst>
                </a:hlinkClick>
              </a:rPr>
              <a:t>mlaibook</a:t>
            </a:r>
            <a:r>
              <a:rPr lang="en-US" altLang="zh-CN" sz="1200" dirty="0">
                <a:solidFill>
                  <a:srgbClr val="2998E3"/>
                </a:solidFill>
                <a:latin typeface="+mn-lt"/>
                <a:ea typeface="黑体" panose="02010609060101010101" pitchFamily="49" charset="-122"/>
                <a:hlinkClick r:id="rId2">
                  <a:extLst>
                    <a:ext uri="{A12FA001-AC4F-418D-AE19-62706E023703}">
                      <ahyp:hlinkClr xmlns:ahyp="http://schemas.microsoft.com/office/drawing/2018/hyperlinkcolor" val="tx"/>
                    </a:ext>
                  </a:extLst>
                </a:hlinkClick>
              </a:rPr>
              <a:t>/</a:t>
            </a:r>
            <a:r>
              <a:rPr lang="en-US" altLang="zh-CN" sz="1200" dirty="0" err="1">
                <a:solidFill>
                  <a:srgbClr val="2998E3"/>
                </a:solidFill>
                <a:latin typeface="+mn-lt"/>
                <a:ea typeface="黑体" panose="02010609060101010101" pitchFamily="49" charset="-122"/>
                <a:hlinkClick r:id="rId2">
                  <a:extLst>
                    <a:ext uri="{A12FA001-AC4F-418D-AE19-62706E023703}">
                      <ahyp:hlinkClr xmlns:ahyp="http://schemas.microsoft.com/office/drawing/2018/hyperlinkcolor" val="tx"/>
                    </a:ext>
                  </a:extLst>
                </a:hlinkClick>
              </a:rPr>
              <a:t>aipractice</a:t>
            </a:r>
            <a:r>
              <a:rPr lang="en-US" altLang="zh-CN" sz="1200" dirty="0">
                <a:solidFill>
                  <a:schemeClr val="bg1"/>
                </a:solidFill>
                <a:latin typeface="+mn-lt"/>
                <a:ea typeface="黑体" panose="02010609060101010101" pitchFamily="49" charset="-122"/>
                <a:hlinkClick r:id="rId2">
                  <a:extLst>
                    <a:ext uri="{A12FA001-AC4F-418D-AE19-62706E023703}">
                      <ahyp:hlinkClr xmlns:ahyp="http://schemas.microsoft.com/office/drawing/2018/hyperlinkcolor" val="tx"/>
                    </a:ext>
                  </a:extLst>
                </a:hlinkClick>
              </a:rPr>
              <a:t> (github.com)</a:t>
            </a:r>
            <a:endParaRPr lang="zh-CN" altLang="en-US" sz="1200" dirty="0">
              <a:solidFill>
                <a:schemeClr val="bg1"/>
              </a:solidFill>
              <a:latin typeface="+mn-lt"/>
              <a:ea typeface="黑体" panose="02010609060101010101" pitchFamily="49" charset="-122"/>
            </a:endParaRPr>
          </a:p>
        </p:txBody>
      </p:sp>
    </p:spTree>
    <p:extLst>
      <p:ext uri="{BB962C8B-B14F-4D97-AF65-F5344CB8AC3E}">
        <p14:creationId xmlns:p14="http://schemas.microsoft.com/office/powerpoint/2010/main" val="335267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266046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419370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702302"/>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1097279" y="1072282"/>
            <a:ext cx="4937760" cy="4796812"/>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6217920" y="1072283"/>
            <a:ext cx="4937760" cy="4796812"/>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986835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736282"/>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097280" y="1102697"/>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1097280" y="1853010"/>
            <a:ext cx="4937760" cy="410752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6217920" y="1102697"/>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1853010"/>
            <a:ext cx="4937760" cy="41075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259130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87741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374842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400232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232141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428441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github.com/mlaibook/aipractice"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00813"/>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097280" y="1066544"/>
            <a:ext cx="10058400" cy="4802550"/>
          </a:xfrm>
          <a:prstGeom prst="rect">
            <a:avLst/>
          </a:prstGeom>
        </p:spPr>
        <p:txBody>
          <a:bodyPr vert="horz" lIns="0" tIns="45720" rIns="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1D4CF92-A3F5-4C72-9C99-8E020469E472}" type="slidenum">
              <a:rPr lang="zh-CN" altLang="en-US" smtClean="0"/>
              <a:pPr/>
              <a:t>‹#›</a:t>
            </a:fld>
            <a:endParaRPr lang="zh-CN" altLang="en-US" dirty="0"/>
          </a:p>
        </p:txBody>
      </p:sp>
      <p:cxnSp>
        <p:nvCxnSpPr>
          <p:cNvPr id="10" name="Straight Connector 9"/>
          <p:cNvCxnSpPr/>
          <p:nvPr/>
        </p:nvCxnSpPr>
        <p:spPr>
          <a:xfrm>
            <a:off x="1097280" y="98790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A69FC02-2D1F-3B5F-9AA4-FC67776192B7}"/>
              </a:ext>
            </a:extLst>
          </p:cNvPr>
          <p:cNvSpPr txBox="1"/>
          <p:nvPr userDrawn="1"/>
        </p:nvSpPr>
        <p:spPr>
          <a:xfrm>
            <a:off x="1695807" y="6503847"/>
            <a:ext cx="5469767" cy="276999"/>
          </a:xfrm>
          <a:prstGeom prst="rect">
            <a:avLst/>
          </a:prstGeom>
          <a:noFill/>
        </p:spPr>
        <p:txBody>
          <a:bodyPr wrap="none" rtlCol="0">
            <a:spAutoFit/>
          </a:bodyPr>
          <a:lstStyle/>
          <a:p>
            <a:r>
              <a:rPr lang="en-US" altLang="zh-CN" sz="1200" dirty="0">
                <a:solidFill>
                  <a:schemeClr val="bg1"/>
                </a:solidFill>
                <a:latin typeface="+mn-lt"/>
                <a:ea typeface="黑体" panose="02010609060101010101" pitchFamily="49" charset="-122"/>
              </a:rPr>
              <a:t>《</a:t>
            </a:r>
            <a:r>
              <a:rPr lang="zh-CN" altLang="en-US" sz="1200" dirty="0">
                <a:solidFill>
                  <a:schemeClr val="bg1"/>
                </a:solidFill>
                <a:latin typeface="+mn-lt"/>
                <a:ea typeface="黑体" panose="02010609060101010101" pitchFamily="49" charset="-122"/>
              </a:rPr>
              <a:t>机器学习入门</a:t>
            </a:r>
            <a:r>
              <a:rPr lang="en-US" altLang="zh-CN" sz="1200" dirty="0">
                <a:solidFill>
                  <a:schemeClr val="bg1"/>
                </a:solidFill>
                <a:latin typeface="+mn-lt"/>
                <a:ea typeface="黑体" panose="02010609060101010101" pitchFamily="49" charset="-122"/>
              </a:rPr>
              <a:t>——</a:t>
            </a:r>
            <a:r>
              <a:rPr lang="zh-CN" altLang="en-US" sz="1200" dirty="0">
                <a:solidFill>
                  <a:schemeClr val="bg1"/>
                </a:solidFill>
                <a:latin typeface="+mn-lt"/>
                <a:ea typeface="黑体" panose="02010609060101010101" pitchFamily="49" charset="-122"/>
              </a:rPr>
              <a:t>数学原理解析及算法实践</a:t>
            </a:r>
            <a:r>
              <a:rPr lang="en-US" altLang="zh-CN" sz="1200" dirty="0">
                <a:solidFill>
                  <a:schemeClr val="bg1"/>
                </a:solidFill>
                <a:latin typeface="+mn-lt"/>
                <a:ea typeface="黑体" panose="02010609060101010101" pitchFamily="49" charset="-122"/>
              </a:rPr>
              <a:t>》</a:t>
            </a:r>
            <a:r>
              <a:rPr lang="en-US" altLang="zh-CN" sz="1200" dirty="0" err="1">
                <a:solidFill>
                  <a:srgbClr val="2998E3"/>
                </a:solidFill>
                <a:latin typeface="+mn-lt"/>
                <a:ea typeface="黑体" panose="02010609060101010101" pitchFamily="49" charset="-122"/>
                <a:hlinkClick r:id="rId12">
                  <a:extLst>
                    <a:ext uri="{A12FA001-AC4F-418D-AE19-62706E023703}">
                      <ahyp:hlinkClr xmlns:ahyp="http://schemas.microsoft.com/office/drawing/2018/hyperlinkcolor" val="tx"/>
                    </a:ext>
                  </a:extLst>
                </a:hlinkClick>
              </a:rPr>
              <a:t>mlaibook</a:t>
            </a:r>
            <a:r>
              <a:rPr lang="en-US" altLang="zh-CN" sz="1200" dirty="0">
                <a:solidFill>
                  <a:srgbClr val="2998E3"/>
                </a:solidFill>
                <a:latin typeface="+mn-lt"/>
                <a:ea typeface="黑体" panose="02010609060101010101" pitchFamily="49" charset="-122"/>
                <a:hlinkClick r:id="rId12">
                  <a:extLst>
                    <a:ext uri="{A12FA001-AC4F-418D-AE19-62706E023703}">
                      <ahyp:hlinkClr xmlns:ahyp="http://schemas.microsoft.com/office/drawing/2018/hyperlinkcolor" val="tx"/>
                    </a:ext>
                  </a:extLst>
                </a:hlinkClick>
              </a:rPr>
              <a:t>/</a:t>
            </a:r>
            <a:r>
              <a:rPr lang="en-US" altLang="zh-CN" sz="1200" dirty="0" err="1">
                <a:solidFill>
                  <a:srgbClr val="2998E3"/>
                </a:solidFill>
                <a:latin typeface="+mn-lt"/>
                <a:ea typeface="黑体" panose="02010609060101010101" pitchFamily="49" charset="-122"/>
                <a:hlinkClick r:id="rId12">
                  <a:extLst>
                    <a:ext uri="{A12FA001-AC4F-418D-AE19-62706E023703}">
                      <ahyp:hlinkClr xmlns:ahyp="http://schemas.microsoft.com/office/drawing/2018/hyperlinkcolor" val="tx"/>
                    </a:ext>
                  </a:extLst>
                </a:hlinkClick>
              </a:rPr>
              <a:t>aipractice</a:t>
            </a:r>
            <a:r>
              <a:rPr lang="en-US" altLang="zh-CN" sz="1200" dirty="0">
                <a:solidFill>
                  <a:schemeClr val="bg1"/>
                </a:solidFill>
                <a:latin typeface="+mn-lt"/>
                <a:ea typeface="黑体" panose="02010609060101010101" pitchFamily="49" charset="-122"/>
                <a:hlinkClick r:id="rId12">
                  <a:extLst>
                    <a:ext uri="{A12FA001-AC4F-418D-AE19-62706E023703}">
                      <ahyp:hlinkClr xmlns:ahyp="http://schemas.microsoft.com/office/drawing/2018/hyperlinkcolor" val="tx"/>
                    </a:ext>
                  </a:extLst>
                </a:hlinkClick>
              </a:rPr>
              <a:t> (github.com)</a:t>
            </a:r>
            <a:endParaRPr lang="zh-CN" altLang="en-US" sz="1200" dirty="0">
              <a:solidFill>
                <a:schemeClr val="bg1"/>
              </a:solidFill>
              <a:latin typeface="+mn-lt"/>
              <a:ea typeface="黑体" panose="02010609060101010101" pitchFamily="49" charset="-122"/>
            </a:endParaRPr>
          </a:p>
        </p:txBody>
      </p:sp>
    </p:spTree>
    <p:extLst>
      <p:ext uri="{BB962C8B-B14F-4D97-AF65-F5344CB8AC3E}">
        <p14:creationId xmlns:p14="http://schemas.microsoft.com/office/powerpoint/2010/main" val="4121961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n-lt"/>
          <a:ea typeface="黑体" panose="02010609060101010101" pitchFamily="49" charset="-122"/>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sz="2000" kern="1200">
          <a:solidFill>
            <a:schemeClr val="tx1">
              <a:lumMod val="75000"/>
              <a:lumOff val="25000"/>
            </a:schemeClr>
          </a:solidFill>
          <a:latin typeface="+mn-lt"/>
          <a:ea typeface="黑体" panose="02010609060101010101" pitchFamily="49" charset="-122"/>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黑体" panose="02010609060101010101" pitchFamily="49" charset="-122"/>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黑体" panose="02010609060101010101" pitchFamily="49" charset="-122"/>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黑体" panose="02010609060101010101" pitchFamily="49" charset="-122"/>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黑体" panose="02010609060101010101" pitchFamily="49"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49DE6-3DDB-DD35-5BB4-C384C241BB36}"/>
              </a:ext>
            </a:extLst>
          </p:cNvPr>
          <p:cNvSpPr>
            <a:spLocks noGrp="1"/>
          </p:cNvSpPr>
          <p:nvPr>
            <p:ph type="ctrTitle"/>
          </p:nvPr>
        </p:nvSpPr>
        <p:spPr/>
        <p:txBody>
          <a:bodyPr>
            <a:normAutofit/>
          </a:bodyPr>
          <a:lstStyle/>
          <a:p>
            <a:r>
              <a:rPr lang="zh-CN" altLang="en-US" dirty="0"/>
              <a:t>第五章</a:t>
            </a:r>
            <a:br>
              <a:rPr lang="en-US" altLang="zh-CN" dirty="0"/>
            </a:br>
            <a:r>
              <a:rPr lang="zh-CN" altLang="en-US" dirty="0"/>
              <a:t>人工神经网络</a:t>
            </a:r>
          </a:p>
        </p:txBody>
      </p:sp>
      <p:sp>
        <p:nvSpPr>
          <p:cNvPr id="3" name="副标题 2">
            <a:extLst>
              <a:ext uri="{FF2B5EF4-FFF2-40B4-BE49-F238E27FC236}">
                <a16:creationId xmlns:a16="http://schemas.microsoft.com/office/drawing/2014/main" id="{3F1C8ACE-8B1F-D99D-A73F-5E9A2EF15AE5}"/>
              </a:ext>
            </a:extLst>
          </p:cNvPr>
          <p:cNvSpPr>
            <a:spLocks noGrp="1"/>
          </p:cNvSpPr>
          <p:nvPr>
            <p:ph type="subTitle" idx="1"/>
          </p:nvPr>
        </p:nvSpPr>
        <p:spPr/>
        <p:txBody>
          <a:bodyPr/>
          <a:lstStyle/>
          <a:p>
            <a:r>
              <a:rPr lang="zh-CN" altLang="en-US" dirty="0"/>
              <a:t>机器学习入门</a:t>
            </a:r>
          </a:p>
        </p:txBody>
      </p:sp>
      <p:sp>
        <p:nvSpPr>
          <p:cNvPr id="6" name="灯片编号占位符 5">
            <a:extLst>
              <a:ext uri="{FF2B5EF4-FFF2-40B4-BE49-F238E27FC236}">
                <a16:creationId xmlns:a16="http://schemas.microsoft.com/office/drawing/2014/main" id="{66FEF314-6325-1892-EC09-DDCE80AD4467}"/>
              </a:ext>
            </a:extLst>
          </p:cNvPr>
          <p:cNvSpPr>
            <a:spLocks noGrp="1"/>
          </p:cNvSpPr>
          <p:nvPr>
            <p:ph type="sldNum" sz="quarter" idx="12"/>
          </p:nvPr>
        </p:nvSpPr>
        <p:spPr/>
        <p:txBody>
          <a:bodyPr/>
          <a:lstStyle/>
          <a:p>
            <a:fld id="{11D4CF92-A3F5-4C72-9C99-8E020469E472}" type="slidenum">
              <a:rPr lang="zh-CN" altLang="en-US" smtClean="0"/>
              <a:t>1</a:t>
            </a:fld>
            <a:endParaRPr lang="zh-CN" altLang="en-US"/>
          </a:p>
        </p:txBody>
      </p:sp>
    </p:spTree>
    <p:extLst>
      <p:ext uri="{BB962C8B-B14F-4D97-AF65-F5344CB8AC3E}">
        <p14:creationId xmlns:p14="http://schemas.microsoft.com/office/powerpoint/2010/main" val="421356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1BBB8-E602-FE49-F271-DDD888EB4891}"/>
              </a:ext>
            </a:extLst>
          </p:cNvPr>
          <p:cNvSpPr>
            <a:spLocks noGrp="1"/>
          </p:cNvSpPr>
          <p:nvPr>
            <p:ph type="title"/>
          </p:nvPr>
        </p:nvSpPr>
        <p:spPr/>
        <p:txBody>
          <a:bodyPr>
            <a:normAutofit fontScale="90000"/>
          </a:bodyPr>
          <a:lstStyle/>
          <a:p>
            <a:r>
              <a:rPr lang="zh-CN" altLang="en-US" dirty="0"/>
              <a:t>卷积和池化</a:t>
            </a:r>
          </a:p>
        </p:txBody>
      </p:sp>
      <p:sp>
        <p:nvSpPr>
          <p:cNvPr id="3" name="内容占位符 2">
            <a:extLst>
              <a:ext uri="{FF2B5EF4-FFF2-40B4-BE49-F238E27FC236}">
                <a16:creationId xmlns:a16="http://schemas.microsoft.com/office/drawing/2014/main" id="{ABCBF75C-7A76-7449-D1BA-F46A74F43FDE}"/>
              </a:ext>
            </a:extLst>
          </p:cNvPr>
          <p:cNvSpPr>
            <a:spLocks noGrp="1"/>
          </p:cNvSpPr>
          <p:nvPr>
            <p:ph idx="1"/>
          </p:nvPr>
        </p:nvSpPr>
        <p:spPr/>
        <p:txBody>
          <a:bodyPr/>
          <a:lstStyle/>
          <a:p>
            <a:r>
              <a:rPr lang="zh-CN" altLang="en-US" dirty="0"/>
              <a:t>模拟视觉皮层简单细胞和复杂细胞的信息处理过程</a:t>
            </a:r>
          </a:p>
        </p:txBody>
      </p:sp>
      <p:sp>
        <p:nvSpPr>
          <p:cNvPr id="4" name="灯片编号占位符 3">
            <a:extLst>
              <a:ext uri="{FF2B5EF4-FFF2-40B4-BE49-F238E27FC236}">
                <a16:creationId xmlns:a16="http://schemas.microsoft.com/office/drawing/2014/main" id="{D1DD18EF-9680-4D5B-23DA-F30291A967F7}"/>
              </a:ext>
            </a:extLst>
          </p:cNvPr>
          <p:cNvSpPr>
            <a:spLocks noGrp="1"/>
          </p:cNvSpPr>
          <p:nvPr>
            <p:ph type="sldNum" sz="quarter" idx="12"/>
          </p:nvPr>
        </p:nvSpPr>
        <p:spPr/>
        <p:txBody>
          <a:bodyPr/>
          <a:lstStyle/>
          <a:p>
            <a:fld id="{11D4CF92-A3F5-4C72-9C99-8E020469E472}" type="slidenum">
              <a:rPr lang="zh-CN" altLang="en-US" smtClean="0"/>
              <a:t>10</a:t>
            </a:fld>
            <a:endParaRPr lang="zh-CN" altLang="en-US"/>
          </a:p>
        </p:txBody>
      </p:sp>
      <p:pic>
        <p:nvPicPr>
          <p:cNvPr id="6" name="图片 5">
            <a:extLst>
              <a:ext uri="{FF2B5EF4-FFF2-40B4-BE49-F238E27FC236}">
                <a16:creationId xmlns:a16="http://schemas.microsoft.com/office/drawing/2014/main" id="{0E13C1B8-23CE-DA43-BC4B-220DEC5BDBBA}"/>
              </a:ext>
            </a:extLst>
          </p:cNvPr>
          <p:cNvPicPr>
            <a:picLocks noChangeAspect="1"/>
          </p:cNvPicPr>
          <p:nvPr/>
        </p:nvPicPr>
        <p:blipFill>
          <a:blip r:embed="rId2"/>
          <a:stretch>
            <a:fillRect/>
          </a:stretch>
        </p:blipFill>
        <p:spPr>
          <a:xfrm>
            <a:off x="2863180" y="1734195"/>
            <a:ext cx="6526600" cy="4214026"/>
          </a:xfrm>
          <a:prstGeom prst="rect">
            <a:avLst/>
          </a:prstGeom>
        </p:spPr>
      </p:pic>
    </p:spTree>
    <p:extLst>
      <p:ext uri="{BB962C8B-B14F-4D97-AF65-F5344CB8AC3E}">
        <p14:creationId xmlns:p14="http://schemas.microsoft.com/office/powerpoint/2010/main" val="331209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382D2-A241-2CBE-9FE0-0CA1E7C68687}"/>
              </a:ext>
            </a:extLst>
          </p:cNvPr>
          <p:cNvSpPr>
            <a:spLocks noGrp="1"/>
          </p:cNvSpPr>
          <p:nvPr>
            <p:ph type="title"/>
          </p:nvPr>
        </p:nvSpPr>
        <p:spPr/>
        <p:txBody>
          <a:bodyPr>
            <a:normAutofit fontScale="90000"/>
          </a:bodyPr>
          <a:lstStyle/>
          <a:p>
            <a:r>
              <a:rPr lang="zh-CN" altLang="en-US"/>
              <a:t>循环神经网络处理自然语言</a:t>
            </a:r>
          </a:p>
        </p:txBody>
      </p:sp>
      <p:pic>
        <p:nvPicPr>
          <p:cNvPr id="8" name="内容占位符 7">
            <a:extLst>
              <a:ext uri="{FF2B5EF4-FFF2-40B4-BE49-F238E27FC236}">
                <a16:creationId xmlns:a16="http://schemas.microsoft.com/office/drawing/2014/main" id="{5B1B0C40-A799-2118-6E2C-443D52386B09}"/>
              </a:ext>
            </a:extLst>
          </p:cNvPr>
          <p:cNvPicPr>
            <a:picLocks noGrp="1" noChangeAspect="1"/>
          </p:cNvPicPr>
          <p:nvPr>
            <p:ph idx="1"/>
          </p:nvPr>
        </p:nvPicPr>
        <p:blipFill>
          <a:blip r:embed="rId2"/>
          <a:stretch>
            <a:fillRect/>
          </a:stretch>
        </p:blipFill>
        <p:spPr>
          <a:xfrm>
            <a:off x="2586917" y="2183688"/>
            <a:ext cx="6317319" cy="2750126"/>
          </a:xfrm>
        </p:spPr>
      </p:pic>
      <p:sp>
        <p:nvSpPr>
          <p:cNvPr id="4" name="灯片编号占位符 3">
            <a:extLst>
              <a:ext uri="{FF2B5EF4-FFF2-40B4-BE49-F238E27FC236}">
                <a16:creationId xmlns:a16="http://schemas.microsoft.com/office/drawing/2014/main" id="{875B48E1-05DF-D3FB-3B85-03FECA2706C0}"/>
              </a:ext>
            </a:extLst>
          </p:cNvPr>
          <p:cNvSpPr>
            <a:spLocks noGrp="1"/>
          </p:cNvSpPr>
          <p:nvPr>
            <p:ph type="sldNum" sz="quarter" idx="12"/>
          </p:nvPr>
        </p:nvSpPr>
        <p:spPr/>
        <p:txBody>
          <a:bodyPr/>
          <a:lstStyle/>
          <a:p>
            <a:fld id="{11D4CF92-A3F5-4C72-9C99-8E020469E472}" type="slidenum">
              <a:rPr lang="zh-CN" altLang="en-US" smtClean="0"/>
              <a:t>11</a:t>
            </a:fld>
            <a:endParaRPr lang="zh-CN" altLang="en-US"/>
          </a:p>
        </p:txBody>
      </p:sp>
    </p:spTree>
    <p:extLst>
      <p:ext uri="{BB962C8B-B14F-4D97-AF65-F5344CB8AC3E}">
        <p14:creationId xmlns:p14="http://schemas.microsoft.com/office/powerpoint/2010/main" val="81360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04396-D974-025F-DE13-1BDD83C6EF41}"/>
              </a:ext>
            </a:extLst>
          </p:cNvPr>
          <p:cNvSpPr>
            <a:spLocks noGrp="1"/>
          </p:cNvSpPr>
          <p:nvPr>
            <p:ph type="title"/>
          </p:nvPr>
        </p:nvSpPr>
        <p:spPr/>
        <p:txBody>
          <a:bodyPr>
            <a:normAutofit fontScale="90000"/>
          </a:bodyPr>
          <a:lstStyle/>
          <a:p>
            <a:r>
              <a:rPr lang="zh-CN" altLang="en-US" dirty="0"/>
              <a:t>异或问题</a:t>
            </a:r>
          </a:p>
        </p:txBody>
      </p:sp>
      <p:sp>
        <p:nvSpPr>
          <p:cNvPr id="3" name="内容占位符 2">
            <a:extLst>
              <a:ext uri="{FF2B5EF4-FFF2-40B4-BE49-F238E27FC236}">
                <a16:creationId xmlns:a16="http://schemas.microsoft.com/office/drawing/2014/main" id="{8BAE1882-F622-0A09-EB70-2C8E6D5B518D}"/>
              </a:ext>
            </a:extLst>
          </p:cNvPr>
          <p:cNvSpPr>
            <a:spLocks noGrp="1"/>
          </p:cNvSpPr>
          <p:nvPr>
            <p:ph idx="1"/>
          </p:nvPr>
        </p:nvSpPr>
        <p:spPr/>
        <p:txBody>
          <a:bodyPr/>
          <a:lstStyle/>
          <a:p>
            <a:r>
              <a:rPr lang="zh-CN" altLang="en-US" dirty="0"/>
              <a:t>单层神经元无法解决非线性分类问题</a:t>
            </a:r>
          </a:p>
        </p:txBody>
      </p:sp>
      <p:sp>
        <p:nvSpPr>
          <p:cNvPr id="4" name="灯片编号占位符 3">
            <a:extLst>
              <a:ext uri="{FF2B5EF4-FFF2-40B4-BE49-F238E27FC236}">
                <a16:creationId xmlns:a16="http://schemas.microsoft.com/office/drawing/2014/main" id="{391F1B78-C5DD-1B87-3A4C-21BD651CE7B9}"/>
              </a:ext>
            </a:extLst>
          </p:cNvPr>
          <p:cNvSpPr>
            <a:spLocks noGrp="1"/>
          </p:cNvSpPr>
          <p:nvPr>
            <p:ph type="sldNum" sz="quarter" idx="12"/>
          </p:nvPr>
        </p:nvSpPr>
        <p:spPr/>
        <p:txBody>
          <a:bodyPr/>
          <a:lstStyle/>
          <a:p>
            <a:fld id="{11D4CF92-A3F5-4C72-9C99-8E020469E472}" type="slidenum">
              <a:rPr lang="zh-CN" altLang="en-US" smtClean="0"/>
              <a:t>2</a:t>
            </a:fld>
            <a:endParaRPr lang="zh-CN" altLang="en-US"/>
          </a:p>
        </p:txBody>
      </p:sp>
      <p:pic>
        <p:nvPicPr>
          <p:cNvPr id="6" name="图片 5">
            <a:extLst>
              <a:ext uri="{FF2B5EF4-FFF2-40B4-BE49-F238E27FC236}">
                <a16:creationId xmlns:a16="http://schemas.microsoft.com/office/drawing/2014/main" id="{EA6DADF6-9325-AA17-1EED-BE0E25B3476C}"/>
              </a:ext>
            </a:extLst>
          </p:cNvPr>
          <p:cNvPicPr>
            <a:picLocks noChangeAspect="1"/>
          </p:cNvPicPr>
          <p:nvPr/>
        </p:nvPicPr>
        <p:blipFill>
          <a:blip r:embed="rId2"/>
          <a:stretch>
            <a:fillRect/>
          </a:stretch>
        </p:blipFill>
        <p:spPr>
          <a:xfrm>
            <a:off x="4345213" y="1624153"/>
            <a:ext cx="3562533" cy="4292821"/>
          </a:xfrm>
          <a:prstGeom prst="rect">
            <a:avLst/>
          </a:prstGeom>
        </p:spPr>
      </p:pic>
    </p:spTree>
    <p:extLst>
      <p:ext uri="{BB962C8B-B14F-4D97-AF65-F5344CB8AC3E}">
        <p14:creationId xmlns:p14="http://schemas.microsoft.com/office/powerpoint/2010/main" val="415894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F78A0-7306-162A-F295-2EFB86DD7E63}"/>
              </a:ext>
            </a:extLst>
          </p:cNvPr>
          <p:cNvSpPr>
            <a:spLocks noGrp="1"/>
          </p:cNvSpPr>
          <p:nvPr>
            <p:ph type="title"/>
          </p:nvPr>
        </p:nvSpPr>
        <p:spPr/>
        <p:txBody>
          <a:bodyPr>
            <a:normAutofit fontScale="90000"/>
          </a:bodyPr>
          <a:lstStyle/>
          <a:p>
            <a:r>
              <a:rPr lang="zh-CN" altLang="en-US" dirty="0"/>
              <a:t>多层感知机解决异或问题</a:t>
            </a:r>
          </a:p>
        </p:txBody>
      </p:sp>
      <p:pic>
        <p:nvPicPr>
          <p:cNvPr id="6" name="内容占位符 5">
            <a:extLst>
              <a:ext uri="{FF2B5EF4-FFF2-40B4-BE49-F238E27FC236}">
                <a16:creationId xmlns:a16="http://schemas.microsoft.com/office/drawing/2014/main" id="{F02F609F-7A0E-0CB1-2482-4E045116EDA7}"/>
              </a:ext>
            </a:extLst>
          </p:cNvPr>
          <p:cNvPicPr>
            <a:picLocks noGrp="1" noChangeAspect="1"/>
          </p:cNvPicPr>
          <p:nvPr>
            <p:ph idx="1"/>
          </p:nvPr>
        </p:nvPicPr>
        <p:blipFill>
          <a:blip r:embed="rId2"/>
          <a:stretch>
            <a:fillRect/>
          </a:stretch>
        </p:blipFill>
        <p:spPr>
          <a:xfrm>
            <a:off x="3122458" y="2277208"/>
            <a:ext cx="6007409" cy="2381372"/>
          </a:xfrm>
        </p:spPr>
      </p:pic>
      <p:sp>
        <p:nvSpPr>
          <p:cNvPr id="4" name="灯片编号占位符 3">
            <a:extLst>
              <a:ext uri="{FF2B5EF4-FFF2-40B4-BE49-F238E27FC236}">
                <a16:creationId xmlns:a16="http://schemas.microsoft.com/office/drawing/2014/main" id="{CCDBD801-1FCA-3A70-F316-2F57D7F06F5A}"/>
              </a:ext>
            </a:extLst>
          </p:cNvPr>
          <p:cNvSpPr>
            <a:spLocks noGrp="1"/>
          </p:cNvSpPr>
          <p:nvPr>
            <p:ph type="sldNum" sz="quarter" idx="12"/>
          </p:nvPr>
        </p:nvSpPr>
        <p:spPr/>
        <p:txBody>
          <a:bodyPr/>
          <a:lstStyle/>
          <a:p>
            <a:fld id="{11D4CF92-A3F5-4C72-9C99-8E020469E472}" type="slidenum">
              <a:rPr lang="zh-CN" altLang="en-US" smtClean="0"/>
              <a:t>3</a:t>
            </a:fld>
            <a:endParaRPr lang="zh-CN" altLang="en-US"/>
          </a:p>
        </p:txBody>
      </p:sp>
    </p:spTree>
    <p:extLst>
      <p:ext uri="{BB962C8B-B14F-4D97-AF65-F5344CB8AC3E}">
        <p14:creationId xmlns:p14="http://schemas.microsoft.com/office/powerpoint/2010/main" val="238647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3D0BB-F743-9D55-0CA0-92CD3957DB90}"/>
              </a:ext>
            </a:extLst>
          </p:cNvPr>
          <p:cNvSpPr>
            <a:spLocks noGrp="1"/>
          </p:cNvSpPr>
          <p:nvPr>
            <p:ph type="title"/>
          </p:nvPr>
        </p:nvSpPr>
        <p:spPr/>
        <p:txBody>
          <a:bodyPr>
            <a:normAutofit fontScale="90000"/>
          </a:bodyPr>
          <a:lstStyle/>
          <a:p>
            <a:r>
              <a:rPr lang="zh-CN" altLang="en-US" dirty="0"/>
              <a:t>反向传播算法</a:t>
            </a:r>
          </a:p>
        </p:txBody>
      </p:sp>
      <p:pic>
        <p:nvPicPr>
          <p:cNvPr id="8" name="内容占位符 7">
            <a:extLst>
              <a:ext uri="{FF2B5EF4-FFF2-40B4-BE49-F238E27FC236}">
                <a16:creationId xmlns:a16="http://schemas.microsoft.com/office/drawing/2014/main" id="{63F36335-9082-A5A3-4B47-85FA89324723}"/>
              </a:ext>
            </a:extLst>
          </p:cNvPr>
          <p:cNvPicPr>
            <a:picLocks noGrp="1" noChangeAspect="1"/>
          </p:cNvPicPr>
          <p:nvPr>
            <p:ph sz="half" idx="1"/>
          </p:nvPr>
        </p:nvPicPr>
        <p:blipFill>
          <a:blip r:embed="rId2"/>
          <a:stretch>
            <a:fillRect/>
          </a:stretch>
        </p:blipFill>
        <p:spPr>
          <a:xfrm>
            <a:off x="1036320" y="2095701"/>
            <a:ext cx="4369779" cy="2666597"/>
          </a:xfrm>
        </p:spPr>
      </p:pic>
      <p:pic>
        <p:nvPicPr>
          <p:cNvPr id="10" name="内容占位符 9">
            <a:extLst>
              <a:ext uri="{FF2B5EF4-FFF2-40B4-BE49-F238E27FC236}">
                <a16:creationId xmlns:a16="http://schemas.microsoft.com/office/drawing/2014/main" id="{C279C389-1A52-92FA-37A9-37468BCBFBD3}"/>
              </a:ext>
            </a:extLst>
          </p:cNvPr>
          <p:cNvPicPr>
            <a:picLocks noGrp="1" noChangeAspect="1"/>
          </p:cNvPicPr>
          <p:nvPr>
            <p:ph sz="half" idx="2"/>
          </p:nvPr>
        </p:nvPicPr>
        <p:blipFill>
          <a:blip r:embed="rId3"/>
          <a:stretch>
            <a:fillRect/>
          </a:stretch>
        </p:blipFill>
        <p:spPr>
          <a:xfrm>
            <a:off x="6126480" y="1156553"/>
            <a:ext cx="4528014" cy="2590853"/>
          </a:xfrm>
        </p:spPr>
      </p:pic>
      <p:sp>
        <p:nvSpPr>
          <p:cNvPr id="4" name="灯片编号占位符 3">
            <a:extLst>
              <a:ext uri="{FF2B5EF4-FFF2-40B4-BE49-F238E27FC236}">
                <a16:creationId xmlns:a16="http://schemas.microsoft.com/office/drawing/2014/main" id="{E97FA850-93E2-D9B4-435E-7763E691E696}"/>
              </a:ext>
            </a:extLst>
          </p:cNvPr>
          <p:cNvSpPr>
            <a:spLocks noGrp="1"/>
          </p:cNvSpPr>
          <p:nvPr>
            <p:ph type="sldNum" sz="quarter" idx="12"/>
          </p:nvPr>
        </p:nvSpPr>
        <p:spPr/>
        <p:txBody>
          <a:bodyPr/>
          <a:lstStyle/>
          <a:p>
            <a:fld id="{11D4CF92-A3F5-4C72-9C99-8E020469E472}" type="slidenum">
              <a:rPr lang="zh-CN" altLang="en-US" smtClean="0"/>
              <a:t>4</a:t>
            </a:fld>
            <a:endParaRPr lang="zh-CN" altLang="en-US"/>
          </a:p>
        </p:txBody>
      </p:sp>
      <p:pic>
        <p:nvPicPr>
          <p:cNvPr id="12" name="图片 11">
            <a:extLst>
              <a:ext uri="{FF2B5EF4-FFF2-40B4-BE49-F238E27FC236}">
                <a16:creationId xmlns:a16="http://schemas.microsoft.com/office/drawing/2014/main" id="{674D81E4-4A9D-8788-14B4-87D220AE0688}"/>
              </a:ext>
            </a:extLst>
          </p:cNvPr>
          <p:cNvPicPr>
            <a:picLocks noChangeAspect="1"/>
          </p:cNvPicPr>
          <p:nvPr/>
        </p:nvPicPr>
        <p:blipFill>
          <a:blip r:embed="rId4"/>
          <a:stretch>
            <a:fillRect/>
          </a:stretch>
        </p:blipFill>
        <p:spPr>
          <a:xfrm>
            <a:off x="6096000" y="3915053"/>
            <a:ext cx="3611791" cy="1786394"/>
          </a:xfrm>
          <a:prstGeom prst="rect">
            <a:avLst/>
          </a:prstGeom>
        </p:spPr>
      </p:pic>
    </p:spTree>
    <p:extLst>
      <p:ext uri="{BB962C8B-B14F-4D97-AF65-F5344CB8AC3E}">
        <p14:creationId xmlns:p14="http://schemas.microsoft.com/office/powerpoint/2010/main" val="170689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9823EC3-A981-B5AD-D5D8-4CA06ACC6D41}"/>
              </a:ext>
            </a:extLst>
          </p:cNvPr>
          <p:cNvSpPr>
            <a:spLocks noGrp="1"/>
          </p:cNvSpPr>
          <p:nvPr>
            <p:ph type="title"/>
          </p:nvPr>
        </p:nvSpPr>
        <p:spPr/>
        <p:txBody>
          <a:bodyPr>
            <a:normAutofit fontScale="90000"/>
          </a:bodyPr>
          <a:lstStyle/>
          <a:p>
            <a:r>
              <a:rPr lang="zh-CN" altLang="en-US" dirty="0"/>
              <a:t>深度神经网络</a:t>
            </a:r>
          </a:p>
        </p:txBody>
      </p:sp>
      <p:sp>
        <p:nvSpPr>
          <p:cNvPr id="14" name="内容占位符 13">
            <a:extLst>
              <a:ext uri="{FF2B5EF4-FFF2-40B4-BE49-F238E27FC236}">
                <a16:creationId xmlns:a16="http://schemas.microsoft.com/office/drawing/2014/main" id="{2C44A5D9-8936-BAD6-2BFC-90487EDD8BF6}"/>
              </a:ext>
            </a:extLst>
          </p:cNvPr>
          <p:cNvSpPr>
            <a:spLocks noGrp="1"/>
          </p:cNvSpPr>
          <p:nvPr>
            <p:ph idx="1"/>
          </p:nvPr>
        </p:nvSpPr>
        <p:spPr/>
        <p:txBody>
          <a:bodyPr/>
          <a:lstStyle/>
          <a:p>
            <a:r>
              <a:rPr lang="zh-CN" altLang="en-US" dirty="0"/>
              <a:t>从生物视觉神经系统获得启示</a:t>
            </a:r>
          </a:p>
        </p:txBody>
      </p:sp>
      <p:sp>
        <p:nvSpPr>
          <p:cNvPr id="5" name="灯片编号占位符 4">
            <a:extLst>
              <a:ext uri="{FF2B5EF4-FFF2-40B4-BE49-F238E27FC236}">
                <a16:creationId xmlns:a16="http://schemas.microsoft.com/office/drawing/2014/main" id="{DF80181F-7253-0BC5-7244-68515ACFB527}"/>
              </a:ext>
            </a:extLst>
          </p:cNvPr>
          <p:cNvSpPr>
            <a:spLocks noGrp="1"/>
          </p:cNvSpPr>
          <p:nvPr>
            <p:ph type="sldNum" sz="quarter" idx="12"/>
          </p:nvPr>
        </p:nvSpPr>
        <p:spPr/>
        <p:txBody>
          <a:bodyPr/>
          <a:lstStyle/>
          <a:p>
            <a:fld id="{11D4CF92-A3F5-4C72-9C99-8E020469E472}" type="slidenum">
              <a:rPr lang="zh-CN" altLang="en-US" smtClean="0"/>
              <a:t>5</a:t>
            </a:fld>
            <a:endParaRPr lang="zh-CN" altLang="en-US"/>
          </a:p>
        </p:txBody>
      </p:sp>
      <p:pic>
        <p:nvPicPr>
          <p:cNvPr id="15" name="内容占位符 8">
            <a:extLst>
              <a:ext uri="{FF2B5EF4-FFF2-40B4-BE49-F238E27FC236}">
                <a16:creationId xmlns:a16="http://schemas.microsoft.com/office/drawing/2014/main" id="{3B8651B0-8082-A59E-B970-E6FE6AD33CA7}"/>
              </a:ext>
            </a:extLst>
          </p:cNvPr>
          <p:cNvPicPr>
            <a:picLocks noChangeAspect="1"/>
          </p:cNvPicPr>
          <p:nvPr/>
        </p:nvPicPr>
        <p:blipFill>
          <a:blip r:embed="rId2"/>
          <a:stretch>
            <a:fillRect/>
          </a:stretch>
        </p:blipFill>
        <p:spPr>
          <a:xfrm>
            <a:off x="509451" y="1414362"/>
            <a:ext cx="7808787" cy="2589157"/>
          </a:xfrm>
          <a:prstGeom prst="rect">
            <a:avLst/>
          </a:prstGeom>
        </p:spPr>
      </p:pic>
      <p:pic>
        <p:nvPicPr>
          <p:cNvPr id="1026" name="Picture 2">
            <a:extLst>
              <a:ext uri="{FF2B5EF4-FFF2-40B4-BE49-F238E27FC236}">
                <a16:creationId xmlns:a16="http://schemas.microsoft.com/office/drawing/2014/main" id="{79062CFB-70A0-E385-320F-8551B42BC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1465" y="3134859"/>
            <a:ext cx="4310535" cy="3077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6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0E832-6924-E8A2-7E4E-4F695EABD98F}"/>
              </a:ext>
            </a:extLst>
          </p:cNvPr>
          <p:cNvSpPr>
            <a:spLocks noGrp="1"/>
          </p:cNvSpPr>
          <p:nvPr>
            <p:ph type="title"/>
          </p:nvPr>
        </p:nvSpPr>
        <p:spPr/>
        <p:txBody>
          <a:bodyPr>
            <a:normAutofit fontScale="90000"/>
          </a:bodyPr>
          <a:lstStyle/>
          <a:p>
            <a:r>
              <a:rPr lang="zh-CN" altLang="en-US" dirty="0"/>
              <a:t>深度神经网络</a:t>
            </a:r>
          </a:p>
        </p:txBody>
      </p:sp>
      <p:sp>
        <p:nvSpPr>
          <p:cNvPr id="3" name="内容占位符 2">
            <a:extLst>
              <a:ext uri="{FF2B5EF4-FFF2-40B4-BE49-F238E27FC236}">
                <a16:creationId xmlns:a16="http://schemas.microsoft.com/office/drawing/2014/main" id="{D6D34C20-87B0-7587-990A-7D2A842C1BDF}"/>
              </a:ext>
            </a:extLst>
          </p:cNvPr>
          <p:cNvSpPr>
            <a:spLocks noGrp="1"/>
          </p:cNvSpPr>
          <p:nvPr>
            <p:ph sz="half" idx="1"/>
          </p:nvPr>
        </p:nvSpPr>
        <p:spPr/>
        <p:txBody>
          <a:bodyPr/>
          <a:lstStyle/>
          <a:p>
            <a:r>
              <a:rPr lang="en-US" altLang="zh-CN" dirty="0"/>
              <a:t>Sigmoid </a:t>
            </a:r>
            <a:r>
              <a:rPr lang="zh-CN" altLang="en-US" dirty="0"/>
              <a:t>激活函数在靠近两边的区域导数接近于 </a:t>
            </a:r>
            <a:r>
              <a:rPr lang="en-US" altLang="zh-CN" dirty="0"/>
              <a:t>0</a:t>
            </a:r>
            <a:r>
              <a:rPr lang="zh-CN" altLang="en-US" dirty="0"/>
              <a:t>，使得误差反向传播过程中衰减明显，无法产生有效的训练信号</a:t>
            </a:r>
          </a:p>
        </p:txBody>
      </p:sp>
      <p:sp>
        <p:nvSpPr>
          <p:cNvPr id="5" name="内容占位符 4">
            <a:extLst>
              <a:ext uri="{FF2B5EF4-FFF2-40B4-BE49-F238E27FC236}">
                <a16:creationId xmlns:a16="http://schemas.microsoft.com/office/drawing/2014/main" id="{C5242481-0023-8AB2-DAE4-2172B51300F5}"/>
              </a:ext>
            </a:extLst>
          </p:cNvPr>
          <p:cNvSpPr>
            <a:spLocks noGrp="1"/>
          </p:cNvSpPr>
          <p:nvPr>
            <p:ph sz="half" idx="2"/>
          </p:nvPr>
        </p:nvSpPr>
        <p:spPr/>
        <p:txBody>
          <a:bodyPr/>
          <a:lstStyle/>
          <a:p>
            <a:r>
              <a:rPr lang="en-US" altLang="zh-CN" dirty="0" err="1"/>
              <a:t>ReLU</a:t>
            </a:r>
            <a:r>
              <a:rPr lang="zh-CN" altLang="en-US" dirty="0"/>
              <a:t>激活函数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LeakyReLU</a:t>
            </a:r>
            <a:r>
              <a:rPr lang="zh-CN" altLang="en-US" dirty="0"/>
              <a:t>激活函数</a:t>
            </a:r>
          </a:p>
        </p:txBody>
      </p:sp>
      <p:sp>
        <p:nvSpPr>
          <p:cNvPr id="4" name="灯片编号占位符 3">
            <a:extLst>
              <a:ext uri="{FF2B5EF4-FFF2-40B4-BE49-F238E27FC236}">
                <a16:creationId xmlns:a16="http://schemas.microsoft.com/office/drawing/2014/main" id="{3889BB6D-FAB7-C973-EFDB-60EBC3BBC79A}"/>
              </a:ext>
            </a:extLst>
          </p:cNvPr>
          <p:cNvSpPr>
            <a:spLocks noGrp="1"/>
          </p:cNvSpPr>
          <p:nvPr>
            <p:ph type="sldNum" sz="quarter" idx="12"/>
          </p:nvPr>
        </p:nvSpPr>
        <p:spPr/>
        <p:txBody>
          <a:bodyPr/>
          <a:lstStyle/>
          <a:p>
            <a:fld id="{11D4CF92-A3F5-4C72-9C99-8E020469E472}" type="slidenum">
              <a:rPr lang="zh-CN" altLang="en-US" smtClean="0"/>
              <a:t>6</a:t>
            </a:fld>
            <a:endParaRPr lang="zh-CN" altLang="en-US"/>
          </a:p>
        </p:txBody>
      </p:sp>
      <p:pic>
        <p:nvPicPr>
          <p:cNvPr id="7" name="图片 6">
            <a:extLst>
              <a:ext uri="{FF2B5EF4-FFF2-40B4-BE49-F238E27FC236}">
                <a16:creationId xmlns:a16="http://schemas.microsoft.com/office/drawing/2014/main" id="{8061F084-EDE3-4B1C-F346-35739D8C36FE}"/>
              </a:ext>
            </a:extLst>
          </p:cNvPr>
          <p:cNvPicPr>
            <a:picLocks noChangeAspect="1"/>
          </p:cNvPicPr>
          <p:nvPr/>
        </p:nvPicPr>
        <p:blipFill>
          <a:blip r:embed="rId2"/>
          <a:stretch>
            <a:fillRect/>
          </a:stretch>
        </p:blipFill>
        <p:spPr>
          <a:xfrm>
            <a:off x="763181" y="2182092"/>
            <a:ext cx="4705592" cy="2730640"/>
          </a:xfrm>
          <a:prstGeom prst="rect">
            <a:avLst/>
          </a:prstGeom>
        </p:spPr>
      </p:pic>
      <p:pic>
        <p:nvPicPr>
          <p:cNvPr id="9" name="图片 8">
            <a:extLst>
              <a:ext uri="{FF2B5EF4-FFF2-40B4-BE49-F238E27FC236}">
                <a16:creationId xmlns:a16="http://schemas.microsoft.com/office/drawing/2014/main" id="{6A17D4B0-58FD-F804-5617-0B009CF3E99C}"/>
              </a:ext>
            </a:extLst>
          </p:cNvPr>
          <p:cNvPicPr>
            <a:picLocks noChangeAspect="1"/>
          </p:cNvPicPr>
          <p:nvPr/>
        </p:nvPicPr>
        <p:blipFill>
          <a:blip r:embed="rId3"/>
          <a:stretch>
            <a:fillRect/>
          </a:stretch>
        </p:blipFill>
        <p:spPr>
          <a:xfrm>
            <a:off x="6196520" y="1481831"/>
            <a:ext cx="4616687" cy="2749691"/>
          </a:xfrm>
          <a:prstGeom prst="rect">
            <a:avLst/>
          </a:prstGeom>
        </p:spPr>
      </p:pic>
      <p:pic>
        <p:nvPicPr>
          <p:cNvPr id="11" name="图片 10">
            <a:extLst>
              <a:ext uri="{FF2B5EF4-FFF2-40B4-BE49-F238E27FC236}">
                <a16:creationId xmlns:a16="http://schemas.microsoft.com/office/drawing/2014/main" id="{57983994-A124-F429-C498-CE03220A3C2E}"/>
              </a:ext>
            </a:extLst>
          </p:cNvPr>
          <p:cNvPicPr>
            <a:picLocks noChangeAspect="1"/>
          </p:cNvPicPr>
          <p:nvPr/>
        </p:nvPicPr>
        <p:blipFill>
          <a:blip r:embed="rId4"/>
          <a:stretch>
            <a:fillRect/>
          </a:stretch>
        </p:blipFill>
        <p:spPr>
          <a:xfrm>
            <a:off x="5802871" y="4822212"/>
            <a:ext cx="6102664" cy="857294"/>
          </a:xfrm>
          <a:prstGeom prst="rect">
            <a:avLst/>
          </a:prstGeom>
        </p:spPr>
      </p:pic>
    </p:spTree>
    <p:extLst>
      <p:ext uri="{BB962C8B-B14F-4D97-AF65-F5344CB8AC3E}">
        <p14:creationId xmlns:p14="http://schemas.microsoft.com/office/powerpoint/2010/main" val="234567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C298B6B-1673-92EC-49DC-9E9956ECBEE0}"/>
              </a:ext>
            </a:extLst>
          </p:cNvPr>
          <p:cNvSpPr>
            <a:spLocks noGrp="1"/>
          </p:cNvSpPr>
          <p:nvPr>
            <p:ph type="title"/>
          </p:nvPr>
        </p:nvSpPr>
        <p:spPr/>
        <p:txBody>
          <a:bodyPr>
            <a:normAutofit fontScale="90000"/>
          </a:bodyPr>
          <a:lstStyle/>
          <a:p>
            <a:r>
              <a:rPr lang="zh-CN" altLang="en-US" dirty="0"/>
              <a:t>深度神经网络</a:t>
            </a:r>
          </a:p>
        </p:txBody>
      </p:sp>
      <p:sp>
        <p:nvSpPr>
          <p:cNvPr id="7" name="内容占位符 6">
            <a:extLst>
              <a:ext uri="{FF2B5EF4-FFF2-40B4-BE49-F238E27FC236}">
                <a16:creationId xmlns:a16="http://schemas.microsoft.com/office/drawing/2014/main" id="{CAC2ED5E-B47A-A915-0A7A-81BCC5BF2048}"/>
              </a:ext>
            </a:extLst>
          </p:cNvPr>
          <p:cNvSpPr>
            <a:spLocks noGrp="1"/>
          </p:cNvSpPr>
          <p:nvPr>
            <p:ph idx="1"/>
          </p:nvPr>
        </p:nvSpPr>
        <p:spPr/>
        <p:txBody>
          <a:bodyPr/>
          <a:lstStyle/>
          <a:p>
            <a:r>
              <a:rPr lang="zh-CN" altLang="en-US" dirty="0"/>
              <a:t>更多优化方法</a:t>
            </a:r>
            <a:endParaRPr lang="en-US" altLang="zh-CN" dirty="0"/>
          </a:p>
          <a:p>
            <a:pPr lvl="1"/>
            <a:r>
              <a:rPr lang="en-US" altLang="zh-CN" dirty="0"/>
              <a:t>Dropout</a:t>
            </a:r>
          </a:p>
          <a:p>
            <a:pPr lvl="2"/>
            <a:r>
              <a:rPr lang="zh-CN" altLang="en-US" dirty="0"/>
              <a:t>训练时将中间层的某些输入随机设置为 </a:t>
            </a:r>
            <a:r>
              <a:rPr lang="en-US" altLang="zh-CN" dirty="0"/>
              <a:t>0</a:t>
            </a:r>
          </a:p>
          <a:p>
            <a:pPr lvl="1"/>
            <a:r>
              <a:rPr lang="en-US" altLang="zh-CN" dirty="0"/>
              <a:t>Batch Normalization</a:t>
            </a:r>
          </a:p>
          <a:p>
            <a:pPr lvl="2"/>
            <a:r>
              <a:rPr lang="zh-CN" altLang="en-US" dirty="0"/>
              <a:t>对中间 层的输出进行归一化</a:t>
            </a:r>
            <a:endParaRPr lang="en-US" altLang="zh-CN" dirty="0"/>
          </a:p>
          <a:p>
            <a:r>
              <a:rPr lang="zh-CN" altLang="en-US" dirty="0"/>
              <a:t>数量充足而且丰富均衡的训练样本是深度神经网络模型训练成功的关键</a:t>
            </a:r>
          </a:p>
        </p:txBody>
      </p:sp>
      <p:sp>
        <p:nvSpPr>
          <p:cNvPr id="5" name="灯片编号占位符 4">
            <a:extLst>
              <a:ext uri="{FF2B5EF4-FFF2-40B4-BE49-F238E27FC236}">
                <a16:creationId xmlns:a16="http://schemas.microsoft.com/office/drawing/2014/main" id="{99F13458-44A0-F95A-F629-3CDFB24288CA}"/>
              </a:ext>
            </a:extLst>
          </p:cNvPr>
          <p:cNvSpPr>
            <a:spLocks noGrp="1"/>
          </p:cNvSpPr>
          <p:nvPr>
            <p:ph type="sldNum" sz="quarter" idx="12"/>
          </p:nvPr>
        </p:nvSpPr>
        <p:spPr/>
        <p:txBody>
          <a:bodyPr/>
          <a:lstStyle/>
          <a:p>
            <a:fld id="{11D4CF92-A3F5-4C72-9C99-8E020469E472}" type="slidenum">
              <a:rPr lang="zh-CN" altLang="en-US" smtClean="0"/>
              <a:t>7</a:t>
            </a:fld>
            <a:endParaRPr lang="zh-CN" altLang="en-US"/>
          </a:p>
        </p:txBody>
      </p:sp>
    </p:spTree>
    <p:extLst>
      <p:ext uri="{BB962C8B-B14F-4D97-AF65-F5344CB8AC3E}">
        <p14:creationId xmlns:p14="http://schemas.microsoft.com/office/powerpoint/2010/main" val="993298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26D1C-E137-28DA-9EBF-97033F79777A}"/>
              </a:ext>
            </a:extLst>
          </p:cNvPr>
          <p:cNvSpPr>
            <a:spLocks noGrp="1"/>
          </p:cNvSpPr>
          <p:nvPr>
            <p:ph type="title"/>
          </p:nvPr>
        </p:nvSpPr>
        <p:spPr/>
        <p:txBody>
          <a:bodyPr>
            <a:normAutofit fontScale="90000"/>
          </a:bodyPr>
          <a:lstStyle/>
          <a:p>
            <a:r>
              <a:rPr lang="zh-CN" altLang="en-US" dirty="0"/>
              <a:t>卷积神经网络</a:t>
            </a:r>
            <a:r>
              <a:rPr lang="en-US" altLang="zh-CN" dirty="0"/>
              <a:t>(CNN)</a:t>
            </a:r>
            <a:endParaRPr lang="zh-CN" altLang="en-US" dirty="0"/>
          </a:p>
        </p:txBody>
      </p:sp>
      <p:sp>
        <p:nvSpPr>
          <p:cNvPr id="3" name="内容占位符 2">
            <a:extLst>
              <a:ext uri="{FF2B5EF4-FFF2-40B4-BE49-F238E27FC236}">
                <a16:creationId xmlns:a16="http://schemas.microsoft.com/office/drawing/2014/main" id="{BEAA72F8-A2B3-0E4F-2A08-03E77044C231}"/>
              </a:ext>
            </a:extLst>
          </p:cNvPr>
          <p:cNvSpPr>
            <a:spLocks noGrp="1"/>
          </p:cNvSpPr>
          <p:nvPr>
            <p:ph idx="1"/>
          </p:nvPr>
        </p:nvSpPr>
        <p:spPr/>
        <p:txBody>
          <a:bodyPr/>
          <a:lstStyle/>
          <a:p>
            <a:r>
              <a:rPr lang="zh-CN" altLang="en-US" dirty="0"/>
              <a:t>利用连接的局部性和平移不变性减少模型参数数量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卷积的一般形式（一维）</a:t>
            </a:r>
          </a:p>
        </p:txBody>
      </p:sp>
      <p:sp>
        <p:nvSpPr>
          <p:cNvPr id="4" name="灯片编号占位符 3">
            <a:extLst>
              <a:ext uri="{FF2B5EF4-FFF2-40B4-BE49-F238E27FC236}">
                <a16:creationId xmlns:a16="http://schemas.microsoft.com/office/drawing/2014/main" id="{1332DB3C-900D-052E-4576-CB8D742DC4EF}"/>
              </a:ext>
            </a:extLst>
          </p:cNvPr>
          <p:cNvSpPr>
            <a:spLocks noGrp="1"/>
          </p:cNvSpPr>
          <p:nvPr>
            <p:ph type="sldNum" sz="quarter" idx="12"/>
          </p:nvPr>
        </p:nvSpPr>
        <p:spPr/>
        <p:txBody>
          <a:bodyPr/>
          <a:lstStyle/>
          <a:p>
            <a:fld id="{11D4CF92-A3F5-4C72-9C99-8E020469E472}" type="slidenum">
              <a:rPr lang="zh-CN" altLang="en-US" smtClean="0"/>
              <a:t>8</a:t>
            </a:fld>
            <a:endParaRPr lang="zh-CN" altLang="en-US"/>
          </a:p>
        </p:txBody>
      </p:sp>
      <p:pic>
        <p:nvPicPr>
          <p:cNvPr id="6" name="图片 5">
            <a:extLst>
              <a:ext uri="{FF2B5EF4-FFF2-40B4-BE49-F238E27FC236}">
                <a16:creationId xmlns:a16="http://schemas.microsoft.com/office/drawing/2014/main" id="{2541F66B-309E-DAF8-4667-641C4E02FDE6}"/>
              </a:ext>
            </a:extLst>
          </p:cNvPr>
          <p:cNvPicPr>
            <a:picLocks noChangeAspect="1"/>
          </p:cNvPicPr>
          <p:nvPr/>
        </p:nvPicPr>
        <p:blipFill>
          <a:blip r:embed="rId2"/>
          <a:stretch>
            <a:fillRect/>
          </a:stretch>
        </p:blipFill>
        <p:spPr>
          <a:xfrm>
            <a:off x="1370860" y="1474484"/>
            <a:ext cx="4273770" cy="2978303"/>
          </a:xfrm>
          <a:prstGeom prst="rect">
            <a:avLst/>
          </a:prstGeom>
        </p:spPr>
      </p:pic>
      <p:pic>
        <p:nvPicPr>
          <p:cNvPr id="8" name="图片 7">
            <a:extLst>
              <a:ext uri="{FF2B5EF4-FFF2-40B4-BE49-F238E27FC236}">
                <a16:creationId xmlns:a16="http://schemas.microsoft.com/office/drawing/2014/main" id="{FB15126B-6E4C-874B-1EDF-C146857CD420}"/>
              </a:ext>
            </a:extLst>
          </p:cNvPr>
          <p:cNvPicPr>
            <a:picLocks noChangeAspect="1"/>
          </p:cNvPicPr>
          <p:nvPr/>
        </p:nvPicPr>
        <p:blipFill>
          <a:blip r:embed="rId3"/>
          <a:stretch>
            <a:fillRect/>
          </a:stretch>
        </p:blipFill>
        <p:spPr>
          <a:xfrm>
            <a:off x="1370860" y="5043552"/>
            <a:ext cx="3340272" cy="825542"/>
          </a:xfrm>
          <a:prstGeom prst="rect">
            <a:avLst/>
          </a:prstGeom>
        </p:spPr>
      </p:pic>
    </p:spTree>
    <p:extLst>
      <p:ext uri="{BB962C8B-B14F-4D97-AF65-F5344CB8AC3E}">
        <p14:creationId xmlns:p14="http://schemas.microsoft.com/office/powerpoint/2010/main" val="27373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D26DB-B692-CDD8-6FA3-ABFFCB318013}"/>
              </a:ext>
            </a:extLst>
          </p:cNvPr>
          <p:cNvSpPr>
            <a:spLocks noGrp="1"/>
          </p:cNvSpPr>
          <p:nvPr>
            <p:ph type="title"/>
          </p:nvPr>
        </p:nvSpPr>
        <p:spPr/>
        <p:txBody>
          <a:bodyPr>
            <a:normAutofit fontScale="90000"/>
          </a:bodyPr>
          <a:lstStyle/>
          <a:p>
            <a:r>
              <a:rPr lang="zh-CN" altLang="en-US" dirty="0"/>
              <a:t>卷积处理图像的效果</a:t>
            </a:r>
          </a:p>
        </p:txBody>
      </p:sp>
      <p:sp>
        <p:nvSpPr>
          <p:cNvPr id="3" name="内容占位符 2">
            <a:extLst>
              <a:ext uri="{FF2B5EF4-FFF2-40B4-BE49-F238E27FC236}">
                <a16:creationId xmlns:a16="http://schemas.microsoft.com/office/drawing/2014/main" id="{82984B4A-5F39-F67E-0BAC-4772D3E7AA56}"/>
              </a:ext>
            </a:extLst>
          </p:cNvPr>
          <p:cNvSpPr>
            <a:spLocks noGrp="1"/>
          </p:cNvSpPr>
          <p:nvPr>
            <p:ph idx="1"/>
          </p:nvPr>
        </p:nvSpPr>
        <p:spPr/>
        <p:txBody>
          <a:bodyPr/>
          <a:lstStyle/>
          <a:p>
            <a:r>
              <a:rPr lang="en-US" altLang="zh-CN" dirty="0"/>
              <a:t>3x3</a:t>
            </a:r>
            <a:r>
              <a:rPr lang="zh-CN" altLang="en-US" dirty="0"/>
              <a:t>卷积核示例</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图像处理效果</a:t>
            </a:r>
          </a:p>
        </p:txBody>
      </p:sp>
      <p:sp>
        <p:nvSpPr>
          <p:cNvPr id="4" name="灯片编号占位符 3">
            <a:extLst>
              <a:ext uri="{FF2B5EF4-FFF2-40B4-BE49-F238E27FC236}">
                <a16:creationId xmlns:a16="http://schemas.microsoft.com/office/drawing/2014/main" id="{C95C5E1B-5AEC-E0A1-E625-8D5D944E79C2}"/>
              </a:ext>
            </a:extLst>
          </p:cNvPr>
          <p:cNvSpPr>
            <a:spLocks noGrp="1"/>
          </p:cNvSpPr>
          <p:nvPr>
            <p:ph type="sldNum" sz="quarter" idx="12"/>
          </p:nvPr>
        </p:nvSpPr>
        <p:spPr/>
        <p:txBody>
          <a:bodyPr/>
          <a:lstStyle/>
          <a:p>
            <a:fld id="{11D4CF92-A3F5-4C72-9C99-8E020469E472}" type="slidenum">
              <a:rPr lang="zh-CN" altLang="en-US" smtClean="0"/>
              <a:t>9</a:t>
            </a:fld>
            <a:endParaRPr lang="zh-CN" altLang="en-US"/>
          </a:p>
        </p:txBody>
      </p:sp>
      <p:pic>
        <p:nvPicPr>
          <p:cNvPr id="6" name="图片 5">
            <a:extLst>
              <a:ext uri="{FF2B5EF4-FFF2-40B4-BE49-F238E27FC236}">
                <a16:creationId xmlns:a16="http://schemas.microsoft.com/office/drawing/2014/main" id="{9DD23428-3605-B3D0-D165-D1D04895BD62}"/>
              </a:ext>
            </a:extLst>
          </p:cNvPr>
          <p:cNvPicPr>
            <a:picLocks noChangeAspect="1"/>
          </p:cNvPicPr>
          <p:nvPr/>
        </p:nvPicPr>
        <p:blipFill>
          <a:blip r:embed="rId2"/>
          <a:stretch>
            <a:fillRect/>
          </a:stretch>
        </p:blipFill>
        <p:spPr>
          <a:xfrm>
            <a:off x="1376032" y="1687196"/>
            <a:ext cx="6229670" cy="1181161"/>
          </a:xfrm>
          <a:prstGeom prst="rect">
            <a:avLst/>
          </a:prstGeom>
        </p:spPr>
      </p:pic>
      <p:pic>
        <p:nvPicPr>
          <p:cNvPr id="8" name="图片 7">
            <a:extLst>
              <a:ext uri="{FF2B5EF4-FFF2-40B4-BE49-F238E27FC236}">
                <a16:creationId xmlns:a16="http://schemas.microsoft.com/office/drawing/2014/main" id="{88CE297F-C367-50F2-22CB-A27AEC0D75E9}"/>
              </a:ext>
            </a:extLst>
          </p:cNvPr>
          <p:cNvPicPr>
            <a:picLocks noChangeAspect="1"/>
          </p:cNvPicPr>
          <p:nvPr/>
        </p:nvPicPr>
        <p:blipFill>
          <a:blip r:embed="rId3"/>
          <a:stretch>
            <a:fillRect/>
          </a:stretch>
        </p:blipFill>
        <p:spPr>
          <a:xfrm>
            <a:off x="556030" y="3709541"/>
            <a:ext cx="11140899" cy="2220069"/>
          </a:xfrm>
          <a:prstGeom prst="rect">
            <a:avLst/>
          </a:prstGeom>
        </p:spPr>
      </p:pic>
    </p:spTree>
    <p:extLst>
      <p:ext uri="{BB962C8B-B14F-4D97-AF65-F5344CB8AC3E}">
        <p14:creationId xmlns:p14="http://schemas.microsoft.com/office/powerpoint/2010/main" val="489289729"/>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166</Words>
  <Application>Microsoft Office PowerPoint</Application>
  <PresentationFormat>宽屏</PresentationFormat>
  <Paragraphs>56</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Arial</vt:lpstr>
      <vt:lpstr>Calibri</vt:lpstr>
      <vt:lpstr>Wingdings</vt:lpstr>
      <vt:lpstr>回顾</vt:lpstr>
      <vt:lpstr>第五章 人工神经网络</vt:lpstr>
      <vt:lpstr>异或问题</vt:lpstr>
      <vt:lpstr>多层感知机解决异或问题</vt:lpstr>
      <vt:lpstr>反向传播算法</vt:lpstr>
      <vt:lpstr>深度神经网络</vt:lpstr>
      <vt:lpstr>深度神经网络</vt:lpstr>
      <vt:lpstr>深度神经网络</vt:lpstr>
      <vt:lpstr>卷积神经网络(CNN)</vt:lpstr>
      <vt:lpstr>卷积处理图像的效果</vt:lpstr>
      <vt:lpstr>卷积和池化</vt:lpstr>
      <vt:lpstr>循环神经网络处理自然语言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  言</dc:title>
  <dc:creator>Dong Zheng</dc:creator>
  <cp:lastModifiedBy>Dong Zheng</cp:lastModifiedBy>
  <cp:revision>15</cp:revision>
  <dcterms:created xsi:type="dcterms:W3CDTF">2022-06-03T03:17:49Z</dcterms:created>
  <dcterms:modified xsi:type="dcterms:W3CDTF">2022-10-02T02:42:22Z</dcterms:modified>
</cp:coreProperties>
</file>