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220A-F6A7-67D0-628C-057EE50C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7271"/>
            <a:ext cx="9144000" cy="2729346"/>
          </a:xfrm>
        </p:spPr>
        <p:txBody>
          <a:bodyPr anchor="t">
            <a:normAutofit/>
          </a:bodyPr>
          <a:lstStyle>
            <a:lvl1pPr algn="ctr">
              <a:defRPr sz="8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C30AF2-34D7-B15E-E041-667736F8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91771"/>
            <a:ext cx="9144000" cy="1399309"/>
          </a:xfrm>
        </p:spPr>
        <p:txBody>
          <a:bodyPr anchor="b"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7425C-F2C3-6E2D-4B23-DBF2EA60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8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906F-4941-932F-C247-66D42CD9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394DA-F0D7-08DD-7D5F-6D1BAFE7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62927-D088-A319-F5AE-97C647AC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592291-505F-DEA2-F87E-9699D79F2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8C224-AAE2-24BB-2350-AC46416D0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C2676-F29F-853C-E41C-D5D40D4C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4990C-FAAD-032A-BEFE-9D1A67BA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92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D3700-1A78-8EC5-E437-691CE0F6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18"/>
            <a:ext cx="10515600" cy="51309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775B9-25C6-3B72-177E-F2C5226F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5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5611-D365-DE45-E51F-0D3807C0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ED3F8-894F-76A2-C0EF-67B7801C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7CB23-5AD5-BE11-B5E3-51672B55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E64B7-15A6-18EB-06AF-B62990FA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59F55-F780-1B4A-D277-8E7F20A59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233FA-CCE9-6489-ADD0-1E8EBF762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6A94E-D9CB-4823-6F12-B61F3862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B42D0-75A2-1A4B-8076-2C3CE426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44CD5-39B6-EDA5-93EE-5034EB74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224699-51CB-9082-5A8E-D06494C05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C5308F-0E21-91BD-3226-51EA6BA24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A06D70-01EB-A467-4B93-4D34BFB2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1BA327-DDB0-8870-A58E-E54D8CE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5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BF93-9E93-D7BA-0511-87A2C634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C2A469-BD0D-39D4-219B-34F33874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5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109114-E8D1-F763-493E-2632F943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7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0E288-42A7-51A2-CDCE-45AA5369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772C6-81FF-D04F-4415-49AF01B3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1C68D6-36F5-BA48-696E-D2C1D978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F079E-6934-E935-84DE-ED7DA6F2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5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310EE-45EE-A751-76F2-7B34CB54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248814-FC5F-9F56-886F-6B25B45BB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C0C86-2FA5-964D-B722-0E2FC97D2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1C2B1-6BB7-7A0E-FD74-B8027499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6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mlaibook/aipractic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273EE1-20A4-C586-1943-01AA7782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08131-0D1B-AAE1-7C93-D7C31A8D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39090"/>
            <a:ext cx="10515600" cy="5453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C4AB5-F768-9609-699A-E0CD4F739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07174"/>
            <a:ext cx="27432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22D8AA-A1BC-6DF6-EA33-25760A157875}"/>
              </a:ext>
            </a:extLst>
          </p:cNvPr>
          <p:cNvSpPr txBox="1"/>
          <p:nvPr userDrawn="1"/>
        </p:nvSpPr>
        <p:spPr>
          <a:xfrm>
            <a:off x="838200" y="6538912"/>
            <a:ext cx="5594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《</a:t>
            </a:r>
            <a:r>
              <a:rPr lang="zh-CN" altLang="en-US" sz="1200" dirty="0"/>
              <a:t>机器学习入门</a:t>
            </a:r>
            <a:r>
              <a:rPr lang="en-US" altLang="zh-CN" sz="1200" dirty="0"/>
              <a:t>——</a:t>
            </a:r>
            <a:r>
              <a:rPr lang="zh-CN" altLang="en-US" sz="1200" dirty="0"/>
              <a:t>数学原理解析及算法实践</a:t>
            </a:r>
            <a:r>
              <a:rPr lang="en-US" altLang="zh-CN" sz="1200" dirty="0"/>
              <a:t>》</a:t>
            </a:r>
            <a:r>
              <a:rPr lang="en-US" altLang="zh-CN" sz="1200" dirty="0" err="1">
                <a:hlinkClick r:id="rId13"/>
              </a:rPr>
              <a:t>mlaibook</a:t>
            </a:r>
            <a:r>
              <a:rPr lang="en-US" altLang="zh-CN" sz="1200" dirty="0">
                <a:hlinkClick r:id="rId13"/>
              </a:rPr>
              <a:t>/</a:t>
            </a:r>
            <a:r>
              <a:rPr lang="en-US" altLang="zh-CN" sz="1200" dirty="0" err="1">
                <a:hlinkClick r:id="rId13"/>
              </a:rPr>
              <a:t>aipractice</a:t>
            </a:r>
            <a:r>
              <a:rPr lang="en-US" altLang="zh-CN" sz="1200" dirty="0">
                <a:hlinkClick r:id="rId13"/>
              </a:rPr>
              <a:t> (github.com)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3D8439-17C7-8070-30F2-8426A1C15DF8}"/>
              </a:ext>
            </a:extLst>
          </p:cNvPr>
          <p:cNvSpPr/>
          <p:nvPr userDrawn="1"/>
        </p:nvSpPr>
        <p:spPr>
          <a:xfrm>
            <a:off x="0" y="6538913"/>
            <a:ext cx="12192000" cy="3190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B8557A-3FE9-85A5-85F7-82478CB2E104}"/>
              </a:ext>
            </a:extLst>
          </p:cNvPr>
          <p:cNvSpPr/>
          <p:nvPr userDrawn="1"/>
        </p:nvSpPr>
        <p:spPr>
          <a:xfrm>
            <a:off x="0" y="1"/>
            <a:ext cx="12192000" cy="9628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  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8A1AA-49D6-C3B8-8D34-A3818D49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学习计划：进阶部分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3B6E6-DA9C-9FA7-C598-8A82152C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人工神经网络</a:t>
            </a:r>
            <a:endParaRPr lang="en-US" altLang="zh-CN" dirty="0"/>
          </a:p>
          <a:p>
            <a:pPr lvl="1"/>
            <a:r>
              <a:rPr lang="zh-CN" altLang="en-US" dirty="0"/>
              <a:t>深度学习入门</a:t>
            </a:r>
            <a:endParaRPr lang="en-US" altLang="zh-CN" dirty="0"/>
          </a:p>
          <a:p>
            <a:r>
              <a:rPr lang="zh-CN" altLang="en-US" dirty="0"/>
              <a:t>集成学习</a:t>
            </a:r>
            <a:endParaRPr lang="en-US" altLang="zh-CN" dirty="0"/>
          </a:p>
          <a:p>
            <a:pPr lvl="1"/>
            <a:r>
              <a:rPr lang="zh-CN" altLang="en-US" dirty="0"/>
              <a:t>将弱学习器组合为强学习器</a:t>
            </a:r>
            <a:endParaRPr lang="en-US" altLang="zh-CN" dirty="0"/>
          </a:p>
          <a:p>
            <a:r>
              <a:rPr lang="zh-CN" altLang="en-US" dirty="0"/>
              <a:t>聚类分析</a:t>
            </a:r>
            <a:endParaRPr lang="en-US" altLang="zh-CN" dirty="0"/>
          </a:p>
          <a:p>
            <a:pPr lvl="1"/>
            <a:r>
              <a:rPr lang="zh-CN" altLang="en-US" dirty="0"/>
              <a:t>无监督学习的范式</a:t>
            </a:r>
            <a:endParaRPr lang="en-US" altLang="zh-CN" dirty="0"/>
          </a:p>
          <a:p>
            <a:r>
              <a:rPr lang="zh-CN" altLang="en-US" dirty="0"/>
              <a:t>强化学习</a:t>
            </a:r>
            <a:endParaRPr lang="en-US" altLang="zh-CN" dirty="0"/>
          </a:p>
          <a:p>
            <a:pPr lvl="1"/>
            <a:r>
              <a:rPr lang="zh-CN" altLang="en-US" dirty="0"/>
              <a:t>智能体如何在环境中决策</a:t>
            </a:r>
            <a:endParaRPr lang="en-US" altLang="zh-CN" dirty="0"/>
          </a:p>
          <a:p>
            <a:r>
              <a:rPr lang="zh-CN" altLang="en-US" dirty="0"/>
              <a:t>自然语言处理</a:t>
            </a:r>
            <a:endParaRPr lang="en-US" altLang="zh-CN" dirty="0"/>
          </a:p>
          <a:p>
            <a:pPr lvl="1"/>
            <a:r>
              <a:rPr lang="zh-CN" altLang="en-US" dirty="0"/>
              <a:t>处理序列信息的综合方法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2D427D-1C46-8B1A-54E9-98DE2C49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1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A2D83-04E9-D6E4-109B-3BFAC835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67513-5F37-3734-42D5-4218E2C4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强人工智能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像人一样思考的机器存在吗？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“智能”的机器真的在思考吗？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机器能最终具有自主意识吗？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弱人工智能（“窄”人工智能）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行为上表现出“具有类似人类智能”的特点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解决特定领域的具体问题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07700-6D74-4605-567C-F226C263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2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BFDA-41DA-AC09-54DD-A42EA380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人工智能的思想实验之一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DC8ED-A1C3-2A0A-0EAC-B5754936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中文屋子实验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屋子里的人真得理解中文了吗？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还是仅仅在机械的执行规则？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EA6353-AFBC-B41C-4C53-5153A731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5EB6785-4DAB-1551-5911-A3E041F6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64" y="2751163"/>
            <a:ext cx="6697807" cy="361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1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0E3D-21D3-E22B-F2D0-E575CF38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人工智能的思想实验之二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0AF2B-7573-87AB-480E-0480B59D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换脑实验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电路能够模拟大脑控制身体吗？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意识存在于大脑之中吗？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A49D4-2D21-C39A-0E6B-7F167332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314F33-3660-805D-A2BC-323C4286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82" y="2580247"/>
            <a:ext cx="5545230" cy="39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4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4D11-6E53-705D-CB71-470C149C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图灵测试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9498A-7148-2082-977C-15B6BEE5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基于外在行为对智能进行评估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CAAFCB-545C-8A76-4432-F744747C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310332-778A-56EB-5E26-330FA4E97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91" y="1726172"/>
            <a:ext cx="4221762" cy="44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6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B3BDF-97AB-7DA7-26FB-387ED70D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弱人工智能：窄人工智能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1B78A-A49D-BD1F-07B3-4E98359F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应用广泛</a:t>
            </a:r>
            <a:endParaRPr lang="en-US" altLang="zh-CN" dirty="0"/>
          </a:p>
          <a:p>
            <a:pPr lvl="1"/>
            <a:r>
              <a:rPr lang="zh-CN" altLang="en-US" dirty="0"/>
              <a:t>声音：语音识别、语音合成</a:t>
            </a:r>
            <a:endParaRPr lang="en-US" altLang="zh-CN" dirty="0"/>
          </a:p>
          <a:p>
            <a:pPr lvl="1"/>
            <a:r>
              <a:rPr lang="zh-CN" altLang="en-US" dirty="0"/>
              <a:t>文字：机器翻译、自动问答</a:t>
            </a:r>
            <a:endParaRPr lang="en-US" altLang="zh-CN" dirty="0"/>
          </a:p>
          <a:p>
            <a:pPr lvl="1"/>
            <a:r>
              <a:rPr lang="zh-CN" altLang="en-US" dirty="0"/>
              <a:t>图像：人脸识别、指纹识别、车牌识别</a:t>
            </a:r>
            <a:endParaRPr lang="en-US" altLang="zh-CN" dirty="0"/>
          </a:p>
          <a:p>
            <a:pPr lvl="1"/>
            <a:r>
              <a:rPr lang="zh-CN" altLang="en-US" dirty="0"/>
              <a:t>决策控制：自动驾驶</a:t>
            </a:r>
            <a:endParaRPr lang="en-US" altLang="zh-CN" dirty="0"/>
          </a:p>
          <a:p>
            <a:r>
              <a:rPr lang="zh-CN" altLang="en-US" dirty="0"/>
              <a:t>“窄”而不弱</a:t>
            </a:r>
            <a:endParaRPr lang="en-US" altLang="zh-CN" dirty="0"/>
          </a:p>
          <a:p>
            <a:pPr lvl="1"/>
            <a:r>
              <a:rPr lang="zh-CN" altLang="en-US" dirty="0"/>
              <a:t>在特定领域超越人类：</a:t>
            </a:r>
            <a:r>
              <a:rPr lang="en-US" altLang="zh-CN" dirty="0"/>
              <a:t>AlphaGo</a:t>
            </a:r>
            <a:r>
              <a:rPr lang="zh-CN" altLang="en-US" dirty="0"/>
              <a:t>围棋</a:t>
            </a:r>
            <a:endParaRPr lang="en-US" altLang="zh-CN" dirty="0"/>
          </a:p>
          <a:p>
            <a:pPr lvl="1"/>
            <a:r>
              <a:rPr lang="zh-CN" altLang="en-US" dirty="0"/>
              <a:t>准确、稳定、不会疲劳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A1851-6B89-F8F8-D3AA-4394BB8B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5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47D6B-4BE8-8A0B-E1FA-BD879A7C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人工智能的流派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39EB2-286C-3255-1882-6DBD1092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符号主义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智能是基于符号的逻辑推演</a:t>
            </a:r>
            <a:endParaRPr lang="en-US" altLang="zh-CN" dirty="0"/>
          </a:p>
          <a:p>
            <a:r>
              <a:rPr lang="zh-CN" altLang="en-US" dirty="0"/>
              <a:t>联结主义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智能蕴藏于神经元连接中</a:t>
            </a:r>
            <a:endParaRPr lang="en-US" altLang="zh-CN" dirty="0"/>
          </a:p>
          <a:p>
            <a:r>
              <a:rPr lang="zh-CN" altLang="en-US" dirty="0"/>
              <a:t>行为主义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智能是感知和动作的过程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63542-19FC-7FC3-5752-90273A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65978-3D42-1712-2423-878D5F53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机器学习和人工智能的关系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1A952-0C21-665D-442F-6D137C4D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人工智能研究包含很多领域和研究方向</a:t>
            </a:r>
            <a:endParaRPr lang="en-US" altLang="zh-CN" dirty="0"/>
          </a:p>
          <a:p>
            <a:pPr lvl="1"/>
            <a:r>
              <a:rPr lang="zh-CN" altLang="en-US" dirty="0"/>
              <a:t>演绎推理，问题求解</a:t>
            </a:r>
            <a:endParaRPr lang="en-US" altLang="zh-CN" dirty="0"/>
          </a:p>
          <a:p>
            <a:pPr lvl="1"/>
            <a:r>
              <a:rPr lang="zh-CN" altLang="en-US" dirty="0"/>
              <a:t>知识表示</a:t>
            </a:r>
            <a:endParaRPr lang="en-US" altLang="zh-CN" dirty="0"/>
          </a:p>
          <a:p>
            <a:pPr lvl="1"/>
            <a:r>
              <a:rPr lang="zh-CN" altLang="en-US" b="1" dirty="0"/>
              <a:t>机器学习</a:t>
            </a:r>
            <a:endParaRPr lang="en-US" altLang="zh-CN" b="1" dirty="0"/>
          </a:p>
          <a:p>
            <a:pPr lvl="1"/>
            <a:r>
              <a:rPr lang="zh-CN" altLang="en-US" dirty="0"/>
              <a:t>自然语言处理</a:t>
            </a:r>
            <a:endParaRPr lang="en-US" altLang="zh-CN" dirty="0"/>
          </a:p>
          <a:p>
            <a:pPr lvl="1"/>
            <a:r>
              <a:rPr lang="zh-CN" altLang="en-US" dirty="0"/>
              <a:t>机器人学，控制论（运动与控制）</a:t>
            </a:r>
            <a:endParaRPr lang="en-US" altLang="zh-CN" dirty="0"/>
          </a:p>
          <a:p>
            <a:pPr lvl="1"/>
            <a:r>
              <a:rPr lang="zh-CN" altLang="en-US" dirty="0"/>
              <a:t>机器感知，情感计算</a:t>
            </a:r>
            <a:endParaRPr lang="en-US" altLang="zh-CN" dirty="0"/>
          </a:p>
          <a:p>
            <a:r>
              <a:rPr lang="zh-CN" altLang="en-US" dirty="0"/>
              <a:t>人工智能研究有很多不同的方法</a:t>
            </a:r>
            <a:endParaRPr lang="en-US" altLang="zh-CN" dirty="0"/>
          </a:p>
          <a:p>
            <a:pPr lvl="1"/>
            <a:r>
              <a:rPr lang="zh-CN" altLang="en-US" dirty="0"/>
              <a:t>搜索和优化算法</a:t>
            </a:r>
            <a:endParaRPr lang="en-US" altLang="zh-CN" dirty="0"/>
          </a:p>
          <a:p>
            <a:pPr lvl="1"/>
            <a:r>
              <a:rPr lang="zh-CN" altLang="en-US" dirty="0"/>
              <a:t>数理逻辑</a:t>
            </a:r>
            <a:endParaRPr lang="en-US" altLang="zh-CN" dirty="0"/>
          </a:p>
          <a:p>
            <a:pPr lvl="1"/>
            <a:r>
              <a:rPr lang="zh-CN" altLang="en-US" b="1" dirty="0"/>
              <a:t>基于概率的不确定性推理</a:t>
            </a:r>
            <a:endParaRPr lang="en-US" altLang="zh-CN" b="1" dirty="0"/>
          </a:p>
          <a:p>
            <a:pPr lvl="1"/>
            <a:r>
              <a:rPr lang="zh-CN" altLang="en-US" b="1" dirty="0"/>
              <a:t>基于统计的方法</a:t>
            </a:r>
            <a:endParaRPr lang="en-US" altLang="zh-CN" b="1" dirty="0"/>
          </a:p>
          <a:p>
            <a:pPr lvl="1"/>
            <a:r>
              <a:rPr lang="zh-CN" altLang="en-US" b="1" dirty="0"/>
              <a:t>神经网络</a:t>
            </a:r>
            <a:endParaRPr lang="en-US" altLang="zh-CN" b="1" dirty="0"/>
          </a:p>
          <a:p>
            <a:r>
              <a:rPr lang="zh-CN" altLang="en-US" dirty="0"/>
              <a:t>机器学习</a:t>
            </a:r>
            <a:endParaRPr lang="en-US" altLang="zh-CN" dirty="0"/>
          </a:p>
          <a:p>
            <a:pPr lvl="1"/>
            <a:r>
              <a:rPr lang="zh-CN" altLang="en-US" dirty="0"/>
              <a:t>采用统计、概率、神经网络等方法解决智能体学习和决策问题</a:t>
            </a:r>
            <a:endParaRPr lang="en-US" altLang="zh-CN" dirty="0"/>
          </a:p>
          <a:p>
            <a:pPr lvl="1"/>
            <a:r>
              <a:rPr lang="zh-CN" altLang="en-US" dirty="0"/>
              <a:t>机器学习是属于人工智能的一个领域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0864D-813E-4648-C71A-BD9F0B87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31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9A57-3C22-BC1B-689E-9C5A257A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学习计划：基础部分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39AA0-0DBB-7A93-356A-8D40F27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专家系统</a:t>
            </a:r>
            <a:endParaRPr lang="en-US" altLang="zh-CN" dirty="0"/>
          </a:p>
          <a:p>
            <a:pPr lvl="1"/>
            <a:r>
              <a:rPr lang="zh-CN" altLang="en-US" dirty="0"/>
              <a:t>了解机器学习的发展动机</a:t>
            </a:r>
            <a:endParaRPr lang="en-US" altLang="zh-CN" dirty="0"/>
          </a:p>
          <a:p>
            <a:r>
              <a:rPr lang="zh-CN" altLang="en-US" dirty="0"/>
              <a:t>决策树</a:t>
            </a:r>
            <a:endParaRPr lang="en-US" altLang="zh-CN" dirty="0"/>
          </a:p>
          <a:p>
            <a:pPr lvl="1"/>
            <a:r>
              <a:rPr lang="zh-CN" altLang="en-US" dirty="0"/>
              <a:t>最基本的分类器</a:t>
            </a:r>
            <a:endParaRPr lang="en-US" altLang="zh-CN" dirty="0"/>
          </a:p>
          <a:p>
            <a:r>
              <a:rPr lang="zh-CN" altLang="en-US" dirty="0"/>
              <a:t>人工神经元</a:t>
            </a:r>
            <a:endParaRPr lang="en-US" altLang="zh-CN" dirty="0"/>
          </a:p>
          <a:p>
            <a:pPr lvl="1"/>
            <a:r>
              <a:rPr lang="zh-CN" altLang="en-US" dirty="0"/>
              <a:t>神经网络的基础</a:t>
            </a:r>
            <a:endParaRPr lang="en-US" altLang="zh-CN" dirty="0"/>
          </a:p>
          <a:p>
            <a:r>
              <a:rPr lang="zh-CN" altLang="en-US" dirty="0"/>
              <a:t>线性回归</a:t>
            </a:r>
            <a:endParaRPr lang="en-US" altLang="zh-CN" dirty="0"/>
          </a:p>
          <a:p>
            <a:pPr lvl="1"/>
            <a:r>
              <a:rPr lang="zh-CN" altLang="en-US" dirty="0"/>
              <a:t>最基本的回归问题</a:t>
            </a:r>
            <a:endParaRPr lang="en-US" altLang="zh-CN" dirty="0"/>
          </a:p>
          <a:p>
            <a:r>
              <a:rPr lang="zh-CN" altLang="en-US" dirty="0"/>
              <a:t>逻辑斯蒂回归</a:t>
            </a:r>
            <a:endParaRPr lang="en-US" altLang="zh-CN" dirty="0"/>
          </a:p>
          <a:p>
            <a:pPr lvl="1"/>
            <a:r>
              <a:rPr lang="zh-CN" altLang="en-US" dirty="0"/>
              <a:t>理解分类器的理论本质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8E01E-6DB5-16BD-8429-831A065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4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372</Words>
  <Application>Microsoft Office PowerPoint</Application>
  <PresentationFormat>宽屏</PresentationFormat>
  <Paragraphs>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等线</vt:lpstr>
      <vt:lpstr>Arial</vt:lpstr>
      <vt:lpstr>Office 主题​​</vt:lpstr>
      <vt:lpstr>前  言</vt:lpstr>
      <vt:lpstr>人工智能</vt:lpstr>
      <vt:lpstr>人工智能的思想实验之一</vt:lpstr>
      <vt:lpstr>人工智能的思想实验之二</vt:lpstr>
      <vt:lpstr>图灵测试</vt:lpstr>
      <vt:lpstr>弱人工智能：窄人工智能</vt:lpstr>
      <vt:lpstr>人工智能的流派</vt:lpstr>
      <vt:lpstr>机器学习和人工智能的关系</vt:lpstr>
      <vt:lpstr>学习计划：基础部分</vt:lpstr>
      <vt:lpstr>学习计划：进阶部分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3</cp:revision>
  <dcterms:created xsi:type="dcterms:W3CDTF">2022-06-03T03:17:49Z</dcterms:created>
  <dcterms:modified xsi:type="dcterms:W3CDTF">2022-09-30T08:02:37Z</dcterms:modified>
</cp:coreProperties>
</file>