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220A-F6A7-67D0-628C-057EE50C7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1795"/>
            <a:ext cx="9144000" cy="2729346"/>
          </a:xfrm>
        </p:spPr>
        <p:txBody>
          <a:bodyPr anchor="t">
            <a:normAutofit/>
          </a:bodyPr>
          <a:lstStyle>
            <a:lvl1pPr algn="ctr">
              <a:defRPr sz="8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C30AF2-34D7-B15E-E041-667736F8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1399309"/>
          </a:xfrm>
        </p:spPr>
        <p:txBody>
          <a:bodyPr anchor="b"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7425C-F2C3-6E2D-4B23-DBF2EA6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906F-4941-932F-C247-66D42CD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394DA-F0D7-08DD-7D5F-6D1BAFE7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2927-D088-A319-F5AE-97C647AC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592291-505F-DEA2-F87E-9699D79F2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C224-AAE2-24BB-2350-AC46416D0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C2676-F29F-853C-E41C-D5D40D4C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4990C-FAAD-032A-BEFE-9D1A67BA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92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D3700-1A78-8EC5-E437-691CE0F6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18"/>
            <a:ext cx="10515600" cy="51309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775B9-25C6-3B72-177E-F2C5226F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60126"/>
            <a:ext cx="2743200" cy="297873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5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F5611-D365-DE45-E51F-0D3807C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ED3F8-894F-76A2-C0EF-67B7801C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7CB23-5AD5-BE11-B5E3-51672B5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64B7-15A6-18EB-06AF-B62990F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59F55-F780-1B4A-D277-8E7F20A5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D233FA-CCE9-6489-ADD0-1E8EBF76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6A94E-D9CB-4823-6F12-B61F386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42D0-75A2-1A4B-8076-2C3CE426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44CD5-39B6-EDA5-93EE-5034EB74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24699-51CB-9082-5A8E-D06494C0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5308F-0E21-91BD-3226-51EA6BA24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A06D70-01EB-A467-4B93-4D34BFB24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BA327-DDB0-8870-A58E-E54D8CE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BF93-9E93-D7BA-0511-87A2C634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C2A469-BD0D-39D4-219B-34F33874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9114-E8D1-F763-493E-2632F94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0E288-42A7-51A2-CDCE-45AA5369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772C6-81FF-D04F-4415-49AF01B3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C68D6-36F5-BA48-696E-D2C1D97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F079E-6934-E935-84DE-ED7DA6F2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5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310EE-45EE-A751-76F2-7B34CB54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48814-FC5F-9F56-886F-6B25B45BB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C0C86-2FA5-964D-B722-0E2FC97D2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1C2B1-6BB7-7A0E-FD74-B8027499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mlaibook/aipractic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73EE1-20A4-C586-1943-01AA77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08131-0D1B-AAE1-7C93-D7C31A8D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9090"/>
            <a:ext cx="10515600" cy="545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C4AB5-F768-9609-699A-E0CD4F73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07174"/>
            <a:ext cx="27432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2D8AA-A1BC-6DF6-EA33-25760A157875}"/>
              </a:ext>
            </a:extLst>
          </p:cNvPr>
          <p:cNvSpPr txBox="1"/>
          <p:nvPr userDrawn="1"/>
        </p:nvSpPr>
        <p:spPr>
          <a:xfrm>
            <a:off x="838200" y="6538912"/>
            <a:ext cx="559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《</a:t>
            </a:r>
            <a:r>
              <a:rPr lang="zh-CN" altLang="en-US" sz="1200" dirty="0"/>
              <a:t>机器学习入门</a:t>
            </a:r>
            <a:r>
              <a:rPr lang="en-US" altLang="zh-CN" sz="1200" dirty="0"/>
              <a:t>——</a:t>
            </a:r>
            <a:r>
              <a:rPr lang="zh-CN" altLang="en-US" sz="1200" dirty="0"/>
              <a:t>数学原理解析及算法实践</a:t>
            </a:r>
            <a:r>
              <a:rPr lang="en-US" altLang="zh-CN" sz="1200" dirty="0"/>
              <a:t>》</a:t>
            </a:r>
            <a:r>
              <a:rPr lang="en-US" altLang="zh-CN" sz="1200" dirty="0" err="1">
                <a:hlinkClick r:id="rId13"/>
              </a:rPr>
              <a:t>mlaibook</a:t>
            </a:r>
            <a:r>
              <a:rPr lang="en-US" altLang="zh-CN" sz="1200" dirty="0">
                <a:hlinkClick r:id="rId13"/>
              </a:rPr>
              <a:t>/</a:t>
            </a:r>
            <a:r>
              <a:rPr lang="en-US" altLang="zh-CN" sz="1200" dirty="0" err="1">
                <a:hlinkClick r:id="rId13"/>
              </a:rPr>
              <a:t>aipractice</a:t>
            </a:r>
            <a:r>
              <a:rPr lang="en-US" altLang="zh-CN" sz="1200" dirty="0">
                <a:hlinkClick r:id="rId13"/>
              </a:rPr>
              <a:t> (github.com)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3D8439-17C7-8070-30F2-8426A1C15DF8}"/>
              </a:ext>
            </a:extLst>
          </p:cNvPr>
          <p:cNvSpPr/>
          <p:nvPr userDrawn="1"/>
        </p:nvSpPr>
        <p:spPr>
          <a:xfrm>
            <a:off x="0" y="6538913"/>
            <a:ext cx="12192000" cy="3190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B8557A-3FE9-85A5-85F7-82478CB2E104}"/>
              </a:ext>
            </a:extLst>
          </p:cNvPr>
          <p:cNvSpPr/>
          <p:nvPr userDrawn="1"/>
        </p:nvSpPr>
        <p:spPr>
          <a:xfrm>
            <a:off x="0" y="1"/>
            <a:ext cx="12192000" cy="9628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神经元和感知机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8D21-16B5-250B-11EE-43FE5E26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感知机误差随学习迭代次数变化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173541-A01D-5BB4-FED9-47045C24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06" y="1420937"/>
            <a:ext cx="7555633" cy="408519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36198-70F7-1F21-7CE8-7A19AEC9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1ABBD-652B-C4A2-0F02-680DF07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识别手写数字的感知机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DE89-3EDC-7470-3DB0-297BCCFC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权重可视化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FCB07F-A840-C423-9E04-B1ABB3F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04D1D7-5703-0413-42D6-19549EB9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77" y="2924605"/>
            <a:ext cx="10938759" cy="16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9A57-3C22-BC1B-689E-9C5A257A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生物神经元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2A70F0-414C-5515-2466-3E0B8DD5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36" y="2059045"/>
            <a:ext cx="9565912" cy="338130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8E01E-6DB5-16BD-8429-831A065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3850-0E6A-C3F9-F0F6-63D0472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早期感知机模型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CAB05-9C03-2854-024C-BE8606003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弗兰克 ⋅ 罗森布拉特 </a:t>
            </a:r>
            <a:r>
              <a:rPr lang="en-US" altLang="zh-CN" sz="3200" dirty="0"/>
              <a:t>(Frank Rosenblatt) </a:t>
            </a:r>
            <a:r>
              <a:rPr lang="zh-CN" altLang="en-US" sz="3200" dirty="0"/>
              <a:t>在 </a:t>
            </a:r>
            <a:r>
              <a:rPr lang="en-US" altLang="zh-CN" sz="3200" dirty="0"/>
              <a:t>1957 </a:t>
            </a:r>
            <a:r>
              <a:rPr lang="zh-CN" altLang="en-US" sz="3200" dirty="0"/>
              <a:t>年发表论文描述了最早的神经元模型</a:t>
            </a:r>
            <a:r>
              <a:rPr lang="en-US" altLang="zh-CN" sz="3200" dirty="0"/>
              <a:t>——</a:t>
            </a:r>
            <a:r>
              <a:rPr lang="zh-CN" altLang="en-US" sz="3200" dirty="0"/>
              <a:t>感知机模型</a:t>
            </a:r>
            <a:endParaRPr lang="en-US" altLang="zh-CN" sz="3200" dirty="0"/>
          </a:p>
          <a:p>
            <a:r>
              <a:rPr lang="zh-CN" altLang="en-US" sz="3200" dirty="0"/>
              <a:t>模型包括</a:t>
            </a:r>
            <a:endParaRPr lang="en-US" altLang="zh-CN" sz="3200" dirty="0"/>
          </a:p>
          <a:p>
            <a:pPr lvl="1"/>
            <a:r>
              <a:rPr lang="zh-CN" altLang="en-US" sz="2800" dirty="0"/>
              <a:t>感受器</a:t>
            </a:r>
            <a:r>
              <a:rPr lang="en-US" altLang="zh-CN" sz="2800" dirty="0"/>
              <a:t>(Sensory System)</a:t>
            </a:r>
          </a:p>
          <a:p>
            <a:pPr lvl="1"/>
            <a:r>
              <a:rPr lang="zh-CN" altLang="en-US" sz="2800" dirty="0"/>
              <a:t>连接器</a:t>
            </a:r>
            <a:r>
              <a:rPr lang="en-US" altLang="zh-CN" sz="2800" dirty="0"/>
              <a:t>(Association System)</a:t>
            </a:r>
          </a:p>
          <a:p>
            <a:pPr lvl="1"/>
            <a:r>
              <a:rPr lang="zh-CN" altLang="en-US" sz="2800" dirty="0"/>
              <a:t>响应器</a:t>
            </a:r>
            <a:r>
              <a:rPr lang="en-US" altLang="zh-CN" sz="2800" dirty="0"/>
              <a:t>(Response System)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486E0-D365-B3D6-E993-338F131D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18AA66A-0460-8EC1-8F6B-E85907D1B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494956"/>
            <a:ext cx="5181600" cy="37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A2C2-2FC5-2695-12FB-46A5D98D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连接器和响应器单元电路图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D747A06-F010-1574-9771-F1E475F4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661" y="1046163"/>
            <a:ext cx="7404677" cy="5130800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180F3-D223-1E9C-1A94-9032E41B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9392-7314-75A9-1BB5-A37B99F4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赫布法则</a:t>
            </a:r>
            <a:r>
              <a:rPr lang="en-US" altLang="zh-CN" dirty="0"/>
              <a:t>(Hebbian Rule)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如果两个神经元同时激活，则两个神经元之间的连接权重增加</a:t>
                </a:r>
                <a:endParaRPr lang="en-US" altLang="zh-CN" dirty="0"/>
              </a:p>
              <a:p>
                <a:r>
                  <a:rPr lang="zh-CN" altLang="en-US" dirty="0"/>
                  <a:t>如果它们分别激活，则连接权重减小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B264DA-3B53-3988-9D9E-B65A99518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A7192-EA16-C361-8D70-89A1E117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2E3AD-BE77-88C2-01A5-5A454F06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现代感知机模型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7DB102-66E4-4282-98C4-76D731B18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288" y="1024922"/>
            <a:ext cx="5752498" cy="517852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D3689-9182-3412-899F-D6994BAE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5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A964-3FBB-5595-E518-DB431FDF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激活函数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AB2DAA4-FA2B-8AE7-ED73-D65B1023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858" y="1037050"/>
            <a:ext cx="7788240" cy="545582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ED4C3-07BD-0C64-DB1C-055DE04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16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CA63-FB7B-00F8-E2BC-B2CD310A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梯度下降法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9C69BE1-DEDF-34F7-5E57-D9FE5FCD1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78" y="1045969"/>
            <a:ext cx="8901044" cy="521010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C1E77-458F-E750-9941-100257FB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8694-18BF-467F-6DF4-BA803CC6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误差函数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A84E-29F1-E861-7891-F21DE415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定义误差函数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计算误差函数的导数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简化的</a:t>
            </a:r>
            <a:r>
              <a:rPr lang="en-US" altLang="zh-CN" dirty="0"/>
              <a:t>Delta</a:t>
            </a:r>
            <a:r>
              <a:rPr lang="zh-CN" altLang="en-US" dirty="0"/>
              <a:t>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4497-BF38-A9D7-6B47-8A6C271B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89F31-00E8-E5C1-B28F-F1085FF4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77" y="1046018"/>
            <a:ext cx="2615923" cy="1121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352F3B-F18E-C993-F99D-859A5C2C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868" y="2344714"/>
            <a:ext cx="5615517" cy="26483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230592-217F-18B4-8BF0-33E6AC4AD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349" y="5116988"/>
            <a:ext cx="2802724" cy="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142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Cambria Math</vt:lpstr>
      <vt:lpstr>Office 主题​​</vt:lpstr>
      <vt:lpstr>第三章 神经元和感知机</vt:lpstr>
      <vt:lpstr>生物神经元</vt:lpstr>
      <vt:lpstr>早期感知机模型</vt:lpstr>
      <vt:lpstr>连接器和响应器单元电路图</vt:lpstr>
      <vt:lpstr>赫布法则(Hebbian Rule)</vt:lpstr>
      <vt:lpstr>现代感知机模型</vt:lpstr>
      <vt:lpstr>Sigmoid激活函数</vt:lpstr>
      <vt:lpstr>梯度下降法</vt:lpstr>
      <vt:lpstr>误差函数</vt:lpstr>
      <vt:lpstr>感知机误差随学习迭代次数变化</vt:lpstr>
      <vt:lpstr>识别手写数字的感知机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6</cp:revision>
  <dcterms:created xsi:type="dcterms:W3CDTF">2022-06-03T03:17:49Z</dcterms:created>
  <dcterms:modified xsi:type="dcterms:W3CDTF">2022-09-30T08:04:25Z</dcterms:modified>
</cp:coreProperties>
</file>