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6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8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br>
              <a:rPr lang="en-US" altLang="zh-CN" dirty="0"/>
            </a:br>
            <a:r>
              <a:rPr lang="zh-CN" altLang="en-US" dirty="0"/>
              <a:t>专家系统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知识获取的困难</a:t>
            </a:r>
            <a:endParaRPr lang="en-US" altLang="zh-CN" dirty="0"/>
          </a:p>
          <a:p>
            <a:pPr lvl="1"/>
            <a:r>
              <a:rPr lang="zh-CN" altLang="en-US" dirty="0"/>
              <a:t>领域专家的时间是昂贵的，难于抽身出来帮助构建知识库</a:t>
            </a:r>
            <a:endParaRPr lang="en-US" altLang="zh-CN" dirty="0"/>
          </a:p>
          <a:p>
            <a:pPr lvl="1"/>
            <a:r>
              <a:rPr lang="zh-CN" altLang="en-US" dirty="0"/>
              <a:t>需要知识工程师和领域专家共同完成知识录入</a:t>
            </a:r>
            <a:endParaRPr lang="en-US" altLang="zh-CN" dirty="0"/>
          </a:p>
          <a:p>
            <a:pPr lvl="1"/>
            <a:r>
              <a:rPr lang="zh-CN" altLang="en-US" dirty="0"/>
              <a:t>知识库的一致性、完备性难以保证，歧义难以避免</a:t>
            </a:r>
            <a:endParaRPr lang="en-US" altLang="zh-CN" dirty="0"/>
          </a:p>
          <a:p>
            <a:r>
              <a:rPr lang="zh-CN" altLang="en-US" dirty="0"/>
              <a:t>性能瓶颈</a:t>
            </a:r>
            <a:endParaRPr lang="en-US" altLang="zh-CN" dirty="0"/>
          </a:p>
          <a:p>
            <a:pPr lvl="1"/>
            <a:r>
              <a:rPr lang="zh-CN" altLang="en-US" dirty="0"/>
              <a:t>早期系统为</a:t>
            </a:r>
            <a:r>
              <a:rPr lang="en-US" altLang="zh-CN" dirty="0"/>
              <a:t>LISP</a:t>
            </a:r>
            <a:r>
              <a:rPr lang="zh-CN" altLang="en-US" dirty="0"/>
              <a:t>等语言编写，解释执行效率较低，不能适用于规则数量较大的知识库</a:t>
            </a:r>
            <a:endParaRPr lang="en-US" altLang="zh-CN" dirty="0"/>
          </a:p>
          <a:p>
            <a:r>
              <a:rPr lang="zh-CN" altLang="en-US" dirty="0"/>
              <a:t>计算复杂度的挑战</a:t>
            </a:r>
            <a:endParaRPr lang="en-US" altLang="zh-CN" dirty="0"/>
          </a:p>
          <a:p>
            <a:pPr lvl="1"/>
            <a:r>
              <a:rPr lang="zh-CN" altLang="en-US" dirty="0"/>
              <a:t>规则验证是</a:t>
            </a:r>
            <a:r>
              <a:rPr lang="en-US" altLang="zh-CN" dirty="0"/>
              <a:t>NP</a:t>
            </a:r>
            <a:r>
              <a:rPr lang="zh-CN" altLang="en-US" dirty="0"/>
              <a:t>完全问题，当规则数量增加时，复杂度远远超出实际可接受的范围</a:t>
            </a:r>
            <a:endParaRPr lang="en-US" altLang="zh-CN" dirty="0"/>
          </a:p>
          <a:p>
            <a:r>
              <a:rPr lang="zh-CN" altLang="en-US" dirty="0"/>
              <a:t>基于上述这些原因，人们渐渐转向了基于统计理论的方法，机器学习逐步兴起和发展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专家系统是最早的通用人工智能系统</a:t>
            </a:r>
            <a:endParaRPr lang="en-US" altLang="zh-CN" sz="3600" dirty="0"/>
          </a:p>
          <a:p>
            <a:r>
              <a:rPr lang="zh-CN" altLang="en-US" sz="3600" dirty="0"/>
              <a:t>什么是专家系统？</a:t>
            </a:r>
            <a:endParaRPr lang="en-US" altLang="zh-CN" sz="3600" dirty="0"/>
          </a:p>
          <a:p>
            <a:pPr lvl="1"/>
            <a:r>
              <a:rPr lang="zh-CN" altLang="en-US" sz="3200" dirty="0"/>
              <a:t>将人类专家的领域知识组织成为形式化的知识库模型</a:t>
            </a:r>
            <a:endParaRPr lang="en-US" altLang="zh-CN" sz="3200" dirty="0"/>
          </a:p>
          <a:p>
            <a:pPr lvl="1"/>
            <a:r>
              <a:rPr lang="zh-CN" altLang="en-US" sz="3200" dirty="0"/>
              <a:t>利用基本的逻辑推导规则进行推理</a:t>
            </a:r>
            <a:endParaRPr lang="en-US" altLang="zh-CN" sz="3200" dirty="0"/>
          </a:p>
          <a:p>
            <a:pPr lvl="1"/>
            <a:r>
              <a:rPr lang="zh-CN" altLang="en-US" sz="3200" dirty="0"/>
              <a:t>从而模拟人类专家推理和决策的过程</a:t>
            </a:r>
            <a:endParaRPr lang="en-US" altLang="zh-CN" sz="3200" dirty="0"/>
          </a:p>
          <a:p>
            <a:r>
              <a:rPr lang="zh-CN" altLang="en-US" sz="3600" dirty="0"/>
              <a:t>专家系统中面临的困难使人们转向了基于统计理论的机器学习</a:t>
            </a:r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专家系统是最早的通用智能系统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简单的智能可以完全“人工”实现</a:t>
            </a:r>
            <a:endParaRPr lang="en-US" altLang="zh-CN" dirty="0"/>
          </a:p>
          <a:p>
            <a:pPr lvl="1"/>
            <a:r>
              <a:rPr lang="zh-CN" altLang="en-US" dirty="0"/>
              <a:t>编写为计算机软件程序</a:t>
            </a:r>
            <a:endParaRPr lang="en-US" altLang="zh-CN" dirty="0"/>
          </a:p>
          <a:p>
            <a:pPr lvl="1"/>
            <a:r>
              <a:rPr lang="zh-CN" altLang="en-US" dirty="0"/>
              <a:t>实现为定制化的硬件模块</a:t>
            </a:r>
            <a:endParaRPr lang="en-US" altLang="zh-CN" dirty="0"/>
          </a:p>
          <a:p>
            <a:pPr lvl="1"/>
            <a:r>
              <a:rPr lang="zh-CN" altLang="en-US" dirty="0"/>
              <a:t>存在的问题：</a:t>
            </a:r>
            <a:endParaRPr lang="en-US" altLang="zh-CN" dirty="0"/>
          </a:p>
          <a:p>
            <a:pPr lvl="2"/>
            <a:r>
              <a:rPr lang="zh-CN" altLang="en-US" dirty="0"/>
              <a:t>只适用于固定的场景</a:t>
            </a:r>
            <a:endParaRPr lang="en-US" altLang="zh-CN" dirty="0"/>
          </a:p>
          <a:p>
            <a:pPr lvl="2"/>
            <a:r>
              <a:rPr lang="zh-CN" altLang="en-US" dirty="0"/>
              <a:t>无法迁移到其他场景进行复用</a:t>
            </a:r>
            <a:endParaRPr lang="en-US" altLang="zh-CN" dirty="0"/>
          </a:p>
          <a:p>
            <a:r>
              <a:rPr lang="zh-CN" altLang="en-US" dirty="0"/>
              <a:t>专家系统具有通用性</a:t>
            </a:r>
            <a:endParaRPr lang="en-US" altLang="zh-CN" dirty="0"/>
          </a:p>
          <a:p>
            <a:pPr lvl="1"/>
            <a:r>
              <a:rPr lang="zh-CN" altLang="en-US" dirty="0"/>
              <a:t>知识库：模拟领域专家的知识储备</a:t>
            </a:r>
            <a:endParaRPr lang="en-US" altLang="zh-CN" dirty="0"/>
          </a:p>
          <a:p>
            <a:pPr lvl="1"/>
            <a:r>
              <a:rPr lang="zh-CN" altLang="en-US" dirty="0"/>
              <a:t>推理引擎：模拟领域专家的推理能力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50502F57-DE36-A8C1-1E3F-00DB55C77677}"/>
              </a:ext>
            </a:extLst>
          </p:cNvPr>
          <p:cNvGrpSpPr/>
          <p:nvPr/>
        </p:nvGrpSpPr>
        <p:grpSpPr>
          <a:xfrm>
            <a:off x="6684818" y="1595033"/>
            <a:ext cx="4959927" cy="3801313"/>
            <a:chOff x="6172199" y="1761287"/>
            <a:chExt cx="4959927" cy="38013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E603151-042E-9D32-F61C-38BE84917743}"/>
                </a:ext>
              </a:extLst>
            </p:cNvPr>
            <p:cNvSpPr/>
            <p:nvPr/>
          </p:nvSpPr>
          <p:spPr>
            <a:xfrm>
              <a:off x="6546274" y="204819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3A7115-5B0F-0BE0-FBD7-3F26CBF26D77}"/>
                </a:ext>
              </a:extLst>
            </p:cNvPr>
            <p:cNvSpPr/>
            <p:nvPr/>
          </p:nvSpPr>
          <p:spPr>
            <a:xfrm>
              <a:off x="6534149" y="307771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注水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9A2B36-C2A2-5C29-F7C6-C29C1F159CC3}"/>
                </a:ext>
              </a:extLst>
            </p:cNvPr>
            <p:cNvSpPr/>
            <p:nvPr/>
          </p:nvSpPr>
          <p:spPr>
            <a:xfrm>
              <a:off x="9729354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洗涤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D68436-D1E7-6C33-AB3F-566FE25004EF}"/>
                </a:ext>
              </a:extLst>
            </p:cNvPr>
            <p:cNvSpPr/>
            <p:nvPr/>
          </p:nvSpPr>
          <p:spPr>
            <a:xfrm>
              <a:off x="9741476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排水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CB3B7AC-7869-E912-CB55-038AC5AAAD4D}"/>
                </a:ext>
              </a:extLst>
            </p:cNvPr>
            <p:cNvSpPr/>
            <p:nvPr/>
          </p:nvSpPr>
          <p:spPr>
            <a:xfrm>
              <a:off x="8104908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水满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5F01A8-7FDB-4271-C57F-3EBBBE2E372D}"/>
                </a:ext>
              </a:extLst>
            </p:cNvPr>
            <p:cNvSpPr/>
            <p:nvPr/>
          </p:nvSpPr>
          <p:spPr>
            <a:xfrm>
              <a:off x="8104908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水空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71AC1C-720F-CF24-7E33-49A6B6D377A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7039840" y="2609309"/>
              <a:ext cx="12125" cy="46840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54F8B8-5ADF-CE3D-B545-DF76D27D30DF}"/>
                </a:ext>
              </a:extLst>
            </p:cNvPr>
            <p:cNvCxnSpPr>
              <a:stCxn id="7" idx="7"/>
              <a:endCxn id="10" idx="2"/>
            </p:cNvCxnSpPr>
            <p:nvPr/>
          </p:nvCxnSpPr>
          <p:spPr>
            <a:xfrm flipV="1">
              <a:off x="7397418" y="2970122"/>
              <a:ext cx="707490" cy="18976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9A23DF-FFD4-04AC-79BA-C912C0FA04F7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9116290" y="2970122"/>
              <a:ext cx="61306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1408965-302E-2BBC-2B8B-7E484E1091FC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0235045" y="3250677"/>
              <a:ext cx="12122" cy="42387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2EBA1F-ED84-3295-0B65-58D8260B4B1B}"/>
                </a:ext>
              </a:extLst>
            </p:cNvPr>
            <p:cNvCxnSpPr>
              <a:cxnSpLocks/>
              <a:stCxn id="9" idx="2"/>
              <a:endCxn id="11" idx="6"/>
            </p:cNvCxnSpPr>
            <p:nvPr/>
          </p:nvCxnSpPr>
          <p:spPr>
            <a:xfrm flipH="1">
              <a:off x="9116290" y="3955103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AADBDD8-7A50-81FD-A4C0-7FD3D9B12529}"/>
                </a:ext>
              </a:extLst>
            </p:cNvPr>
            <p:cNvCxnSpPr>
              <a:stCxn id="11" idx="2"/>
              <a:endCxn id="7" idx="4"/>
            </p:cNvCxnSpPr>
            <p:nvPr/>
          </p:nvCxnSpPr>
          <p:spPr>
            <a:xfrm flipH="1" flipV="1">
              <a:off x="7039840" y="3638828"/>
              <a:ext cx="1065068" cy="31627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9C5F001-2F8A-EC17-A041-C43E5523E0D3}"/>
                </a:ext>
              </a:extLst>
            </p:cNvPr>
            <p:cNvSpPr/>
            <p:nvPr/>
          </p:nvSpPr>
          <p:spPr>
            <a:xfrm>
              <a:off x="8104908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脱水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B59A159-461A-F806-E75E-86955D61D004}"/>
                </a:ext>
              </a:extLst>
            </p:cNvPr>
            <p:cNvSpPr/>
            <p:nvPr/>
          </p:nvSpPr>
          <p:spPr>
            <a:xfrm>
              <a:off x="9741476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5F0E0C1-951A-F068-E6C2-5C7210BB44E8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>
              <a:off x="8610599" y="4235658"/>
              <a:ext cx="0" cy="46431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14FC4AF-4741-3D2D-1C75-ABC80DE2F3FD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116290" y="4980524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6376E7B-9AD7-8B38-CC9D-252802A8A3D2}"/>
                </a:ext>
              </a:extLst>
            </p:cNvPr>
            <p:cNvSpPr/>
            <p:nvPr/>
          </p:nvSpPr>
          <p:spPr>
            <a:xfrm>
              <a:off x="6172199" y="1761287"/>
              <a:ext cx="4959927" cy="38013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97A77C0-BB99-453D-9D3B-BC976E06AE82}"/>
                </a:ext>
              </a:extLst>
            </p:cNvPr>
            <p:cNvSpPr txBox="1"/>
            <p:nvPr/>
          </p:nvSpPr>
          <p:spPr>
            <a:xfrm>
              <a:off x="9312786" y="193707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智能洗衣机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专家系统由知识库和推理引擎组成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85A25C-5700-B5FF-9728-87ECF51ABBAF}"/>
              </a:ext>
            </a:extLst>
          </p:cNvPr>
          <p:cNvGrpSpPr/>
          <p:nvPr/>
        </p:nvGrpSpPr>
        <p:grpSpPr>
          <a:xfrm>
            <a:off x="2535382" y="1763544"/>
            <a:ext cx="7620970" cy="4537387"/>
            <a:chOff x="3484418" y="1153402"/>
            <a:chExt cx="7620970" cy="45373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54D9B-4ECB-2163-796B-6C4A7CC48017}"/>
                </a:ext>
              </a:extLst>
            </p:cNvPr>
            <p:cNvSpPr/>
            <p:nvPr/>
          </p:nvSpPr>
          <p:spPr>
            <a:xfrm>
              <a:off x="3740727" y="4191000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推理引擎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0A734C-700E-6C46-3C5A-4834E5AD3CAD}"/>
                </a:ext>
              </a:extLst>
            </p:cNvPr>
            <p:cNvSpPr/>
            <p:nvPr/>
          </p:nvSpPr>
          <p:spPr>
            <a:xfrm>
              <a:off x="3740727" y="2530836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18FAF0-BDBE-54D7-D590-3A3A9FB65D08}"/>
                </a:ext>
              </a:extLst>
            </p:cNvPr>
            <p:cNvSpPr txBox="1"/>
            <p:nvPr/>
          </p:nvSpPr>
          <p:spPr>
            <a:xfrm>
              <a:off x="3484418" y="127072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领域专家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540C07-9A3D-DD4A-F9CA-109335A73F77}"/>
                </a:ext>
              </a:extLst>
            </p:cNvPr>
            <p:cNvSpPr txBox="1"/>
            <p:nvPr/>
          </p:nvSpPr>
          <p:spPr>
            <a:xfrm>
              <a:off x="7749006" y="126446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知识工程师</a:t>
              </a:r>
            </a:p>
          </p:txBody>
        </p:sp>
        <p:sp>
          <p:nvSpPr>
            <p:cNvPr id="10" name="箭头: 丁字 9">
              <a:extLst>
                <a:ext uri="{FF2B5EF4-FFF2-40B4-BE49-F238E27FC236}">
                  <a16:creationId xmlns:a16="http://schemas.microsoft.com/office/drawing/2014/main" id="{83AC7D78-4654-9339-5CE2-393A390E6945}"/>
                </a:ext>
              </a:extLst>
            </p:cNvPr>
            <p:cNvSpPr/>
            <p:nvPr/>
          </p:nvSpPr>
          <p:spPr>
            <a:xfrm flipV="1">
              <a:off x="4959927" y="1153402"/>
              <a:ext cx="2673928" cy="1355659"/>
            </a:xfrm>
            <a:prstGeom prst="leftRightUpArrow">
              <a:avLst>
                <a:gd name="adj1" fmla="val 13758"/>
                <a:gd name="adj2" fmla="val 22445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1D398F28-73F8-DCB6-799A-CD39FD27E47E}"/>
                </a:ext>
              </a:extLst>
            </p:cNvPr>
            <p:cNvSpPr/>
            <p:nvPr/>
          </p:nvSpPr>
          <p:spPr>
            <a:xfrm>
              <a:off x="6023264" y="3611490"/>
              <a:ext cx="547254" cy="579510"/>
            </a:xfrm>
            <a:prstGeom prst="downArrow">
              <a:avLst>
                <a:gd name="adj1" fmla="val 2974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F890E0-B0F0-C4F7-7660-11CFACCED69D}"/>
                </a:ext>
              </a:extLst>
            </p:cNvPr>
            <p:cNvSpPr txBox="1"/>
            <p:nvPr/>
          </p:nvSpPr>
          <p:spPr>
            <a:xfrm>
              <a:off x="10305169" y="45502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用户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A42B5E-A696-9C62-3EA9-A83DD1A3FBDF}"/>
                </a:ext>
              </a:extLst>
            </p:cNvPr>
            <p:cNvSpPr txBox="1"/>
            <p:nvPr/>
          </p:nvSpPr>
          <p:spPr>
            <a:xfrm>
              <a:off x="6360053" y="172049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知识（产生式规则）</a:t>
              </a:r>
            </a:p>
          </p:txBody>
        </p:sp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99A75AF2-2610-366C-A927-36EA3C9832FA}"/>
                </a:ext>
              </a:extLst>
            </p:cNvPr>
            <p:cNvSpPr/>
            <p:nvPr/>
          </p:nvSpPr>
          <p:spPr>
            <a:xfrm>
              <a:off x="8853055" y="4445078"/>
              <a:ext cx="1343890" cy="2978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41A60E8-EA04-4371-9E9D-A6B208ECCE77}"/>
                </a:ext>
              </a:extLst>
            </p:cNvPr>
            <p:cNvSpPr/>
            <p:nvPr/>
          </p:nvSpPr>
          <p:spPr>
            <a:xfrm>
              <a:off x="8852072" y="4812337"/>
              <a:ext cx="1343889" cy="297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1DE650C-3D29-A2A4-8101-EAF65D6FE209}"/>
                </a:ext>
              </a:extLst>
            </p:cNvPr>
            <p:cNvSpPr txBox="1"/>
            <p:nvPr/>
          </p:nvSpPr>
          <p:spPr>
            <a:xfrm>
              <a:off x="9179002" y="39555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数据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173EC9-F649-A727-36D1-06A4DBC7B420}"/>
                </a:ext>
              </a:extLst>
            </p:cNvPr>
            <p:cNvSpPr txBox="1"/>
            <p:nvPr/>
          </p:nvSpPr>
          <p:spPr>
            <a:xfrm>
              <a:off x="9179972" y="522912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DENDRAL</a:t>
            </a:r>
          </a:p>
          <a:p>
            <a:pPr lvl="1"/>
            <a:r>
              <a:rPr lang="en-US" altLang="zh-CN" b="1" dirty="0"/>
              <a:t>Dendr</a:t>
            </a:r>
            <a:r>
              <a:rPr lang="en-US" altLang="zh-CN" dirty="0"/>
              <a:t>itic </a:t>
            </a:r>
            <a:r>
              <a:rPr lang="en-US" altLang="zh-CN" b="1" dirty="0"/>
              <a:t>Al</a:t>
            </a:r>
            <a:r>
              <a:rPr lang="en-US" altLang="zh-CN" dirty="0"/>
              <a:t>gorithm</a:t>
            </a:r>
            <a:r>
              <a:rPr lang="zh-CN" altLang="en-US" dirty="0"/>
              <a:t>（树枝状的算法）</a:t>
            </a:r>
            <a:endParaRPr lang="en-US" altLang="zh-CN" dirty="0"/>
          </a:p>
          <a:p>
            <a:pPr lvl="1"/>
            <a:r>
              <a:rPr lang="zh-CN" altLang="en-US" dirty="0"/>
              <a:t>用于质谱分析有机分子结构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LISP</a:t>
            </a:r>
            <a:r>
              <a:rPr lang="zh-CN" altLang="en-US" dirty="0"/>
              <a:t>语言编写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457552-4FF5-6515-1FEA-CE02BCE9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44" y="2990836"/>
            <a:ext cx="4244456" cy="31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1495FF-6535-9769-5743-19CB8D93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31" y="1003683"/>
            <a:ext cx="2779337" cy="54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DBEE7-9F01-08DF-3A98-372AAE6E0ECA}"/>
              </a:ext>
            </a:extLst>
          </p:cNvPr>
          <p:cNvSpPr txBox="1"/>
          <p:nvPr/>
        </p:nvSpPr>
        <p:spPr>
          <a:xfrm>
            <a:off x="9982200" y="595833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Symbolics LISP Machine</a:t>
            </a:r>
          </a:p>
          <a:p>
            <a:r>
              <a:rPr lang="zh-CN" altLang="en-US" sz="1200" dirty="0"/>
              <a:t>早期专家系统平台</a:t>
            </a:r>
          </a:p>
        </p:txBody>
      </p:sp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MYCIN</a:t>
            </a:r>
          </a:p>
          <a:p>
            <a:pPr lvl="1"/>
            <a:r>
              <a:rPr lang="zh-CN" altLang="en-US" dirty="0"/>
              <a:t>识别引起严重感染的细菌，如菌血症和脑膜炎，并推荐抗生素</a:t>
            </a:r>
            <a:endParaRPr lang="en-US" altLang="zh-CN" dirty="0"/>
          </a:p>
          <a:p>
            <a:pPr lvl="1"/>
            <a:r>
              <a:rPr lang="zh-CN" altLang="en-US" dirty="0"/>
              <a:t>名称</a:t>
            </a:r>
            <a:r>
              <a:rPr lang="en-US" altLang="zh-CN" dirty="0" err="1"/>
              <a:t>mycin</a:t>
            </a:r>
            <a:r>
              <a:rPr lang="zh-CN" altLang="en-US" dirty="0"/>
              <a:t>源自抗生素名称的后缀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600</a:t>
            </a:r>
            <a:r>
              <a:rPr lang="zh-CN" altLang="en-US" dirty="0"/>
              <a:t>多条规则</a:t>
            </a:r>
            <a:endParaRPr lang="en-US" altLang="zh-CN" dirty="0"/>
          </a:p>
          <a:p>
            <a:r>
              <a:rPr lang="en-US" altLang="zh-CN" dirty="0"/>
              <a:t>MYCIN</a:t>
            </a:r>
            <a:r>
              <a:rPr lang="zh-CN" altLang="en-US" dirty="0"/>
              <a:t>的贡献</a:t>
            </a:r>
            <a:endParaRPr lang="en-US" altLang="zh-CN" dirty="0"/>
          </a:p>
          <a:p>
            <a:pPr lvl="1"/>
            <a:r>
              <a:rPr lang="zh-CN" altLang="en-US" dirty="0"/>
              <a:t>采用逆向推理，根据规则提出问题对症状进行确认</a:t>
            </a:r>
            <a:endParaRPr lang="en-US" altLang="zh-CN" dirty="0"/>
          </a:p>
          <a:p>
            <a:pPr lvl="1"/>
            <a:r>
              <a:rPr lang="zh-CN" altLang="en-US" dirty="0"/>
              <a:t>引入了确定性因子，进行不确定性推理，给出诊断的概率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10DA3-1F6D-8310-03D9-1EB75601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74" y="4139230"/>
            <a:ext cx="5971546" cy="2093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C15C83-9E6D-E3F7-FC05-1275588F8FFE}"/>
              </a:ext>
            </a:extLst>
          </p:cNvPr>
          <p:cNvSpPr txBox="1"/>
          <p:nvPr/>
        </p:nvSpPr>
        <p:spPr>
          <a:xfrm>
            <a:off x="8371420" y="4585852"/>
            <a:ext cx="328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规则编号</a:t>
            </a:r>
            <a:r>
              <a:rPr lang="en-US" altLang="zh-CN" dirty="0"/>
              <a:t>52</a:t>
            </a:r>
          </a:p>
          <a:p>
            <a:r>
              <a:rPr lang="zh-CN" altLang="en-US" dirty="0"/>
              <a:t>描述了烧伤病人血液检查结果为绿脓杆菌的规则</a:t>
            </a:r>
            <a:endParaRPr lang="en-US" altLang="zh-CN" dirty="0"/>
          </a:p>
          <a:p>
            <a:r>
              <a:rPr lang="zh-CN" altLang="en-US" dirty="0"/>
              <a:t>确定性因子为</a:t>
            </a:r>
            <a:r>
              <a:rPr lang="en-US" altLang="zh-CN" dirty="0"/>
              <a:t>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A69A476-1493-7D60-F71A-F9918320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91" y="1010839"/>
            <a:ext cx="6010727" cy="52339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74510D-7C91-3CB6-2DB2-E870AF17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逆向推理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EA7AF0-351B-26EF-1D45-44008894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31" y="1241956"/>
            <a:ext cx="6424482" cy="382675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B78EC-58B5-AFB0-2A3C-D13FE6E1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谓词逻辑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谓词逻辑是专家系统推理引擎的理论基础</a:t>
            </a:r>
            <a:endParaRPr lang="en-US" altLang="zh-CN" dirty="0"/>
          </a:p>
          <a:p>
            <a:r>
              <a:rPr lang="zh-CN" altLang="en-US" dirty="0"/>
              <a:t>谓词逻辑的命题或语句包含有谓词、个体词、逻辑连接词、量词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51F4F0-121C-1666-5A9C-1B40EA87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9" y="2330393"/>
            <a:ext cx="5721644" cy="219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77D185-9C5E-012D-CBEE-7541B34B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4" y="4793455"/>
            <a:ext cx="387369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413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Wingdings</vt:lpstr>
      <vt:lpstr>1_回顾</vt:lpstr>
      <vt:lpstr>第一章 专家系统</vt:lpstr>
      <vt:lpstr>专家系统</vt:lpstr>
      <vt:lpstr>专家系统是最早的通用智能系统</vt:lpstr>
      <vt:lpstr>专家系统的组成</vt:lpstr>
      <vt:lpstr>早期专家系统的实例</vt:lpstr>
      <vt:lpstr>早期专家系统的实例</vt:lpstr>
      <vt:lpstr>正向推理</vt:lpstr>
      <vt:lpstr>逆向推理</vt:lpstr>
      <vt:lpstr>谓词逻辑</vt:lpstr>
      <vt:lpstr>专家系统的困难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5</cp:revision>
  <dcterms:created xsi:type="dcterms:W3CDTF">2022-06-03T03:17:49Z</dcterms:created>
  <dcterms:modified xsi:type="dcterms:W3CDTF">2022-10-02T01:54:40Z</dcterms:modified>
</cp:coreProperties>
</file>