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00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9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2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6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0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4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7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16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br>
              <a:rPr lang="en-US" altLang="zh-CN" dirty="0"/>
            </a:br>
            <a:r>
              <a:rPr lang="zh-CN" altLang="en-US" dirty="0"/>
              <a:t>决策树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其他的分支条件选择依据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9AA0-0DBB-7A93-356A-8D40F27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基尼不纯度</a:t>
            </a:r>
            <a:endParaRPr lang="en-US" altLang="zh-CN" dirty="0"/>
          </a:p>
          <a:p>
            <a:r>
              <a:rPr lang="zh-CN" altLang="en-US" dirty="0"/>
              <a:t>假设有</a:t>
            </a:r>
            <a:r>
              <a:rPr lang="en-US" altLang="zh-CN" dirty="0"/>
              <a:t>J</a:t>
            </a:r>
            <a:r>
              <a:rPr lang="zh-CN" altLang="en-US" dirty="0"/>
              <a:t>个类别，每个类别的样本比例为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54B40C-0393-B446-A407-B978903B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25" y="2331930"/>
            <a:ext cx="4206350" cy="39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2D83-04E9-D6E4-109B-3BFAC83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决策树提出的背景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7513-5F37-3734-42D5-4218E2C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提出决策树算法的时代，机器学习的概念已经提出</a:t>
            </a:r>
            <a:endParaRPr lang="en-US" altLang="zh-CN" sz="3600" dirty="0"/>
          </a:p>
          <a:p>
            <a:r>
              <a:rPr lang="zh-CN" altLang="en-US" sz="3600" dirty="0"/>
              <a:t>学习是智能行为的重要特征</a:t>
            </a:r>
            <a:endParaRPr lang="en-US" altLang="zh-CN" sz="3600" dirty="0"/>
          </a:p>
          <a:p>
            <a:r>
              <a:rPr lang="zh-CN" altLang="en-US" sz="3600" dirty="0"/>
              <a:t>学习方法分为两类</a:t>
            </a:r>
            <a:endParaRPr lang="en-US" altLang="zh-CN" sz="3600" dirty="0"/>
          </a:p>
          <a:p>
            <a:pPr lvl="1"/>
            <a:r>
              <a:rPr lang="zh-CN" altLang="en-US" sz="3200" dirty="0"/>
              <a:t>一类是能够自我改进的自适应系统</a:t>
            </a:r>
          </a:p>
          <a:p>
            <a:pPr lvl="1"/>
            <a:r>
              <a:rPr lang="zh-CN" altLang="en-US" sz="3200" dirty="0"/>
              <a:t>一类是基于结构化知识的学习方法</a:t>
            </a:r>
            <a:endParaRPr lang="en-US" altLang="zh-CN" sz="3200" dirty="0"/>
          </a:p>
          <a:p>
            <a:r>
              <a:rPr lang="zh-CN" altLang="en-US" sz="3600" dirty="0"/>
              <a:t>决策树是对专家系统学习过程的改进</a:t>
            </a:r>
            <a:endParaRPr lang="en-US" altLang="zh-CN" sz="3600" dirty="0"/>
          </a:p>
          <a:p>
            <a:pPr lvl="1"/>
            <a:r>
              <a:rPr lang="zh-CN" altLang="en-US" sz="3200" dirty="0"/>
              <a:t>不再依赖于领域专家</a:t>
            </a:r>
            <a:endParaRPr lang="en-US" altLang="zh-CN" sz="3200" dirty="0"/>
          </a:p>
          <a:p>
            <a:pPr lvl="1"/>
            <a:r>
              <a:rPr lang="zh-CN" altLang="en-US" sz="3200" dirty="0"/>
              <a:t>直接从数据中自动归纳总结规则</a:t>
            </a:r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07700-6D74-4605-567C-F226C26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BFDA-41DA-AC09-54DD-A42EA38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分类问题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FD36C0E-F48A-94F3-89F9-9619C670E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094" y="1216703"/>
            <a:ext cx="3664138" cy="450238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A6353-AFBC-B41C-4C53-5153A73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E3D-21D3-E22B-F2D0-E575CF3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AF2B-7573-87AB-480E-0480B59D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将决策规则表示为树状分支的结构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49D4-2D21-C39A-0E6B-7F16733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FCAB96-BEEC-8FA0-3D11-D8B5F1A3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88" y="1669469"/>
            <a:ext cx="6106717" cy="43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4D11-6E53-705D-CB71-470C149C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决策树的优劣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498A-7148-2082-977C-15B6BEE5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分支条件的选择决定了树的优劣</a:t>
            </a:r>
            <a:endParaRPr lang="en-US" altLang="zh-CN" dirty="0"/>
          </a:p>
          <a:p>
            <a:r>
              <a:rPr lang="zh-CN" altLang="en-US" dirty="0"/>
              <a:t>简洁的树通常可以捕捉到最关键的分类条件</a:t>
            </a:r>
            <a:endParaRPr lang="en-US" altLang="zh-CN" dirty="0"/>
          </a:p>
          <a:p>
            <a:r>
              <a:rPr lang="zh-CN" altLang="en-US" dirty="0"/>
              <a:t>复杂的树极有可能发生过拟合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AAFCB-545C-8A76-4432-F744747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F9191B-FA5B-8B3D-C1E6-3350CA5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92" y="2003273"/>
            <a:ext cx="6109854" cy="42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3BDF-97AB-7DA7-26FB-387ED70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度量样本集合的纯度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1B78A-A49D-BD1F-07B3-4E98359F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熵表示了无序程度，可以用来度量样本集合的纯度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p</a:t>
            </a:r>
            <a:r>
              <a:rPr lang="zh-CN" altLang="en-US" dirty="0"/>
              <a:t>表示正样本数量，</a:t>
            </a:r>
            <a:r>
              <a:rPr lang="en-US" altLang="zh-CN" dirty="0"/>
              <a:t>n</a:t>
            </a:r>
            <a:r>
              <a:rPr lang="zh-CN" altLang="en-US" dirty="0"/>
              <a:t>表示负样本数量，样本集合的熵</a:t>
            </a:r>
            <a:r>
              <a:rPr lang="en-US" altLang="zh-CN" dirty="0"/>
              <a:t>H(p, n)</a:t>
            </a:r>
            <a:r>
              <a:rPr lang="zh-CN" altLang="en-US" dirty="0"/>
              <a:t>计算如下</a:t>
            </a:r>
            <a:endParaRPr lang="en-US" altLang="zh-CN" dirty="0"/>
          </a:p>
          <a:p>
            <a:r>
              <a:rPr lang="zh-CN" altLang="en-US" dirty="0"/>
              <a:t>熵越小，样本集合越纯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1851-6B89-F8F8-D3AA-4394BB8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9A5EF1-8AB1-25C4-ABE6-9ACDC946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14" y="2978859"/>
            <a:ext cx="9303489" cy="14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B903-3555-E32F-20BF-691A7C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信息增益是熵的减少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01A581-DB09-50C6-EC47-E5BB27FC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假设分支后两组样本集的正负样本数量分别为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n</a:t>
            </a:r>
            <a:r>
              <a:rPr lang="en-US" altLang="zh-CN" baseline="-25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2</a:t>
            </a:r>
            <a:r>
              <a:rPr lang="en-US" altLang="zh-CN" dirty="0"/>
              <a:t>, n</a:t>
            </a:r>
            <a:r>
              <a:rPr lang="en-US" altLang="zh-CN" baseline="-25000" dirty="0"/>
              <a:t>2</a:t>
            </a:r>
          </a:p>
          <a:p>
            <a:r>
              <a:rPr lang="zh-CN" altLang="en-US" dirty="0"/>
              <a:t>分支后的熵为：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减少的熵就是增加的信息，好的分支条件应该使信息增益最大化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5D842-3B30-B4ED-8A68-43DE8CA5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166D26-E935-77B9-720E-B16885FE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9" y="2225004"/>
            <a:ext cx="6237139" cy="9610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71B6FA-4CF0-1014-6D15-27A44B3C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32" y="4449206"/>
            <a:ext cx="5614118" cy="10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7D6B-4BE8-8A0B-E1FA-BD879A7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0BA9D4-9DF3-0F4E-47FB-B2196473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熵是系统的无序程度或者不确定性的度量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的单项选择题为例</a:t>
            </a:r>
            <a:endParaRPr lang="en-US" altLang="zh-CN" dirty="0"/>
          </a:p>
          <a:p>
            <a:pPr lvl="1"/>
            <a:r>
              <a:rPr lang="zh-CN" altLang="en-US" dirty="0"/>
              <a:t>当不知道答案，没有任何知识或信息的时候，正确答案可能是任何一个</a:t>
            </a:r>
            <a:endParaRPr lang="en-US" altLang="zh-CN" dirty="0"/>
          </a:p>
          <a:p>
            <a:pPr lvl="1"/>
            <a:r>
              <a:rPr lang="zh-CN" altLang="en-US" dirty="0"/>
              <a:t>此时系统的熵很大，不确定性高</a:t>
            </a:r>
            <a:endParaRPr lang="en-US" altLang="zh-CN" dirty="0"/>
          </a:p>
          <a:p>
            <a:pPr lvl="1"/>
            <a:r>
              <a:rPr lang="zh-CN" altLang="en-US" dirty="0"/>
              <a:t>如果“老师”提供了信息，排除了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两个选项，不确定性就降低了，熵减小了</a:t>
            </a:r>
            <a:endParaRPr lang="en-US" altLang="zh-CN" dirty="0"/>
          </a:p>
          <a:p>
            <a:pPr lvl="1"/>
            <a:r>
              <a:rPr lang="zh-CN" altLang="en-US" dirty="0"/>
              <a:t>如果“老师”给出了正确答案，不确定性消失了，熵减小为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熵的度量</a:t>
            </a:r>
            <a:r>
              <a:rPr lang="en-US" altLang="zh-CN" dirty="0"/>
              <a:t>=</a:t>
            </a:r>
            <a:r>
              <a:rPr lang="zh-CN" altLang="en-US" dirty="0"/>
              <a:t>消除不确定性所需的信息量</a:t>
            </a:r>
            <a:endParaRPr lang="en-US" altLang="zh-CN" dirty="0"/>
          </a:p>
          <a:p>
            <a:pPr lvl="1"/>
            <a:r>
              <a:rPr lang="zh-CN" altLang="en-US" dirty="0"/>
              <a:t>设可能的状态数为</a:t>
            </a:r>
            <a:r>
              <a:rPr lang="en-US" altLang="zh-CN" dirty="0"/>
              <a:t>N</a:t>
            </a:r>
            <a:r>
              <a:rPr lang="zh-CN" altLang="en-US" dirty="0"/>
              <a:t>（各状态等概率），熵如下（以比特为单位）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3542-19FC-7FC3-5752-90273A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4AC2C6-E95F-2F05-A44D-44E42325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80" y="4855080"/>
            <a:ext cx="1895636" cy="10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5978-3D42-1712-2423-878D5F53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E1A952-0C21-665D-442F-6D137C4DD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随机变量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的熵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二分类标签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dirty="0"/>
                  <a:t>随机变量的熵，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x=1</a:t>
                </a:r>
                <a:r>
                  <a:rPr lang="zh-CN" altLang="en-US" dirty="0"/>
                  <a:t>的概率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E1A952-0C21-665D-442F-6D137C4DD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864D-813E-4648-C71A-BD9F0B8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2FA5D-4871-9F30-0309-089D8FE4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36" y="1644417"/>
            <a:ext cx="4795234" cy="1231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AFE34B-15C6-D716-113D-7B1429D93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96" y="3647523"/>
            <a:ext cx="4692998" cy="26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68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381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Cambria Math</vt:lpstr>
      <vt:lpstr>Wingdings</vt:lpstr>
      <vt:lpstr>回顾</vt:lpstr>
      <vt:lpstr>第二章 决策树</vt:lpstr>
      <vt:lpstr>决策树提出的背景</vt:lpstr>
      <vt:lpstr>分类问题</vt:lpstr>
      <vt:lpstr>决策树</vt:lpstr>
      <vt:lpstr>决策树的优劣</vt:lpstr>
      <vt:lpstr>度量样本集合的纯度</vt:lpstr>
      <vt:lpstr>信息增益是熵的减少</vt:lpstr>
      <vt:lpstr>信息熵</vt:lpstr>
      <vt:lpstr>信息熵</vt:lpstr>
      <vt:lpstr>其他的分支条件选择依据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6</cp:revision>
  <dcterms:created xsi:type="dcterms:W3CDTF">2022-06-03T03:17:49Z</dcterms:created>
  <dcterms:modified xsi:type="dcterms:W3CDTF">2022-10-02T01:55:30Z</dcterms:modified>
</cp:coreProperties>
</file>