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aibook/aipractic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94421C7-F3FB-F4DB-142C-9DF674FA5A7E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67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0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72282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283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3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853010"/>
            <a:ext cx="4937760" cy="410752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853010"/>
            <a:ext cx="4937760" cy="41075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0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1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2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1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1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mlaibook/aipractice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0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66544"/>
            <a:ext cx="10058400" cy="48025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8790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69FC02-2D1F-3B5F-9AA4-FC67776192B7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96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第五章</a:t>
            </a:r>
            <a:br>
              <a:rPr lang="en-US" altLang="zh-CN" dirty="0"/>
            </a:br>
            <a:r>
              <a:rPr lang="zh-CN" altLang="en-US" dirty="0"/>
              <a:t>逻辑斯蒂回归</a:t>
            </a:r>
            <a:br>
              <a:rPr lang="en-US" altLang="zh-CN" dirty="0"/>
            </a:br>
            <a:r>
              <a:rPr lang="zh-CN" altLang="en-US" dirty="0"/>
              <a:t>和分类器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42142-50AF-1829-2B3F-CD052916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决策树的分类边界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842B65-928E-5F16-D534-7D94FE575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000" y="1326087"/>
            <a:ext cx="6525999" cy="4205825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A37ADE-D041-8697-4B92-5718CC74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7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575AC-189B-D3F6-C7CE-7597B1DE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8EC97-E71D-622E-B5E4-7C669169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寻找最优决策边界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5C5C7-0A64-7396-5814-0A8AFC33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7F8CBC-16FE-DBBD-ACF6-CEAC7040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54" y="1591564"/>
            <a:ext cx="5657891" cy="422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6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972BA-D08F-1FB0-0872-EDAD7E6B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支持向量和决策边界的宽度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C8E5BD8-071D-59ED-1ADA-1D0A52C49A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13860"/>
            <a:ext cx="4618796" cy="3772828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BF0436-4410-87A4-5EA6-DC2B87570E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𝒙</a:t>
            </a:r>
            <a:r>
              <a:rPr lang="zh-CN" altLang="en-US" baseline="-25000" dirty="0"/>
              <a:t>𝑖</a:t>
            </a:r>
            <a:r>
              <a:rPr lang="zh-CN" altLang="en-US" dirty="0"/>
              <a:t> 是正样本，𝒘⋅𝒙</a:t>
            </a:r>
            <a:r>
              <a:rPr lang="zh-CN" altLang="en-US" baseline="-25000" dirty="0"/>
              <a:t>𝑖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/>
              <a:t>𝑏 ≥ 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𝒙</a:t>
            </a:r>
            <a:r>
              <a:rPr lang="zh-CN" altLang="en-US" baseline="-25000" dirty="0"/>
              <a:t>𝑖</a:t>
            </a:r>
            <a:r>
              <a:rPr lang="zh-CN" altLang="en-US" dirty="0"/>
              <a:t> 是负样本，𝒘⋅𝒙</a:t>
            </a:r>
            <a:r>
              <a:rPr lang="zh-CN" altLang="en-US" baseline="-25000" dirty="0"/>
              <a:t>𝑖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/>
              <a:t>𝑏 ≤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31A4E-7A32-B55D-769B-D34F4690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1BC172-B49D-9C43-27FA-48FCB12D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874" y="2429735"/>
            <a:ext cx="3883451" cy="299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4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94A9D-15DA-6D99-ECBA-1526F0FF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支持向量机的优化目标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72C6A4AB-D190-5A1E-73EF-78C51855B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最大化决策边界宽度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等价于最小化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ox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约束条件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72C6A4AB-D190-5A1E-73EF-78C51855B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6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FA4A5B-D09E-E961-63FE-4AE4B34E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4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29C78-6C12-D87E-A643-C5A3AF66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拉格朗日乘子法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D817BED-C412-FAE7-FE76-F76FF624CF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94" y="1919868"/>
            <a:ext cx="6205325" cy="3560812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56867-7981-7DB2-8B70-38EEE4DF2D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求解 𝑓</a:t>
            </a:r>
            <a:r>
              <a:rPr lang="en-US" altLang="zh-CN" dirty="0"/>
              <a:t>(</a:t>
            </a:r>
            <a:r>
              <a:rPr lang="zh-CN" altLang="en-US" dirty="0"/>
              <a:t>𝒙</a:t>
            </a:r>
            <a:r>
              <a:rPr lang="en-US" altLang="zh-CN" dirty="0"/>
              <a:t>) </a:t>
            </a:r>
            <a:r>
              <a:rPr lang="zh-CN" altLang="en-US" dirty="0"/>
              <a:t>的极值，同时满足约束 𝑔</a:t>
            </a:r>
            <a:r>
              <a:rPr lang="en-US" altLang="zh-CN" dirty="0"/>
              <a:t>(</a:t>
            </a:r>
            <a:r>
              <a:rPr lang="zh-CN" altLang="en-US" dirty="0"/>
              <a:t>𝒙</a:t>
            </a:r>
            <a:r>
              <a:rPr lang="en-US" altLang="zh-CN" dirty="0"/>
              <a:t>) = 0</a:t>
            </a:r>
            <a:r>
              <a:rPr lang="zh-CN" altLang="en-US" dirty="0"/>
              <a:t>，可以转换为无约束的求解 𝐿</a:t>
            </a:r>
            <a:r>
              <a:rPr lang="en-US" altLang="zh-CN" dirty="0"/>
              <a:t>(</a:t>
            </a:r>
            <a:r>
              <a:rPr lang="zh-CN" altLang="en-US" dirty="0"/>
              <a:t>𝒙</a:t>
            </a:r>
            <a:r>
              <a:rPr lang="en-US" altLang="zh-CN" dirty="0"/>
              <a:t>, </a:t>
            </a:r>
            <a:r>
              <a:rPr lang="zh-CN" altLang="en-US" dirty="0"/>
              <a:t>𝛼</a:t>
            </a:r>
            <a:r>
              <a:rPr lang="en-US" altLang="zh-CN" dirty="0"/>
              <a:t>) = </a:t>
            </a:r>
            <a:r>
              <a:rPr lang="zh-CN" altLang="en-US" dirty="0"/>
              <a:t>𝑓</a:t>
            </a:r>
            <a:r>
              <a:rPr lang="en-US" altLang="zh-CN" dirty="0"/>
              <a:t>(</a:t>
            </a:r>
            <a:r>
              <a:rPr lang="zh-CN" altLang="en-US" dirty="0"/>
              <a:t>𝒙</a:t>
            </a:r>
            <a:r>
              <a:rPr lang="en-US" altLang="zh-CN" dirty="0"/>
              <a:t>) + </a:t>
            </a:r>
            <a:r>
              <a:rPr lang="zh-CN" altLang="en-US" dirty="0"/>
              <a:t>𝛼𝑔</a:t>
            </a:r>
            <a:r>
              <a:rPr lang="en-US" altLang="zh-CN" dirty="0"/>
              <a:t>(</a:t>
            </a:r>
            <a:r>
              <a:rPr lang="zh-CN" altLang="en-US" dirty="0"/>
              <a:t>𝒙</a:t>
            </a:r>
            <a:r>
              <a:rPr lang="en-US" altLang="zh-CN" dirty="0"/>
              <a:t>) </a:t>
            </a:r>
            <a:r>
              <a:rPr lang="zh-CN" altLang="en-US" dirty="0"/>
              <a:t>的极值</a:t>
            </a:r>
            <a:endParaRPr lang="en-US" altLang="zh-CN" dirty="0"/>
          </a:p>
          <a:p>
            <a:r>
              <a:rPr lang="en-US" altLang="zh-CN" dirty="0"/>
              <a:t>KKT </a:t>
            </a:r>
            <a:r>
              <a:rPr lang="zh-CN" altLang="en-US" dirty="0"/>
              <a:t>条件</a:t>
            </a:r>
            <a:endParaRPr lang="en-US" altLang="zh-CN" dirty="0"/>
          </a:p>
          <a:p>
            <a:pPr lvl="1"/>
            <a:r>
              <a:rPr lang="zh-CN" altLang="en-US" dirty="0"/>
              <a:t>如果约束条件是不等式 𝑔</a:t>
            </a:r>
            <a:r>
              <a:rPr lang="en-US" altLang="zh-CN" dirty="0"/>
              <a:t>(</a:t>
            </a:r>
            <a:r>
              <a:rPr lang="zh-CN" altLang="en-US" dirty="0"/>
              <a:t>𝒙</a:t>
            </a:r>
            <a:r>
              <a:rPr lang="en-US" altLang="zh-CN" dirty="0"/>
              <a:t>) ≤ 0</a:t>
            </a:r>
          </a:p>
          <a:p>
            <a:pPr lvl="1"/>
            <a:r>
              <a:rPr lang="zh-CN" altLang="en-US" dirty="0"/>
              <a:t>需要满足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B7715-4B88-E929-E17F-1BB59EBC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A506D2-BE6D-06F5-BDD9-F4FBD48C8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67" y="3187544"/>
            <a:ext cx="2687904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7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BBC9E-F4B9-A8FE-D1DD-D2398A2E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支持向量机的有约束优化问题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129A8AE-A72D-C53C-9ABC-075DD962E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430" y="1816809"/>
            <a:ext cx="6153466" cy="3302170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5836E1-71AD-67CE-1583-ACC8C797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4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0D14C-6091-C41B-2C8D-454E31CD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支持向量机的有约束优化问题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58CB1-E10C-7312-0D97-66385BC72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令优化目标的导数等于</a:t>
                </a:r>
                <a:r>
                  <a:rPr lang="en-US" altLang="zh-CN" dirty="0"/>
                  <a:t>0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求解后代入目标函数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解出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后</m:t>
                    </m:r>
                  </m:oMath>
                </a14:m>
                <a:r>
                  <a:rPr lang="zh-CN" altLang="en-US" dirty="0"/>
                  <a:t>得到分类判别函数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优化目标和分类判别函数仅依赖于内积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58CB1-E10C-7312-0D97-66385BC72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59" b="-2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836C5-B6D1-BED6-A650-6A9C42BB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10ECE4-14A4-0514-731B-DEEF6E31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863" y="1465913"/>
            <a:ext cx="6895595" cy="16298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0BEF8B-E562-4B34-08A1-D778DC7A6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492" y="3147960"/>
            <a:ext cx="5793311" cy="9686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A0A052-8945-F1FC-2022-75099299B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795" y="4116647"/>
            <a:ext cx="4693666" cy="9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9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FAC9E-634D-8F78-CD9E-9CEEBE30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利用核函数解决非线性分类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F83C94E-DC74-1E9D-3E98-77085418BD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181" y="2359479"/>
            <a:ext cx="5948712" cy="2424792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7E2465-0DEA-73D0-8106-6BACCB1540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核函数：空间变换后的内积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常见核函数</a:t>
            </a:r>
            <a:endParaRPr lang="en-US" altLang="zh-CN" dirty="0"/>
          </a:p>
          <a:p>
            <a:pPr lvl="1"/>
            <a:r>
              <a:rPr lang="zh-CN" altLang="en-US" dirty="0"/>
              <a:t>线性核函数</a:t>
            </a:r>
            <a:endParaRPr lang="en-US" altLang="zh-CN" dirty="0"/>
          </a:p>
          <a:p>
            <a:pPr lvl="1"/>
            <a:r>
              <a:rPr lang="zh-CN" altLang="en-US" dirty="0"/>
              <a:t>多项式核函数</a:t>
            </a:r>
            <a:endParaRPr lang="en-US" altLang="zh-CN" dirty="0"/>
          </a:p>
          <a:p>
            <a:pPr lvl="1"/>
            <a:r>
              <a:rPr lang="zh-CN" altLang="en-US" dirty="0"/>
              <a:t>高斯核函数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4DACA-AA85-BC76-2341-5ABC5ABF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E82543-E84D-1A2D-3B75-0254B8E3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136" y="1675640"/>
            <a:ext cx="3313727" cy="5046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9718B8E-0F82-AEE5-8E43-C924DD39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994" y="2679191"/>
            <a:ext cx="1886047" cy="3492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8E7785-DEDD-3F46-E19E-53DF1778A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994" y="3028459"/>
            <a:ext cx="2133710" cy="4191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CC3AD8-E147-C659-7721-239D43F93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136" y="3885863"/>
            <a:ext cx="3568883" cy="3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4F6F-5387-8ECE-B173-29F89475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鸢尾花分类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4B03D-90A6-C30A-CE0C-3ABFB401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鸢尾花的花萼长度、花萼宽度和鸢尾花种类的关系：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−</a:t>
            </a:r>
            <a:r>
              <a:rPr lang="en-US" altLang="zh-CN" dirty="0"/>
              <a:t>1 </a:t>
            </a:r>
            <a:r>
              <a:rPr lang="zh-CN" altLang="en-US" dirty="0"/>
              <a:t>表示山鸢尾，</a:t>
            </a:r>
            <a:r>
              <a:rPr lang="en-US" altLang="zh-CN" dirty="0"/>
              <a:t>1 </a:t>
            </a:r>
            <a:r>
              <a:rPr lang="zh-CN" altLang="en-US" dirty="0"/>
              <a:t>表示杂色鸢尾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24885D-16B6-252F-BF66-64CAE472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26E6FC-7FCA-65D0-E834-D2FFA313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1626"/>
            <a:ext cx="10567991" cy="33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4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F23E8-EFB4-4D2C-836B-1C22FF85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对数几率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12FC5-D0B9-4017-3C6C-BD907BE7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样本属于某个类别的几率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样本属于某个类别的几率与因变量呈线性关系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概率和因变量的关系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150C95-24D3-C5BE-C636-F91E4BDF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096C05-7396-CB79-0CE4-D5A16BC1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979" y="1152352"/>
            <a:ext cx="2968386" cy="12278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0ABC7D-2130-390E-D04A-D6143483E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30" y="2725017"/>
            <a:ext cx="7790749" cy="14079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DFE8FB-F816-5A44-BDF2-6DA026879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554" y="4610374"/>
            <a:ext cx="7610899" cy="125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3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764B9-0254-1245-A656-592E5916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最大似然估计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3EE28-AE1F-E999-A629-3BF5FEFE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最大化样本出现的“可能性”，及样本出现的概率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似然函数为概率的对数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交叉熵：观察分布和真实分布之间的差异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F3519-464B-13C4-3763-0A8C6C4A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5D341B-5E18-9E98-41B5-18093F09E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68" y="1444630"/>
            <a:ext cx="5285432" cy="9898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F81832-E2BB-853B-CAFA-8F4203692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47" y="2884316"/>
            <a:ext cx="7877295" cy="11670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8B2545-A250-9DC6-2014-7C58B5831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929" y="4781216"/>
            <a:ext cx="5041909" cy="11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14999-4778-1468-6E39-463A9FC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多类别分类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FBC9506-1F2C-BC68-A089-DB3C1E0C0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282" y="1232792"/>
            <a:ext cx="6801435" cy="439241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76E069-26D9-77FD-C14D-B7A10FE1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50CC7-992B-4FC8-49F1-9B912AA1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多类别逻辑斯蒂回归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3CC79-0E36-CE10-77B2-FBEAB257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两个类别的对数几率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多个类别的对数几率</a:t>
            </a:r>
            <a:endParaRPr lang="en-US" altLang="zh-CN" dirty="0"/>
          </a:p>
          <a:p>
            <a:r>
              <a:rPr lang="zh-CN" altLang="en-US" dirty="0"/>
              <a:t>也就是</a:t>
            </a:r>
            <a:endParaRPr lang="en-US" altLang="zh-CN" dirty="0"/>
          </a:p>
          <a:p>
            <a:r>
              <a:rPr lang="zh-CN" altLang="en-US" dirty="0"/>
              <a:t>于是有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0B2B13-5E2F-1795-437E-86D76DFD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56DBAB-AF51-25B6-BA8D-3578607C5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40" y="1003726"/>
            <a:ext cx="2673487" cy="8191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002036-6820-89C5-04FF-5DBBA740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517" y="1779640"/>
            <a:ext cx="2540131" cy="7239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71255C-E413-EF5E-A702-36D7F1738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481" y="2460227"/>
            <a:ext cx="3473629" cy="5397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60E3CD-A6FC-96BB-B374-E48B3ED92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481" y="2948495"/>
            <a:ext cx="4292821" cy="31688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AF8B749-16CD-A450-F609-42CE9A634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457" y="3854023"/>
            <a:ext cx="4331026" cy="18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2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7DF04-00B4-61CA-A50C-E2BB7664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多类别逻辑斯蒂回归的最大似然估计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E78B3-9844-3618-9A71-5C029117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最大化似然函数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DC210A-4C4A-AD57-863F-BF4954A2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D68B5A-14D5-D894-F788-002029EA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47" y="1015739"/>
            <a:ext cx="4279952" cy="11150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5A767E-8D91-BFAC-986A-837FA2B50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394" y="2573055"/>
            <a:ext cx="3839705" cy="35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5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D3812-F6A3-31DD-5B20-2794480C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交叉熵误差和均方误差的比较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F9E653-E67E-4F48-66CC-5C7898722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均方误差倾向于平均化各类别概率：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考虑一个三分类问题，类别分别为猫、豹和狗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某个样本类标签为猫，类标记变量 </a:t>
                </a:r>
                <a:r>
                  <a:rPr lang="en-US" altLang="zh-CN" dirty="0"/>
                  <a:t>(1, 0, 0)</a:t>
                </a:r>
              </a:p>
              <a:p>
                <a:pPr lvl="1"/>
                <a:r>
                  <a:rPr lang="zh-CN" altLang="en-US" dirty="0"/>
                  <a:t>对于预测概率 </a:t>
                </a:r>
                <a:r>
                  <a:rPr lang="en-US" altLang="zh-CN" dirty="0"/>
                  <a:t>(0.8, 0.1, 0.1) </a:t>
                </a:r>
              </a:p>
              <a:p>
                <a:pPr lvl="2"/>
                <a:r>
                  <a:rPr lang="zh-CN" altLang="en-US" dirty="0"/>
                  <a:t>均方误差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1−0.8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=0.06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对于预测概率</a:t>
                </a:r>
                <a:r>
                  <a:rPr lang="en-US" altLang="zh-CN" dirty="0"/>
                  <a:t>(0.8, 0.15, 0.05)</a:t>
                </a:r>
              </a:p>
              <a:p>
                <a:pPr lvl="2"/>
                <a:r>
                  <a:rPr lang="zh-CN" altLang="en-US" dirty="0"/>
                  <a:t>均方误差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1−0.8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0.15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=0.065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当分类完全错误或者完全正确时，均方误差的梯度都极小，不利于进行数值优化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F9E653-E67E-4F48-66CC-5C7898722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282EA0-1A30-1CF0-9478-4E8E51AF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4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48DCD-72F8-A9C0-61A7-DAC9CA96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逻辑斯蒂回归的分类边界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BF709B6-FFB0-DD4E-5BE5-95D23B389C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1348319"/>
            <a:ext cx="4938712" cy="4243912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19B0E81-C495-DD95-62E0-1123FB12D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1878945"/>
            <a:ext cx="4937125" cy="318266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1EB624-535C-2C23-1D03-9E8DC47D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1176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443</Words>
  <Application>Microsoft Office PowerPoint</Application>
  <PresentationFormat>宽屏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Arial</vt:lpstr>
      <vt:lpstr>Calibri</vt:lpstr>
      <vt:lpstr>Cambria Math</vt:lpstr>
      <vt:lpstr>Wingdings</vt:lpstr>
      <vt:lpstr>回顾</vt:lpstr>
      <vt:lpstr>第五章 逻辑斯蒂回归 和分类器</vt:lpstr>
      <vt:lpstr>鸢尾花分类</vt:lpstr>
      <vt:lpstr>对数几率</vt:lpstr>
      <vt:lpstr>最大似然估计</vt:lpstr>
      <vt:lpstr>多类别分类</vt:lpstr>
      <vt:lpstr>多类别逻辑斯蒂回归</vt:lpstr>
      <vt:lpstr>多类别逻辑斯蒂回归的最大似然估计</vt:lpstr>
      <vt:lpstr>交叉熵误差和均方误差的比较</vt:lpstr>
      <vt:lpstr>逻辑斯蒂回归的分类边界</vt:lpstr>
      <vt:lpstr>决策树的分类边界</vt:lpstr>
      <vt:lpstr>支持向量机</vt:lpstr>
      <vt:lpstr>支持向量和决策边界的宽度</vt:lpstr>
      <vt:lpstr>支持向量机的优化目标</vt:lpstr>
      <vt:lpstr>拉格朗日乘子法</vt:lpstr>
      <vt:lpstr>支持向量机的有约束优化问题</vt:lpstr>
      <vt:lpstr>支持向量机的有约束优化问题</vt:lpstr>
      <vt:lpstr>利用核函数解决非线性分类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11</cp:revision>
  <dcterms:created xsi:type="dcterms:W3CDTF">2022-06-03T03:17:49Z</dcterms:created>
  <dcterms:modified xsi:type="dcterms:W3CDTF">2022-10-02T02:00:56Z</dcterms:modified>
</cp:coreProperties>
</file>