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8343532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8343532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a5864cd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0a5864cd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0a5864cd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0a5864cd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8343532b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8343532b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8343532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8343532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8343532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8343532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0a5864cd1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0a5864cd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0a5864cd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0a5864cd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0a5864cd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0a5864cd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a5864cd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0a5864cd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a5864cd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a5864cd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8343532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8343532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a5864cd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a5864cd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0a5864cd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0a5864cd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0a5864cd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a5864cd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0a5864cd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0a5864cd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8343532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343532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34353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34353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0a5864cd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0a5864cd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6600" y="1828950"/>
            <a:ext cx="5017500" cy="993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950">
                <a:solidFill>
                  <a:srgbClr val="4A86E8"/>
                </a:solidFill>
                <a:latin typeface="Arial"/>
                <a:ea typeface="Arial"/>
                <a:cs typeface="Arial"/>
                <a:sym typeface="Arial"/>
              </a:rPr>
              <a:t>IBM APPLIED DATA SCIENCE CAPSTONE PROJECT</a:t>
            </a:r>
            <a:endParaRPr b="1" sz="1950">
              <a:solidFill>
                <a:srgbClr val="4A86E8"/>
              </a:solidFill>
              <a:latin typeface="Arial"/>
              <a:ea typeface="Arial"/>
              <a:cs typeface="Arial"/>
              <a:sym typeface="Arial"/>
            </a:endParaRPr>
          </a:p>
          <a:p>
            <a:pPr indent="0" lvl="0" marL="0" rtl="0" algn="l">
              <a:spcBef>
                <a:spcPts val="1000"/>
              </a:spcBef>
              <a:spcAft>
                <a:spcPts val="0"/>
              </a:spcAft>
              <a:buNone/>
            </a:pPr>
            <a:r>
              <a:t/>
            </a:r>
            <a:endParaRPr b="1" sz="1950">
              <a:solidFill>
                <a:srgbClr val="4A86E8"/>
              </a:solidFill>
              <a:latin typeface="Arial"/>
              <a:ea typeface="Arial"/>
              <a:cs typeface="Arial"/>
              <a:sym typeface="Arial"/>
            </a:endParaRPr>
          </a:p>
        </p:txBody>
      </p:sp>
      <p:sp>
        <p:nvSpPr>
          <p:cNvPr id="135" name="Google Shape;135;p13"/>
          <p:cNvSpPr txBox="1"/>
          <p:nvPr/>
        </p:nvSpPr>
        <p:spPr>
          <a:xfrm>
            <a:off x="643800" y="3006900"/>
            <a:ext cx="7856400" cy="113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2050">
                <a:solidFill>
                  <a:srgbClr val="00FFFF"/>
                </a:solidFill>
              </a:rPr>
              <a:t>Finding the Best Neighborhoods to Open a Few African Restaurants in Toronto</a:t>
            </a:r>
            <a:endParaRPr b="1" sz="2050">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Foursquare API to Create a Data of </a:t>
            </a:r>
            <a:r>
              <a:rPr lang="en"/>
              <a:t>International</a:t>
            </a:r>
            <a:r>
              <a:rPr lang="en"/>
              <a:t> Restaurants in Toronto</a:t>
            </a:r>
            <a:endParaRPr/>
          </a:p>
        </p:txBody>
      </p:sp>
      <p:pic>
        <p:nvPicPr>
          <p:cNvPr id="207" name="Google Shape;207;p22"/>
          <p:cNvPicPr preferRelativeResize="0"/>
          <p:nvPr/>
        </p:nvPicPr>
        <p:blipFill>
          <a:blip r:embed="rId3">
            <a:alphaModFix/>
          </a:blip>
          <a:stretch>
            <a:fillRect/>
          </a:stretch>
        </p:blipFill>
        <p:spPr>
          <a:xfrm>
            <a:off x="2072825" y="1254125"/>
            <a:ext cx="6565069" cy="3530850"/>
          </a:xfrm>
          <a:prstGeom prst="rect">
            <a:avLst/>
          </a:prstGeom>
          <a:noFill/>
          <a:ln>
            <a:noFill/>
          </a:ln>
        </p:spPr>
      </p:pic>
      <p:sp>
        <p:nvSpPr>
          <p:cNvPr id="208" name="Google Shape;208;p22"/>
          <p:cNvSpPr txBox="1"/>
          <p:nvPr/>
        </p:nvSpPr>
        <p:spPr>
          <a:xfrm>
            <a:off x="456425" y="2008400"/>
            <a:ext cx="1616400" cy="202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rPr>
              <a:t>There are 41 unique types or </a:t>
            </a:r>
            <a:r>
              <a:rPr lang="en">
                <a:solidFill>
                  <a:srgbClr val="FFFFFF"/>
                </a:solidFill>
              </a:rPr>
              <a:t>restaurants</a:t>
            </a:r>
            <a:r>
              <a:rPr lang="en">
                <a:solidFill>
                  <a:srgbClr val="FFFFFF"/>
                </a:solidFill>
              </a:rPr>
              <a:t> in Toronto, including an </a:t>
            </a:r>
            <a:r>
              <a:rPr lang="en">
                <a:solidFill>
                  <a:srgbClr val="00FFFF"/>
                </a:solidFill>
              </a:rPr>
              <a:t>Ethiopian Restaurant</a:t>
            </a:r>
            <a:endParaRPr>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International Restaurant by Frequence in Toronto</a:t>
            </a:r>
            <a:endParaRPr/>
          </a:p>
        </p:txBody>
      </p:sp>
      <p:pic>
        <p:nvPicPr>
          <p:cNvPr id="214" name="Google Shape;214;p23"/>
          <p:cNvPicPr preferRelativeResize="0"/>
          <p:nvPr/>
        </p:nvPicPr>
        <p:blipFill>
          <a:blip r:embed="rId3">
            <a:alphaModFix/>
          </a:blip>
          <a:stretch>
            <a:fillRect/>
          </a:stretch>
        </p:blipFill>
        <p:spPr>
          <a:xfrm>
            <a:off x="1354475" y="1500550"/>
            <a:ext cx="6924949" cy="340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Ethiopian House is the only African Restaurant in Toronto</a:t>
            </a:r>
            <a:endParaRPr/>
          </a:p>
        </p:txBody>
      </p:sp>
      <p:sp>
        <p:nvSpPr>
          <p:cNvPr id="220" name="Google Shape;220;p24"/>
          <p:cNvSpPr txBox="1"/>
          <p:nvPr/>
        </p:nvSpPr>
        <p:spPr>
          <a:xfrm>
            <a:off x="877900" y="2124425"/>
            <a:ext cx="2014500" cy="201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rPr>
              <a:t>It’s located at </a:t>
            </a:r>
            <a:r>
              <a:rPr lang="en">
                <a:solidFill>
                  <a:srgbClr val="00FFFF"/>
                </a:solidFill>
              </a:rPr>
              <a:t>Church and Wellesle</a:t>
            </a:r>
            <a:r>
              <a:rPr lang="en">
                <a:solidFill>
                  <a:srgbClr val="FFFFFF"/>
                </a:solidFill>
              </a:rPr>
              <a:t>y, which among the </a:t>
            </a:r>
            <a:r>
              <a:rPr lang="en">
                <a:solidFill>
                  <a:srgbClr val="00FFFF"/>
                </a:solidFill>
              </a:rPr>
              <a:t>top 25 neighborhoods</a:t>
            </a:r>
            <a:r>
              <a:rPr lang="en">
                <a:solidFill>
                  <a:srgbClr val="FFFFFF"/>
                </a:solidFill>
              </a:rPr>
              <a:t> by number of international </a:t>
            </a:r>
            <a:r>
              <a:rPr lang="en">
                <a:solidFill>
                  <a:srgbClr val="FFFFFF"/>
                </a:solidFill>
              </a:rPr>
              <a:t>restaurants</a:t>
            </a:r>
            <a:endParaRPr>
              <a:solidFill>
                <a:srgbClr val="00FFFF"/>
              </a:solidFill>
            </a:endParaRPr>
          </a:p>
        </p:txBody>
      </p:sp>
      <p:pic>
        <p:nvPicPr>
          <p:cNvPr id="221" name="Google Shape;221;p24"/>
          <p:cNvPicPr preferRelativeResize="0"/>
          <p:nvPr/>
        </p:nvPicPr>
        <p:blipFill>
          <a:blip r:embed="rId3">
            <a:alphaModFix/>
          </a:blip>
          <a:stretch>
            <a:fillRect/>
          </a:stretch>
        </p:blipFill>
        <p:spPr>
          <a:xfrm>
            <a:off x="2950550" y="1366250"/>
            <a:ext cx="5188983"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data frame with venues categories </a:t>
            </a:r>
            <a:endParaRPr/>
          </a:p>
        </p:txBody>
      </p:sp>
      <p:pic>
        <p:nvPicPr>
          <p:cNvPr id="227" name="Google Shape;227;p25"/>
          <p:cNvPicPr preferRelativeResize="0"/>
          <p:nvPr/>
        </p:nvPicPr>
        <p:blipFill>
          <a:blip r:embed="rId3">
            <a:alphaModFix/>
          </a:blip>
          <a:stretch>
            <a:fillRect/>
          </a:stretch>
        </p:blipFill>
        <p:spPr>
          <a:xfrm>
            <a:off x="152400" y="1460250"/>
            <a:ext cx="8839199" cy="23857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Each Neighborhood along with the Top 10 Most Common internal restaurant</a:t>
            </a:r>
            <a:endParaRPr/>
          </a:p>
        </p:txBody>
      </p:sp>
      <p:pic>
        <p:nvPicPr>
          <p:cNvPr id="233" name="Google Shape;233;p26"/>
          <p:cNvPicPr preferRelativeResize="0"/>
          <p:nvPr/>
        </p:nvPicPr>
        <p:blipFill>
          <a:blip r:embed="rId3">
            <a:alphaModFix/>
          </a:blip>
          <a:stretch>
            <a:fillRect/>
          </a:stretch>
        </p:blipFill>
        <p:spPr>
          <a:xfrm>
            <a:off x="1154950" y="1567550"/>
            <a:ext cx="3720390" cy="2426350"/>
          </a:xfrm>
          <a:prstGeom prst="rect">
            <a:avLst/>
          </a:prstGeom>
          <a:noFill/>
          <a:ln>
            <a:noFill/>
          </a:ln>
        </p:spPr>
      </p:pic>
      <p:pic>
        <p:nvPicPr>
          <p:cNvPr id="234" name="Google Shape;234;p26"/>
          <p:cNvPicPr preferRelativeResize="0"/>
          <p:nvPr/>
        </p:nvPicPr>
        <p:blipFill>
          <a:blip r:embed="rId4">
            <a:alphaModFix/>
          </a:blip>
          <a:stretch>
            <a:fillRect/>
          </a:stretch>
        </p:blipFill>
        <p:spPr>
          <a:xfrm>
            <a:off x="5014430" y="1567550"/>
            <a:ext cx="3220420" cy="24263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the Neighborhoods by Using K-Means</a:t>
            </a:r>
            <a:endParaRPr/>
          </a:p>
        </p:txBody>
      </p:sp>
      <p:pic>
        <p:nvPicPr>
          <p:cNvPr id="240" name="Google Shape;240;p27"/>
          <p:cNvPicPr preferRelativeResize="0"/>
          <p:nvPr/>
        </p:nvPicPr>
        <p:blipFill>
          <a:blip r:embed="rId3">
            <a:alphaModFix/>
          </a:blip>
          <a:stretch>
            <a:fillRect/>
          </a:stretch>
        </p:blipFill>
        <p:spPr>
          <a:xfrm>
            <a:off x="152400" y="1607975"/>
            <a:ext cx="8839200" cy="2545803"/>
          </a:xfrm>
          <a:prstGeom prst="rect">
            <a:avLst/>
          </a:prstGeom>
          <a:noFill/>
          <a:ln>
            <a:noFill/>
          </a:ln>
        </p:spPr>
      </p:pic>
      <p:sp>
        <p:nvSpPr>
          <p:cNvPr id="241" name="Google Shape;241;p27"/>
          <p:cNvSpPr/>
          <p:nvPr/>
        </p:nvSpPr>
        <p:spPr>
          <a:xfrm>
            <a:off x="3531950" y="1316100"/>
            <a:ext cx="429600" cy="283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txBox="1"/>
          <p:nvPr/>
        </p:nvSpPr>
        <p:spPr>
          <a:xfrm>
            <a:off x="152400" y="4154100"/>
            <a:ext cx="88392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K-means clustering algorithm identifies k number of centroids, and then allocates every data point to the nearest cluster while keeping the centroids as small as possible. It is one of the simplest and popular unsupervised machine learning algorithms.</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 Visualization</a:t>
            </a:r>
            <a:endParaRPr/>
          </a:p>
        </p:txBody>
      </p:sp>
      <p:sp>
        <p:nvSpPr>
          <p:cNvPr id="248" name="Google Shape;24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28"/>
          <p:cNvPicPr preferRelativeResize="0"/>
          <p:nvPr/>
        </p:nvPicPr>
        <p:blipFill>
          <a:blip r:embed="rId3">
            <a:alphaModFix/>
          </a:blip>
          <a:stretch>
            <a:fillRect/>
          </a:stretch>
        </p:blipFill>
        <p:spPr>
          <a:xfrm>
            <a:off x="820725" y="1454312"/>
            <a:ext cx="7502550" cy="335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Selection for Opening the few African Restaurants</a:t>
            </a:r>
            <a:endParaRPr/>
          </a:p>
        </p:txBody>
      </p:sp>
      <p:sp>
        <p:nvSpPr>
          <p:cNvPr id="255" name="Google Shape;255;p29"/>
          <p:cNvSpPr txBox="1"/>
          <p:nvPr>
            <p:ph idx="1" type="body"/>
          </p:nvPr>
        </p:nvSpPr>
        <p:spPr>
          <a:xfrm>
            <a:off x="429750" y="1415150"/>
            <a:ext cx="824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show the results into 5 clusters based on the most venues in each borough. As per Toronto census 2016, the top visible-minority groups per Community Council are Toronto &amp; East York, North York,Scarborough, and Etobicoke York, with the later two having the highest percentage of black population 10.8% and 15.7% respectively. The percentage of </a:t>
            </a:r>
            <a:r>
              <a:rPr lang="en"/>
              <a:t>black</a:t>
            </a:r>
            <a:r>
              <a:rPr lang="en"/>
              <a:t> population in Toronto and </a:t>
            </a:r>
            <a:r>
              <a:rPr lang="en"/>
              <a:t>East</a:t>
            </a:r>
            <a:r>
              <a:rPr lang="en"/>
              <a:t> York is 5.6%, and 5.2% in </a:t>
            </a:r>
            <a:r>
              <a:rPr lang="en"/>
              <a:t>Etobicoke</a:t>
            </a:r>
            <a:r>
              <a:rPr lang="en"/>
              <a:t>. Consequently the results of the clustering can be classified as  follows: </a:t>
            </a:r>
            <a:endParaRPr/>
          </a:p>
          <a:p>
            <a:pPr indent="-311150" lvl="0" marL="457200" rtl="0" algn="l">
              <a:spcBef>
                <a:spcPts val="1600"/>
              </a:spcBef>
              <a:spcAft>
                <a:spcPts val="0"/>
              </a:spcAft>
              <a:buSzPts val="1300"/>
              <a:buAutoNum type="arabicPeriod"/>
            </a:pPr>
            <a:r>
              <a:rPr lang="en"/>
              <a:t>Cluster 1: 4/8 of the boroughs are communities with the highest black percentage</a:t>
            </a:r>
            <a:endParaRPr/>
          </a:p>
          <a:p>
            <a:pPr indent="-311150" lvl="0" marL="457200" rtl="0" algn="l">
              <a:spcBef>
                <a:spcPts val="0"/>
              </a:spcBef>
              <a:spcAft>
                <a:spcPts val="0"/>
              </a:spcAft>
              <a:buSzPts val="1300"/>
              <a:buAutoNum type="arabicPeriod"/>
            </a:pPr>
            <a:r>
              <a:rPr lang="en"/>
              <a:t>Cluster 2: 13/22 of the boroughs are communities with the highest black percentage</a:t>
            </a:r>
            <a:endParaRPr/>
          </a:p>
          <a:p>
            <a:pPr indent="-311150" lvl="0" marL="457200" rtl="0" algn="l">
              <a:spcBef>
                <a:spcPts val="0"/>
              </a:spcBef>
              <a:spcAft>
                <a:spcPts val="0"/>
              </a:spcAft>
              <a:buSzPts val="1300"/>
              <a:buAutoNum type="arabicPeriod"/>
            </a:pPr>
            <a:r>
              <a:rPr lang="en"/>
              <a:t>Cluster 3: 11/29 of the boroughs are communities with the highest black percentage</a:t>
            </a:r>
            <a:endParaRPr/>
          </a:p>
          <a:p>
            <a:pPr indent="-311150" lvl="0" marL="457200" rtl="0" algn="l">
              <a:spcBef>
                <a:spcPts val="0"/>
              </a:spcBef>
              <a:spcAft>
                <a:spcPts val="0"/>
              </a:spcAft>
              <a:buSzPts val="1300"/>
              <a:buAutoNum type="arabicPeriod"/>
            </a:pPr>
            <a:r>
              <a:rPr lang="en"/>
              <a:t>Cluster 4: no neighborhoods with the highest black percentage, but the only Ethiopian Restaurant in </a:t>
            </a:r>
            <a:r>
              <a:rPr lang="en"/>
              <a:t>Toronto</a:t>
            </a:r>
            <a:r>
              <a:rPr lang="en"/>
              <a:t> is opened in Toronto </a:t>
            </a:r>
            <a:r>
              <a:rPr lang="en"/>
              <a:t>Downtown</a:t>
            </a:r>
            <a:r>
              <a:rPr lang="en"/>
              <a:t>, at at Church and Wellesle, which is little weird</a:t>
            </a:r>
            <a:endParaRPr/>
          </a:p>
          <a:p>
            <a:pPr indent="-311150" lvl="0" marL="457200" rtl="0" algn="l">
              <a:spcBef>
                <a:spcPts val="0"/>
              </a:spcBef>
              <a:spcAft>
                <a:spcPts val="0"/>
              </a:spcAft>
              <a:buSzPts val="1300"/>
              <a:buAutoNum type="arabicPeriod"/>
            </a:pPr>
            <a:r>
              <a:rPr lang="en"/>
              <a:t>Cluster 5: 1/4 of boroughs are communities with the highest black percentage</a:t>
            </a:r>
            <a:endParaRPr/>
          </a:p>
          <a:p>
            <a:pPr indent="0" lvl="0" marL="0" rtl="0" algn="l">
              <a:spcBef>
                <a:spcPts val="1600"/>
              </a:spcBef>
              <a:spcAft>
                <a:spcPts val="0"/>
              </a:spcAft>
              <a:buNone/>
            </a:pPr>
            <a:r>
              <a:rPr lang="en">
                <a:solidFill>
                  <a:srgbClr val="00FFFF"/>
                </a:solidFill>
              </a:rPr>
              <a:t>Therefore , the suggested clusters for opening the a few restaurants in Toronto are cluster 1,and 2, and specifically in East York, North York,Scarborough, and Etobicoke York.</a:t>
            </a:r>
            <a:endParaRPr>
              <a:solidFill>
                <a:srgbClr val="00FFFF"/>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261" name="Google Shape;261;p30"/>
          <p:cNvSpPr txBox="1"/>
          <p:nvPr>
            <p:ph idx="1" type="body"/>
          </p:nvPr>
        </p:nvSpPr>
        <p:spPr>
          <a:xfrm>
            <a:off x="1052550" y="14198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selection of cluster 1 and 2 were based on the number of borough having the highest number of </a:t>
            </a:r>
            <a:r>
              <a:rPr lang="en" sz="1400"/>
              <a:t>black</a:t>
            </a:r>
            <a:r>
              <a:rPr lang="en" sz="1400"/>
              <a:t> population.  </a:t>
            </a:r>
            <a:endParaRPr sz="1400"/>
          </a:p>
          <a:p>
            <a:pPr indent="0" lvl="0" marL="0" rtl="0" algn="l">
              <a:spcBef>
                <a:spcPts val="1600"/>
              </a:spcBef>
              <a:spcAft>
                <a:spcPts val="1600"/>
              </a:spcAft>
              <a:buNone/>
            </a:pPr>
            <a:r>
              <a:rPr lang="en" sz="1400"/>
              <a:t>Cluster 3 could also be considered, since it's the cluster with the highest number of boroughs, but just lag behind in terms of number of communities having the highest percentage of black population. Moreover, 9/29 of the boroughs are Toronto Downtown, where the Ethiopian Restaurants is actually opened. The overall,results could be better if the population and nationalities data per neighborhood were available so that we can spot and target the right neighborhoods with African communities.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7" name="Google Shape;267;p31"/>
          <p:cNvSpPr txBox="1"/>
          <p:nvPr>
            <p:ph idx="1" type="body"/>
          </p:nvPr>
        </p:nvSpPr>
        <p:spPr>
          <a:xfrm>
            <a:off x="806700" y="1446700"/>
            <a:ext cx="7530600" cy="32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ways to conduct this analysis, but I chose the methods I chose the method I selected as it was a </a:t>
            </a:r>
            <a:r>
              <a:rPr lang="en" sz="1400"/>
              <a:t>straightforward</a:t>
            </a:r>
            <a:r>
              <a:rPr lang="en" sz="1400"/>
              <a:t> way to narrow down the options, not complicating what is actually simple in many ways such as focusing of international restaurants only. Form this project, it can be concluded that data science and machine learning are great ways predictions or decisions making on such risky projects.Without leveraging data, the project could end up opening the restaurants in the clusters 4, and 5, which are the boroughs with nn or east communities with </a:t>
            </a:r>
            <a:r>
              <a:rPr lang="en" sz="1400"/>
              <a:t>black</a:t>
            </a:r>
            <a:r>
              <a:rPr lang="en" sz="1400"/>
              <a:t> population.</a:t>
            </a:r>
            <a:endParaRPr sz="1400"/>
          </a:p>
          <a:p>
            <a:pPr indent="0" lvl="0" marL="0" rtl="0" algn="l">
              <a:spcBef>
                <a:spcPts val="1600"/>
              </a:spcBef>
              <a:spcAft>
                <a:spcPts val="1600"/>
              </a:spcAft>
              <a:buNone/>
            </a:pPr>
            <a:r>
              <a:rPr lang="en" sz="1400"/>
              <a:t>I also tried to incorporate the data of Toronto's population categorised per immigrants, immigrants percentage, and neighborhoods in order to improve the </a:t>
            </a:r>
            <a:r>
              <a:rPr lang="en" sz="1400"/>
              <a:t>research</a:t>
            </a:r>
            <a:r>
              <a:rPr lang="en" sz="1400"/>
              <a:t> quality, but could not find the right data. However, this is </a:t>
            </a:r>
            <a:r>
              <a:rPr lang="en" sz="1400"/>
              <a:t>not</a:t>
            </a:r>
            <a:r>
              <a:rPr lang="en" sz="1400"/>
              <a:t> an end point of this research, but rather a starting point that will guide the next part of the process to spot the right locations for a such a project. The next part will involve domain knowledge of the industry, and perhaps, of the city itself.</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41" name="Google Shape;141;p14"/>
          <p:cNvPicPr preferRelativeResize="0"/>
          <p:nvPr/>
        </p:nvPicPr>
        <p:blipFill>
          <a:blip r:embed="rId3">
            <a:alphaModFix/>
          </a:blip>
          <a:stretch>
            <a:fillRect/>
          </a:stretch>
        </p:blipFill>
        <p:spPr>
          <a:xfrm>
            <a:off x="6234075" y="894775"/>
            <a:ext cx="2408674" cy="3794098"/>
          </a:xfrm>
          <a:prstGeom prst="rect">
            <a:avLst/>
          </a:prstGeom>
          <a:noFill/>
          <a:ln>
            <a:noFill/>
          </a:ln>
        </p:spPr>
      </p:pic>
      <p:sp>
        <p:nvSpPr>
          <p:cNvPr id="142" name="Google Shape;142;p14"/>
          <p:cNvSpPr txBox="1"/>
          <p:nvPr/>
        </p:nvSpPr>
        <p:spPr>
          <a:xfrm>
            <a:off x="448375" y="1473800"/>
            <a:ext cx="5078400" cy="3215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Provincial capital of Ontario</a:t>
            </a:r>
            <a:endParaRPr sz="1500">
              <a:solidFill>
                <a:srgbClr val="FFFFFF"/>
              </a:solidFill>
              <a:latin typeface="Lato"/>
              <a:ea typeface="Lato"/>
              <a:cs typeface="Lato"/>
              <a:sym typeface="Lato"/>
            </a:endParaRPr>
          </a:p>
          <a:p>
            <a:pPr indent="-323850" lvl="0" marL="457200" marR="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Most populous CMA in Canada with 5.9M and the fourth most populous city in North America</a:t>
            </a:r>
            <a:endParaRPr sz="1500">
              <a:solidFill>
                <a:srgbClr val="FFFFFF"/>
              </a:solidFill>
              <a:latin typeface="Lato"/>
              <a:ea typeface="Lato"/>
              <a:cs typeface="Lato"/>
              <a:sym typeface="Lato"/>
            </a:endParaRPr>
          </a:p>
          <a:p>
            <a:pPr indent="-323850" lvl="0" marL="457200" marR="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Nearly half the population of Toronto is foreign-born</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Toronto is home to more than 140 languages,including English, Cantonese, Mandarin, Tagalog, Italian, Spanish, Farsi, Russian, Korean, Tamil, Urdu, Polish, Somali, Arabic</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 city of diversified tastes, </a:t>
            </a:r>
            <a:r>
              <a:rPr lang="en" sz="1500">
                <a:solidFill>
                  <a:srgbClr val="FFFFFF"/>
                </a:solidFill>
                <a:latin typeface="Lato"/>
                <a:ea typeface="Lato"/>
                <a:cs typeface="Lato"/>
                <a:sym typeface="Lato"/>
              </a:rPr>
              <a:t>including</a:t>
            </a:r>
            <a:r>
              <a:rPr lang="en" sz="1500">
                <a:solidFill>
                  <a:srgbClr val="FFFFFF"/>
                </a:solidFill>
                <a:latin typeface="Lato"/>
                <a:ea typeface="Lato"/>
                <a:cs typeface="Lato"/>
                <a:sym typeface="Lato"/>
              </a:rPr>
              <a:t> Italian, Chinese, Japanese, Ethiopian, etc.</a:t>
            </a:r>
            <a:endParaRPr sz="15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Thank You!</a:t>
            </a:r>
            <a:endParaRPr b="1" sz="3000"/>
          </a:p>
        </p:txBody>
      </p:sp>
      <p:pic>
        <p:nvPicPr>
          <p:cNvPr id="273" name="Google Shape;273;p32"/>
          <p:cNvPicPr preferRelativeResize="0"/>
          <p:nvPr/>
        </p:nvPicPr>
        <p:blipFill>
          <a:blip r:embed="rId3">
            <a:alphaModFix/>
          </a:blip>
          <a:stretch>
            <a:fillRect/>
          </a:stretch>
        </p:blipFill>
        <p:spPr>
          <a:xfrm>
            <a:off x="3642825" y="1546525"/>
            <a:ext cx="2091575" cy="21616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148" name="Google Shape;148;p15"/>
          <p:cNvSpPr txBox="1"/>
          <p:nvPr/>
        </p:nvSpPr>
        <p:spPr>
          <a:xfrm>
            <a:off x="738625" y="1772150"/>
            <a:ext cx="2833500" cy="197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rPr>
              <a:t>Exploring opportunities to open a few restaurants in Toronto</a:t>
            </a:r>
            <a:endParaRPr sz="2200">
              <a:solidFill>
                <a:srgbClr val="FFFFFF"/>
              </a:solidFill>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3719100" y="1136013"/>
            <a:ext cx="4329550" cy="3247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pic>
        <p:nvPicPr>
          <p:cNvPr id="155" name="Google Shape;155;p16"/>
          <p:cNvPicPr preferRelativeResize="0"/>
          <p:nvPr/>
        </p:nvPicPr>
        <p:blipFill>
          <a:blip r:embed="rId3">
            <a:alphaModFix/>
          </a:blip>
          <a:stretch>
            <a:fillRect/>
          </a:stretch>
        </p:blipFill>
        <p:spPr>
          <a:xfrm>
            <a:off x="1084135" y="1851975"/>
            <a:ext cx="1212439" cy="1129325"/>
          </a:xfrm>
          <a:prstGeom prst="rect">
            <a:avLst/>
          </a:prstGeom>
          <a:noFill/>
          <a:ln>
            <a:noFill/>
          </a:ln>
        </p:spPr>
      </p:pic>
      <p:pic>
        <p:nvPicPr>
          <p:cNvPr id="156" name="Google Shape;156;p16"/>
          <p:cNvPicPr preferRelativeResize="0"/>
          <p:nvPr/>
        </p:nvPicPr>
        <p:blipFill>
          <a:blip r:embed="rId4">
            <a:alphaModFix/>
          </a:blip>
          <a:stretch>
            <a:fillRect/>
          </a:stretch>
        </p:blipFill>
        <p:spPr>
          <a:xfrm>
            <a:off x="4724400" y="1851975"/>
            <a:ext cx="3764400" cy="1129325"/>
          </a:xfrm>
          <a:prstGeom prst="rect">
            <a:avLst/>
          </a:prstGeom>
          <a:noFill/>
          <a:ln>
            <a:noFill/>
          </a:ln>
        </p:spPr>
      </p:pic>
      <p:pic>
        <p:nvPicPr>
          <p:cNvPr id="157" name="Google Shape;157;p16"/>
          <p:cNvPicPr preferRelativeResize="0"/>
          <p:nvPr/>
        </p:nvPicPr>
        <p:blipFill>
          <a:blip r:embed="rId5">
            <a:alphaModFix/>
          </a:blip>
          <a:stretch>
            <a:fillRect/>
          </a:stretch>
        </p:blipFill>
        <p:spPr>
          <a:xfrm>
            <a:off x="2993549" y="1851975"/>
            <a:ext cx="1033888" cy="1129325"/>
          </a:xfrm>
          <a:prstGeom prst="rect">
            <a:avLst/>
          </a:prstGeom>
          <a:noFill/>
          <a:ln>
            <a:noFill/>
          </a:ln>
        </p:spPr>
      </p:pic>
      <p:sp>
        <p:nvSpPr>
          <p:cNvPr id="158" name="Google Shape;158;p16"/>
          <p:cNvSpPr txBox="1"/>
          <p:nvPr/>
        </p:nvSpPr>
        <p:spPr>
          <a:xfrm>
            <a:off x="887100"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Toronto Data</a:t>
            </a:r>
            <a:endParaRPr>
              <a:solidFill>
                <a:srgbClr val="00FFFF"/>
              </a:solidFill>
              <a:latin typeface="Lato"/>
              <a:ea typeface="Lato"/>
              <a:cs typeface="Lato"/>
              <a:sym typeface="Lato"/>
            </a:endParaRPr>
          </a:p>
        </p:txBody>
      </p:sp>
      <p:sp>
        <p:nvSpPr>
          <p:cNvPr id="159" name="Google Shape;159;p16"/>
          <p:cNvSpPr txBox="1"/>
          <p:nvPr/>
        </p:nvSpPr>
        <p:spPr>
          <a:xfrm>
            <a:off x="2707225"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Geocoder</a:t>
            </a:r>
            <a:endParaRPr>
              <a:solidFill>
                <a:srgbClr val="00FFFF"/>
              </a:solidFill>
              <a:latin typeface="Lato"/>
              <a:ea typeface="Lato"/>
              <a:cs typeface="Lato"/>
              <a:sym typeface="Lato"/>
            </a:endParaRPr>
          </a:p>
        </p:txBody>
      </p:sp>
      <p:sp>
        <p:nvSpPr>
          <p:cNvPr id="160" name="Google Shape;160;p16"/>
          <p:cNvSpPr txBox="1"/>
          <p:nvPr/>
        </p:nvSpPr>
        <p:spPr>
          <a:xfrm>
            <a:off x="5803338" y="996375"/>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Foursquare API</a:t>
            </a:r>
            <a:endParaRPr>
              <a:solidFill>
                <a:srgbClr val="00FFFF"/>
              </a:solidFill>
              <a:latin typeface="Lato"/>
              <a:ea typeface="Lato"/>
              <a:cs typeface="Lato"/>
              <a:sym typeface="Lato"/>
            </a:endParaRPr>
          </a:p>
        </p:txBody>
      </p:sp>
      <p:sp>
        <p:nvSpPr>
          <p:cNvPr id="161" name="Google Shape;161;p16"/>
          <p:cNvSpPr txBox="1"/>
          <p:nvPr/>
        </p:nvSpPr>
        <p:spPr>
          <a:xfrm>
            <a:off x="961800" y="2981300"/>
            <a:ext cx="1373400" cy="22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50">
                <a:solidFill>
                  <a:srgbClr val="FFFFFF"/>
                </a:solidFill>
              </a:rPr>
              <a:t>A csv file that provides information about the boroughs and neighborhoods along with the postal codes in Toronto:</a:t>
            </a:r>
            <a:endParaRPr sz="750">
              <a:solidFill>
                <a:srgbClr val="FFFFFF"/>
              </a:solidFill>
            </a:endParaRPr>
          </a:p>
          <a:p>
            <a:pPr indent="0" lvl="0" marL="0" rtl="0" algn="l">
              <a:lnSpc>
                <a:spcPct val="115000"/>
              </a:lnSpc>
              <a:spcBef>
                <a:spcPts val="0"/>
              </a:spcBef>
              <a:spcAft>
                <a:spcPts val="0"/>
              </a:spcAft>
              <a:buNone/>
            </a:pPr>
            <a:r>
              <a:rPr lang="en" sz="750">
                <a:solidFill>
                  <a:srgbClr val="FFFFFF"/>
                </a:solidFill>
              </a:rPr>
              <a:t>Source: https://en.wikipedia.org/wiki/List_of_postal_codes_of_Canada:_M</a:t>
            </a:r>
            <a:endParaRPr sz="750">
              <a:solidFill>
                <a:srgbClr val="FFFFFF"/>
              </a:solidFill>
            </a:endParaRPr>
          </a:p>
        </p:txBody>
      </p:sp>
      <p:sp>
        <p:nvSpPr>
          <p:cNvPr id="162" name="Google Shape;162;p16"/>
          <p:cNvSpPr txBox="1"/>
          <p:nvPr/>
        </p:nvSpPr>
        <p:spPr>
          <a:xfrm>
            <a:off x="2814900" y="2981300"/>
            <a:ext cx="1373400" cy="15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map</a:t>
            </a:r>
            <a:r>
              <a:rPr lang="en" sz="750">
                <a:solidFill>
                  <a:srgbClr val="FFFFFF"/>
                </a:solidFill>
              </a:rPr>
              <a:t> </a:t>
            </a:r>
            <a:r>
              <a:rPr lang="en" sz="850">
                <a:solidFill>
                  <a:srgbClr val="FFFFFF"/>
                </a:solidFill>
              </a:rPr>
              <a:t>the geographical coordinates of the neighborhoods through the postal code</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http://cocl.us/Geospatial_data</a:t>
            </a:r>
            <a:endParaRPr sz="850">
              <a:solidFill>
                <a:srgbClr val="FFFFFF"/>
              </a:solidFill>
            </a:endParaRPr>
          </a:p>
        </p:txBody>
      </p:sp>
      <p:sp>
        <p:nvSpPr>
          <p:cNvPr id="163" name="Google Shape;163;p16"/>
          <p:cNvSpPr txBox="1"/>
          <p:nvPr/>
        </p:nvSpPr>
        <p:spPr>
          <a:xfrm>
            <a:off x="4733700" y="2981300"/>
            <a:ext cx="3764400" cy="15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retrieve data from the Foursquare database, and explore venues and types of restaurant in Toronto Neighborhoods</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https://developer.foursquare.com/docs/places-api/</a:t>
            </a:r>
            <a:endParaRPr sz="850">
              <a:solidFill>
                <a:srgbClr val="FFFFFF"/>
              </a:solidFill>
            </a:endParaRPr>
          </a:p>
          <a:p>
            <a:pPr indent="0" lvl="0" marL="0" rtl="0" algn="l">
              <a:lnSpc>
                <a:spcPct val="150000"/>
              </a:lnSpc>
              <a:spcBef>
                <a:spcPts val="0"/>
              </a:spcBef>
              <a:spcAft>
                <a:spcPts val="0"/>
              </a:spcAft>
              <a:buNone/>
            </a:pPr>
            <a:r>
              <a:t/>
            </a:r>
            <a:endParaRPr sz="85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69" name="Google Shape;169;p17"/>
          <p:cNvPicPr preferRelativeResize="0"/>
          <p:nvPr/>
        </p:nvPicPr>
        <p:blipFill>
          <a:blip r:embed="rId3">
            <a:alphaModFix/>
          </a:blip>
          <a:stretch>
            <a:fillRect/>
          </a:stretch>
        </p:blipFill>
        <p:spPr>
          <a:xfrm>
            <a:off x="4180400" y="1351025"/>
            <a:ext cx="4370199" cy="2909850"/>
          </a:xfrm>
          <a:prstGeom prst="rect">
            <a:avLst/>
          </a:prstGeom>
          <a:noFill/>
          <a:ln>
            <a:noFill/>
          </a:ln>
        </p:spPr>
      </p:pic>
      <p:sp>
        <p:nvSpPr>
          <p:cNvPr id="170" name="Google Shape;170;p17"/>
          <p:cNvSpPr txBox="1"/>
          <p:nvPr/>
        </p:nvSpPr>
        <p:spPr>
          <a:xfrm>
            <a:off x="470025" y="1351100"/>
            <a:ext cx="3710400" cy="29097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FFFFFF"/>
              </a:buClr>
              <a:buSzPts val="1350"/>
              <a:buAutoNum type="arabicPeriod"/>
            </a:pPr>
            <a:r>
              <a:rPr lang="en" sz="1350">
                <a:solidFill>
                  <a:srgbClr val="FFFFFF"/>
                </a:solidFill>
              </a:rPr>
              <a:t>First find out whether there African restaurants in Toronto</a:t>
            </a:r>
            <a:endParaRPr sz="1350">
              <a:solidFill>
                <a:srgbClr val="FFFFFF"/>
              </a:solidFill>
            </a:endParaRPr>
          </a:p>
          <a:p>
            <a:pPr indent="-301625" lvl="0" marL="914400" rtl="0" algn="l">
              <a:spcBef>
                <a:spcPts val="0"/>
              </a:spcBef>
              <a:spcAft>
                <a:spcPts val="0"/>
              </a:spcAft>
              <a:buClr>
                <a:srgbClr val="FFFFFF"/>
              </a:buClr>
              <a:buSzPts val="1150"/>
              <a:buChar char="●"/>
            </a:pPr>
            <a:r>
              <a:rPr lang="en" sz="1150">
                <a:solidFill>
                  <a:srgbClr val="FFFFFF"/>
                </a:solidFill>
              </a:rPr>
              <a:t>Determine the </a:t>
            </a:r>
            <a:r>
              <a:rPr lang="en" sz="1150">
                <a:solidFill>
                  <a:srgbClr val="FFFFFF"/>
                </a:solidFill>
              </a:rPr>
              <a:t>corresponding</a:t>
            </a:r>
            <a:r>
              <a:rPr lang="en" sz="1150">
                <a:solidFill>
                  <a:srgbClr val="FFFFFF"/>
                </a:solidFill>
              </a:rPr>
              <a:t> neighborhoods and the stories behind them, which might be used to open similar restaurant in other neighborhoods</a:t>
            </a:r>
            <a:endParaRPr sz="1150">
              <a:solidFill>
                <a:srgbClr val="FFFFFF"/>
              </a:solidFill>
            </a:endParaRPr>
          </a:p>
          <a:p>
            <a:pPr indent="-314325" lvl="0" marL="457200" rtl="0" algn="l">
              <a:spcBef>
                <a:spcPts val="0"/>
              </a:spcBef>
              <a:spcAft>
                <a:spcPts val="0"/>
              </a:spcAft>
              <a:buClr>
                <a:srgbClr val="00FFFF"/>
              </a:buClr>
              <a:buSzPts val="1350"/>
              <a:buAutoNum type="arabicPeriod"/>
            </a:pPr>
            <a:r>
              <a:rPr lang="en" sz="1350">
                <a:solidFill>
                  <a:srgbClr val="00FFFF"/>
                </a:solidFill>
              </a:rPr>
              <a:t>Consider top neighborhoods with the most international restaurants associated with the top communities having the highest percentage of black population to will help determine the rights cluster for opening the few restaurants in Toronto</a:t>
            </a:r>
            <a:endParaRPr sz="1350">
              <a:solidFill>
                <a:srgbClr val="00FFFF"/>
              </a:solidFill>
            </a:endParaRPr>
          </a:p>
          <a:p>
            <a:pPr indent="0" lvl="0" marL="457200" rtl="0" algn="l">
              <a:spcBef>
                <a:spcPts val="0"/>
              </a:spcBef>
              <a:spcAft>
                <a:spcPts val="0"/>
              </a:spcAft>
              <a:buNone/>
            </a:pPr>
            <a:r>
              <a:t/>
            </a:r>
            <a:endParaRPr sz="135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6" name="Google Shape;176;p18"/>
          <p:cNvSpPr txBox="1"/>
          <p:nvPr/>
        </p:nvSpPr>
        <p:spPr>
          <a:xfrm>
            <a:off x="389450" y="1323900"/>
            <a:ext cx="8326200" cy="3375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Scraped data and build a data frame of Toronto contains its Boroughs’ list, Neighborhoods along with their latitude and longitude. </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Use the Geocoder to map the geographical coordinates of the neighborhoods through the postal code</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Use Foursquare API to explore the neighborhoods in Toronto by venues while focusing only on restaurants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Check whether there is an African restaurant. If yes check out the corresponding neighborhood and discard it from the list if it's not on the list of the top neighborhoods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List and plot the 10 top international restaurants by frequency in Toronto</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List the top international restaurants for the selected top neighborhoods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Cluster the top neighborhoods based on the frequency of international restaurants by using k-means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Cluster visualization</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Clusters Exploring</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Results and selection of the ideal location to open a few African restaurants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Discussions</a:t>
            </a:r>
            <a:endParaRPr sz="1300">
              <a:solidFill>
                <a:srgbClr val="FFFFFF"/>
              </a:solidFill>
            </a:endParaRPr>
          </a:p>
          <a:p>
            <a:pPr indent="-311150" lvl="0" marL="457200" rtl="0" algn="l">
              <a:lnSpc>
                <a:spcPct val="115000"/>
              </a:lnSpc>
              <a:spcBef>
                <a:spcPts val="0"/>
              </a:spcBef>
              <a:spcAft>
                <a:spcPts val="0"/>
              </a:spcAft>
              <a:buClr>
                <a:srgbClr val="FFFFFF"/>
              </a:buClr>
              <a:buSzPts val="1300"/>
              <a:buAutoNum type="arabicPeriod"/>
            </a:pPr>
            <a:r>
              <a:rPr lang="en" sz="1300">
                <a:solidFill>
                  <a:srgbClr val="FFFFFF"/>
                </a:solidFill>
              </a:rPr>
              <a:t>Conclusion</a:t>
            </a:r>
            <a:endParaRPr sz="13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 to Create Toronto Data Frame</a:t>
            </a:r>
            <a:endParaRPr/>
          </a:p>
        </p:txBody>
      </p:sp>
      <p:pic>
        <p:nvPicPr>
          <p:cNvPr id="182" name="Google Shape;182;p19"/>
          <p:cNvPicPr preferRelativeResize="0"/>
          <p:nvPr/>
        </p:nvPicPr>
        <p:blipFill>
          <a:blip r:embed="rId3">
            <a:alphaModFix/>
          </a:blip>
          <a:stretch>
            <a:fillRect/>
          </a:stretch>
        </p:blipFill>
        <p:spPr>
          <a:xfrm>
            <a:off x="394125" y="2391775"/>
            <a:ext cx="3339275" cy="1846550"/>
          </a:xfrm>
          <a:prstGeom prst="rect">
            <a:avLst/>
          </a:prstGeom>
          <a:noFill/>
          <a:ln>
            <a:noFill/>
          </a:ln>
        </p:spPr>
      </p:pic>
      <p:sp>
        <p:nvSpPr>
          <p:cNvPr id="183" name="Google Shape;183;p19"/>
          <p:cNvSpPr/>
          <p:nvPr/>
        </p:nvSpPr>
        <p:spPr>
          <a:xfrm>
            <a:off x="3856350" y="3059900"/>
            <a:ext cx="298500" cy="510300"/>
          </a:xfrm>
          <a:prstGeom prst="striped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9"/>
          <p:cNvPicPr preferRelativeResize="0"/>
          <p:nvPr/>
        </p:nvPicPr>
        <p:blipFill>
          <a:blip r:embed="rId4">
            <a:alphaModFix/>
          </a:blip>
          <a:stretch>
            <a:fillRect/>
          </a:stretch>
        </p:blipFill>
        <p:spPr>
          <a:xfrm>
            <a:off x="4277800" y="2333975"/>
            <a:ext cx="4476750" cy="1962150"/>
          </a:xfrm>
          <a:prstGeom prst="rect">
            <a:avLst/>
          </a:prstGeom>
          <a:noFill/>
          <a:ln>
            <a:noFill/>
          </a:ln>
        </p:spPr>
      </p:pic>
      <p:sp>
        <p:nvSpPr>
          <p:cNvPr id="185" name="Google Shape;185;p19"/>
          <p:cNvSpPr txBox="1"/>
          <p:nvPr/>
        </p:nvSpPr>
        <p:spPr>
          <a:xfrm>
            <a:off x="394125" y="1460250"/>
            <a:ext cx="83604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rPr>
              <a:t>Us</a:t>
            </a:r>
            <a:r>
              <a:rPr lang="en" sz="1350">
                <a:solidFill>
                  <a:srgbClr val="FFFFFF"/>
                </a:solidFill>
              </a:rPr>
              <a:t>ed beautifulSoup to scrape a data frame of </a:t>
            </a:r>
            <a:r>
              <a:rPr lang="en" sz="1350">
                <a:solidFill>
                  <a:srgbClr val="FFFFFF"/>
                </a:solidFill>
              </a:rPr>
              <a:t>Toronto from the </a:t>
            </a:r>
            <a:r>
              <a:rPr lang="en" sz="1350">
                <a:solidFill>
                  <a:srgbClr val="FFFFFF"/>
                </a:solidFill>
              </a:rPr>
              <a:t> csv file from the Wikipedia page below</a:t>
            </a:r>
            <a:endParaRPr sz="1350">
              <a:solidFill>
                <a:srgbClr val="FFFFFF"/>
              </a:solidFill>
            </a:endParaRPr>
          </a:p>
          <a:p>
            <a:pPr indent="0" lvl="0" marL="0" rtl="0" algn="l">
              <a:spcBef>
                <a:spcPts val="0"/>
              </a:spcBef>
              <a:spcAft>
                <a:spcPts val="0"/>
              </a:spcAft>
              <a:buNone/>
            </a:pPr>
            <a:r>
              <a:rPr lang="en" sz="1350">
                <a:solidFill>
                  <a:srgbClr val="FFFFFF"/>
                </a:solidFill>
              </a:rPr>
              <a:t>List of postal codes of Canada: M</a:t>
            </a:r>
            <a:endParaRPr sz="135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the </a:t>
            </a:r>
            <a:r>
              <a:rPr lang="en"/>
              <a:t>Data Frame</a:t>
            </a:r>
            <a:r>
              <a:rPr lang="en"/>
              <a:t> With Longitude and Latitude</a:t>
            </a:r>
            <a:endParaRPr/>
          </a:p>
        </p:txBody>
      </p:sp>
      <p:sp>
        <p:nvSpPr>
          <p:cNvPr id="191" name="Google Shape;191;p20"/>
          <p:cNvSpPr txBox="1"/>
          <p:nvPr/>
        </p:nvSpPr>
        <p:spPr>
          <a:xfrm>
            <a:off x="1295825" y="1460250"/>
            <a:ext cx="1606500" cy="8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FF"/>
                </a:solidFill>
                <a:latin typeface="Lato"/>
                <a:ea typeface="Lato"/>
                <a:cs typeface="Lato"/>
                <a:sym typeface="Lato"/>
              </a:rPr>
              <a:t>Geocoder</a:t>
            </a:r>
            <a:endParaRPr>
              <a:solidFill>
                <a:srgbClr val="00FFFF"/>
              </a:solidFill>
              <a:latin typeface="Lato"/>
              <a:ea typeface="Lato"/>
              <a:cs typeface="Lato"/>
              <a:sym typeface="Lato"/>
            </a:endParaRPr>
          </a:p>
        </p:txBody>
      </p:sp>
      <p:sp>
        <p:nvSpPr>
          <p:cNvPr id="192" name="Google Shape;192;p20"/>
          <p:cNvSpPr txBox="1"/>
          <p:nvPr/>
        </p:nvSpPr>
        <p:spPr>
          <a:xfrm>
            <a:off x="1163075" y="3464775"/>
            <a:ext cx="1872000" cy="103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850">
                <a:solidFill>
                  <a:srgbClr val="FFFFFF"/>
                </a:solidFill>
              </a:rPr>
              <a:t>Used to map</a:t>
            </a:r>
            <a:r>
              <a:rPr lang="en" sz="750">
                <a:solidFill>
                  <a:srgbClr val="FFFFFF"/>
                </a:solidFill>
              </a:rPr>
              <a:t> </a:t>
            </a:r>
            <a:r>
              <a:rPr lang="en" sz="850">
                <a:solidFill>
                  <a:srgbClr val="FFFFFF"/>
                </a:solidFill>
              </a:rPr>
              <a:t>the geographical coordinates of the neighborhoods through the postal code</a:t>
            </a:r>
            <a:endParaRPr sz="850">
              <a:solidFill>
                <a:srgbClr val="FFFFFF"/>
              </a:solidFill>
            </a:endParaRPr>
          </a:p>
          <a:p>
            <a:pPr indent="0" lvl="0" marL="0" rtl="0" algn="l">
              <a:lnSpc>
                <a:spcPct val="150000"/>
              </a:lnSpc>
              <a:spcBef>
                <a:spcPts val="0"/>
              </a:spcBef>
              <a:spcAft>
                <a:spcPts val="0"/>
              </a:spcAft>
              <a:buNone/>
            </a:pPr>
            <a:r>
              <a:rPr lang="en" sz="850">
                <a:solidFill>
                  <a:srgbClr val="FFFFFF"/>
                </a:solidFill>
              </a:rPr>
              <a:t>Source: http://cocl.us/Geospatial_data</a:t>
            </a:r>
            <a:endParaRPr sz="850">
              <a:solidFill>
                <a:srgbClr val="FFFFFF"/>
              </a:solidFill>
            </a:endParaRPr>
          </a:p>
        </p:txBody>
      </p:sp>
      <p:pic>
        <p:nvPicPr>
          <p:cNvPr id="193" name="Google Shape;193;p20"/>
          <p:cNvPicPr preferRelativeResize="0"/>
          <p:nvPr/>
        </p:nvPicPr>
        <p:blipFill>
          <a:blip r:embed="rId3">
            <a:alphaModFix/>
          </a:blip>
          <a:stretch>
            <a:fillRect/>
          </a:stretch>
        </p:blipFill>
        <p:spPr>
          <a:xfrm>
            <a:off x="1582137" y="2201150"/>
            <a:ext cx="1033888" cy="1129325"/>
          </a:xfrm>
          <a:prstGeom prst="rect">
            <a:avLst/>
          </a:prstGeom>
          <a:noFill/>
          <a:ln>
            <a:noFill/>
          </a:ln>
        </p:spPr>
      </p:pic>
      <p:sp>
        <p:nvSpPr>
          <p:cNvPr id="194" name="Google Shape;194;p20"/>
          <p:cNvSpPr/>
          <p:nvPr/>
        </p:nvSpPr>
        <p:spPr>
          <a:xfrm>
            <a:off x="3480325" y="2510663"/>
            <a:ext cx="298500" cy="510300"/>
          </a:xfrm>
          <a:prstGeom prst="striped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0"/>
          <p:cNvPicPr preferRelativeResize="0"/>
          <p:nvPr/>
        </p:nvPicPr>
        <p:blipFill>
          <a:blip r:embed="rId4">
            <a:alphaModFix/>
          </a:blip>
          <a:stretch>
            <a:fillRect/>
          </a:stretch>
        </p:blipFill>
        <p:spPr>
          <a:xfrm>
            <a:off x="4020100" y="1856938"/>
            <a:ext cx="4804560" cy="1817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 Neighborhoods</a:t>
            </a:r>
            <a:endParaRPr/>
          </a:p>
        </p:txBody>
      </p:sp>
      <p:pic>
        <p:nvPicPr>
          <p:cNvPr id="201" name="Google Shape;201;p21"/>
          <p:cNvPicPr preferRelativeResize="0"/>
          <p:nvPr/>
        </p:nvPicPr>
        <p:blipFill>
          <a:blip r:embed="rId3">
            <a:alphaModFix/>
          </a:blip>
          <a:stretch>
            <a:fillRect/>
          </a:stretch>
        </p:blipFill>
        <p:spPr>
          <a:xfrm>
            <a:off x="815588" y="1460250"/>
            <a:ext cx="7512826" cy="32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