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4" r:id="rId7"/>
    <p:sldId id="259" r:id="rId8"/>
    <p:sldId id="267" r:id="rId9"/>
    <p:sldId id="273" r:id="rId10"/>
    <p:sldId id="272" r:id="rId11"/>
    <p:sldId id="265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08/10/2021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de Pods en Kubernetes con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5B154-80E0-40DB-9368-438824D4E1DF}"/>
              </a:ext>
            </a:extLst>
          </p:cNvPr>
          <p:cNvSpPr txBox="1"/>
          <p:nvPr/>
        </p:nvSpPr>
        <p:spPr>
          <a:xfrm>
            <a:off x="4495800" y="5076825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Tutor: José Ignacio Olmeda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24325B-DA88-4668-88E2-0D4C25DE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018217"/>
            <a:ext cx="5345679" cy="30346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1923E9-6BDD-4E70-BF13-E62A9631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2106672"/>
            <a:ext cx="2362200" cy="2762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AB37186-B156-4B19-85C3-26622A603AD5}"/>
              </a:ext>
            </a:extLst>
          </p:cNvPr>
          <p:cNvSpPr txBox="1"/>
          <p:nvPr/>
        </p:nvSpPr>
        <p:spPr>
          <a:xfrm>
            <a:off x="4137661" y="487681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Recompensas y penalizaciones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D741D8-01FC-4F1A-BE9B-A78B8C626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650A20-5AEB-4250-9363-C184CC2D64E2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15B83E-C6AF-4DAE-9B5E-3CA129DFAB1D}"/>
              </a:ext>
            </a:extLst>
          </p:cNvPr>
          <p:cNvSpPr txBox="1"/>
          <p:nvPr/>
        </p:nvSpPr>
        <p:spPr>
          <a:xfrm>
            <a:off x="1157448" y="1270906"/>
            <a:ext cx="809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Modelamos las recompensas mediante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Traducimos el vector estado a una clave para la tabla de recompensas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DBB995-0329-48D2-94AA-67FB910B205C}"/>
              </a:ext>
            </a:extLst>
          </p:cNvPr>
          <p:cNvSpPr txBox="1"/>
          <p:nvPr/>
        </p:nvSpPr>
        <p:spPr>
          <a:xfrm>
            <a:off x="1221712" y="4882609"/>
            <a:ext cx="809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Sencillez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clave es independiente del número de pods máximo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Granularidad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Rigidez y Escalabilidad si aumenta el número de pods máximo.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89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940953D-F142-4EB5-8C10-7B446165DCB7}"/>
              </a:ext>
            </a:extLst>
          </p:cNvPr>
          <p:cNvSpPr txBox="1"/>
          <p:nvPr/>
        </p:nvSpPr>
        <p:spPr>
          <a:xfrm>
            <a:off x="4715219" y="443614"/>
            <a:ext cx="21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Entrenamiento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24D8E9F1-6253-4A03-A310-C7536A8A0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40E466-38CB-4D33-91DC-45CF9DF513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2579C9-6570-48BF-B76C-BDE9004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8" y="1699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63206F7-368A-4F44-B49F-78042E877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436414"/>
              </p:ext>
            </p:extLst>
          </p:nvPr>
        </p:nvGraphicFramePr>
        <p:xfrm>
          <a:off x="157018" y="1542468"/>
          <a:ext cx="5400675" cy="468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4877854" progId="Word.OpenDocumentText.12">
                  <p:embed/>
                </p:oleObj>
              </mc:Choice>
              <mc:Fallback>
                <p:oleObj name="Document" r:id="rId3" imgW="5386812" imgH="487785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18" y="1542468"/>
                        <a:ext cx="5400675" cy="468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AB302E14-DBDC-407F-972E-B07C19F3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73" y="2775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E01B704-9382-4588-AED9-E4C0C391D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66971"/>
              </p:ext>
            </p:extLst>
          </p:nvPr>
        </p:nvGraphicFramePr>
        <p:xfrm>
          <a:off x="6733726" y="2424832"/>
          <a:ext cx="540067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386812" imgH="3793967" progId="Word.OpenDocumentText.12">
                  <p:embed/>
                </p:oleObj>
              </mc:Choice>
              <mc:Fallback>
                <p:oleObj name="Document" r:id="rId5" imgW="5386812" imgH="3793967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726" y="2424832"/>
                        <a:ext cx="540067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E2712934-7E4C-40DC-B753-7349FBC82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782" y="1542468"/>
            <a:ext cx="4636565" cy="635331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F3525BE-BABA-413C-BC18-532876833571}"/>
              </a:ext>
            </a:extLst>
          </p:cNvPr>
          <p:cNvCxnSpPr>
            <a:cxnSpLocks/>
          </p:cNvCxnSpPr>
          <p:nvPr/>
        </p:nvCxnSpPr>
        <p:spPr>
          <a:xfrm flipV="1">
            <a:off x="2857355" y="2650837"/>
            <a:ext cx="3876371" cy="27271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3B487E1-1975-4A10-8577-554F5D217D52}"/>
              </a:ext>
            </a:extLst>
          </p:cNvPr>
          <p:cNvCxnSpPr>
            <a:cxnSpLocks/>
          </p:cNvCxnSpPr>
          <p:nvPr/>
        </p:nvCxnSpPr>
        <p:spPr>
          <a:xfrm>
            <a:off x="2857355" y="5502994"/>
            <a:ext cx="3898988" cy="7223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E2795B9-DD63-4098-AA87-84654EB01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BD2D81-0007-4650-BADA-2B16D0FEDE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C12BB4-D2FD-49E3-8B19-3BB7E4187DDF}"/>
              </a:ext>
            </a:extLst>
          </p:cNvPr>
          <p:cNvSpPr txBox="1"/>
          <p:nvPr/>
        </p:nvSpPr>
        <p:spPr>
          <a:xfrm>
            <a:off x="4572000" y="344461"/>
            <a:ext cx="285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Prueba Comparativa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DF40EA-4AE4-4F98-BCF9-6651272C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42" y="17076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31E31C-8300-4771-9802-10722A3075A2}"/>
              </a:ext>
            </a:extLst>
          </p:cNvPr>
          <p:cNvSpPr txBox="1"/>
          <p:nvPr/>
        </p:nvSpPr>
        <p:spPr>
          <a:xfrm>
            <a:off x="579219" y="1634415"/>
            <a:ext cx="5073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hora o media hora, durante los 10 primeros minutos de la hora aplicamos poca carga (1 llamada por minuto)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carga media (una llamada cada décima de segundo)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uso intenso de CPU (1 llamada cada centésima de segundo)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92180A-F4CF-4DD3-BD02-9DE4AC7B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90" y="1484593"/>
            <a:ext cx="5983426" cy="17262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F113DB5-A560-403D-8A65-9EEF3058FBE2}"/>
              </a:ext>
            </a:extLst>
          </p:cNvPr>
          <p:cNvSpPr txBox="1"/>
          <p:nvPr/>
        </p:nvSpPr>
        <p:spPr>
          <a:xfrm>
            <a:off x="9365691" y="3601344"/>
            <a:ext cx="2253676" cy="278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EC460B0-12E2-4E8E-9CE5-B82A9869F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42" y="4810291"/>
            <a:ext cx="8499736" cy="11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4AE3C4-383D-43E4-9F96-671BD92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62040A-7D7A-452C-80DB-ED2163B54FDC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AAED5-DB95-467F-B54A-F61DA34388AA}"/>
              </a:ext>
            </a:extLst>
          </p:cNvPr>
          <p:cNvSpPr txBox="1"/>
          <p:nvPr/>
        </p:nvSpPr>
        <p:spPr>
          <a:xfrm>
            <a:off x="2918690" y="443614"/>
            <a:ext cx="577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Ejecución HPA y Agente durante la prueba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7F829D-0D03-4E65-A6D7-024FA32E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3" y="31588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28D2F4-E222-4E41-9A5B-CE2B6500D775}"/>
              </a:ext>
            </a:extLst>
          </p:cNvPr>
          <p:cNvSpPr txBox="1"/>
          <p:nvPr/>
        </p:nvSpPr>
        <p:spPr>
          <a:xfrm>
            <a:off x="7923859" y="12652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8912C5-0619-41EC-BF53-31CBCC916FA7}"/>
              </a:ext>
            </a:extLst>
          </p:cNvPr>
          <p:cNvSpPr txBox="1"/>
          <p:nvPr/>
        </p:nvSpPr>
        <p:spPr>
          <a:xfrm>
            <a:off x="1736038" y="1228302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B48A63-58C1-426D-AAC1-03073EDC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8" y="1791073"/>
            <a:ext cx="3371850" cy="28765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B4489F8-3716-497C-98E2-5B3EB5D0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639" y="1764584"/>
            <a:ext cx="7181850" cy="4086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D0FA1D-4E42-445A-A511-B4EE1B2B3F53}"/>
              </a:ext>
            </a:extLst>
          </p:cNvPr>
          <p:cNvSpPr txBox="1"/>
          <p:nvPr/>
        </p:nvSpPr>
        <p:spPr>
          <a:xfrm>
            <a:off x="720436" y="5043055"/>
            <a:ext cx="329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Leemos el estado cada cierto número de segundos para comprobar cómo está actuando el HPA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871C0B-DEEE-48A5-A00C-C4BAF51E521B}"/>
              </a:ext>
            </a:extLst>
          </p:cNvPr>
          <p:cNvSpPr txBox="1"/>
          <p:nvPr/>
        </p:nvSpPr>
        <p:spPr>
          <a:xfrm>
            <a:off x="4756727" y="5980545"/>
            <a:ext cx="725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Básicamente el mismo código pero sin la parte de entrenamiento del agente y con la inicialización del modelo obtenido previamente</a:t>
            </a:r>
          </a:p>
        </p:txBody>
      </p:sp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3500184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8E7F8C-020C-422A-99AD-DF3C168DA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280342"/>
            <a:ext cx="3850640" cy="28385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A93875-A4BB-4F2D-AE5C-CD5799DBC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4062730"/>
            <a:ext cx="3674745" cy="27559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2126D0-80F2-4F3C-873A-57560D2154E6}"/>
              </a:ext>
            </a:extLst>
          </p:cNvPr>
          <p:cNvSpPr txBox="1"/>
          <p:nvPr/>
        </p:nvSpPr>
        <p:spPr>
          <a:xfrm>
            <a:off x="382804" y="2292817"/>
            <a:ext cx="13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CPU en milicores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E2A2FC-73B0-4CAB-8014-BCA9AF07026C}"/>
              </a:ext>
            </a:extLst>
          </p:cNvPr>
          <p:cNvSpPr txBox="1"/>
          <p:nvPr/>
        </p:nvSpPr>
        <p:spPr>
          <a:xfrm>
            <a:off x="466624" y="5039827"/>
            <a:ext cx="13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pods funcionando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E66C174-9A29-4AC6-819D-A11B69123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1280342"/>
            <a:ext cx="4143057" cy="283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377635-F71B-48DA-B38C-0E4D5D8B29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4062729"/>
            <a:ext cx="4057650" cy="275590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FBB64-EA36-46FD-A433-0832A81B115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comportamiento: HPA vs DQN</a:t>
            </a:r>
          </a:p>
        </p:txBody>
      </p:sp>
      <p:pic>
        <p:nvPicPr>
          <p:cNvPr id="19" name="Imagen 18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4E3142-E20C-4B1A-9481-2C29046A0B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3DF9EA-B91B-435E-8CE5-89ED5EFB4C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59584-1444-4840-A165-D8913DDA9104}"/>
              </a:ext>
            </a:extLst>
          </p:cNvPr>
          <p:cNvSpPr txBox="1"/>
          <p:nvPr/>
        </p:nvSpPr>
        <p:spPr>
          <a:xfrm>
            <a:off x="3143250" y="241879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Conclusiones y futuras líneas de exploración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8D44C4E-3475-4924-ACF2-EC195EF6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" y="43815"/>
            <a:ext cx="1629728" cy="514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53DEA-F9D8-45CE-B9DD-D73E2453CCA8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4B3ED6-1B94-4154-A66A-FAA90FBEDAEF}"/>
              </a:ext>
            </a:extLst>
          </p:cNvPr>
          <p:cNvSpPr txBox="1"/>
          <p:nvPr/>
        </p:nvSpPr>
        <p:spPr>
          <a:xfrm>
            <a:off x="440675" y="2391801"/>
            <a:ext cx="4880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es capaz de capturar y diferenciar los tres escenarios de carga baja, media y alta y actuar en consecuencia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fase de uso intensivo de CPU es más inestable tomando eventualmente decisiones incorrectas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hemos mejorado el rendimiento de HPA pero nos hemos aproximado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Necesidad de periodos de entrenamiento más prolongados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61759C-D29A-4124-A317-46250C15ACC4}"/>
              </a:ext>
            </a:extLst>
          </p:cNvPr>
          <p:cNvSpPr txBox="1"/>
          <p:nvPr/>
        </p:nvSpPr>
        <p:spPr>
          <a:xfrm>
            <a:off x="6564399" y="2391803"/>
            <a:ext cx="4880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Función de recompensa no tabulada. Posibilidad de usar una red neuronal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Caracterización del estado no discretizada e independiente del número máximo de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Exploración de otros algoritmos de aprendizaje reforzado (PPO, DDPG,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aprendizaje supervisado para entrenar al agente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25230C-5E45-465B-8DC1-CBEF4DF1E027}"/>
              </a:ext>
            </a:extLst>
          </p:cNvPr>
          <p:cNvSpPr txBox="1"/>
          <p:nvPr/>
        </p:nvSpPr>
        <p:spPr>
          <a:xfrm>
            <a:off x="2031606" y="1662410"/>
            <a:ext cx="21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640DD4-DD36-44CB-A028-28ED13D907D3}"/>
              </a:ext>
            </a:extLst>
          </p:cNvPr>
          <p:cNvSpPr txBox="1"/>
          <p:nvPr/>
        </p:nvSpPr>
        <p:spPr>
          <a:xfrm>
            <a:off x="7204364" y="1676265"/>
            <a:ext cx="336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Futuras líneas de exploración</a:t>
            </a:r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523773"/>
            <a:ext cx="5964756" cy="3657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377264-0DF3-4A6E-861C-16C7E0E64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3294" y="2552699"/>
            <a:ext cx="2811981" cy="35337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1EEE5-5B6F-4132-BD4D-D05119854812}"/>
              </a:ext>
            </a:extLst>
          </p:cNvPr>
          <p:cNvSpPr txBox="1"/>
          <p:nvPr/>
        </p:nvSpPr>
        <p:spPr>
          <a:xfrm>
            <a:off x="2914651" y="476251"/>
            <a:ext cx="58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Orquestador de Contenedores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C129A2-CE3A-4A08-966E-410B488B5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F82F90-CE21-4797-9FB6-DD1F22269E42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51A8B6-9234-4E8C-A110-AB73681D62FA}"/>
              </a:ext>
            </a:extLst>
          </p:cNvPr>
          <p:cNvSpPr txBox="1"/>
          <p:nvPr/>
        </p:nvSpPr>
        <p:spPr>
          <a:xfrm>
            <a:off x="1209676" y="1752600"/>
            <a:ext cx="32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Despliegue de aplicaciones en contenedores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FB0D-96DF-451E-B476-C97B2C9AC1BD}"/>
              </a:ext>
            </a:extLst>
          </p:cNvPr>
          <p:cNvSpPr txBox="1"/>
          <p:nvPr/>
        </p:nvSpPr>
        <p:spPr>
          <a:xfrm>
            <a:off x="5591175" y="1790700"/>
            <a:ext cx="54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Elementos de un despliegue en Kubernetes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C49CBC-AD1C-4550-A193-E67A13800129}"/>
              </a:ext>
            </a:extLst>
          </p:cNvPr>
          <p:cNvSpPr txBox="1"/>
          <p:nvPr/>
        </p:nvSpPr>
        <p:spPr>
          <a:xfrm>
            <a:off x="314325" y="6525310"/>
            <a:ext cx="40100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https://kubernetes.io/es/docs/concepts/overview/what-is-kubernetes/</a:t>
            </a:r>
            <a:endParaRPr lang="es-E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7BC90-DB8B-4DA7-8CA4-803F50AD4576}"/>
              </a:ext>
            </a:extLst>
          </p:cNvPr>
          <p:cNvSpPr txBox="1"/>
          <p:nvPr/>
        </p:nvSpPr>
        <p:spPr>
          <a:xfrm>
            <a:off x="7296150" y="6496735"/>
            <a:ext cx="472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https://tsuyoshiushio.medium.com/kubernetes-in-three-diagrams-6aba8432541c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41" y="1713975"/>
            <a:ext cx="8756467" cy="422523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136808" y="6563334"/>
            <a:ext cx="7006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6151E3-BDCA-4133-9AD6-622987A4CCC9}"/>
              </a:ext>
            </a:extLst>
          </p:cNvPr>
          <p:cNvSpPr txBox="1"/>
          <p:nvPr/>
        </p:nvSpPr>
        <p:spPr>
          <a:xfrm>
            <a:off x="3371850" y="521971"/>
            <a:ext cx="547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 Horizontal Pod Autoscaler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5102E52B-6609-4A43-84C9-0147D690FF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D1858-3291-4283-982A-25DA760D28D5}"/>
              </a:ext>
            </a:extLst>
          </p:cNvPr>
          <p:cNvSpPr txBox="1"/>
          <p:nvPr/>
        </p:nvSpPr>
        <p:spPr>
          <a:xfrm>
            <a:off x="9886949" y="2095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1848" y="1052772"/>
            <a:ext cx="5734050" cy="2095500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7FAAC5-F8B2-4B52-A667-79CBFE1A27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3451861"/>
            <a:ext cx="8703142" cy="282448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D2C660-E407-4553-8D66-BB51833172A2}"/>
              </a:ext>
            </a:extLst>
          </p:cNvPr>
          <p:cNvSpPr/>
          <p:nvPr/>
        </p:nvSpPr>
        <p:spPr>
          <a:xfrm>
            <a:off x="2194561" y="4240530"/>
            <a:ext cx="1265872" cy="145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6" name="Cuadro de texto 14">
            <a:extLst>
              <a:ext uri="{FF2B5EF4-FFF2-40B4-BE49-F238E27FC236}">
                <a16:creationId xmlns:a16="http://schemas.microsoft.com/office/drawing/2014/main" id="{EB5B2134-44C2-4191-934B-B4EEA46F835D}"/>
              </a:ext>
            </a:extLst>
          </p:cNvPr>
          <p:cNvSpPr txBox="1"/>
          <p:nvPr/>
        </p:nvSpPr>
        <p:spPr>
          <a:xfrm>
            <a:off x="2251710" y="4480560"/>
            <a:ext cx="1098708" cy="8229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s-ES" sz="9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Reinforcemement Learning Algorithm</a:t>
            </a:r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A27B7-DCF5-4DAA-8468-B59407B2BA5B}"/>
              </a:ext>
            </a:extLst>
          </p:cNvPr>
          <p:cNvSpPr txBox="1"/>
          <p:nvPr/>
        </p:nvSpPr>
        <p:spPr>
          <a:xfrm>
            <a:off x="111442" y="6567785"/>
            <a:ext cx="8163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Sutton, Richard S., y Andrew G. </a:t>
            </a:r>
            <a:r>
              <a:rPr lang="en-US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Barto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0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Reinforcement Learning: An Introduction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Second edition. Cambridge, Mass: A Bradford Book, 1998</a:t>
            </a:r>
            <a:endParaRPr lang="es-ES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D20F54-3081-4AA0-80F3-5E7F15500AE7}"/>
              </a:ext>
            </a:extLst>
          </p:cNvPr>
          <p:cNvSpPr txBox="1"/>
          <p:nvPr/>
        </p:nvSpPr>
        <p:spPr>
          <a:xfrm>
            <a:off x="3166110" y="52197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Aprendizaje por Refuerzo: Agente y Entorno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3FC442-19DF-4471-BB73-DAFDAD3049AD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20" name="Imagen 19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33223-E986-4B25-8B77-A75E5A7D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1015" y="1123950"/>
            <a:ext cx="6515100" cy="3086100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550920" y="6532931"/>
            <a:ext cx="5078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https://www.analyticsvidhya.com/blog/2019/04/introduction-deep-q-learning-python/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F430AFC-3CB0-4E2C-8E70-EEC7972AC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DD2B20-5C4B-4C92-9101-4B9C059AB7F0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56D8-6D83-4DB4-8734-2B7A8490DB35}"/>
              </a:ext>
            </a:extLst>
          </p:cNvPr>
          <p:cNvSpPr txBox="1"/>
          <p:nvPr/>
        </p:nvSpPr>
        <p:spPr>
          <a:xfrm>
            <a:off x="5177791" y="327661"/>
            <a:ext cx="19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Q - Learning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8BCAC-7E31-4B87-AD7D-0794F14D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4466272"/>
            <a:ext cx="774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4" y="2715956"/>
            <a:ext cx="6501008" cy="325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120320" y="6496449"/>
            <a:ext cx="424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8" y="4287280"/>
            <a:ext cx="4324048" cy="22046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7712074" y="6587490"/>
            <a:ext cx="4495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7452994" y="3359598"/>
            <a:ext cx="44950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8FAAAE-BE49-4628-87DC-0ED523671AD6}"/>
              </a:ext>
            </a:extLst>
          </p:cNvPr>
          <p:cNvSpPr txBox="1"/>
          <p:nvPr/>
        </p:nvSpPr>
        <p:spPr>
          <a:xfrm>
            <a:off x="4229101" y="487681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DQN:  Deep Q Network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FF5E069-F453-460B-9714-74E156B7E9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5CEF-BBC8-47A5-BA84-6B9730E2F3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BD910-8F04-476D-B153-79B2E3A18662}"/>
              </a:ext>
            </a:extLst>
          </p:cNvPr>
          <p:cNvSpPr txBox="1"/>
          <p:nvPr/>
        </p:nvSpPr>
        <p:spPr>
          <a:xfrm>
            <a:off x="438284" y="1383029"/>
            <a:ext cx="39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implementa la función Q con una red neuronal profunda en lugar de con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DB4D8-670E-4FDD-92A0-86C1A638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1326899"/>
            <a:ext cx="6914197" cy="1936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D228F0-11D4-4BB5-BACC-BB5B944B4F2B}"/>
              </a:ext>
            </a:extLst>
          </p:cNvPr>
          <p:cNvSpPr txBox="1"/>
          <p:nvPr/>
        </p:nvSpPr>
        <p:spPr>
          <a:xfrm>
            <a:off x="8378190" y="4046220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Replay Buffer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F7A8ED-46C7-4765-BF74-74BD3594954A}"/>
              </a:ext>
            </a:extLst>
          </p:cNvPr>
          <p:cNvSpPr txBox="1"/>
          <p:nvPr/>
        </p:nvSpPr>
        <p:spPr>
          <a:xfrm>
            <a:off x="3192954" y="604194"/>
            <a:ext cx="571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Caracterización del Estado y discretización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0DF93-EC43-416E-9940-D60A9CE3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6" y="1703977"/>
            <a:ext cx="5390665" cy="3348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490BED4-716E-427D-8B44-CEBB1693BE1E}"/>
              </a:ext>
            </a:extLst>
          </p:cNvPr>
          <p:cNvSpPr/>
          <p:nvPr/>
        </p:nvSpPr>
        <p:spPr>
          <a:xfrm>
            <a:off x="6284879" y="1949154"/>
            <a:ext cx="1854954" cy="628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9214DA-0D0D-4702-B60C-0346E042B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488C6-E6E1-434A-9F2A-1B1C00D93864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97DA0E1-B6F6-4836-BC51-7FC23EB0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52" y="1925783"/>
            <a:ext cx="2124075" cy="6096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4CC08-8ABE-4F6D-9110-4776885589A5}"/>
              </a:ext>
            </a:extLst>
          </p:cNvPr>
          <p:cNvSpPr txBox="1"/>
          <p:nvPr/>
        </p:nvSpPr>
        <p:spPr>
          <a:xfrm>
            <a:off x="6280730" y="3626333"/>
            <a:ext cx="5540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simplificar y acelerar el aprendizaje establecemos un máximo de 5 pods y discretizamos el valor de uso de CPU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D5EAD-3512-4A24-9F6A-326BD916B250}"/>
              </a:ext>
            </a:extLst>
          </p:cNvPr>
          <p:cNvSpPr txBox="1"/>
          <p:nvPr/>
        </p:nvSpPr>
        <p:spPr>
          <a:xfrm>
            <a:off x="9113750" y="2619203"/>
            <a:ext cx="19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Vector estado final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0E8FF75-84AF-48C4-80FC-48EBFB78F701}"/>
              </a:ext>
            </a:extLst>
          </p:cNvPr>
          <p:cNvSpPr txBox="1"/>
          <p:nvPr/>
        </p:nvSpPr>
        <p:spPr>
          <a:xfrm>
            <a:off x="6297931" y="4726480"/>
            <a:ext cx="552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Desventajas: Rigidez en cuanto a número de pods y caracterización de la carga </a:t>
            </a:r>
          </a:p>
        </p:txBody>
      </p:sp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247959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Agente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C7D009-5BB2-4D30-8DC3-BDECBE76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99" y="2410306"/>
            <a:ext cx="3969231" cy="25605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ADE18B-FE83-4DCF-A6D6-18BFFB2CE9CF}"/>
              </a:ext>
            </a:extLst>
          </p:cNvPr>
          <p:cNvSpPr txBox="1"/>
          <p:nvPr/>
        </p:nvSpPr>
        <p:spPr>
          <a:xfrm>
            <a:off x="7907190" y="6439471"/>
            <a:ext cx="42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https://medium.com/analytics-vidhya/the-epsilon-greedy-algorithm-for-reinforcement-learning-5fe6f96dc870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D305B-EF52-456B-957A-BF7C44340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69" y="2108358"/>
            <a:ext cx="4153854" cy="33575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3A798-F3FD-47FF-A01B-40A6AB9E9552}"/>
              </a:ext>
            </a:extLst>
          </p:cNvPr>
          <p:cNvSpPr txBox="1"/>
          <p:nvPr/>
        </p:nvSpPr>
        <p:spPr>
          <a:xfrm>
            <a:off x="10392" y="6597367"/>
            <a:ext cx="8173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https://www.researchgate.net/figure/Neural-network-architecture-setting-There-are-five-inputs-one-output-and-three-hidden_fig5_320696945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813F21-CF56-4140-B4C8-AB8950FE7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2589371"/>
            <a:ext cx="457200" cy="190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043FACD-F7FC-4104-B1BA-8EA61B63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3850" y="4894421"/>
            <a:ext cx="457200" cy="190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09705BE-5A7A-47E7-A4A7-6CB76EFB6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9" y="2741772"/>
            <a:ext cx="191386" cy="342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DF49E74-6E27-4698-8D2C-44CE22AAF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25" y="4037321"/>
            <a:ext cx="191386" cy="3429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E4043B-7E7D-442B-8483-2E43F66C2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3232309"/>
            <a:ext cx="191386" cy="30447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F8CCFDF-6017-4740-BC02-424C62121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570446"/>
            <a:ext cx="19852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42130F2-14E9-43D0-A1DA-BC3436ED5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387" y="4551521"/>
            <a:ext cx="219075" cy="3048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4AF663E-9151-4A77-B520-F29E2F28538C}"/>
              </a:ext>
            </a:extLst>
          </p:cNvPr>
          <p:cNvSpPr txBox="1"/>
          <p:nvPr/>
        </p:nvSpPr>
        <p:spPr>
          <a:xfrm>
            <a:off x="155586" y="186806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Vector</a:t>
            </a:r>
          </a:p>
          <a:p>
            <a:r>
              <a:rPr lang="es-ES" b="1" dirty="0"/>
              <a:t>Estado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B5E6E1-2F6B-4BC2-BE3A-EB1B8F0A1C4D}"/>
              </a:ext>
            </a:extLst>
          </p:cNvPr>
          <p:cNvSpPr txBox="1"/>
          <p:nvPr/>
        </p:nvSpPr>
        <p:spPr>
          <a:xfrm>
            <a:off x="4341091" y="1985540"/>
            <a:ext cx="227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Salida con activación</a:t>
            </a:r>
          </a:p>
          <a:p>
            <a:r>
              <a:rPr lang="es-ES" b="1" dirty="0"/>
              <a:t>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E767AA-54B3-42FF-BD72-146A6EAF5648}"/>
              </a:ext>
            </a:extLst>
          </p:cNvPr>
          <p:cNvSpPr txBox="1"/>
          <p:nvPr/>
        </p:nvSpPr>
        <p:spPr>
          <a:xfrm>
            <a:off x="5259148" y="2722721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528.01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B6F5AC-E156-4F37-B619-01A642F3D555}"/>
              </a:ext>
            </a:extLst>
          </p:cNvPr>
          <p:cNvSpPr txBox="1"/>
          <p:nvPr/>
        </p:nvSpPr>
        <p:spPr>
          <a:xfrm>
            <a:off x="5259148" y="3179921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553.00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1DA5249-58F4-4F8B-A5A0-4E36054D9ADD}"/>
              </a:ext>
            </a:extLst>
          </p:cNvPr>
          <p:cNvSpPr txBox="1"/>
          <p:nvPr/>
        </p:nvSpPr>
        <p:spPr>
          <a:xfrm>
            <a:off x="5268673" y="3618071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512.54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6FA658A-2259-4C63-BD4F-73826E23B2FA}"/>
              </a:ext>
            </a:extLst>
          </p:cNvPr>
          <p:cNvSpPr txBox="1"/>
          <p:nvPr/>
        </p:nvSpPr>
        <p:spPr>
          <a:xfrm>
            <a:off x="5259148" y="4046696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582.60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295DEC-2449-41CB-995F-D6250264AB79}"/>
              </a:ext>
            </a:extLst>
          </p:cNvPr>
          <p:cNvSpPr txBox="1"/>
          <p:nvPr/>
        </p:nvSpPr>
        <p:spPr>
          <a:xfrm>
            <a:off x="5259148" y="4446746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503.00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2508FE-901A-474A-B119-BCFEF9F825B7}"/>
              </a:ext>
            </a:extLst>
          </p:cNvPr>
          <p:cNvSpPr txBox="1"/>
          <p:nvPr/>
        </p:nvSpPr>
        <p:spPr>
          <a:xfrm>
            <a:off x="7613661" y="1868925"/>
            <a:ext cx="396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r>
              <a:rPr lang="es-ES" sz="2000" b="1" dirty="0"/>
              <a:t> – </a:t>
            </a:r>
            <a:r>
              <a:rPr lang="es-ES" b="1" dirty="0"/>
              <a:t>greedy: Exploración vs explotación</a:t>
            </a:r>
          </a:p>
        </p:txBody>
      </p:sp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5EF3D7-39B0-45E6-A1FF-F4B47C0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6" y="5359628"/>
            <a:ext cx="11296738" cy="1402034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FC918D-9E9D-4723-A244-E57FF0A6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38" y="1650287"/>
            <a:ext cx="6242666" cy="256148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54704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Entorno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AC057-662D-4B2D-A741-64E49F110706}"/>
              </a:ext>
            </a:extLst>
          </p:cNvPr>
          <p:cNvSpPr txBox="1"/>
          <p:nvPr/>
        </p:nvSpPr>
        <p:spPr>
          <a:xfrm>
            <a:off x="440675" y="1163364"/>
            <a:ext cx="4880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transmite al entorno la acción a realizar mediante la función “step” de 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ejecuta la acción en Kubernetes invocando el comando correspondiente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hace una espera de 20 segundos para permitir a Kubernetes establecer el nuevo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Calcula la recompensa en función del estado y la acción tomada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 la recompensa y el nuevo estado</a:t>
            </a:r>
          </a:p>
        </p:txBody>
      </p:sp>
    </p:spTree>
    <p:extLst>
      <p:ext uri="{BB962C8B-B14F-4D97-AF65-F5344CB8AC3E}">
        <p14:creationId xmlns:p14="http://schemas.microsoft.com/office/powerpoint/2010/main" val="1045987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707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97</cp:revision>
  <dcterms:created xsi:type="dcterms:W3CDTF">2021-09-12T08:58:36Z</dcterms:created>
  <dcterms:modified xsi:type="dcterms:W3CDTF">2021-10-08T07:03:17Z</dcterms:modified>
</cp:coreProperties>
</file>