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4" r:id="rId7"/>
    <p:sldId id="263" r:id="rId8"/>
    <p:sldId id="259" r:id="rId9"/>
    <p:sldId id="267" r:id="rId10"/>
    <p:sldId id="273" r:id="rId11"/>
    <p:sldId id="272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897B7-A5E6-4E02-ABCD-BDAE38AA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99C02-C903-41F4-9219-AA686FF88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94300-103D-4663-BBD9-7928C0D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44C-6BBD-4E3A-824B-8A957AA2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8615-3814-439A-89E1-BD15D54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6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71AC-B730-437F-877E-31BC9A61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CB84CC-A79C-4DB4-900F-F0AD786E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80193-1F4B-42F0-AAB5-B35F92A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ACF0C-2AB4-4811-9287-9B85D10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BA8FD-6488-4D3C-8BEC-FF78F3B7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3573A-6628-409E-9E34-14D03A5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B5368-6A39-4A6B-BF8C-489B6D215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7536D-0268-421F-B3B7-A253C3B0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C3400-F590-4C4A-8ACE-1E57FD95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8B4F6-17EE-406B-9EEC-03D13C54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4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E5E1F-3AA1-4F34-BE39-4104CDE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5124E-32C4-4CDF-A423-E6912FC2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88EC-EAAA-4CE4-9F59-7807449A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779D1-6D15-46B7-951D-AD6BC88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C137B-BFB7-4EE9-AB2A-130961F6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4AFFA-5479-4C91-A856-294CBA9F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F8A12-F079-46DF-84C8-44BCB2C9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A71F5-A224-4583-87B3-65B65F35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7E216-8D58-45FD-A659-462D3590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CEE2-F943-44B7-A8EB-CC2EEC77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1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5D90-BB83-4894-BCA2-DFBA230B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C675B-EB30-4AFA-9226-700C359FE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3CE2C6-026E-42C8-82FE-3A16ED37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A73B3-DDAA-47D8-BB3A-AFF08A2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2856-DFAC-4168-A08E-13016BF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F28D8E-F0B9-42E0-944E-7EFCFDD0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7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27FC-593D-4EC6-AA4B-F5D3F5D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7ECD4-0CA8-4B51-B4F7-5153CE58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055697-EDF5-47DA-9FFC-78F7C4CC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65B74-1809-4A0D-8621-594205E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3C4D9F-2371-46BA-86DF-6B38DE8CF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769C4-5381-433C-B63E-59B2469D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F0E6CA-C70D-465B-8255-1A329FBD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6FFD8D-2CFC-46E2-911F-F927901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3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A330-8333-413A-A5B6-A7ABDAA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E59316-67FC-4484-B20C-9F3206A1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D1799-EAA6-47A4-A889-8BE7EFB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1E1195-2CA1-4D4F-9687-4033520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F84E90-DD55-4D1C-9C00-872DB187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07FC48-990C-44F2-BE27-725B793E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598896-F595-48D6-BAC7-755639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4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AD3C8-7AEC-4CDF-948A-40AD79B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71095-956D-4B82-9C67-18E9F572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CF356E-0EA5-4AD9-A8E7-2055E5DA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A1D07-BE10-4077-ADA7-09C34D75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91C18-4678-4CAE-950C-5CABBF4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19E11-B62B-4B47-A770-36D6F43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1083-EAFE-4678-8ADA-462BB52D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3A81C-D63F-49BB-8D79-8B751AFC9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13D0E-BEC5-4306-949A-DDBFB0FD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B5CAE-97FD-490D-9922-A94ED42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875D2-AC3A-4B5E-8F2E-6E5EAB3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3F8A7-898A-4419-B105-A57186ED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3F2CDC1-54CE-47DD-A71A-70400613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76E9-17A6-49A6-984E-99CBAC4D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E55F6-5005-4C37-BB84-7D501AE2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A3C4-7F57-42AE-BB28-227D752FA2EE}" type="datetimeFigureOut">
              <a:rPr lang="es-ES" smtClean="0"/>
              <a:t>03/10/2021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B37C2-BBC5-4015-B763-837D369FF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D5A2F-B5BC-405B-A640-47843B928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30CB-E0A9-405C-B0A8-F69CC3B12D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95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emf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0F03DBB-2AB2-46C6-916E-60E5EE44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2695574"/>
            <a:ext cx="9953625" cy="2009775"/>
          </a:xfrm>
        </p:spPr>
        <p:txBody>
          <a:bodyPr/>
          <a:lstStyle/>
          <a:p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Autoescalado horizontal en Kubernetes </a:t>
            </a:r>
            <a:r>
              <a:rPr lang="es-ES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con</a:t>
            </a:r>
            <a:r>
              <a:rPr lang="es-ES" sz="2000" b="1" kern="0" dirty="0">
                <a:solidFill>
                  <a:srgbClr val="365F91"/>
                </a:solidFill>
                <a:effectLst/>
                <a:latin typeface="Arial" panose="020B0604020202020204" pitchFamily="34" charset="0"/>
              </a:rPr>
              <a:t> Aprendizaje por Refuerzo</a:t>
            </a:r>
            <a:endParaRPr lang="es-ES" sz="2000" b="1" kern="0" dirty="0">
              <a:effectLst/>
              <a:latin typeface="Arial" panose="020B0604020202020204" pitchFamily="34" charset="0"/>
            </a:endParaRPr>
          </a:p>
          <a:p>
            <a:endParaRPr lang="es-ES" dirty="0"/>
          </a:p>
          <a:p>
            <a:pPr>
              <a:lnSpc>
                <a:spcPct val="115000"/>
              </a:lnSpc>
            </a:pP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Marcial Lalanda González-Bueno</a:t>
            </a:r>
          </a:p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endParaRPr lang="es-ES" dirty="0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3D2395-B071-48ED-9ECE-458FB60AD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622" y="419100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AA11B4-4FE1-441B-A015-300630BB4A4A}"/>
              </a:ext>
            </a:extLst>
          </p:cNvPr>
          <p:cNvSpPr txBox="1"/>
          <p:nvPr/>
        </p:nvSpPr>
        <p:spPr>
          <a:xfrm>
            <a:off x="9353550" y="59055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A5B154-80E0-40DB-9368-438824D4E1DF}"/>
              </a:ext>
            </a:extLst>
          </p:cNvPr>
          <p:cNvSpPr txBox="1"/>
          <p:nvPr/>
        </p:nvSpPr>
        <p:spPr>
          <a:xfrm>
            <a:off x="4495800" y="5076825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Tutor: José Ignacio Olmeda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14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C5EF3D7-39B0-45E6-A1FF-F4B47C07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6" y="5359628"/>
            <a:ext cx="11296738" cy="1402034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FC918D-9E9D-4723-A244-E57FF0A6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38" y="1650287"/>
            <a:ext cx="6242666" cy="256148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547044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Entorno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4AC057-662D-4B2D-A741-64E49F110706}"/>
              </a:ext>
            </a:extLst>
          </p:cNvPr>
          <p:cNvSpPr txBox="1"/>
          <p:nvPr/>
        </p:nvSpPr>
        <p:spPr>
          <a:xfrm>
            <a:off x="440675" y="1163364"/>
            <a:ext cx="4880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transmite al entorno la acción a realizar mediante la función “step” de este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ejecuta la acción en Kubernetes invocando el comando correspondiente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hace una espera de 20 segundos para permitir a Kubernetes establecer el nuevo 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Calcula la recompensa en función del estado y la acción tomada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Devuelve la recompensa y el nuevo estado</a:t>
            </a:r>
          </a:p>
        </p:txBody>
      </p:sp>
    </p:spTree>
    <p:extLst>
      <p:ext uri="{BB962C8B-B14F-4D97-AF65-F5344CB8AC3E}">
        <p14:creationId xmlns:p14="http://schemas.microsoft.com/office/powerpoint/2010/main" val="104598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24325B-DA88-4668-88E2-0D4C25DE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32" y="2018217"/>
            <a:ext cx="5345679" cy="30346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1923E9-6BDD-4E70-BF13-E62A9631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2106672"/>
            <a:ext cx="2362200" cy="27622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AB37186-B156-4B19-85C3-26622A603AD5}"/>
              </a:ext>
            </a:extLst>
          </p:cNvPr>
          <p:cNvSpPr txBox="1"/>
          <p:nvPr/>
        </p:nvSpPr>
        <p:spPr>
          <a:xfrm>
            <a:off x="4137661" y="487681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Recompensas y penalizaciones</a:t>
            </a:r>
          </a:p>
        </p:txBody>
      </p:sp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9ED741D8-01FC-4F1A-BE9B-A78B8C6265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5650A20-5AEB-4250-9363-C184CC2D64E2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15B83E-C6AF-4DAE-9B5E-3CA129DFAB1D}"/>
              </a:ext>
            </a:extLst>
          </p:cNvPr>
          <p:cNvSpPr txBox="1"/>
          <p:nvPr/>
        </p:nvSpPr>
        <p:spPr>
          <a:xfrm>
            <a:off x="1157448" y="1270906"/>
            <a:ext cx="809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Modelamos las recompensas mediante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Traducimos el vector estado a una clave para la tabla de recompensas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DBB995-0329-48D2-94AA-67FB910B205C}"/>
              </a:ext>
            </a:extLst>
          </p:cNvPr>
          <p:cNvSpPr txBox="1"/>
          <p:nvPr/>
        </p:nvSpPr>
        <p:spPr>
          <a:xfrm>
            <a:off x="1221712" y="4882609"/>
            <a:ext cx="8097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Sencillez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La clave es independiente del número de pods máximo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Granularidad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Rigidez y Escalabilidad si aumenta el número de pods máximo.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89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940953D-F142-4EB5-8C10-7B446165DCB7}"/>
              </a:ext>
            </a:extLst>
          </p:cNvPr>
          <p:cNvSpPr txBox="1"/>
          <p:nvPr/>
        </p:nvSpPr>
        <p:spPr>
          <a:xfrm>
            <a:off x="4715219" y="443614"/>
            <a:ext cx="217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Entrenamiento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24D8E9F1-6253-4A03-A310-C7536A8A03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40E466-38CB-4D33-91DC-45CF9DF513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2579C9-6570-48BF-B76C-BDE9004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8" y="16994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63206F7-368A-4F44-B49F-78042E877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126272"/>
              </p:ext>
            </p:extLst>
          </p:nvPr>
        </p:nvGraphicFramePr>
        <p:xfrm>
          <a:off x="360218" y="2013523"/>
          <a:ext cx="5400675" cy="468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4877854" progId="Word.OpenDocumentText.12">
                  <p:embed/>
                </p:oleObj>
              </mc:Choice>
              <mc:Fallback>
                <p:oleObj name="Document" r:id="rId3" imgW="5386812" imgH="487785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18" y="2013523"/>
                        <a:ext cx="5400675" cy="4682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AB302E14-DBDC-407F-972E-B07C19F3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73" y="277581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0E01B704-9382-4588-AED9-E4C0C391D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65540"/>
              </p:ext>
            </p:extLst>
          </p:nvPr>
        </p:nvGraphicFramePr>
        <p:xfrm>
          <a:off x="6216073" y="2914362"/>
          <a:ext cx="5400675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386812" imgH="3793967" progId="Word.OpenDocumentText.12">
                  <p:embed/>
                </p:oleObj>
              </mc:Choice>
              <mc:Fallback>
                <p:oleObj name="Document" r:id="rId5" imgW="5386812" imgH="3793967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073" y="2914362"/>
                        <a:ext cx="5400675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E2712934-7E4C-40DC-B753-7349FBC82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1600" y="2162160"/>
            <a:ext cx="4636565" cy="63533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0452897-67F4-4DEB-85A2-D9ADA0D6B005}"/>
              </a:ext>
            </a:extLst>
          </p:cNvPr>
          <p:cNvSpPr txBox="1"/>
          <p:nvPr/>
        </p:nvSpPr>
        <p:spPr>
          <a:xfrm>
            <a:off x="417589" y="1057154"/>
            <a:ext cx="1023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Entrenamos el modelo mediante episodios de determinado número de pasos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cierto número de pasos obtenemos una muestra del replay buffer, calculamos Q y ajustamos los pesos de la red</a:t>
            </a:r>
          </a:p>
        </p:txBody>
      </p:sp>
    </p:spTree>
    <p:extLst>
      <p:ext uri="{BB962C8B-B14F-4D97-AF65-F5344CB8AC3E}">
        <p14:creationId xmlns:p14="http://schemas.microsoft.com/office/powerpoint/2010/main" val="383502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754AE3C4-383D-43E4-9F96-671BD92F6D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662040A-7D7A-452C-80DB-ED2163B54FDC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CAAED5-DB95-467F-B54A-F61DA34388AA}"/>
              </a:ext>
            </a:extLst>
          </p:cNvPr>
          <p:cNvSpPr txBox="1"/>
          <p:nvPr/>
        </p:nvSpPr>
        <p:spPr>
          <a:xfrm>
            <a:off x="5188945" y="443614"/>
            <a:ext cx="153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Ejecución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7F829D-0D03-4E65-A6D7-024FA32E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73" y="31588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696693F-686D-4E15-AF2E-752B3C25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173830"/>
              </p:ext>
            </p:extLst>
          </p:nvPr>
        </p:nvGraphicFramePr>
        <p:xfrm>
          <a:off x="6287401" y="3168626"/>
          <a:ext cx="5486384" cy="3511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3252023" progId="Word.OpenDocumentText.12">
                  <p:embed/>
                </p:oleObj>
              </mc:Choice>
              <mc:Fallback>
                <p:oleObj name="Document" r:id="rId3" imgW="5386812" imgH="325202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401" y="3168626"/>
                        <a:ext cx="5486384" cy="3511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CD52989-FABE-4BFA-BA23-B9A393D06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400" y="1420816"/>
            <a:ext cx="5484488" cy="173801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D28D2F4-E222-4E41-9A5B-CE2B6500D77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8912C5-0619-41EC-BF53-31CBCC916FA7}"/>
              </a:ext>
            </a:extLst>
          </p:cNvPr>
          <p:cNvSpPr txBox="1"/>
          <p:nvPr/>
        </p:nvSpPr>
        <p:spPr>
          <a:xfrm>
            <a:off x="2327163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F98605D-3272-4927-AD1D-3245BB400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55" y="1389065"/>
            <a:ext cx="5652654" cy="345642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E6DF268-16C5-4173-AB93-075D98E66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92" y="4910136"/>
            <a:ext cx="5652317" cy="17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8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E2795B9-DD63-4098-AA87-84654EB01C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BD2D81-0007-4650-BADA-2B16D0FEDEF7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C12BB4-D2FD-49E3-8B19-3BB7E4187DDF}"/>
              </a:ext>
            </a:extLst>
          </p:cNvPr>
          <p:cNvSpPr txBox="1"/>
          <p:nvPr/>
        </p:nvSpPr>
        <p:spPr>
          <a:xfrm>
            <a:off x="4572000" y="344461"/>
            <a:ext cx="285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Prueba Comparativa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DF40EA-4AE4-4F98-BCF9-6651272C9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42" y="17076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120A6B0E-5B7C-4CDF-B101-1584F3D47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879119"/>
              </p:ext>
            </p:extLst>
          </p:nvPr>
        </p:nvGraphicFramePr>
        <p:xfrm>
          <a:off x="378467" y="1922024"/>
          <a:ext cx="5569751" cy="2249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7530" imgH="2192573" progId="Word.OpenDocumentText.12">
                  <p:embed/>
                </p:oleObj>
              </mc:Choice>
              <mc:Fallback>
                <p:oleObj name="Document" r:id="rId3" imgW="5387530" imgH="219257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7" y="1922024"/>
                        <a:ext cx="5569751" cy="2249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E531E31C-8300-4771-9802-10722A3075A2}"/>
              </a:ext>
            </a:extLst>
          </p:cNvPr>
          <p:cNvSpPr txBox="1"/>
          <p:nvPr/>
        </p:nvSpPr>
        <p:spPr>
          <a:xfrm>
            <a:off x="6758364" y="1311142"/>
            <a:ext cx="48804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Cada hora o media hora, durante los 10 primeros minutos de la hora aplicamos poca carga (1 llamada por minuto)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carga media (una llamada cada décima de segundo)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10 siguientes uso intenso de CPU (1 llamada cada centésima de segundo)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21878D-169F-40DC-83DC-5CA86799C685}"/>
              </a:ext>
            </a:extLst>
          </p:cNvPr>
          <p:cNvSpPr txBox="1"/>
          <p:nvPr/>
        </p:nvSpPr>
        <p:spPr>
          <a:xfrm>
            <a:off x="750094" y="5038026"/>
            <a:ext cx="333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Perfil del patrón de uso de CPU cada media hora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D92180A-F4CF-4DD3-BD02-9DE4AC7B1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358" y="4129615"/>
            <a:ext cx="7808477" cy="225277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C2E8434-0312-4210-A250-B2C0C08C8180}"/>
              </a:ext>
            </a:extLst>
          </p:cNvPr>
          <p:cNvSpPr txBox="1"/>
          <p:nvPr/>
        </p:nvSpPr>
        <p:spPr>
          <a:xfrm>
            <a:off x="403736" y="1338856"/>
            <a:ext cx="569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1 hora de duración para cada método (HPA vs DQN)</a:t>
            </a:r>
          </a:p>
        </p:txBody>
      </p:sp>
    </p:spTree>
    <p:extLst>
      <p:ext uri="{BB962C8B-B14F-4D97-AF65-F5344CB8AC3E}">
        <p14:creationId xmlns:p14="http://schemas.microsoft.com/office/powerpoint/2010/main" val="295384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F91DFC6-BFD0-4CE8-8F24-7F2F7DFA3F08}"/>
              </a:ext>
            </a:extLst>
          </p:cNvPr>
          <p:cNvSpPr txBox="1"/>
          <p:nvPr/>
        </p:nvSpPr>
        <p:spPr>
          <a:xfrm>
            <a:off x="3500184" y="1015867"/>
            <a:ext cx="6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E721F6-101F-48BB-BC90-5D7E3B9D0D35}"/>
              </a:ext>
            </a:extLst>
          </p:cNvPr>
          <p:cNvSpPr txBox="1"/>
          <p:nvPr/>
        </p:nvSpPr>
        <p:spPr>
          <a:xfrm>
            <a:off x="8653530" y="101586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DQN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8E7F8C-020C-422A-99AD-DF3C168DA1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280342"/>
            <a:ext cx="3850640" cy="28385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A93875-A4BB-4F2D-AE5C-CD5799DBC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7" y="4062730"/>
            <a:ext cx="3674745" cy="27559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2126D0-80F2-4F3C-873A-57560D2154E6}"/>
              </a:ext>
            </a:extLst>
          </p:cNvPr>
          <p:cNvSpPr txBox="1"/>
          <p:nvPr/>
        </p:nvSpPr>
        <p:spPr>
          <a:xfrm>
            <a:off x="382804" y="2292817"/>
            <a:ext cx="138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Uso de CPU en milicores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E2A2FC-73B0-4CAB-8014-BCA9AF07026C}"/>
              </a:ext>
            </a:extLst>
          </p:cNvPr>
          <p:cNvSpPr txBox="1"/>
          <p:nvPr/>
        </p:nvSpPr>
        <p:spPr>
          <a:xfrm>
            <a:off x="466624" y="5039827"/>
            <a:ext cx="1385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Número de pods funcionando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E66C174-9A29-4AC6-819D-A11B691233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1280342"/>
            <a:ext cx="4143057" cy="283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377635-F71B-48DA-B38C-0E4D5D8B290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70" y="4062729"/>
            <a:ext cx="4057650" cy="275590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FBB64-EA36-46FD-A433-0832A81B1154}"/>
              </a:ext>
            </a:extLst>
          </p:cNvPr>
          <p:cNvSpPr txBox="1"/>
          <p:nvPr/>
        </p:nvSpPr>
        <p:spPr>
          <a:xfrm>
            <a:off x="3143250" y="36195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Comparativa comportamiento: HPA vs DQN</a:t>
            </a:r>
          </a:p>
        </p:txBody>
      </p:sp>
      <p:pic>
        <p:nvPicPr>
          <p:cNvPr id="19" name="Imagen 18" descr="Texto&#10;&#10;Descripción generada automáticamente con confianza media">
            <a:extLst>
              <a:ext uri="{FF2B5EF4-FFF2-40B4-BE49-F238E27FC236}">
                <a16:creationId xmlns:a16="http://schemas.microsoft.com/office/drawing/2014/main" id="{024E3142-E20C-4B1A-9481-2C29046A0B3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3DF9EA-B91B-435E-8CE5-89ED5EFB4C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4719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759584-1444-4840-A165-D8913DDA9104}"/>
              </a:ext>
            </a:extLst>
          </p:cNvPr>
          <p:cNvSpPr txBox="1"/>
          <p:nvPr/>
        </p:nvSpPr>
        <p:spPr>
          <a:xfrm>
            <a:off x="3143250" y="241879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Conclusiones y nuevas líneas de exploración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28D44C4E-3475-4924-ACF2-EC195EF6E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767" y="43815"/>
            <a:ext cx="1629728" cy="514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C653DEA-F9D8-45CE-B9DD-D73E2453CCA8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4B3ED6-1B94-4154-A66A-FAA90FBEDAEF}"/>
              </a:ext>
            </a:extLst>
          </p:cNvPr>
          <p:cNvSpPr txBox="1"/>
          <p:nvPr/>
        </p:nvSpPr>
        <p:spPr>
          <a:xfrm>
            <a:off x="440675" y="2391801"/>
            <a:ext cx="48804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agente es capaz de capturar y diferenciar los tres escenarios de carga baja, media y alta y actuar en consecuencia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la fase de uso intensivo de CPU es más inestable tomando eventualmente decisiones incorrectas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hemos mejorado el rendimiento de HPA pero nos hemos aproximado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Necesidad de periodos de entrenamiento más prolongados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61759C-D29A-4124-A317-46250C15ACC4}"/>
              </a:ext>
            </a:extLst>
          </p:cNvPr>
          <p:cNvSpPr txBox="1"/>
          <p:nvPr/>
        </p:nvSpPr>
        <p:spPr>
          <a:xfrm>
            <a:off x="6564399" y="2391803"/>
            <a:ext cx="4880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Función de recompensa no tabulada. Posibilidad de usar una red neuronal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Caracterización del estado no discretizada e independiente del número máximo de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Exploración de otros algoritmos de aprendizaje reforzado (PPO, DDPG,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aprendizaje supervisado para entrenar al agente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25230C-5E45-465B-8DC1-CBEF4DF1E027}"/>
              </a:ext>
            </a:extLst>
          </p:cNvPr>
          <p:cNvSpPr txBox="1"/>
          <p:nvPr/>
        </p:nvSpPr>
        <p:spPr>
          <a:xfrm>
            <a:off x="2031606" y="1662410"/>
            <a:ext cx="212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640DD4-DD36-44CB-A028-28ED13D907D3}"/>
              </a:ext>
            </a:extLst>
          </p:cNvPr>
          <p:cNvSpPr txBox="1"/>
          <p:nvPr/>
        </p:nvSpPr>
        <p:spPr>
          <a:xfrm>
            <a:off x="7568826" y="1676265"/>
            <a:ext cx="259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Líneas de exploración</a:t>
            </a:r>
          </a:p>
        </p:txBody>
      </p:sp>
    </p:spTree>
    <p:extLst>
      <p:ext uri="{BB962C8B-B14F-4D97-AF65-F5344CB8AC3E}">
        <p14:creationId xmlns:p14="http://schemas.microsoft.com/office/powerpoint/2010/main" val="28607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946DB8-9839-4A3C-81F5-AE0511EFB2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5" y="2523773"/>
            <a:ext cx="5964756" cy="36579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377264-0DF3-4A6E-861C-16C7E0E64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3294" y="2552699"/>
            <a:ext cx="2811981" cy="35337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4D1EEE5-5B6F-4132-BD4D-D05119854812}"/>
              </a:ext>
            </a:extLst>
          </p:cNvPr>
          <p:cNvSpPr txBox="1"/>
          <p:nvPr/>
        </p:nvSpPr>
        <p:spPr>
          <a:xfrm>
            <a:off x="2914651" y="476251"/>
            <a:ext cx="584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Orquestador de Contenedores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CAC129A2-CE3A-4A08-966E-410B488B52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F82F90-CE21-4797-9FB6-DD1F22269E42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51A8B6-9234-4E8C-A110-AB73681D62FA}"/>
              </a:ext>
            </a:extLst>
          </p:cNvPr>
          <p:cNvSpPr txBox="1"/>
          <p:nvPr/>
        </p:nvSpPr>
        <p:spPr>
          <a:xfrm>
            <a:off x="1209676" y="1752600"/>
            <a:ext cx="324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Despliegue de aplicaciones en contenedores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3EFB0D-96DF-451E-B476-C97B2C9AC1BD}"/>
              </a:ext>
            </a:extLst>
          </p:cNvPr>
          <p:cNvSpPr txBox="1"/>
          <p:nvPr/>
        </p:nvSpPr>
        <p:spPr>
          <a:xfrm>
            <a:off x="5591175" y="1790700"/>
            <a:ext cx="549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Elementos de un despliegue en Kubernetes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C49CBC-AD1C-4550-A193-E67A13800129}"/>
              </a:ext>
            </a:extLst>
          </p:cNvPr>
          <p:cNvSpPr txBox="1"/>
          <p:nvPr/>
        </p:nvSpPr>
        <p:spPr>
          <a:xfrm>
            <a:off x="314325" y="6525310"/>
            <a:ext cx="40100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https://kubernetes.io/es/docs/concepts/overview/what-is-kubernetes/</a:t>
            </a:r>
            <a:endParaRPr lang="es-ES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7BC90-DB8B-4DA7-8CA4-803F50AD4576}"/>
              </a:ext>
            </a:extLst>
          </p:cNvPr>
          <p:cNvSpPr txBox="1"/>
          <p:nvPr/>
        </p:nvSpPr>
        <p:spPr>
          <a:xfrm>
            <a:off x="7296150" y="6496735"/>
            <a:ext cx="4724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https://tsuyoshiushio.medium.com/kubernetes-in-three-diagrams-6aba8432541c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2184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9D6799-2532-43B0-8DAF-09A3BDFE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5" y="1209924"/>
            <a:ext cx="7701966" cy="37164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28B058-FB76-4186-A12F-EC44CFE36720}"/>
              </a:ext>
            </a:extLst>
          </p:cNvPr>
          <p:cNvSpPr txBox="1"/>
          <p:nvPr/>
        </p:nvSpPr>
        <p:spPr>
          <a:xfrm>
            <a:off x="136808" y="6563334"/>
            <a:ext cx="70069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https://www.stacksimplify.com/aws-eks/aws-eks-kubernetes-autoscaling/learn-to-master-horizontal-pod-autoscaling-on-aws-eks/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1DC98E-DC2C-49A6-A0CB-63016070C29E}"/>
              </a:ext>
            </a:extLst>
          </p:cNvPr>
          <p:cNvSpPr txBox="1"/>
          <p:nvPr/>
        </p:nvSpPr>
        <p:spPr>
          <a:xfrm>
            <a:off x="8614009" y="1909140"/>
            <a:ext cx="3323122" cy="2519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&lt;?php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$x = 0.0001;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($i = 0; $i &lt;= 1000000; $i++) 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$x += </a:t>
            </a:r>
            <a:r>
              <a:rPr lang="es-E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($x);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echo "OK!";</a:t>
            </a:r>
          </a:p>
          <a:p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</a:t>
            </a:r>
            <a:endParaRPr lang="es-ES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31FA959-D3B9-4A9C-A6FA-E2E7476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6" y="5157444"/>
            <a:ext cx="11071374" cy="11747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C6151E3-BDCA-4133-9AD6-622987A4CCC9}"/>
              </a:ext>
            </a:extLst>
          </p:cNvPr>
          <p:cNvSpPr txBox="1"/>
          <p:nvPr/>
        </p:nvSpPr>
        <p:spPr>
          <a:xfrm>
            <a:off x="3371850" y="521971"/>
            <a:ext cx="547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Kubernetes:  Horizontal Pod Autoscaler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5102E52B-6609-4A43-84C9-0147D690FF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D1D1858-3291-4283-982A-25DA760D28D5}"/>
              </a:ext>
            </a:extLst>
          </p:cNvPr>
          <p:cNvSpPr txBox="1"/>
          <p:nvPr/>
        </p:nvSpPr>
        <p:spPr>
          <a:xfrm>
            <a:off x="9886949" y="2095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7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>
            <a:extLst>
              <a:ext uri="{FF2B5EF4-FFF2-40B4-BE49-F238E27FC236}">
                <a16:creationId xmlns:a16="http://schemas.microsoft.com/office/drawing/2014/main" id="{7BBD7420-7BEC-4CE0-8FC1-258C77A5DC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61848" y="1052772"/>
            <a:ext cx="5734050" cy="2095500"/>
          </a:xfrm>
          <a:prstGeom prst="rect">
            <a:avLst/>
          </a:prstGeom>
          <a:ln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47FAAC5-F8B2-4B52-A667-79CBFE1A27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08810" y="3451861"/>
            <a:ext cx="8703142" cy="282448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FD2C660-E407-4553-8D66-BB51833172A2}"/>
              </a:ext>
            </a:extLst>
          </p:cNvPr>
          <p:cNvSpPr/>
          <p:nvPr/>
        </p:nvSpPr>
        <p:spPr>
          <a:xfrm>
            <a:off x="2194561" y="4240530"/>
            <a:ext cx="1265872" cy="145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ES"/>
          </a:p>
        </p:txBody>
      </p:sp>
      <p:sp>
        <p:nvSpPr>
          <p:cNvPr id="16" name="Cuadro de texto 14">
            <a:extLst>
              <a:ext uri="{FF2B5EF4-FFF2-40B4-BE49-F238E27FC236}">
                <a16:creationId xmlns:a16="http://schemas.microsoft.com/office/drawing/2014/main" id="{EB5B2134-44C2-4191-934B-B4EEA46F835D}"/>
              </a:ext>
            </a:extLst>
          </p:cNvPr>
          <p:cNvSpPr txBox="1"/>
          <p:nvPr/>
        </p:nvSpPr>
        <p:spPr>
          <a:xfrm>
            <a:off x="2251710" y="4480560"/>
            <a:ext cx="1098708" cy="8229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s-ES" sz="9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Reinforcemement Learning Algorithm</a:t>
            </a:r>
            <a:endParaRPr lang="es-E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AA27B7-DCF5-4DAA-8468-B59407B2BA5B}"/>
              </a:ext>
            </a:extLst>
          </p:cNvPr>
          <p:cNvSpPr txBox="1"/>
          <p:nvPr/>
        </p:nvSpPr>
        <p:spPr>
          <a:xfrm>
            <a:off x="111442" y="6567785"/>
            <a:ext cx="81638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Sutton, Richard S., y Andrew G. </a:t>
            </a:r>
            <a:r>
              <a:rPr lang="en-US" sz="1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Barto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0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Reinforcement Learning: An Introduction</a:t>
            </a:r>
            <a:r>
              <a:rPr lang="en-US" sz="1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Second edition. Cambridge, Mass: A Bradford Book, 1998</a:t>
            </a:r>
            <a:endParaRPr lang="es-ES" sz="1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D20F54-3081-4AA0-80F3-5E7F15500AE7}"/>
              </a:ext>
            </a:extLst>
          </p:cNvPr>
          <p:cNvSpPr txBox="1"/>
          <p:nvPr/>
        </p:nvSpPr>
        <p:spPr>
          <a:xfrm>
            <a:off x="3166110" y="521971"/>
            <a:ext cx="654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Aprendizaje por Refuerzo: Agente y Entorno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3FC442-19DF-4471-BB73-DAFDAD3049AD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20" name="Imagen 19" descr="Texto&#10;&#10;Descripción generada automáticamente con confianza media">
            <a:extLst>
              <a:ext uri="{FF2B5EF4-FFF2-40B4-BE49-F238E27FC236}">
                <a16:creationId xmlns:a16="http://schemas.microsoft.com/office/drawing/2014/main" id="{A0C33223-E986-4B25-8B77-A75E5A7DD7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>
            <a:extLst>
              <a:ext uri="{FF2B5EF4-FFF2-40B4-BE49-F238E27FC236}">
                <a16:creationId xmlns:a16="http://schemas.microsoft.com/office/drawing/2014/main" id="{0812CDF6-AFEF-46D8-9B6D-63307F36F7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1015" y="1123950"/>
            <a:ext cx="6515100" cy="3086100"/>
          </a:xfrm>
          <a:prstGeom prst="rect">
            <a:avLst/>
          </a:prstGeom>
          <a:ln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87124F6-169C-494B-8284-D5403419A5DB}"/>
              </a:ext>
            </a:extLst>
          </p:cNvPr>
          <p:cNvSpPr txBox="1"/>
          <p:nvPr/>
        </p:nvSpPr>
        <p:spPr>
          <a:xfrm>
            <a:off x="3550920" y="6532931"/>
            <a:ext cx="50787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https://www.analyticsvidhya.com/blog/2019/04/introduction-deep-q-learning-python/</a:t>
            </a: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AF430AFC-3CB0-4E2C-8E70-EEC7972AC1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DD2B20-5C4B-4C92-9101-4B9C059AB7F0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E656D8-6D83-4DB4-8734-2B7A8490DB35}"/>
              </a:ext>
            </a:extLst>
          </p:cNvPr>
          <p:cNvSpPr txBox="1"/>
          <p:nvPr/>
        </p:nvSpPr>
        <p:spPr>
          <a:xfrm>
            <a:off x="5177791" y="327661"/>
            <a:ext cx="197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Q - Learning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58BCAC-7E31-4B87-AD7D-0794F14D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7" y="4466272"/>
            <a:ext cx="7743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C9AF96F-FDAF-4F24-B019-8519C9B1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4" y="2715956"/>
            <a:ext cx="6501008" cy="32505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C7416A2-D381-41A2-A6BC-2A218CBA61F4}"/>
              </a:ext>
            </a:extLst>
          </p:cNvPr>
          <p:cNvSpPr txBox="1"/>
          <p:nvPr/>
        </p:nvSpPr>
        <p:spPr>
          <a:xfrm>
            <a:off x="120320" y="6496449"/>
            <a:ext cx="4245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https://livebook.manning.com/book/grokking-deep-reinforcement-learning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CA582A-FC34-4310-9C51-8553D940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518" y="4287280"/>
            <a:ext cx="4324048" cy="22046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6AEF7A-A228-48C3-9B93-A24D8BC31222}"/>
              </a:ext>
            </a:extLst>
          </p:cNvPr>
          <p:cNvSpPr txBox="1"/>
          <p:nvPr/>
        </p:nvSpPr>
        <p:spPr>
          <a:xfrm>
            <a:off x="7712074" y="6587490"/>
            <a:ext cx="4495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60536DB-665F-4178-A2A7-5EAC0E2217D7}"/>
              </a:ext>
            </a:extLst>
          </p:cNvPr>
          <p:cNvSpPr txBox="1"/>
          <p:nvPr/>
        </p:nvSpPr>
        <p:spPr>
          <a:xfrm>
            <a:off x="7452994" y="3359598"/>
            <a:ext cx="44950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https://wpumacay.github.io/research_blog/posts/deeprlnd-project1-navigation/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8FAAAE-BE49-4628-87DC-0ED523671AD6}"/>
              </a:ext>
            </a:extLst>
          </p:cNvPr>
          <p:cNvSpPr txBox="1"/>
          <p:nvPr/>
        </p:nvSpPr>
        <p:spPr>
          <a:xfrm>
            <a:off x="4229101" y="487681"/>
            <a:ext cx="398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DQN:  Deep Q Network</a:t>
            </a:r>
          </a:p>
        </p:txBody>
      </p:sp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EFF5E069-F453-460B-9714-74E156B7E9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CB5CEF-BBC8-47A5-BA84-6B9730E2F39C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EBD910-8F04-476D-B153-79B2E3A18662}"/>
              </a:ext>
            </a:extLst>
          </p:cNvPr>
          <p:cNvSpPr txBox="1"/>
          <p:nvPr/>
        </p:nvSpPr>
        <p:spPr>
          <a:xfrm>
            <a:off x="438284" y="1383029"/>
            <a:ext cx="392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implementa la función Q con una red neuronal profunda en lugar de con una tabla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ADB4D8-670E-4FDD-92A0-86C1A6380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30" y="1326899"/>
            <a:ext cx="6914197" cy="1936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8D228F0-11D4-4BB5-BACC-BB5B944B4F2B}"/>
              </a:ext>
            </a:extLst>
          </p:cNvPr>
          <p:cNvSpPr txBox="1"/>
          <p:nvPr/>
        </p:nvSpPr>
        <p:spPr>
          <a:xfrm>
            <a:off x="8378190" y="4046220"/>
            <a:ext cx="14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Replay Buffer</a:t>
            </a:r>
          </a:p>
        </p:txBody>
      </p:sp>
    </p:spTree>
    <p:extLst>
      <p:ext uri="{BB962C8B-B14F-4D97-AF65-F5344CB8AC3E}">
        <p14:creationId xmlns:p14="http://schemas.microsoft.com/office/powerpoint/2010/main" val="321384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6E4CC3-6022-4A0C-9085-42EB2CB4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97" y="1708972"/>
            <a:ext cx="5954130" cy="44204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D46404-112F-4200-838F-3F6F9750DBBA}"/>
              </a:ext>
            </a:extLst>
          </p:cNvPr>
          <p:cNvSpPr txBox="1"/>
          <p:nvPr/>
        </p:nvSpPr>
        <p:spPr>
          <a:xfrm>
            <a:off x="6217920" y="6312368"/>
            <a:ext cx="5631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https://www.analyticsvidhya.com/blog/2019/04/introduction-deep-q-learning-python/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FD1BDC-8489-46D7-9677-92D67FEFF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9336"/>
            <a:ext cx="698381" cy="4340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1FD159-2B44-4ECD-80A2-8FECF84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885" y="3599335"/>
            <a:ext cx="698382" cy="43402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FD2C65-D1C0-4649-8A08-1D441F7B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30" y="5274944"/>
            <a:ext cx="3609975" cy="109537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0A63E11-5E5B-47C9-9D10-789E28AA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52" y="2365365"/>
            <a:ext cx="4636565" cy="635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3EAB40-A5C8-4B26-B399-904E75FF4A8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1" y="3078373"/>
            <a:ext cx="1903730" cy="195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CD877D6-6EA8-48D5-943C-8399F1FD88D7}"/>
              </a:ext>
            </a:extLst>
          </p:cNvPr>
          <p:cNvSpPr txBox="1"/>
          <p:nvPr/>
        </p:nvSpPr>
        <p:spPr>
          <a:xfrm>
            <a:off x="4674871" y="361951"/>
            <a:ext cx="2794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Target Network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957F21-6C6B-4FE4-871E-44C4AB6BD13F}"/>
              </a:ext>
            </a:extLst>
          </p:cNvPr>
          <p:cNvSpPr txBox="1"/>
          <p:nvPr/>
        </p:nvSpPr>
        <p:spPr>
          <a:xfrm>
            <a:off x="994410" y="1657350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Necesaria para estabilizar el aprendizaje</a:t>
            </a:r>
          </a:p>
        </p:txBody>
      </p:sp>
      <p:pic>
        <p:nvPicPr>
          <p:cNvPr id="12" name="Imagen 11" descr="Texto&#10;&#10;Descripción generada automáticamente con confianza media">
            <a:extLst>
              <a:ext uri="{FF2B5EF4-FFF2-40B4-BE49-F238E27FC236}">
                <a16:creationId xmlns:a16="http://schemas.microsoft.com/office/drawing/2014/main" id="{6F4367E1-8498-4D7D-9F19-333CAFF1314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E3814D5-3719-4BD3-95E8-4BB045BDE4E7}"/>
              </a:ext>
            </a:extLst>
          </p:cNvPr>
          <p:cNvSpPr txBox="1"/>
          <p:nvPr/>
        </p:nvSpPr>
        <p:spPr>
          <a:xfrm>
            <a:off x="9886949" y="6667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491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DF7A8ED-46C7-4765-BF74-74BD3594954A}"/>
              </a:ext>
            </a:extLst>
          </p:cNvPr>
          <p:cNvSpPr txBox="1"/>
          <p:nvPr/>
        </p:nvSpPr>
        <p:spPr>
          <a:xfrm>
            <a:off x="3192954" y="604194"/>
            <a:ext cx="5711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Caracterización del Estado y discretización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40DF93-EC43-416E-9940-D60A9CE3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6" y="3144846"/>
            <a:ext cx="5390665" cy="334899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490BED4-716E-427D-8B44-CEBB1693BE1E}"/>
              </a:ext>
            </a:extLst>
          </p:cNvPr>
          <p:cNvSpPr/>
          <p:nvPr/>
        </p:nvSpPr>
        <p:spPr>
          <a:xfrm>
            <a:off x="6284879" y="4717946"/>
            <a:ext cx="1854954" cy="628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9214DA-0D0D-4702-B60C-0346E042B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0B488C6-E6E1-434A-9F2A-1B1C00D93864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7704491-391F-41EA-8CFE-E2E61F7D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500" y="1600200"/>
            <a:ext cx="5150947" cy="224028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7DA0E1-B6F6-4836-BC51-7FC23EB0C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862" y="4724400"/>
            <a:ext cx="2124075" cy="6096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A64CC08-8ABE-4F6D-9110-4776885589A5}"/>
              </a:ext>
            </a:extLst>
          </p:cNvPr>
          <p:cNvSpPr txBox="1"/>
          <p:nvPr/>
        </p:nvSpPr>
        <p:spPr>
          <a:xfrm>
            <a:off x="1074421" y="1680211"/>
            <a:ext cx="3726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simplificar y acelerar el aprendizaje establecemos un máximo de 5 pods y discretizamos el valor de uso de CPU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3D5EAD-3512-4A24-9F6A-326BD916B250}"/>
              </a:ext>
            </a:extLst>
          </p:cNvPr>
          <p:cNvSpPr txBox="1"/>
          <p:nvPr/>
        </p:nvSpPr>
        <p:spPr>
          <a:xfrm>
            <a:off x="8938260" y="5417820"/>
            <a:ext cx="19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Vector estado final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0E8FF75-84AF-48C4-80FC-48EBFB78F701}"/>
              </a:ext>
            </a:extLst>
          </p:cNvPr>
          <p:cNvSpPr txBox="1"/>
          <p:nvPr/>
        </p:nvSpPr>
        <p:spPr>
          <a:xfrm>
            <a:off x="4469130" y="6195060"/>
            <a:ext cx="762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Desventajas: Rigidez en cuanto a número de pods y caracterización de la carga </a:t>
            </a:r>
          </a:p>
        </p:txBody>
      </p:sp>
    </p:spTree>
    <p:extLst>
      <p:ext uri="{BB962C8B-B14F-4D97-AF65-F5344CB8AC3E}">
        <p14:creationId xmlns:p14="http://schemas.microsoft.com/office/powerpoint/2010/main" val="30028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522F3205-AB50-49D8-8AAE-7D167D244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" y="66675"/>
            <a:ext cx="1629728" cy="514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F8CEED-FFDF-4705-B3C0-BD2C8BC16A4F}"/>
              </a:ext>
            </a:extLst>
          </p:cNvPr>
          <p:cNvSpPr txBox="1"/>
          <p:nvPr/>
        </p:nvSpPr>
        <p:spPr>
          <a:xfrm>
            <a:off x="9886949" y="9525"/>
            <a:ext cx="226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4F81B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Master Deep Learning</a:t>
            </a:r>
            <a:endParaRPr lang="es-ES" sz="16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640DBE-BBDA-42C4-8BD9-7E755B08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320" y="8721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11366B1-E567-4FAE-91EA-F867EBE93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53922"/>
              </p:ext>
            </p:extLst>
          </p:nvPr>
        </p:nvGraphicFramePr>
        <p:xfrm>
          <a:off x="6900203" y="1095380"/>
          <a:ext cx="5159795" cy="222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386812" imgH="2168135" progId="Word.OpenDocumentText.12">
                  <p:embed/>
                </p:oleObj>
              </mc:Choice>
              <mc:Fallback>
                <p:oleObj name="Document" r:id="rId3" imgW="5386812" imgH="2168135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203" y="1095380"/>
                        <a:ext cx="5159795" cy="2228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8715AEC9-EDCD-486C-B6B3-5A156F7C51EB}"/>
              </a:ext>
            </a:extLst>
          </p:cNvPr>
          <p:cNvSpPr txBox="1"/>
          <p:nvPr/>
        </p:nvSpPr>
        <p:spPr>
          <a:xfrm>
            <a:off x="4907454" y="247959"/>
            <a:ext cx="25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Acciones: Agente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FC7D009-5BB2-4D30-8DC3-BDECBE764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799" y="3897356"/>
            <a:ext cx="3969231" cy="25605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8ADE18B-FE83-4DCF-A6D6-18BFFB2CE9CF}"/>
              </a:ext>
            </a:extLst>
          </p:cNvPr>
          <p:cNvSpPr txBox="1"/>
          <p:nvPr/>
        </p:nvSpPr>
        <p:spPr>
          <a:xfrm>
            <a:off x="7907190" y="6439471"/>
            <a:ext cx="423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https://medium.com/analytics-vidhya/the-epsilon-greedy-algorithm-for-reinforcement-learning-5fe6f96dc870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4D305B-EF52-456B-957A-BF7C44340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769" y="1277085"/>
            <a:ext cx="4153854" cy="33575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13A798-F3FD-47FF-A01B-40A6AB9E9552}"/>
              </a:ext>
            </a:extLst>
          </p:cNvPr>
          <p:cNvSpPr txBox="1"/>
          <p:nvPr/>
        </p:nvSpPr>
        <p:spPr>
          <a:xfrm>
            <a:off x="10392" y="6597367"/>
            <a:ext cx="81730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/>
              <a:t>https://www.researchgate.net/figure/Neural-network-architecture-setting-There-are-five-inputs-one-output-and-three-hidden_fig5_320696945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813F21-CF56-4140-B4C8-AB8950FE72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758098"/>
            <a:ext cx="457200" cy="190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043FACD-F7FC-4104-B1BA-8EA61B63E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3850" y="4063148"/>
            <a:ext cx="457200" cy="1905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09705BE-5A7A-47E7-A4A7-6CB76EFB6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49" y="1910499"/>
            <a:ext cx="191386" cy="342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DF49E74-6E27-4698-8D2C-44CE22AAF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925" y="3206048"/>
            <a:ext cx="191386" cy="3429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E4043B-7E7D-442B-8483-2E43F66C2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75" y="2401036"/>
            <a:ext cx="191386" cy="30447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F8CCFDF-6017-4740-BC02-424C621214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2739173"/>
            <a:ext cx="198520" cy="3429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42130F2-14E9-43D0-A1DA-BC3436ED5C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387" y="3720248"/>
            <a:ext cx="219075" cy="3048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4AF663E-9151-4A77-B520-F29E2F28538C}"/>
              </a:ext>
            </a:extLst>
          </p:cNvPr>
          <p:cNvSpPr txBox="1"/>
          <p:nvPr/>
        </p:nvSpPr>
        <p:spPr>
          <a:xfrm>
            <a:off x="155586" y="1036792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Vector</a:t>
            </a:r>
          </a:p>
          <a:p>
            <a:r>
              <a:rPr lang="es-ES" b="1" dirty="0"/>
              <a:t>Estado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7B5E6E1-2F6B-4BC2-BE3A-EB1B8F0A1C4D}"/>
              </a:ext>
            </a:extLst>
          </p:cNvPr>
          <p:cNvSpPr txBox="1"/>
          <p:nvPr/>
        </p:nvSpPr>
        <p:spPr>
          <a:xfrm>
            <a:off x="4341091" y="1154267"/>
            <a:ext cx="227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Salida con activación</a:t>
            </a:r>
          </a:p>
          <a:p>
            <a:r>
              <a:rPr lang="es-ES" b="1" dirty="0"/>
              <a:t>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4E767AA-54B3-42FF-BD72-146A6EAF5648}"/>
              </a:ext>
            </a:extLst>
          </p:cNvPr>
          <p:cNvSpPr txBox="1"/>
          <p:nvPr/>
        </p:nvSpPr>
        <p:spPr>
          <a:xfrm>
            <a:off x="5259148" y="189144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528.01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EB6F5AC-E156-4F37-B619-01A642F3D555}"/>
              </a:ext>
            </a:extLst>
          </p:cNvPr>
          <p:cNvSpPr txBox="1"/>
          <p:nvPr/>
        </p:nvSpPr>
        <p:spPr>
          <a:xfrm>
            <a:off x="5259148" y="234864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553.00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1DA5249-58F4-4F8B-A5A0-4E36054D9ADD}"/>
              </a:ext>
            </a:extLst>
          </p:cNvPr>
          <p:cNvSpPr txBox="1"/>
          <p:nvPr/>
        </p:nvSpPr>
        <p:spPr>
          <a:xfrm>
            <a:off x="5268673" y="2786798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512.54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6FA658A-2259-4C63-BD4F-73826E23B2FA}"/>
              </a:ext>
            </a:extLst>
          </p:cNvPr>
          <p:cNvSpPr txBox="1"/>
          <p:nvPr/>
        </p:nvSpPr>
        <p:spPr>
          <a:xfrm>
            <a:off x="5259148" y="3215423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582.60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B295DEC-2449-41CB-995F-D6250264AB79}"/>
              </a:ext>
            </a:extLst>
          </p:cNvPr>
          <p:cNvSpPr txBox="1"/>
          <p:nvPr/>
        </p:nvSpPr>
        <p:spPr>
          <a:xfrm>
            <a:off x="5259148" y="3615473"/>
            <a:ext cx="83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503.00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D2508FE-901A-474A-B119-BCFEF9F825B7}"/>
              </a:ext>
            </a:extLst>
          </p:cNvPr>
          <p:cNvSpPr txBox="1"/>
          <p:nvPr/>
        </p:nvSpPr>
        <p:spPr>
          <a:xfrm>
            <a:off x="7613661" y="3457575"/>
            <a:ext cx="3969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/>
              <a:t>ε</a:t>
            </a:r>
            <a:r>
              <a:rPr lang="es-ES" sz="2000" b="1" dirty="0"/>
              <a:t> – </a:t>
            </a:r>
            <a:r>
              <a:rPr lang="es-ES" b="1" dirty="0"/>
              <a:t>greedy: Exploración vs explotación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29594F-4682-455E-93A0-CE626FF77A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929" y="4716234"/>
            <a:ext cx="5717742" cy="18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6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740</Words>
  <Application>Microsoft Office PowerPoint</Application>
  <PresentationFormat>Panorámica</PresentationFormat>
  <Paragraphs>121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Document</vt:lpstr>
      <vt:lpstr>Texto OpenDocument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Marcial Lalanda</dc:creator>
  <cp:lastModifiedBy>Marcial Lalanda</cp:lastModifiedBy>
  <cp:revision>80</cp:revision>
  <dcterms:created xsi:type="dcterms:W3CDTF">2021-09-12T08:58:36Z</dcterms:created>
  <dcterms:modified xsi:type="dcterms:W3CDTF">2021-10-03T16:47:37Z</dcterms:modified>
</cp:coreProperties>
</file>