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56" r:id="rId4"/>
    <p:sldId id="260" r:id="rId5"/>
    <p:sldId id="265" r:id="rId6"/>
    <p:sldId id="266" r:id="rId7"/>
    <p:sldId id="268" r:id="rId8"/>
    <p:sldId id="267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4C0A0-6BC2-D470-8157-218CC5C94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401A1A-EC18-2220-BF54-A85D428E1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5B79B-6B43-EAAC-F591-0F909AB0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797-8D2A-4994-A5CD-3646ACD6D663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A3DD2-F329-7389-357B-292A4590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BC25D-3682-A7B4-D56B-1684BC31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2513-5158-45E6-80D5-1F1C12538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83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18740-9B5A-11D0-8FF7-BB8411A7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BCF7FC-70AC-0945-2D20-BBBC7FB52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871E9-9C6F-6711-86E6-8F0C2694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797-8D2A-4994-A5CD-3646ACD6D663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262892-E8BA-8E04-BD73-80401F5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F6DC4-5978-CD84-FE16-CF6FA2D0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2513-5158-45E6-80D5-1F1C12538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57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B6E332-1705-38E9-8D69-372D0E3D3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CF07EC-2407-5815-E6E6-B77EB5BD7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33D1F8-4B6E-0694-CAF8-70D91571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797-8D2A-4994-A5CD-3646ACD6D663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D8D2C-5964-70DC-CC1C-D2ACD78C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BCCF12-C637-8882-F1CD-CD7F522C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2513-5158-45E6-80D5-1F1C12538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52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19E74-74E6-671F-580F-C13958DC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3FA0E-AB28-B044-A84C-1F949185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571BC-D1F5-3ECA-7ED8-A6B9C823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797-8D2A-4994-A5CD-3646ACD6D663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1693D6-C7AA-B2A7-4B51-F58195CE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A9CE49-91FF-6705-CA08-36D0C370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2513-5158-45E6-80D5-1F1C12538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6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ACC82-BD3B-EE1E-BB60-8CBF87AD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96488-142C-7012-1F59-BC47163B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C8628B-9BCE-2AFB-6AA5-4AEE69C3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797-8D2A-4994-A5CD-3646ACD6D663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93D44-AA08-835B-A612-236932A0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A46F23-54F6-3C78-3DB3-53C98ABB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2513-5158-45E6-80D5-1F1C12538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78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0CEB1-97C9-640B-7552-815780E1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C8F10-5366-166D-A87F-23F4DF9FB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CE0120-1FA6-BE11-7CF8-4E16C84CA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0E439C-DC53-3D0C-3892-2D8F1AB2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797-8D2A-4994-A5CD-3646ACD6D663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6A2ECD-0BCC-85EC-71B4-40EB766D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0FD815-6023-4EE9-2678-9A1E9D1C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2513-5158-45E6-80D5-1F1C12538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19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9E853-853F-819F-E7E0-B5BF598C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08A00-DF58-AA3F-0DEF-1ADD56F8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C46242-B4A0-652B-49DF-6A26C40ED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6EF71D-B213-6641-2CB2-95A1CBD76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C55E5F-CEA0-622B-37C6-472D6AB5A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CD1331-A593-C2E6-8216-732AA371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797-8D2A-4994-A5CD-3646ACD6D663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4CAC2E-A5AB-4506-228C-D12C07CD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032F50-D306-F01A-F1B4-A13AD336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2513-5158-45E6-80D5-1F1C12538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31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2F146-C152-D782-7064-85BD5979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6E90F-3B22-30C9-C110-C294548F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797-8D2A-4994-A5CD-3646ACD6D663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BDD777-06B7-FA91-C834-8A078CA4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60EDA5-7151-5CD4-B60A-92E102D0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2513-5158-45E6-80D5-1F1C12538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54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592DC7-F4B2-4DD0-9E44-F57608CD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797-8D2A-4994-A5CD-3646ACD6D663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D31C2C-C673-8ABB-8D68-891FAF93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852FDB-B857-BA16-ECEE-DB70B972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2513-5158-45E6-80D5-1F1C12538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10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EC1C3-E4FC-95B7-D9F0-44953C40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AE823-8167-62B7-4FF0-76E9979B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F83B33-92D1-AA8C-2F02-13EF51EE5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73F59-3E69-FD21-0FEE-62307452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797-8D2A-4994-A5CD-3646ACD6D663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037FF2-A57F-AD8A-6B21-6F64F9FB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7C8AFB-0758-F52B-95DB-DCF67A84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2513-5158-45E6-80D5-1F1C12538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0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0487A-0946-34A9-B58B-CAA9D8E9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2F8AC6-D9C0-AEC7-1A72-F891E5A5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C1D348-3F6F-DDC9-BB88-2EC70743B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729326-21CF-9F69-6E1D-E6A27D69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797-8D2A-4994-A5CD-3646ACD6D663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490A28-0878-5C36-68B3-F6FDBEFC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5C4C2C-3B2D-3FB7-3348-DBF08283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2513-5158-45E6-80D5-1F1C12538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08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649E12-70DE-2D28-57C9-76510E4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3A949F-1789-61FD-E0A9-016B75BD0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BB6168-E679-472F-8CCD-B0A30EB0E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EE797-8D2A-4994-A5CD-3646ACD6D663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F6351-C565-2594-5F43-F32735FA7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D04BDA-B6DA-1A07-7319-BF1D300FC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2513-5158-45E6-80D5-1F1C12538F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83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C32D302-EC73-9221-D868-2A3B6AF916B5}"/>
              </a:ext>
            </a:extLst>
          </p:cNvPr>
          <p:cNvSpPr txBox="1"/>
          <p:nvPr/>
        </p:nvSpPr>
        <p:spPr>
          <a:xfrm>
            <a:off x="597721" y="1632848"/>
            <a:ext cx="4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Tabla Task (Interacciones con contactos/socios)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E8C8408-4CF9-EEEF-7614-58B235E9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0838"/>
            <a:ext cx="5858426" cy="28479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A116975-8C7D-4764-41DA-6BCB8ADE93EC}"/>
              </a:ext>
            </a:extLst>
          </p:cNvPr>
          <p:cNvSpPr txBox="1"/>
          <p:nvPr/>
        </p:nvSpPr>
        <p:spPr>
          <a:xfrm>
            <a:off x="6747818" y="1658991"/>
            <a:ext cx="4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Tabla de Modificaciones de Cuota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05028D-EE79-DB47-E9DB-D0E81D503E4D}"/>
              </a:ext>
            </a:extLst>
          </p:cNvPr>
          <p:cNvSpPr txBox="1"/>
          <p:nvPr/>
        </p:nvSpPr>
        <p:spPr>
          <a:xfrm>
            <a:off x="631020" y="5737378"/>
            <a:ext cx="475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Filtrada por “subject == </a:t>
            </a:r>
            <a:r>
              <a:rPr lang="es-ES" b="0" i="0" dirty="0">
                <a:effectLst/>
                <a:latin typeface="-apple-system"/>
              </a:rPr>
              <a:t>MSF Aumento de Cuota”</a:t>
            </a:r>
            <a:endParaRPr lang="es-ES" dirty="0">
              <a:latin typeface="-apple-system"/>
            </a:endParaRPr>
          </a:p>
        </p:txBody>
      </p:sp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6D52935-B922-3739-1493-B7F93E4B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9" y="263434"/>
            <a:ext cx="1655865" cy="582140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AEFA89-4CFC-42A4-FCA4-FA0528FB5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02" y="238457"/>
            <a:ext cx="1478659" cy="78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477A788-74B1-E9CB-A684-96C5DC171547}"/>
              </a:ext>
            </a:extLst>
          </p:cNvPr>
          <p:cNvSpPr txBox="1"/>
          <p:nvPr/>
        </p:nvSpPr>
        <p:spPr>
          <a:xfrm>
            <a:off x="2713703" y="391254"/>
            <a:ext cx="717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basado en tabla de interacciones con los socios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2F05057-5F90-3A4A-C128-1E4DBB01D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04" y="2202447"/>
            <a:ext cx="5286039" cy="30807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21A238C-CD1F-753B-EBF3-FF74E54C4065}"/>
              </a:ext>
            </a:extLst>
          </p:cNvPr>
          <p:cNvSpPr txBox="1"/>
          <p:nvPr/>
        </p:nvSpPr>
        <p:spPr>
          <a:xfrm>
            <a:off x="7361222" y="5791461"/>
            <a:ext cx="315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 para el mismo id de socio</a:t>
            </a:r>
          </a:p>
        </p:txBody>
      </p:sp>
    </p:spTree>
    <p:extLst>
      <p:ext uri="{BB962C8B-B14F-4D97-AF65-F5344CB8AC3E}">
        <p14:creationId xmlns:p14="http://schemas.microsoft.com/office/powerpoint/2010/main" val="397858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6D52935-B922-3739-1493-B7F93E4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9" y="263434"/>
            <a:ext cx="1655865" cy="582140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AEFA89-4CFC-42A4-FCA4-FA0528FB5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02" y="238457"/>
            <a:ext cx="1478659" cy="78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477A788-74B1-E9CB-A684-96C5DC171547}"/>
              </a:ext>
            </a:extLst>
          </p:cNvPr>
          <p:cNvSpPr txBox="1"/>
          <p:nvPr/>
        </p:nvSpPr>
        <p:spPr>
          <a:xfrm>
            <a:off x="2713703" y="391254"/>
            <a:ext cx="717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basado en tabla de interacciones con los socios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EAE40B-DBA1-CADE-F2AD-517D52120B91}"/>
              </a:ext>
            </a:extLst>
          </p:cNvPr>
          <p:cNvSpPr txBox="1"/>
          <p:nvPr/>
        </p:nvSpPr>
        <p:spPr>
          <a:xfrm>
            <a:off x="10072663" y="1873068"/>
            <a:ext cx="166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Maestro Cuotas</a:t>
            </a:r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89E007E4-E723-5F0C-D901-C089645609CC}"/>
              </a:ext>
            </a:extLst>
          </p:cNvPr>
          <p:cNvSpPr/>
          <p:nvPr/>
        </p:nvSpPr>
        <p:spPr>
          <a:xfrm>
            <a:off x="2353790" y="3000814"/>
            <a:ext cx="1113512" cy="1857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C8223FB-8024-459E-A972-25EFC2D4726D}"/>
              </a:ext>
            </a:extLst>
          </p:cNvPr>
          <p:cNvSpPr txBox="1"/>
          <p:nvPr/>
        </p:nvSpPr>
        <p:spPr>
          <a:xfrm>
            <a:off x="4182598" y="1220750"/>
            <a:ext cx="353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Entrenamiento y modelo final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04F8C-D123-7217-791A-A9ADEC442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01" y="2566213"/>
            <a:ext cx="1113512" cy="10549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C0B382F-EF8C-90B2-A304-7AA43111E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552" y="5444496"/>
            <a:ext cx="1114216" cy="10914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5D79C4A-EFDE-6C74-8C9F-0922F505A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598" y="3271414"/>
            <a:ext cx="806785" cy="81822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CBB0EAE-40D8-02A2-4B93-A10793749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7980" y="2039457"/>
            <a:ext cx="1213788" cy="123100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D3DA0A1-6F66-F612-6A66-C4AABE3D1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8233" y="1807857"/>
            <a:ext cx="731560" cy="463199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49CA2FFA-6389-B203-ACDE-C9EFE4FE22B1}"/>
              </a:ext>
            </a:extLst>
          </p:cNvPr>
          <p:cNvSpPr txBox="1"/>
          <p:nvPr/>
        </p:nvSpPr>
        <p:spPr>
          <a:xfrm>
            <a:off x="2025445" y="2253098"/>
            <a:ext cx="1700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Resample</a:t>
            </a:r>
          </a:p>
          <a:p>
            <a:r>
              <a:rPr lang="es-ES" sz="1600" dirty="0"/>
              <a:t>train_test_split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34A4BE3-BC6C-F7C3-731B-99A7C675C17A}"/>
              </a:ext>
            </a:extLst>
          </p:cNvPr>
          <p:cNvSpPr txBox="1"/>
          <p:nvPr/>
        </p:nvSpPr>
        <p:spPr>
          <a:xfrm>
            <a:off x="4320249" y="1873068"/>
            <a:ext cx="566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Train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4B01314-B54A-5757-5889-69416FBFE9F3}"/>
              </a:ext>
            </a:extLst>
          </p:cNvPr>
          <p:cNvSpPr txBox="1"/>
          <p:nvPr/>
        </p:nvSpPr>
        <p:spPr>
          <a:xfrm>
            <a:off x="4354661" y="4050917"/>
            <a:ext cx="566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Test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A3E05F9-6B92-045E-C93F-44FE83A9E893}"/>
              </a:ext>
            </a:extLst>
          </p:cNvPr>
          <p:cNvSpPr txBox="1"/>
          <p:nvPr/>
        </p:nvSpPr>
        <p:spPr>
          <a:xfrm>
            <a:off x="4057552" y="5206223"/>
            <a:ext cx="130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Feature Store</a:t>
            </a:r>
          </a:p>
        </p:txBody>
      </p:sp>
      <p:sp>
        <p:nvSpPr>
          <p:cNvPr id="35" name="Flecha: doblada 34">
            <a:extLst>
              <a:ext uri="{FF2B5EF4-FFF2-40B4-BE49-F238E27FC236}">
                <a16:creationId xmlns:a16="http://schemas.microsoft.com/office/drawing/2014/main" id="{867ED519-7EF7-7356-10E8-E8B87492A87E}"/>
              </a:ext>
            </a:extLst>
          </p:cNvPr>
          <p:cNvSpPr/>
          <p:nvPr/>
        </p:nvSpPr>
        <p:spPr>
          <a:xfrm rot="10800000" flipH="1">
            <a:off x="1306357" y="3788063"/>
            <a:ext cx="2615178" cy="2322874"/>
          </a:xfrm>
          <a:prstGeom prst="bentArrow">
            <a:avLst>
              <a:gd name="adj1" fmla="val 4259"/>
              <a:gd name="adj2" fmla="val 4769"/>
              <a:gd name="adj3" fmla="val 6799"/>
              <a:gd name="adj4" fmla="val 4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6011605D-19E5-1A21-FCCD-E6633CFBC48B}"/>
              </a:ext>
            </a:extLst>
          </p:cNvPr>
          <p:cNvSpPr/>
          <p:nvPr/>
        </p:nvSpPr>
        <p:spPr>
          <a:xfrm>
            <a:off x="5539244" y="3000814"/>
            <a:ext cx="930382" cy="1857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Diagrama de flujo: proceso alternativo 47">
            <a:extLst>
              <a:ext uri="{FF2B5EF4-FFF2-40B4-BE49-F238E27FC236}">
                <a16:creationId xmlns:a16="http://schemas.microsoft.com/office/drawing/2014/main" id="{A8BDD531-78E8-E3B7-E2AA-00DC936C3AA5}"/>
              </a:ext>
            </a:extLst>
          </p:cNvPr>
          <p:cNvSpPr/>
          <p:nvPr/>
        </p:nvSpPr>
        <p:spPr>
          <a:xfrm>
            <a:off x="6790585" y="2011567"/>
            <a:ext cx="1661652" cy="2167143"/>
          </a:xfrm>
          <a:prstGeom prst="flowChartAlternateProcess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7442540E-D266-29C5-96C1-0D86E70F7E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6528" y="2132624"/>
            <a:ext cx="909766" cy="390580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D0B7ECD3-04AB-0941-95EE-F600BFF51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086" y="2679910"/>
            <a:ext cx="1008649" cy="1098707"/>
          </a:xfrm>
          <a:prstGeom prst="rect">
            <a:avLst/>
          </a:prstGeom>
        </p:spPr>
      </p:pic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9922452C-59F0-98D4-FC28-F553AA0E1756}"/>
              </a:ext>
            </a:extLst>
          </p:cNvPr>
          <p:cNvSpPr/>
          <p:nvPr/>
        </p:nvSpPr>
        <p:spPr>
          <a:xfrm rot="5400000">
            <a:off x="7355621" y="4500852"/>
            <a:ext cx="535638" cy="1897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C3F43D48-2CFB-CDF2-95B8-4F169B0DBE10}"/>
              </a:ext>
            </a:extLst>
          </p:cNvPr>
          <p:cNvSpPr/>
          <p:nvPr/>
        </p:nvSpPr>
        <p:spPr>
          <a:xfrm>
            <a:off x="5539244" y="5897382"/>
            <a:ext cx="930382" cy="1857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B902CE15-0016-904C-3D8A-B453BF3370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2225" y="5263645"/>
            <a:ext cx="1284764" cy="1260523"/>
          </a:xfrm>
          <a:prstGeom prst="rect">
            <a:avLst/>
          </a:prstGeom>
        </p:spPr>
      </p:pic>
      <p:sp>
        <p:nvSpPr>
          <p:cNvPr id="57" name="Flecha: a la derecha 56">
            <a:extLst>
              <a:ext uri="{FF2B5EF4-FFF2-40B4-BE49-F238E27FC236}">
                <a16:creationId xmlns:a16="http://schemas.microsoft.com/office/drawing/2014/main" id="{E406FE78-0A86-0176-723D-7F5D7A914595}"/>
              </a:ext>
            </a:extLst>
          </p:cNvPr>
          <p:cNvSpPr/>
          <p:nvPr/>
        </p:nvSpPr>
        <p:spPr>
          <a:xfrm>
            <a:off x="8739651" y="5902297"/>
            <a:ext cx="930382" cy="1857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9B1AFC2F-B4BD-ECFC-48E7-59759327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38409" y="3624265"/>
            <a:ext cx="1661652" cy="2899903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82A37B23-D426-47FC-2794-6BED9B7891E9}"/>
              </a:ext>
            </a:extLst>
          </p:cNvPr>
          <p:cNvSpPr txBox="1"/>
          <p:nvPr/>
        </p:nvSpPr>
        <p:spPr>
          <a:xfrm>
            <a:off x="7316954" y="4994829"/>
            <a:ext cx="1034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Modelo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6BAF349-D49F-9513-FBA6-43BE53E6C611}"/>
              </a:ext>
            </a:extLst>
          </p:cNvPr>
          <p:cNvSpPr txBox="1"/>
          <p:nvPr/>
        </p:nvSpPr>
        <p:spPr>
          <a:xfrm>
            <a:off x="10242056" y="3111948"/>
            <a:ext cx="137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Predicciones</a:t>
            </a:r>
          </a:p>
        </p:txBody>
      </p:sp>
    </p:spTree>
    <p:extLst>
      <p:ext uri="{BB962C8B-B14F-4D97-AF65-F5344CB8AC3E}">
        <p14:creationId xmlns:p14="http://schemas.microsoft.com/office/powerpoint/2010/main" val="373878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6D52935-B922-3739-1493-B7F93E4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9" y="263434"/>
            <a:ext cx="1655865" cy="582140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AEFA89-4CFC-42A4-FCA4-FA0528FB5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02" y="238457"/>
            <a:ext cx="1478659" cy="78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477A788-74B1-E9CB-A684-96C5DC171547}"/>
              </a:ext>
            </a:extLst>
          </p:cNvPr>
          <p:cNvSpPr txBox="1"/>
          <p:nvPr/>
        </p:nvSpPr>
        <p:spPr>
          <a:xfrm>
            <a:off x="2713703" y="391254"/>
            <a:ext cx="717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basado en tabla de interacciones con los socios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AEB6D4-DA69-9C42-C8F1-A2928E780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760" y="1654073"/>
            <a:ext cx="10004013" cy="5524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77306EF1-A8E1-34E5-C8A4-D0887EC5C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29" y="2831767"/>
            <a:ext cx="5437389" cy="3823134"/>
          </a:xfrm>
          <a:prstGeom prst="rect">
            <a:avLst/>
          </a:prstGeom>
        </p:spPr>
      </p:pic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156EA3F-7DEE-E063-65DB-353D599DE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766" y="2592672"/>
            <a:ext cx="5519269" cy="40148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C3E88F-E90D-40C6-F2F2-08DB5F617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760" y="1376717"/>
            <a:ext cx="604040" cy="258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E6B4498-458F-A888-4013-ECB9E21FED5C}"/>
              </a:ext>
            </a:extLst>
          </p:cNvPr>
          <p:cNvSpPr txBox="1"/>
          <p:nvPr/>
        </p:nvSpPr>
        <p:spPr>
          <a:xfrm>
            <a:off x="3237199" y="2487744"/>
            <a:ext cx="2566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loss = binary crossentropy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E114D3-548C-F6EA-9413-13893600F4F4}"/>
              </a:ext>
            </a:extLst>
          </p:cNvPr>
          <p:cNvSpPr txBox="1"/>
          <p:nvPr/>
        </p:nvSpPr>
        <p:spPr>
          <a:xfrm>
            <a:off x="1162450" y="2457524"/>
            <a:ext cx="2566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optimizer = adam</a:t>
            </a:r>
          </a:p>
        </p:txBody>
      </p:sp>
    </p:spTree>
    <p:extLst>
      <p:ext uri="{BB962C8B-B14F-4D97-AF65-F5344CB8AC3E}">
        <p14:creationId xmlns:p14="http://schemas.microsoft.com/office/powerpoint/2010/main" val="150981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C32D302-EC73-9221-D868-2A3B6AF916B5}"/>
              </a:ext>
            </a:extLst>
          </p:cNvPr>
          <p:cNvSpPr txBox="1"/>
          <p:nvPr/>
        </p:nvSpPr>
        <p:spPr>
          <a:xfrm>
            <a:off x="597721" y="1632848"/>
            <a:ext cx="4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Tabla Task (Interacciones con contactos/socios)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E8C8408-4CF9-EEEF-7614-58B235E9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0838"/>
            <a:ext cx="5858426" cy="28479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A116975-8C7D-4764-41DA-6BCB8ADE93EC}"/>
              </a:ext>
            </a:extLst>
          </p:cNvPr>
          <p:cNvSpPr txBox="1"/>
          <p:nvPr/>
        </p:nvSpPr>
        <p:spPr>
          <a:xfrm>
            <a:off x="6747818" y="1658991"/>
            <a:ext cx="4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Tabla de Modificaciones de Cuota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05028D-EE79-DB47-E9DB-D0E81D503E4D}"/>
              </a:ext>
            </a:extLst>
          </p:cNvPr>
          <p:cNvSpPr txBox="1"/>
          <p:nvPr/>
        </p:nvSpPr>
        <p:spPr>
          <a:xfrm>
            <a:off x="631020" y="5737378"/>
            <a:ext cx="475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Filtrada por “subject == </a:t>
            </a:r>
            <a:r>
              <a:rPr lang="es-ES" b="0" i="0" dirty="0">
                <a:effectLst/>
                <a:latin typeface="-apple-system"/>
              </a:rPr>
              <a:t>MSF Aumento de Cuota”</a:t>
            </a:r>
            <a:endParaRPr lang="es-ES" dirty="0">
              <a:latin typeface="-apple-system"/>
            </a:endParaRPr>
          </a:p>
        </p:txBody>
      </p:sp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6D52935-B922-3739-1493-B7F93E4B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9" y="263434"/>
            <a:ext cx="1655865" cy="582140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AEFA89-4CFC-42A4-FCA4-FA0528FB5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02" y="238457"/>
            <a:ext cx="1478659" cy="78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477A788-74B1-E9CB-A684-96C5DC171547}"/>
              </a:ext>
            </a:extLst>
          </p:cNvPr>
          <p:cNvSpPr txBox="1"/>
          <p:nvPr/>
        </p:nvSpPr>
        <p:spPr>
          <a:xfrm>
            <a:off x="2713703" y="391254"/>
            <a:ext cx="717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basado en tabla de interacciones con los socios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2F05057-5F90-3A4A-C128-1E4DBB01D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04" y="2202447"/>
            <a:ext cx="5286039" cy="30807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21A238C-CD1F-753B-EBF3-FF74E54C4065}"/>
              </a:ext>
            </a:extLst>
          </p:cNvPr>
          <p:cNvSpPr txBox="1"/>
          <p:nvPr/>
        </p:nvSpPr>
        <p:spPr>
          <a:xfrm>
            <a:off x="7361222" y="5791461"/>
            <a:ext cx="315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 para el mismo id de socio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AB33B25-63BD-3200-CEFF-731CDF4B8A47}"/>
              </a:ext>
            </a:extLst>
          </p:cNvPr>
          <p:cNvSpPr/>
          <p:nvPr/>
        </p:nvSpPr>
        <p:spPr>
          <a:xfrm>
            <a:off x="4367814" y="2200838"/>
            <a:ext cx="1257829" cy="3080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6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C32D302-EC73-9221-D868-2A3B6AF916B5}"/>
              </a:ext>
            </a:extLst>
          </p:cNvPr>
          <p:cNvSpPr txBox="1"/>
          <p:nvPr/>
        </p:nvSpPr>
        <p:spPr>
          <a:xfrm>
            <a:off x="597721" y="1641319"/>
            <a:ext cx="4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Tabla Task (Interacciones con contactos/socios)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E8C8408-4CF9-EEEF-7614-58B235E9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0838"/>
            <a:ext cx="5858426" cy="28479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A116975-8C7D-4764-41DA-6BCB8ADE93EC}"/>
              </a:ext>
            </a:extLst>
          </p:cNvPr>
          <p:cNvSpPr txBox="1"/>
          <p:nvPr/>
        </p:nvSpPr>
        <p:spPr>
          <a:xfrm>
            <a:off x="6747818" y="1658400"/>
            <a:ext cx="4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Tabla de Modificaciones de Cuota</a:t>
            </a:r>
          </a:p>
        </p:txBody>
      </p:sp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6D52935-B922-3739-1493-B7F93E4B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9" y="263434"/>
            <a:ext cx="1655865" cy="582140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AEFA89-4CFC-42A4-FCA4-FA0528FB5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02" y="238457"/>
            <a:ext cx="1478659" cy="78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477A788-74B1-E9CB-A684-96C5DC171547}"/>
              </a:ext>
            </a:extLst>
          </p:cNvPr>
          <p:cNvSpPr txBox="1"/>
          <p:nvPr/>
        </p:nvSpPr>
        <p:spPr>
          <a:xfrm>
            <a:off x="2713703" y="391254"/>
            <a:ext cx="717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basado en tabla de interacciones con los socios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2F05057-5F90-3A4A-C128-1E4DBB01D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04" y="2202447"/>
            <a:ext cx="5286039" cy="30807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D28029F6-4837-68BF-2963-4A6628030D8D}"/>
              </a:ext>
            </a:extLst>
          </p:cNvPr>
          <p:cNvSpPr txBox="1"/>
          <p:nvPr/>
        </p:nvSpPr>
        <p:spPr>
          <a:xfrm>
            <a:off x="6279669" y="5834222"/>
            <a:ext cx="561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Registros anteriores a primera fecha de Task se pierden</a:t>
            </a:r>
          </a:p>
          <a:p>
            <a:r>
              <a:rPr lang="es-ES" dirty="0"/>
              <a:t>Puede haber más de un aumento en la ventana de días</a:t>
            </a:r>
          </a:p>
        </p:txBody>
      </p:sp>
      <p:sp>
        <p:nvSpPr>
          <p:cNvPr id="22" name="Diagrama de flujo: proceso alternativo 21">
            <a:extLst>
              <a:ext uri="{FF2B5EF4-FFF2-40B4-BE49-F238E27FC236}">
                <a16:creationId xmlns:a16="http://schemas.microsoft.com/office/drawing/2014/main" id="{325DDE9B-D520-3808-8DC2-4A347D29D1FD}"/>
              </a:ext>
            </a:extLst>
          </p:cNvPr>
          <p:cNvSpPr/>
          <p:nvPr/>
        </p:nvSpPr>
        <p:spPr>
          <a:xfrm>
            <a:off x="295739" y="2497394"/>
            <a:ext cx="5416803" cy="285135"/>
          </a:xfrm>
          <a:prstGeom prst="flowChartAlternateProcess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Diagrama de flujo: proceso alternativo 22">
            <a:extLst>
              <a:ext uri="{FF2B5EF4-FFF2-40B4-BE49-F238E27FC236}">
                <a16:creationId xmlns:a16="http://schemas.microsoft.com/office/drawing/2014/main" id="{998C7AC1-C768-62E7-1E84-050CEEFAE3B0}"/>
              </a:ext>
            </a:extLst>
          </p:cNvPr>
          <p:cNvSpPr/>
          <p:nvPr/>
        </p:nvSpPr>
        <p:spPr>
          <a:xfrm>
            <a:off x="6062379" y="3721508"/>
            <a:ext cx="5962473" cy="285135"/>
          </a:xfrm>
          <a:prstGeom prst="flowChartAlternateProcess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Diagrama de flujo: proceso alternativo 23">
            <a:extLst>
              <a:ext uri="{FF2B5EF4-FFF2-40B4-BE49-F238E27FC236}">
                <a16:creationId xmlns:a16="http://schemas.microsoft.com/office/drawing/2014/main" id="{179CFBB3-50F9-B189-C8CF-BDC8145EAAC4}"/>
              </a:ext>
            </a:extLst>
          </p:cNvPr>
          <p:cNvSpPr/>
          <p:nvPr/>
        </p:nvSpPr>
        <p:spPr>
          <a:xfrm>
            <a:off x="300656" y="3436375"/>
            <a:ext cx="5416803" cy="285135"/>
          </a:xfrm>
          <a:prstGeom prst="flowChartAlternateProcess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Diagrama de flujo: proceso alternativo 24">
            <a:extLst>
              <a:ext uri="{FF2B5EF4-FFF2-40B4-BE49-F238E27FC236}">
                <a16:creationId xmlns:a16="http://schemas.microsoft.com/office/drawing/2014/main" id="{FF936FAA-3F61-769E-7CB6-4805FEED4AAB}"/>
              </a:ext>
            </a:extLst>
          </p:cNvPr>
          <p:cNvSpPr/>
          <p:nvPr/>
        </p:nvSpPr>
        <p:spPr>
          <a:xfrm>
            <a:off x="6067295" y="4041060"/>
            <a:ext cx="5962473" cy="285135"/>
          </a:xfrm>
          <a:prstGeom prst="flowChartAlternateProcess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Diagrama de flujo: proceso alternativo 25">
            <a:extLst>
              <a:ext uri="{FF2B5EF4-FFF2-40B4-BE49-F238E27FC236}">
                <a16:creationId xmlns:a16="http://schemas.microsoft.com/office/drawing/2014/main" id="{85278AF0-A8F9-6734-21AA-ABB6281E7500}"/>
              </a:ext>
            </a:extLst>
          </p:cNvPr>
          <p:cNvSpPr/>
          <p:nvPr/>
        </p:nvSpPr>
        <p:spPr>
          <a:xfrm>
            <a:off x="295738" y="3765756"/>
            <a:ext cx="5416803" cy="285135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Diagrama de flujo: proceso alternativo 26">
            <a:extLst>
              <a:ext uri="{FF2B5EF4-FFF2-40B4-BE49-F238E27FC236}">
                <a16:creationId xmlns:a16="http://schemas.microsoft.com/office/drawing/2014/main" id="{3AFC67DB-179C-27EA-22E3-175C3B7C86E3}"/>
              </a:ext>
            </a:extLst>
          </p:cNvPr>
          <p:cNvSpPr/>
          <p:nvPr/>
        </p:nvSpPr>
        <p:spPr>
          <a:xfrm>
            <a:off x="6062379" y="4360609"/>
            <a:ext cx="5962473" cy="285135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Diagrama de flujo: proceso alternativo 27">
            <a:extLst>
              <a:ext uri="{FF2B5EF4-FFF2-40B4-BE49-F238E27FC236}">
                <a16:creationId xmlns:a16="http://schemas.microsoft.com/office/drawing/2014/main" id="{351AD1B8-04D5-0A2C-53EC-3F22927C7BEB}"/>
              </a:ext>
            </a:extLst>
          </p:cNvPr>
          <p:cNvSpPr/>
          <p:nvPr/>
        </p:nvSpPr>
        <p:spPr>
          <a:xfrm>
            <a:off x="300653" y="4360611"/>
            <a:ext cx="5416803" cy="285135"/>
          </a:xfrm>
          <a:prstGeom prst="flowChartAlternateProcess">
            <a:avLst/>
          </a:prstGeom>
          <a:noFill/>
          <a:ln w="412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Diagrama de flujo: proceso alternativo 28">
            <a:extLst>
              <a:ext uri="{FF2B5EF4-FFF2-40B4-BE49-F238E27FC236}">
                <a16:creationId xmlns:a16="http://schemas.microsoft.com/office/drawing/2014/main" id="{39FCD15F-2FAE-A5F5-23C1-02A213193277}"/>
              </a:ext>
            </a:extLst>
          </p:cNvPr>
          <p:cNvSpPr/>
          <p:nvPr/>
        </p:nvSpPr>
        <p:spPr>
          <a:xfrm>
            <a:off x="6057465" y="4689991"/>
            <a:ext cx="5962473" cy="285135"/>
          </a:xfrm>
          <a:prstGeom prst="flowChartAlternateProcess">
            <a:avLst/>
          </a:prstGeom>
          <a:noFill/>
          <a:ln w="412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E00CA61-242B-51B8-9F6B-E89E93C2379D}"/>
              </a:ext>
            </a:extLst>
          </p:cNvPr>
          <p:cNvSpPr txBox="1"/>
          <p:nvPr/>
        </p:nvSpPr>
        <p:spPr>
          <a:xfrm>
            <a:off x="2584416" y="5504031"/>
            <a:ext cx="660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2F86D9F-ED74-DD60-5BBF-67883F0A4485}"/>
              </a:ext>
            </a:extLst>
          </p:cNvPr>
          <p:cNvSpPr txBox="1"/>
          <p:nvPr/>
        </p:nvSpPr>
        <p:spPr>
          <a:xfrm>
            <a:off x="8352502" y="5502131"/>
            <a:ext cx="1700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Dificultades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321960F-DC18-AB12-CDBE-33C1635155D1}"/>
              </a:ext>
            </a:extLst>
          </p:cNvPr>
          <p:cNvSpPr txBox="1"/>
          <p:nvPr/>
        </p:nvSpPr>
        <p:spPr>
          <a:xfrm>
            <a:off x="384227" y="5833391"/>
            <a:ext cx="528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de aumento de cuota &gt; Fecha de Tarea</a:t>
            </a:r>
          </a:p>
          <a:p>
            <a:r>
              <a:rPr lang="es-ES" dirty="0"/>
              <a:t>Fecha de aumento de cuota &lt; Fecha de Tarea + 60 días</a:t>
            </a:r>
          </a:p>
        </p:txBody>
      </p:sp>
    </p:spTree>
    <p:extLst>
      <p:ext uri="{BB962C8B-B14F-4D97-AF65-F5344CB8AC3E}">
        <p14:creationId xmlns:p14="http://schemas.microsoft.com/office/powerpoint/2010/main" val="286490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6D52935-B922-3739-1493-B7F93E4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9" y="263434"/>
            <a:ext cx="1655865" cy="582140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AEFA89-4CFC-42A4-FCA4-FA0528FB5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02" y="238457"/>
            <a:ext cx="1478659" cy="78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477A788-74B1-E9CB-A684-96C5DC171547}"/>
              </a:ext>
            </a:extLst>
          </p:cNvPr>
          <p:cNvSpPr txBox="1"/>
          <p:nvPr/>
        </p:nvSpPr>
        <p:spPr>
          <a:xfrm>
            <a:off x="2713703" y="391254"/>
            <a:ext cx="717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basado en tabla de interacciones con los socios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4F50101-FE7B-EC98-9AFA-F0A55B0D0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5" y="1106990"/>
            <a:ext cx="11431595" cy="2581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Diagrama de flujo: proceso alternativo 1">
            <a:extLst>
              <a:ext uri="{FF2B5EF4-FFF2-40B4-BE49-F238E27FC236}">
                <a16:creationId xmlns:a16="http://schemas.microsoft.com/office/drawing/2014/main" id="{FB2ABAEF-27EF-25AB-5D2E-4590D6181B37}"/>
              </a:ext>
            </a:extLst>
          </p:cNvPr>
          <p:cNvSpPr/>
          <p:nvPr/>
        </p:nvSpPr>
        <p:spPr>
          <a:xfrm>
            <a:off x="151042" y="1335774"/>
            <a:ext cx="11708432" cy="221433"/>
          </a:xfrm>
          <a:prstGeom prst="flowChartAlternateProcess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Diagrama de flujo: proceso alternativo 2">
            <a:extLst>
              <a:ext uri="{FF2B5EF4-FFF2-40B4-BE49-F238E27FC236}">
                <a16:creationId xmlns:a16="http://schemas.microsoft.com/office/drawing/2014/main" id="{D250AF95-E9D4-88F9-363F-3F7BB85587BE}"/>
              </a:ext>
            </a:extLst>
          </p:cNvPr>
          <p:cNvSpPr/>
          <p:nvPr/>
        </p:nvSpPr>
        <p:spPr>
          <a:xfrm>
            <a:off x="155073" y="2130485"/>
            <a:ext cx="11708432" cy="221433"/>
          </a:xfrm>
          <a:prstGeom prst="flowChartAlternateProcess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Diagrama de flujo: proceso alternativo 3">
            <a:extLst>
              <a:ext uri="{FF2B5EF4-FFF2-40B4-BE49-F238E27FC236}">
                <a16:creationId xmlns:a16="http://schemas.microsoft.com/office/drawing/2014/main" id="{E46BCDC3-4811-8B40-FBFC-3282272338FB}"/>
              </a:ext>
            </a:extLst>
          </p:cNvPr>
          <p:cNvSpPr/>
          <p:nvPr/>
        </p:nvSpPr>
        <p:spPr>
          <a:xfrm>
            <a:off x="166416" y="2412223"/>
            <a:ext cx="11706921" cy="19995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Diagrama de flujo: proceso alternativo 4">
            <a:extLst>
              <a:ext uri="{FF2B5EF4-FFF2-40B4-BE49-F238E27FC236}">
                <a16:creationId xmlns:a16="http://schemas.microsoft.com/office/drawing/2014/main" id="{9E0C5770-F9A2-0F45-4732-6F3D99B674A8}"/>
              </a:ext>
            </a:extLst>
          </p:cNvPr>
          <p:cNvSpPr/>
          <p:nvPr/>
        </p:nvSpPr>
        <p:spPr>
          <a:xfrm>
            <a:off x="160235" y="2911762"/>
            <a:ext cx="11699239" cy="221433"/>
          </a:xfrm>
          <a:prstGeom prst="flowChartAlternateProcess">
            <a:avLst/>
          </a:prstGeom>
          <a:noFill/>
          <a:ln w="412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885EBD7-59F5-CC8E-EF79-12DE6FEB2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55" y="4132160"/>
            <a:ext cx="11606642" cy="25575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042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6D52935-B922-3739-1493-B7F93E4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9" y="263434"/>
            <a:ext cx="1655865" cy="582140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AEFA89-4CFC-42A4-FCA4-FA0528FB5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02" y="238457"/>
            <a:ext cx="1478659" cy="78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477A788-74B1-E9CB-A684-96C5DC171547}"/>
              </a:ext>
            </a:extLst>
          </p:cNvPr>
          <p:cNvSpPr txBox="1"/>
          <p:nvPr/>
        </p:nvSpPr>
        <p:spPr>
          <a:xfrm>
            <a:off x="2713703" y="391254"/>
            <a:ext cx="717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basado en tabla de interacciones con los socios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3D623818-7086-E97A-3353-4BF47C38C5CF}"/>
              </a:ext>
            </a:extLst>
          </p:cNvPr>
          <p:cNvSpPr/>
          <p:nvPr/>
        </p:nvSpPr>
        <p:spPr>
          <a:xfrm>
            <a:off x="1428269" y="3722931"/>
            <a:ext cx="579120" cy="2813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4F50101-FE7B-EC98-9AFA-F0A55B0D0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5" y="1106990"/>
            <a:ext cx="11431595" cy="2581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885EBD7-59F5-CC8E-EF79-12DE6FEB2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32" y="4132085"/>
            <a:ext cx="11606642" cy="25575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E3712BB-560A-315F-6DCC-8128DCA2A431}"/>
              </a:ext>
            </a:extLst>
          </p:cNvPr>
          <p:cNvSpPr/>
          <p:nvPr/>
        </p:nvSpPr>
        <p:spPr>
          <a:xfrm>
            <a:off x="958788" y="4051015"/>
            <a:ext cx="1518082" cy="2731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41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6D52935-B922-3739-1493-B7F93E4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9" y="263434"/>
            <a:ext cx="1655865" cy="582140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AEFA89-4CFC-42A4-FCA4-FA0528FB5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02" y="238457"/>
            <a:ext cx="1478659" cy="78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477A788-74B1-E9CB-A684-96C5DC171547}"/>
              </a:ext>
            </a:extLst>
          </p:cNvPr>
          <p:cNvSpPr txBox="1"/>
          <p:nvPr/>
        </p:nvSpPr>
        <p:spPr>
          <a:xfrm>
            <a:off x="2713703" y="391254"/>
            <a:ext cx="717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basado en tabla de interacciones con los socios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3D623818-7086-E97A-3353-4BF47C38C5CF}"/>
              </a:ext>
            </a:extLst>
          </p:cNvPr>
          <p:cNvSpPr/>
          <p:nvPr/>
        </p:nvSpPr>
        <p:spPr>
          <a:xfrm>
            <a:off x="3799347" y="3722931"/>
            <a:ext cx="579120" cy="2813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4F50101-FE7B-EC98-9AFA-F0A55B0D0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5" y="1106990"/>
            <a:ext cx="11431595" cy="2581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885EBD7-59F5-CC8E-EF79-12DE6FEB2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32" y="4132085"/>
            <a:ext cx="11606642" cy="25575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56388D22-66A3-35E9-4242-E3BC6F4DE976}"/>
              </a:ext>
            </a:extLst>
          </p:cNvPr>
          <p:cNvSpPr/>
          <p:nvPr/>
        </p:nvSpPr>
        <p:spPr>
          <a:xfrm>
            <a:off x="2513861" y="4061370"/>
            <a:ext cx="3150092" cy="2731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90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6D52935-B922-3739-1493-B7F93E4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9" y="263434"/>
            <a:ext cx="1655865" cy="582140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AEFA89-4CFC-42A4-FCA4-FA0528FB5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02" y="238457"/>
            <a:ext cx="1478659" cy="78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477A788-74B1-E9CB-A684-96C5DC171547}"/>
              </a:ext>
            </a:extLst>
          </p:cNvPr>
          <p:cNvSpPr txBox="1"/>
          <p:nvPr/>
        </p:nvSpPr>
        <p:spPr>
          <a:xfrm>
            <a:off x="2713703" y="391254"/>
            <a:ext cx="717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basado en tabla de interacciones con los socios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3D623818-7086-E97A-3353-4BF47C38C5CF}"/>
              </a:ext>
            </a:extLst>
          </p:cNvPr>
          <p:cNvSpPr/>
          <p:nvPr/>
        </p:nvSpPr>
        <p:spPr>
          <a:xfrm>
            <a:off x="7802880" y="3732848"/>
            <a:ext cx="579120" cy="2813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4F50101-FE7B-EC98-9AFA-F0A55B0D0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5" y="1106990"/>
            <a:ext cx="11431595" cy="2581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885EBD7-59F5-CC8E-EF79-12DE6FEB2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32" y="4132085"/>
            <a:ext cx="11606642" cy="25575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E93C6D1A-1CB6-1389-B88B-8C0AC50A5864}"/>
              </a:ext>
            </a:extLst>
          </p:cNvPr>
          <p:cNvSpPr/>
          <p:nvPr/>
        </p:nvSpPr>
        <p:spPr>
          <a:xfrm>
            <a:off x="5711310" y="4053966"/>
            <a:ext cx="5146079" cy="2731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73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6D52935-B922-3739-1493-B7F93E4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9" y="263434"/>
            <a:ext cx="1655865" cy="582140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AEFA89-4CFC-42A4-FCA4-FA0528FB5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02" y="238457"/>
            <a:ext cx="1478659" cy="78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477A788-74B1-E9CB-A684-96C5DC171547}"/>
              </a:ext>
            </a:extLst>
          </p:cNvPr>
          <p:cNvSpPr txBox="1"/>
          <p:nvPr/>
        </p:nvSpPr>
        <p:spPr>
          <a:xfrm>
            <a:off x="2713703" y="391254"/>
            <a:ext cx="717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basado en tabla de interacciones con los socios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3D623818-7086-E97A-3353-4BF47C38C5CF}"/>
              </a:ext>
            </a:extLst>
          </p:cNvPr>
          <p:cNvSpPr/>
          <p:nvPr/>
        </p:nvSpPr>
        <p:spPr>
          <a:xfrm>
            <a:off x="11115500" y="3722931"/>
            <a:ext cx="579120" cy="2813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4F50101-FE7B-EC98-9AFA-F0A55B0D0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5" y="1106990"/>
            <a:ext cx="11431595" cy="2581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885EBD7-59F5-CC8E-EF79-12DE6FEB2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32" y="4132085"/>
            <a:ext cx="11606642" cy="25575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01CCDB30-50FB-AC71-91B3-ED6878B6237A}"/>
              </a:ext>
            </a:extLst>
          </p:cNvPr>
          <p:cNvSpPr/>
          <p:nvPr/>
        </p:nvSpPr>
        <p:spPr>
          <a:xfrm>
            <a:off x="10903288" y="4052489"/>
            <a:ext cx="1003544" cy="27300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25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6D52935-B922-3739-1493-B7F93E4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9" y="263434"/>
            <a:ext cx="1655865" cy="582140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AEFA89-4CFC-42A4-FCA4-FA0528FB5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02" y="238457"/>
            <a:ext cx="1478659" cy="78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477A788-74B1-E9CB-A684-96C5DC171547}"/>
              </a:ext>
            </a:extLst>
          </p:cNvPr>
          <p:cNvSpPr txBox="1"/>
          <p:nvPr/>
        </p:nvSpPr>
        <p:spPr>
          <a:xfrm>
            <a:off x="2713703" y="391254"/>
            <a:ext cx="717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basado en tabla de interacciones con los socios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B86E86D-6C0D-4933-84AC-9EC001187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421" y="1914858"/>
            <a:ext cx="6114016" cy="1356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2595432-4310-4AB1-0992-9E362C04D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70" y="1798365"/>
            <a:ext cx="1985544" cy="164516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08DF466-8280-C82B-C91C-04BF2006D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0717" y="1778672"/>
            <a:ext cx="1985544" cy="164516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FB8A5AA-A006-F21F-7250-E586CEE6480C}"/>
              </a:ext>
            </a:extLst>
          </p:cNvPr>
          <p:cNvSpPr txBox="1"/>
          <p:nvPr/>
        </p:nvSpPr>
        <p:spPr>
          <a:xfrm>
            <a:off x="891429" y="1869122"/>
            <a:ext cx="166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Datos Socios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EAE40B-DBA1-CADE-F2AD-517D52120B91}"/>
              </a:ext>
            </a:extLst>
          </p:cNvPr>
          <p:cNvSpPr txBox="1"/>
          <p:nvPr/>
        </p:nvSpPr>
        <p:spPr>
          <a:xfrm>
            <a:off x="10072663" y="1873068"/>
            <a:ext cx="166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Maestro Cuotas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5F54244-7073-B614-9B96-382289D7C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209" y="4477425"/>
            <a:ext cx="2230258" cy="8673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2694DEB-7129-F270-9775-CDFAA3BBF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1190" y="4526551"/>
            <a:ext cx="657317" cy="809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9088A597-08EF-BF40-0FB3-60299F80008D}"/>
              </a:ext>
            </a:extLst>
          </p:cNvPr>
          <p:cNvSpPr txBox="1"/>
          <p:nvPr/>
        </p:nvSpPr>
        <p:spPr>
          <a:xfrm>
            <a:off x="6312318" y="4838771"/>
            <a:ext cx="4847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{'Nulo': 0, 'Muy bajo': 1, 'Bajo': 2, 'Medio': 3, 'Alto': 4, 'Muy Alto': 5}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A130A0B-0147-F2BB-4FF0-30B87372E89E}"/>
              </a:ext>
            </a:extLst>
          </p:cNvPr>
          <p:cNvSpPr txBox="1"/>
          <p:nvPr/>
        </p:nvSpPr>
        <p:spPr>
          <a:xfrm>
            <a:off x="7546265" y="4486253"/>
            <a:ext cx="237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Valor total Socio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CA204F7-1328-E14A-0060-2409FD1BCC6D}"/>
              </a:ext>
            </a:extLst>
          </p:cNvPr>
          <p:cNvSpPr txBox="1"/>
          <p:nvPr/>
        </p:nvSpPr>
        <p:spPr>
          <a:xfrm>
            <a:off x="6104987" y="5719856"/>
            <a:ext cx="5048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{'': 0, 'Monthly': 1, 'Bimensual': 2, 'Quarterly': 3, 'Semestral': 4, 'Yearly': 5}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8AF0ABB-01B3-049E-CBFC-9E7A8275883C}"/>
              </a:ext>
            </a:extLst>
          </p:cNvPr>
          <p:cNvSpPr txBox="1"/>
          <p:nvPr/>
        </p:nvSpPr>
        <p:spPr>
          <a:xfrm>
            <a:off x="7420727" y="5357137"/>
            <a:ext cx="196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Periodicidad cuota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F6424F2B-F6FC-25AE-FF1C-F1DF555E4F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479" y="5510854"/>
            <a:ext cx="990738" cy="676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B54A52D-526E-8065-5F48-6FCE9067A6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4787" y="5531367"/>
            <a:ext cx="342948" cy="638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89E007E4-E723-5F0C-D901-C089645609CC}"/>
              </a:ext>
            </a:extLst>
          </p:cNvPr>
          <p:cNvSpPr/>
          <p:nvPr/>
        </p:nvSpPr>
        <p:spPr>
          <a:xfrm>
            <a:off x="2646708" y="2420892"/>
            <a:ext cx="465718" cy="400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C48513A6-8376-F8A1-C3B6-AE10AB1182C2}"/>
              </a:ext>
            </a:extLst>
          </p:cNvPr>
          <p:cNvSpPr/>
          <p:nvPr/>
        </p:nvSpPr>
        <p:spPr>
          <a:xfrm rot="10800000">
            <a:off x="9444999" y="2409003"/>
            <a:ext cx="465718" cy="400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C8223FB-8024-459E-A972-25EFC2D4726D}"/>
              </a:ext>
            </a:extLst>
          </p:cNvPr>
          <p:cNvSpPr txBox="1"/>
          <p:nvPr/>
        </p:nvSpPr>
        <p:spPr>
          <a:xfrm>
            <a:off x="4598635" y="1413504"/>
            <a:ext cx="308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con resto de tablas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407E000-6173-60A0-28A1-5B2E08389574}"/>
              </a:ext>
            </a:extLst>
          </p:cNvPr>
          <p:cNvSpPr txBox="1"/>
          <p:nvPr/>
        </p:nvSpPr>
        <p:spPr>
          <a:xfrm>
            <a:off x="3764132" y="3798415"/>
            <a:ext cx="460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Transformaciones de variables categóricas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5FB0138-9ECA-692E-90C5-D9E9A021F8E7}"/>
              </a:ext>
            </a:extLst>
          </p:cNvPr>
          <p:cNvSpPr txBox="1"/>
          <p:nvPr/>
        </p:nvSpPr>
        <p:spPr>
          <a:xfrm>
            <a:off x="1857143" y="4398953"/>
            <a:ext cx="167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Género</a:t>
            </a:r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6BD23D08-5332-3D79-8A74-B3B1B6512FEB}"/>
              </a:ext>
            </a:extLst>
          </p:cNvPr>
          <p:cNvSpPr/>
          <p:nvPr/>
        </p:nvSpPr>
        <p:spPr>
          <a:xfrm>
            <a:off x="2214310" y="4858107"/>
            <a:ext cx="303371" cy="2881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347585C-410C-6CC3-864C-AAB28560CBDB}"/>
              </a:ext>
            </a:extLst>
          </p:cNvPr>
          <p:cNvSpPr txBox="1"/>
          <p:nvPr/>
        </p:nvSpPr>
        <p:spPr>
          <a:xfrm>
            <a:off x="2009544" y="5403613"/>
            <a:ext cx="72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Edad</a:t>
            </a: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47583358-2552-2284-A891-000CEDFBC3C6}"/>
              </a:ext>
            </a:extLst>
          </p:cNvPr>
          <p:cNvSpPr/>
          <p:nvPr/>
        </p:nvSpPr>
        <p:spPr>
          <a:xfrm>
            <a:off x="2233543" y="5773990"/>
            <a:ext cx="303371" cy="2881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43C6BF9-CF95-E9A4-E4F0-F2AAE33F9C1E}"/>
              </a:ext>
            </a:extLst>
          </p:cNvPr>
          <p:cNvSpPr/>
          <p:nvPr/>
        </p:nvSpPr>
        <p:spPr>
          <a:xfrm>
            <a:off x="5781366" y="5336289"/>
            <a:ext cx="5638315" cy="85093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01C4D74-8A2A-35AE-18CE-D07C464FDB88}"/>
              </a:ext>
            </a:extLst>
          </p:cNvPr>
          <p:cNvSpPr/>
          <p:nvPr/>
        </p:nvSpPr>
        <p:spPr>
          <a:xfrm>
            <a:off x="5781366" y="4486253"/>
            <a:ext cx="5638315" cy="73255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425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Lalanda</dc:creator>
  <cp:lastModifiedBy>Marcial Lalanda</cp:lastModifiedBy>
  <cp:revision>52</cp:revision>
  <dcterms:created xsi:type="dcterms:W3CDTF">2023-10-27T15:04:14Z</dcterms:created>
  <dcterms:modified xsi:type="dcterms:W3CDTF">2023-10-30T19:33:31Z</dcterms:modified>
</cp:coreProperties>
</file>